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5" r:id="rId1"/>
  </p:sldMasterIdLst>
  <p:sldIdLst>
    <p:sldId id="260" r:id="rId2"/>
    <p:sldId id="256" r:id="rId3"/>
    <p:sldId id="261" r:id="rId4"/>
    <p:sldId id="258" r:id="rId5"/>
    <p:sldId id="257" r:id="rId6"/>
    <p:sldId id="262" r:id="rId7"/>
    <p:sldId id="259" r:id="rId8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906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>
                <a:solidFill>
                  <a:schemeClr val="bg1"/>
                </a:solidFill>
              </a:defRPr>
            </a:pPr>
            <a:r>
              <a:rPr lang="el-GR" sz="1400" dirty="0" smtClean="0">
                <a:solidFill>
                  <a:schemeClr val="bg1"/>
                </a:solidFill>
              </a:rPr>
              <a:t>Εξαγωγές</a:t>
            </a:r>
            <a:endParaRPr lang="el-GR" sz="1400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39988928374157401"/>
          <c:y val="9.5270352128973557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7727212736524637E-2"/>
          <c:y val="0.10666661936051544"/>
          <c:w val="0.88437092146233454"/>
          <c:h val="0.67784901295715472"/>
        </c:manualLayout>
      </c:layout>
      <c:lineChart>
        <c:grouping val="standard"/>
        <c:varyColors val="0"/>
        <c:ser>
          <c:idx val="0"/>
          <c:order val="0"/>
          <c:tx>
            <c:strRef>
              <c:f>EXP!$Q$146</c:f>
              <c:strCache>
                <c:ptCount val="1"/>
                <c:pt idx="0">
                  <c:v>AUT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pPr>
              <a:noFill/>
              <a:ln>
                <a:noFill/>
              </a:ln>
            </c:spPr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EXP!$B$146:$P$146</c:f>
              <c:numCache>
                <c:formatCode>0.00</c:formatCode>
                <c:ptCount val="15"/>
                <c:pt idx="0">
                  <c:v>0.41214626960871409</c:v>
                </c:pt>
                <c:pt idx="1">
                  <c:v>0.55715992129121805</c:v>
                </c:pt>
                <c:pt idx="2">
                  <c:v>0.75873883406346754</c:v>
                </c:pt>
                <c:pt idx="3">
                  <c:v>0.82303460776107107</c:v>
                </c:pt>
                <c:pt idx="4">
                  <c:v>0.883068254</c:v>
                </c:pt>
                <c:pt idx="5">
                  <c:v>0.98408452634309018</c:v>
                </c:pt>
                <c:pt idx="6">
                  <c:v>1.2922400286685707</c:v>
                </c:pt>
                <c:pt idx="7">
                  <c:v>1.253361591832862</c:v>
                </c:pt>
                <c:pt idx="8">
                  <c:v>0.99405405118537971</c:v>
                </c:pt>
                <c:pt idx="9">
                  <c:v>1.2054020199806783</c:v>
                </c:pt>
                <c:pt idx="10">
                  <c:v>1.2790742348911819</c:v>
                </c:pt>
                <c:pt idx="11">
                  <c:v>1.1088213923071204</c:v>
                </c:pt>
                <c:pt idx="12">
                  <c:v>1.0613781274431127</c:v>
                </c:pt>
                <c:pt idx="13">
                  <c:v>1.2226434869657119</c:v>
                </c:pt>
                <c:pt idx="14">
                  <c:v>1.2731028082365867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EXP!$Q$148</c:f>
              <c:strCache>
                <c:ptCount val="1"/>
                <c:pt idx="0">
                  <c:v>BGR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EXP!$B$148:$P$148</c:f>
              <c:numCache>
                <c:formatCode>0.00</c:formatCode>
                <c:ptCount val="15"/>
                <c:pt idx="0">
                  <c:v>0.10374816711348388</c:v>
                </c:pt>
                <c:pt idx="1">
                  <c:v>0.11295789188063299</c:v>
                </c:pt>
                <c:pt idx="2">
                  <c:v>0.18744380692137871</c:v>
                </c:pt>
                <c:pt idx="3">
                  <c:v>0.35634006424705422</c:v>
                </c:pt>
                <c:pt idx="4">
                  <c:v>0.441636731</c:v>
                </c:pt>
                <c:pt idx="5">
                  <c:v>1.6730087817526749</c:v>
                </c:pt>
                <c:pt idx="6">
                  <c:v>0.68156273523609245</c:v>
                </c:pt>
                <c:pt idx="7">
                  <c:v>0.79653716632914973</c:v>
                </c:pt>
                <c:pt idx="8">
                  <c:v>0.41486642044209188</c:v>
                </c:pt>
                <c:pt idx="9">
                  <c:v>0.42961968964114322</c:v>
                </c:pt>
                <c:pt idx="10">
                  <c:v>0.57762093934835268</c:v>
                </c:pt>
                <c:pt idx="11">
                  <c:v>0.57311953613733024</c:v>
                </c:pt>
                <c:pt idx="12">
                  <c:v>0.58185371790225771</c:v>
                </c:pt>
                <c:pt idx="13">
                  <c:v>0.60112620049736376</c:v>
                </c:pt>
                <c:pt idx="14">
                  <c:v>0.53217408232796837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EXP!$Q$149</c:f>
              <c:strCache>
                <c:ptCount val="1"/>
                <c:pt idx="0">
                  <c:v>CRO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pPr>
              <a:noFill/>
              <a:ln>
                <a:noFill/>
              </a:ln>
            </c:spPr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EXP!$B$149:$P$149</c:f>
              <c:numCache>
                <c:formatCode>0.00</c:formatCode>
                <c:ptCount val="15"/>
                <c:pt idx="0">
                  <c:v>0.16563794032647736</c:v>
                </c:pt>
                <c:pt idx="1">
                  <c:v>0.13037018577987922</c:v>
                </c:pt>
                <c:pt idx="2">
                  <c:v>0.19046398427556915</c:v>
                </c:pt>
                <c:pt idx="3">
                  <c:v>0.36324261508595068</c:v>
                </c:pt>
                <c:pt idx="4">
                  <c:v>0.57365790900000002</c:v>
                </c:pt>
                <c:pt idx="5">
                  <c:v>0.82428562543345651</c:v>
                </c:pt>
                <c:pt idx="6">
                  <c:v>1.2828241491612584</c:v>
                </c:pt>
                <c:pt idx="7">
                  <c:v>1.233555636426106</c:v>
                </c:pt>
                <c:pt idx="8">
                  <c:v>0.77851760189790986</c:v>
                </c:pt>
                <c:pt idx="9">
                  <c:v>0.87348756112005377</c:v>
                </c:pt>
                <c:pt idx="10">
                  <c:v>0.88510287666752718</c:v>
                </c:pt>
                <c:pt idx="11">
                  <c:v>0.70642132230983423</c:v>
                </c:pt>
                <c:pt idx="12">
                  <c:v>0.72404191355125058</c:v>
                </c:pt>
                <c:pt idx="13">
                  <c:v>0.52398611039593335</c:v>
                </c:pt>
                <c:pt idx="14">
                  <c:v>0.50252833226161131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EXP!$Q$150</c:f>
              <c:strCache>
                <c:ptCount val="1"/>
                <c:pt idx="0">
                  <c:v>CYP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pPr>
              <a:noFill/>
              <a:ln>
                <a:noFill/>
              </a:ln>
            </c:spPr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EXP!$B$150:$P$150</c:f>
              <c:numCache>
                <c:formatCode>0.00</c:formatCode>
                <c:ptCount val="15"/>
                <c:pt idx="0">
                  <c:v>0.13551707578030697</c:v>
                </c:pt>
                <c:pt idx="1">
                  <c:v>0.26057032818502357</c:v>
                </c:pt>
                <c:pt idx="2">
                  <c:v>0.24587369615244467</c:v>
                </c:pt>
                <c:pt idx="3">
                  <c:v>0.19529347920915621</c:v>
                </c:pt>
                <c:pt idx="4">
                  <c:v>0.28727716399999997</c:v>
                </c:pt>
                <c:pt idx="5">
                  <c:v>0.329102791883013</c:v>
                </c:pt>
                <c:pt idx="6">
                  <c:v>0.5814908877644458</c:v>
                </c:pt>
                <c:pt idx="7">
                  <c:v>0.79655669657596295</c:v>
                </c:pt>
                <c:pt idx="8">
                  <c:v>0.838472062956933</c:v>
                </c:pt>
                <c:pt idx="9">
                  <c:v>0.87612487560003238</c:v>
                </c:pt>
                <c:pt idx="10">
                  <c:v>0.64527867048349197</c:v>
                </c:pt>
                <c:pt idx="11">
                  <c:v>0.59416432175238887</c:v>
                </c:pt>
                <c:pt idx="12">
                  <c:v>0.5061884822347027</c:v>
                </c:pt>
                <c:pt idx="13">
                  <c:v>0.52922666096400772</c:v>
                </c:pt>
                <c:pt idx="14">
                  <c:v>0.30034644766309476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EXP!$Q$151</c:f>
              <c:strCache>
                <c:ptCount val="1"/>
                <c:pt idx="0">
                  <c:v>CZE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EXP!$B$151:$P$151</c:f>
              <c:numCache>
                <c:formatCode>0.00</c:formatCode>
                <c:ptCount val="15"/>
                <c:pt idx="0">
                  <c:v>0.61049758031729462</c:v>
                </c:pt>
                <c:pt idx="1">
                  <c:v>0.93433680422927912</c:v>
                </c:pt>
                <c:pt idx="2">
                  <c:v>1.4430429670252554</c:v>
                </c:pt>
                <c:pt idx="3">
                  <c:v>1.424526735896738</c:v>
                </c:pt>
                <c:pt idx="4">
                  <c:v>1.6674138940000001</c:v>
                </c:pt>
                <c:pt idx="5">
                  <c:v>2.2201109387456337</c:v>
                </c:pt>
                <c:pt idx="6">
                  <c:v>3.4425023409391899</c:v>
                </c:pt>
                <c:pt idx="7">
                  <c:v>3.8929368016968362</c:v>
                </c:pt>
                <c:pt idx="8">
                  <c:v>3.4966645562656486</c:v>
                </c:pt>
                <c:pt idx="9">
                  <c:v>4.6293150115238362</c:v>
                </c:pt>
                <c:pt idx="10">
                  <c:v>4.4052717436767086</c:v>
                </c:pt>
                <c:pt idx="11">
                  <c:v>3.4365262693093834</c:v>
                </c:pt>
                <c:pt idx="12">
                  <c:v>3.5619094081953855</c:v>
                </c:pt>
                <c:pt idx="13">
                  <c:v>4.0769385255040476</c:v>
                </c:pt>
                <c:pt idx="14">
                  <c:v>4.1932351703838568</c:v>
                </c:pt>
              </c:numCache>
            </c:numRef>
          </c:val>
          <c:smooth val="0"/>
        </c:ser>
        <c:ser>
          <c:idx val="6"/>
          <c:order val="5"/>
          <c:tx>
            <c:strRef>
              <c:f>EXP!$Q$152</c:f>
              <c:strCache>
                <c:ptCount val="1"/>
                <c:pt idx="0">
                  <c:v>DNK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pPr>
              <a:noFill/>
              <a:ln>
                <a:noFill/>
              </a:ln>
            </c:spPr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EXP!$B$152:$P$152</c:f>
              <c:numCache>
                <c:formatCode>0.00</c:formatCode>
                <c:ptCount val="15"/>
                <c:pt idx="0">
                  <c:v>1.0470262651065827</c:v>
                </c:pt>
                <c:pt idx="1">
                  <c:v>1.0612351130381594</c:v>
                </c:pt>
                <c:pt idx="2">
                  <c:v>1.6825970445847473</c:v>
                </c:pt>
                <c:pt idx="3">
                  <c:v>2.0517510488343884</c:v>
                </c:pt>
                <c:pt idx="4">
                  <c:v>2.7888843090000002</c:v>
                </c:pt>
                <c:pt idx="5">
                  <c:v>3.4214204483167339</c:v>
                </c:pt>
                <c:pt idx="6">
                  <c:v>3.8215506837148379</c:v>
                </c:pt>
                <c:pt idx="7">
                  <c:v>3.9430846653005069</c:v>
                </c:pt>
                <c:pt idx="8">
                  <c:v>2.941348493331438</c:v>
                </c:pt>
                <c:pt idx="9">
                  <c:v>3.37029594804486</c:v>
                </c:pt>
                <c:pt idx="10">
                  <c:v>3.7028946498259461</c:v>
                </c:pt>
                <c:pt idx="11">
                  <c:v>3.5545608957434207</c:v>
                </c:pt>
                <c:pt idx="12">
                  <c:v>2.9751521019415188</c:v>
                </c:pt>
                <c:pt idx="13">
                  <c:v>3.3388060999215803</c:v>
                </c:pt>
                <c:pt idx="14">
                  <c:v>3.1371611814114631</c:v>
                </c:pt>
              </c:numCache>
            </c:numRef>
          </c:val>
          <c:smooth val="0"/>
        </c:ser>
        <c:ser>
          <c:idx val="10"/>
          <c:order val="6"/>
          <c:tx>
            <c:strRef>
              <c:f>EXP!$Q$156</c:f>
              <c:strCache>
                <c:ptCount val="1"/>
                <c:pt idx="0">
                  <c:v>DEU</c:v>
                </c:pt>
              </c:strCache>
            </c:strRef>
          </c:tx>
          <c:spPr>
            <a:ln w="31750">
              <a:solidFill>
                <a:srgbClr val="0070C0"/>
              </a:solidFill>
              <a:prstDash val="solid"/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EXP!$B$156:$P$156</c:f>
              <c:numCache>
                <c:formatCode>0.00</c:formatCode>
                <c:ptCount val="15"/>
                <c:pt idx="0">
                  <c:v>11.364668088904946</c:v>
                </c:pt>
                <c:pt idx="1">
                  <c:v>13.160830991123444</c:v>
                </c:pt>
                <c:pt idx="2">
                  <c:v>19.639510223645011</c:v>
                </c:pt>
                <c:pt idx="3">
                  <c:v>25.047092094235182</c:v>
                </c:pt>
                <c:pt idx="4">
                  <c:v>32.527131213000004</c:v>
                </c:pt>
                <c:pt idx="5">
                  <c:v>37.831500102185949</c:v>
                </c:pt>
                <c:pt idx="6">
                  <c:v>40.581343483250684</c:v>
                </c:pt>
                <c:pt idx="7">
                  <c:v>41.927680555278833</c:v>
                </c:pt>
                <c:pt idx="8">
                  <c:v>34.745202604273757</c:v>
                </c:pt>
                <c:pt idx="9">
                  <c:v>44.233786207089146</c:v>
                </c:pt>
                <c:pt idx="10">
                  <c:v>43.883803923954119</c:v>
                </c:pt>
                <c:pt idx="11">
                  <c:v>37.613576028970755</c:v>
                </c:pt>
                <c:pt idx="12">
                  <c:v>35.079713443086405</c:v>
                </c:pt>
                <c:pt idx="13">
                  <c:v>37.083094746234764</c:v>
                </c:pt>
                <c:pt idx="14">
                  <c:v>35.278331618878767</c:v>
                </c:pt>
              </c:numCache>
            </c:numRef>
          </c:val>
          <c:smooth val="0"/>
        </c:ser>
        <c:ser>
          <c:idx val="19"/>
          <c:order val="7"/>
          <c:tx>
            <c:strRef>
              <c:f>EXP!$Q$165</c:f>
              <c:strCache>
                <c:ptCount val="1"/>
                <c:pt idx="0">
                  <c:v>NLD</c:v>
                </c:pt>
              </c:strCache>
            </c:strRef>
          </c:tx>
          <c:spPr>
            <a:ln w="31750">
              <a:solidFill>
                <a:srgbClr val="0070C0"/>
              </a:solidFill>
              <a:prstDash val="sysDash"/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EXP!$B$165:$P$165</c:f>
              <c:numCache>
                <c:formatCode>0.00</c:formatCode>
                <c:ptCount val="15"/>
                <c:pt idx="0">
                  <c:v>8.4828281886247314</c:v>
                </c:pt>
                <c:pt idx="1">
                  <c:v>10.540329010131712</c:v>
                </c:pt>
                <c:pt idx="2">
                  <c:v>15.202151863094469</c:v>
                </c:pt>
                <c:pt idx="3">
                  <c:v>19.525500991654994</c:v>
                </c:pt>
                <c:pt idx="4">
                  <c:v>25.875734757</c:v>
                </c:pt>
                <c:pt idx="5">
                  <c:v>28.960306982994826</c:v>
                </c:pt>
                <c:pt idx="6">
                  <c:v>34.486257687342885</c:v>
                </c:pt>
                <c:pt idx="7">
                  <c:v>32.516360101416353</c:v>
                </c:pt>
                <c:pt idx="8">
                  <c:v>25.53169990992658</c:v>
                </c:pt>
                <c:pt idx="9">
                  <c:v>32.310005457188609</c:v>
                </c:pt>
                <c:pt idx="10">
                  <c:v>34.176345687768936</c:v>
                </c:pt>
                <c:pt idx="11">
                  <c:v>32.00847376798319</c:v>
                </c:pt>
                <c:pt idx="12">
                  <c:v>31.418854181888527</c:v>
                </c:pt>
                <c:pt idx="13">
                  <c:v>33.11746468554022</c:v>
                </c:pt>
                <c:pt idx="14">
                  <c:v>30.392257883915114</c:v>
                </c:pt>
              </c:numCache>
            </c:numRef>
          </c:val>
          <c:smooth val="0"/>
        </c:ser>
        <c:ser>
          <c:idx val="7"/>
          <c:order val="8"/>
          <c:tx>
            <c:strRef>
              <c:f>EXP!$Q$153</c:f>
              <c:strCache>
                <c:ptCount val="1"/>
                <c:pt idx="0">
                  <c:v>EST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EXP!$B$153:$P$153</c:f>
              <c:numCache>
                <c:formatCode>0.00</c:formatCode>
                <c:ptCount val="15"/>
                <c:pt idx="0">
                  <c:v>0.30636518922911932</c:v>
                </c:pt>
                <c:pt idx="1">
                  <c:v>0.15873430580140752</c:v>
                </c:pt>
                <c:pt idx="2">
                  <c:v>0.15727432767857072</c:v>
                </c:pt>
                <c:pt idx="3">
                  <c:v>0.21300077969589631</c:v>
                </c:pt>
                <c:pt idx="4">
                  <c:v>0.31142624400000002</c:v>
                </c:pt>
                <c:pt idx="5">
                  <c:v>0.42794374221627557</c:v>
                </c:pt>
                <c:pt idx="6">
                  <c:v>0.48689254269471866</c:v>
                </c:pt>
                <c:pt idx="7">
                  <c:v>0.41647306683020502</c:v>
                </c:pt>
                <c:pt idx="8">
                  <c:v>0.25216661070387231</c:v>
                </c:pt>
                <c:pt idx="9">
                  <c:v>0.43991097149284919</c:v>
                </c:pt>
                <c:pt idx="10">
                  <c:v>0.64955769063036839</c:v>
                </c:pt>
                <c:pt idx="11">
                  <c:v>0.67043414739124241</c:v>
                </c:pt>
                <c:pt idx="12">
                  <c:v>0.57812187036970664</c:v>
                </c:pt>
                <c:pt idx="13">
                  <c:v>0.58457734691352314</c:v>
                </c:pt>
                <c:pt idx="14">
                  <c:v>0.48641279842083412</c:v>
                </c:pt>
              </c:numCache>
            </c:numRef>
          </c:val>
          <c:smooth val="0"/>
        </c:ser>
        <c:ser>
          <c:idx val="8"/>
          <c:order val="9"/>
          <c:tx>
            <c:strRef>
              <c:f>EXP!$Q$154</c:f>
              <c:strCache>
                <c:ptCount val="1"/>
                <c:pt idx="0">
                  <c:v>FIN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EXP!$B$154:$P$154</c:f>
              <c:numCache>
                <c:formatCode>0.00</c:formatCode>
                <c:ptCount val="15"/>
                <c:pt idx="0">
                  <c:v>1.0608258189739368</c:v>
                </c:pt>
                <c:pt idx="1">
                  <c:v>1.3351214418529616</c:v>
                </c:pt>
                <c:pt idx="2">
                  <c:v>1.8843402190180181</c:v>
                </c:pt>
                <c:pt idx="3">
                  <c:v>2.6291757369007089</c:v>
                </c:pt>
                <c:pt idx="4">
                  <c:v>3.6259369659999998</c:v>
                </c:pt>
                <c:pt idx="5">
                  <c:v>4.6530260292108112</c:v>
                </c:pt>
                <c:pt idx="6">
                  <c:v>5.4709303087994607</c:v>
                </c:pt>
                <c:pt idx="7">
                  <c:v>5.2044289197781692</c:v>
                </c:pt>
                <c:pt idx="8">
                  <c:v>3.1501672234047686</c:v>
                </c:pt>
                <c:pt idx="9">
                  <c:v>3.5745584486817781</c:v>
                </c:pt>
                <c:pt idx="10">
                  <c:v>3.8141953245874065</c:v>
                </c:pt>
                <c:pt idx="11">
                  <c:v>4.0436683091693162</c:v>
                </c:pt>
                <c:pt idx="12">
                  <c:v>3.0377278905605034</c:v>
                </c:pt>
                <c:pt idx="13">
                  <c:v>2.6007759827895081</c:v>
                </c:pt>
                <c:pt idx="14">
                  <c:v>1.81042670032792</c:v>
                </c:pt>
              </c:numCache>
            </c:numRef>
          </c:val>
          <c:smooth val="0"/>
        </c:ser>
        <c:ser>
          <c:idx val="14"/>
          <c:order val="10"/>
          <c:tx>
            <c:strRef>
              <c:f>EXP!$Q$160</c:f>
              <c:strCache>
                <c:ptCount val="1"/>
                <c:pt idx="0">
                  <c:v>ITA</c:v>
                </c:pt>
              </c:strCache>
            </c:strRef>
          </c:tx>
          <c:spPr>
            <a:ln w="31750">
              <a:solidFill>
                <a:srgbClr val="00B0F0"/>
              </a:solidFill>
              <a:prstDash val="solid"/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EXP!$B$160:$P$160</c:f>
              <c:numCache>
                <c:formatCode>0.00</c:formatCode>
                <c:ptCount val="15"/>
                <c:pt idx="0">
                  <c:v>4.6520594360239942</c:v>
                </c:pt>
                <c:pt idx="1">
                  <c:v>5.5868705532203728</c:v>
                </c:pt>
                <c:pt idx="2">
                  <c:v>7.49039600011396</c:v>
                </c:pt>
                <c:pt idx="3">
                  <c:v>9.7251773954678331</c:v>
                </c:pt>
                <c:pt idx="4">
                  <c:v>11.690507118999999</c:v>
                </c:pt>
                <c:pt idx="5">
                  <c:v>14.993104717674061</c:v>
                </c:pt>
                <c:pt idx="6">
                  <c:v>17.639592537632492</c:v>
                </c:pt>
                <c:pt idx="7">
                  <c:v>18.856664399866645</c:v>
                </c:pt>
                <c:pt idx="8">
                  <c:v>14.09004862558964</c:v>
                </c:pt>
                <c:pt idx="9">
                  <c:v>20.242211842698051</c:v>
                </c:pt>
                <c:pt idx="10">
                  <c:v>19.352947799133855</c:v>
                </c:pt>
                <c:pt idx="11">
                  <c:v>13.942729447006375</c:v>
                </c:pt>
                <c:pt idx="12">
                  <c:v>13.414944932727741</c:v>
                </c:pt>
                <c:pt idx="13">
                  <c:v>14.667950775866128</c:v>
                </c:pt>
                <c:pt idx="14">
                  <c:v>14.196014200515343</c:v>
                </c:pt>
              </c:numCache>
            </c:numRef>
          </c:val>
          <c:smooth val="0"/>
        </c:ser>
        <c:ser>
          <c:idx val="9"/>
          <c:order val="11"/>
          <c:tx>
            <c:strRef>
              <c:f>EXP!$Q$155</c:f>
              <c:strCache>
                <c:ptCount val="1"/>
                <c:pt idx="0">
                  <c:v>FRA</c:v>
                </c:pt>
              </c:strCache>
            </c:strRef>
          </c:tx>
          <c:spPr>
            <a:ln w="31750">
              <a:solidFill>
                <a:srgbClr val="00B0F0"/>
              </a:solidFill>
              <a:prstDash val="sysDash"/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EXP!$B$155:$P$155</c:f>
              <c:numCache>
                <c:formatCode>0.00</c:formatCode>
                <c:ptCount val="15"/>
                <c:pt idx="0">
                  <c:v>4.3135210346787085</c:v>
                </c:pt>
                <c:pt idx="1">
                  <c:v>4.7308466362089288</c:v>
                </c:pt>
                <c:pt idx="2">
                  <c:v>8.2550397771252833</c:v>
                </c:pt>
                <c:pt idx="3">
                  <c:v>10.509993909770813</c:v>
                </c:pt>
                <c:pt idx="4">
                  <c:v>11.692573827</c:v>
                </c:pt>
                <c:pt idx="5">
                  <c:v>13.119315321580702</c:v>
                </c:pt>
                <c:pt idx="6">
                  <c:v>17.043689223879586</c:v>
                </c:pt>
                <c:pt idx="7">
                  <c:v>16.64425621342691</c:v>
                </c:pt>
                <c:pt idx="8">
                  <c:v>15.045892506632358</c:v>
                </c:pt>
                <c:pt idx="9">
                  <c:v>18.113885837364162</c:v>
                </c:pt>
                <c:pt idx="10">
                  <c:v>17.379550280030866</c:v>
                </c:pt>
                <c:pt idx="11">
                  <c:v>14.792327759201038</c:v>
                </c:pt>
                <c:pt idx="12">
                  <c:v>14.078340792722999</c:v>
                </c:pt>
                <c:pt idx="13">
                  <c:v>14.780816131063469</c:v>
                </c:pt>
                <c:pt idx="14">
                  <c:v>13.793639329168158</c:v>
                </c:pt>
              </c:numCache>
            </c:numRef>
          </c:val>
          <c:smooth val="0"/>
        </c:ser>
        <c:ser>
          <c:idx val="25"/>
          <c:order val="12"/>
          <c:tx>
            <c:strRef>
              <c:f>EXP!$Q$171</c:f>
              <c:strCache>
                <c:ptCount val="1"/>
                <c:pt idx="0">
                  <c:v>ESP</c:v>
                </c:pt>
              </c:strCache>
            </c:strRef>
          </c:tx>
          <c:spPr>
            <a:ln w="31750">
              <a:solidFill>
                <a:srgbClr val="00FFFF"/>
              </a:solidFill>
              <a:prstDash val="solid"/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EXP!$B$171:$P$171</c:f>
              <c:numCache>
                <c:formatCode>0.00</c:formatCode>
                <c:ptCount val="15"/>
                <c:pt idx="0">
                  <c:v>2.6762685492956342</c:v>
                </c:pt>
                <c:pt idx="1">
                  <c:v>3.0215480668573753</c:v>
                </c:pt>
                <c:pt idx="2">
                  <c:v>4.4266602774855741</c:v>
                </c:pt>
                <c:pt idx="3">
                  <c:v>5.8334078068955311</c:v>
                </c:pt>
                <c:pt idx="4">
                  <c:v>8.4835308829999985</c:v>
                </c:pt>
                <c:pt idx="5">
                  <c:v>10.834250632483286</c:v>
                </c:pt>
                <c:pt idx="6">
                  <c:v>13.838449145796021</c:v>
                </c:pt>
                <c:pt idx="7">
                  <c:v>14.742145904772855</c:v>
                </c:pt>
                <c:pt idx="8">
                  <c:v>9.7984890792680144</c:v>
                </c:pt>
                <c:pt idx="9">
                  <c:v>11.816987083562427</c:v>
                </c:pt>
                <c:pt idx="10">
                  <c:v>11.329149027368267</c:v>
                </c:pt>
                <c:pt idx="11">
                  <c:v>9.9126004803855068</c:v>
                </c:pt>
                <c:pt idx="12">
                  <c:v>9.8617906588521382</c:v>
                </c:pt>
                <c:pt idx="13">
                  <c:v>10.967023240192818</c:v>
                </c:pt>
                <c:pt idx="14">
                  <c:v>11.16152833500435</c:v>
                </c:pt>
              </c:numCache>
            </c:numRef>
          </c:val>
          <c:smooth val="0"/>
        </c:ser>
        <c:ser>
          <c:idx val="1"/>
          <c:order val="13"/>
          <c:tx>
            <c:strRef>
              <c:f>EXP!$Q$147</c:f>
              <c:strCache>
                <c:ptCount val="1"/>
                <c:pt idx="0">
                  <c:v>BEL</c:v>
                </c:pt>
              </c:strCache>
            </c:strRef>
          </c:tx>
          <c:spPr>
            <a:ln w="31750">
              <a:solidFill>
                <a:srgbClr val="00FFFF"/>
              </a:solidFill>
              <a:prstDash val="sysDash"/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EXP!$B$147:$P$147</c:f>
              <c:numCache>
                <c:formatCode>0.00</c:formatCode>
                <c:ptCount val="15"/>
                <c:pt idx="0">
                  <c:v>2.9484280455338849</c:v>
                </c:pt>
                <c:pt idx="1">
                  <c:v>3.3282658249995087</c:v>
                </c:pt>
                <c:pt idx="2">
                  <c:v>4.4292731656387252</c:v>
                </c:pt>
                <c:pt idx="3">
                  <c:v>6.1782123857368667</c:v>
                </c:pt>
                <c:pt idx="4">
                  <c:v>7.7387445010000002</c:v>
                </c:pt>
                <c:pt idx="5">
                  <c:v>9.2959002929333021</c:v>
                </c:pt>
                <c:pt idx="6">
                  <c:v>10.564205080621623</c:v>
                </c:pt>
                <c:pt idx="7">
                  <c:v>10.530826141442567</c:v>
                </c:pt>
                <c:pt idx="8">
                  <c:v>7.5677204136461542</c:v>
                </c:pt>
                <c:pt idx="9">
                  <c:v>9.2970671298161296</c:v>
                </c:pt>
                <c:pt idx="10">
                  <c:v>10.898480354795222</c:v>
                </c:pt>
                <c:pt idx="11">
                  <c:v>8.8998980848088234</c:v>
                </c:pt>
                <c:pt idx="12">
                  <c:v>8.1055291093723874</c:v>
                </c:pt>
                <c:pt idx="13">
                  <c:v>8.7815846151335446</c:v>
                </c:pt>
                <c:pt idx="14">
                  <c:v>8.2683082911820733</c:v>
                </c:pt>
              </c:numCache>
            </c:numRef>
          </c:val>
          <c:smooth val="0"/>
        </c:ser>
        <c:ser>
          <c:idx val="11"/>
          <c:order val="14"/>
          <c:tx>
            <c:strRef>
              <c:f>EXP!$Q$157</c:f>
              <c:strCache>
                <c:ptCount val="1"/>
                <c:pt idx="0">
                  <c:v>GRC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EXP!$B$157:$P$157</c:f>
              <c:numCache>
                <c:formatCode>0.00</c:formatCode>
                <c:ptCount val="15"/>
                <c:pt idx="0">
                  <c:v>0.80865281375948517</c:v>
                </c:pt>
                <c:pt idx="1">
                  <c:v>0.84697824692554979</c:v>
                </c:pt>
                <c:pt idx="2">
                  <c:v>1.2538981104541751</c:v>
                </c:pt>
                <c:pt idx="3">
                  <c:v>1.4553650730960817</c:v>
                </c:pt>
                <c:pt idx="4">
                  <c:v>1.9352850640000001</c:v>
                </c:pt>
                <c:pt idx="5">
                  <c:v>2.0446623485734903</c:v>
                </c:pt>
                <c:pt idx="6">
                  <c:v>2.727879314150893</c:v>
                </c:pt>
                <c:pt idx="7">
                  <c:v>2.8853395423663164</c:v>
                </c:pt>
                <c:pt idx="8">
                  <c:v>2.4068953617444744</c:v>
                </c:pt>
                <c:pt idx="9">
                  <c:v>2.5734960794311976</c:v>
                </c:pt>
                <c:pt idx="10">
                  <c:v>2.2684988685354952</c:v>
                </c:pt>
                <c:pt idx="11">
                  <c:v>1.9527029486944798</c:v>
                </c:pt>
                <c:pt idx="12">
                  <c:v>1.6768127076519606</c:v>
                </c:pt>
                <c:pt idx="13">
                  <c:v>2.1349393573615827</c:v>
                </c:pt>
                <c:pt idx="14">
                  <c:v>1.8676903621474499</c:v>
                </c:pt>
              </c:numCache>
            </c:numRef>
          </c:val>
          <c:smooth val="0"/>
        </c:ser>
        <c:ser>
          <c:idx val="12"/>
          <c:order val="15"/>
          <c:tx>
            <c:strRef>
              <c:f>EXP!$Q$158</c:f>
              <c:strCache>
                <c:ptCount val="1"/>
                <c:pt idx="0">
                  <c:v>HUN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EXP!$B$158:$P$158</c:f>
              <c:numCache>
                <c:formatCode>0.00</c:formatCode>
                <c:ptCount val="15"/>
                <c:pt idx="0">
                  <c:v>1.201113782680242</c:v>
                </c:pt>
                <c:pt idx="1">
                  <c:v>1.6767549565682203</c:v>
                </c:pt>
                <c:pt idx="2">
                  <c:v>2.5743264923008518</c:v>
                </c:pt>
                <c:pt idx="3">
                  <c:v>2.7950688719390167</c:v>
                </c:pt>
                <c:pt idx="4">
                  <c:v>2.4934885699999998</c:v>
                </c:pt>
                <c:pt idx="5">
                  <c:v>3.0848203862174777</c:v>
                </c:pt>
                <c:pt idx="6">
                  <c:v>4.1765356297981731</c:v>
                </c:pt>
                <c:pt idx="7">
                  <c:v>4.3173688548193327</c:v>
                </c:pt>
                <c:pt idx="8">
                  <c:v>3.7192730210435152</c:v>
                </c:pt>
                <c:pt idx="9">
                  <c:v>4.2372055874589387</c:v>
                </c:pt>
                <c:pt idx="10">
                  <c:v>3.909347092533666</c:v>
                </c:pt>
                <c:pt idx="11">
                  <c:v>3.1182873003592038</c:v>
                </c:pt>
                <c:pt idx="12">
                  <c:v>2.9651938312602595</c:v>
                </c:pt>
                <c:pt idx="13">
                  <c:v>2.9401505950774998</c:v>
                </c:pt>
                <c:pt idx="14">
                  <c:v>2.6493681055921274</c:v>
                </c:pt>
              </c:numCache>
            </c:numRef>
          </c:val>
          <c:smooth val="0"/>
        </c:ser>
        <c:ser>
          <c:idx val="13"/>
          <c:order val="16"/>
          <c:tx>
            <c:strRef>
              <c:f>EXP!$Q$159</c:f>
              <c:strCache>
                <c:ptCount val="1"/>
                <c:pt idx="0">
                  <c:v>IRL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EXP!$B$159:$P$159</c:f>
              <c:numCache>
                <c:formatCode>0.00</c:formatCode>
                <c:ptCount val="15"/>
                <c:pt idx="0">
                  <c:v>0.61797597970468188</c:v>
                </c:pt>
                <c:pt idx="1">
                  <c:v>0.89128663710944023</c:v>
                </c:pt>
                <c:pt idx="2">
                  <c:v>1.5668936916329372</c:v>
                </c:pt>
                <c:pt idx="3">
                  <c:v>2.256565656665527</c:v>
                </c:pt>
                <c:pt idx="4">
                  <c:v>3.1843402350000001</c:v>
                </c:pt>
                <c:pt idx="5">
                  <c:v>3.6769116072683588</c:v>
                </c:pt>
                <c:pt idx="6">
                  <c:v>3.695690664292782</c:v>
                </c:pt>
                <c:pt idx="7">
                  <c:v>3.0620768602509187</c:v>
                </c:pt>
                <c:pt idx="8">
                  <c:v>1.3776684412245879</c:v>
                </c:pt>
                <c:pt idx="9">
                  <c:v>1.2949291185683005</c:v>
                </c:pt>
                <c:pt idx="10">
                  <c:v>1.2441834611016824</c:v>
                </c:pt>
                <c:pt idx="11">
                  <c:v>1.1403420756962483</c:v>
                </c:pt>
                <c:pt idx="12">
                  <c:v>1.2903934648388944</c:v>
                </c:pt>
                <c:pt idx="13">
                  <c:v>1.4290266105558689</c:v>
                </c:pt>
                <c:pt idx="14">
                  <c:v>1.4398429609648451</c:v>
                </c:pt>
              </c:numCache>
            </c:numRef>
          </c:val>
          <c:smooth val="0"/>
        </c:ser>
        <c:ser>
          <c:idx val="15"/>
          <c:order val="17"/>
          <c:tx>
            <c:strRef>
              <c:f>EXP!$Q$161</c:f>
              <c:strCache>
                <c:ptCount val="1"/>
                <c:pt idx="0">
                  <c:v>LVA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EXP!$B$161:$P$161</c:f>
              <c:numCache>
                <c:formatCode>0.00</c:formatCode>
                <c:ptCount val="15"/>
                <c:pt idx="0">
                  <c:v>5.4840983244380477E-2</c:v>
                </c:pt>
                <c:pt idx="1">
                  <c:v>7.8129911987105838E-2</c:v>
                </c:pt>
                <c:pt idx="2">
                  <c:v>0.12455852948371725</c:v>
                </c:pt>
                <c:pt idx="3">
                  <c:v>0.18872676309995687</c:v>
                </c:pt>
                <c:pt idx="4">
                  <c:v>0.28169854900000002</c:v>
                </c:pt>
                <c:pt idx="5">
                  <c:v>0.4123395628768623</c:v>
                </c:pt>
                <c:pt idx="6">
                  <c:v>0.57123533059468767</c:v>
                </c:pt>
                <c:pt idx="7">
                  <c:v>0.60118886584737363</c:v>
                </c:pt>
                <c:pt idx="8">
                  <c:v>0.31481066485566167</c:v>
                </c:pt>
                <c:pt idx="9">
                  <c:v>0.51624095653003665</c:v>
                </c:pt>
                <c:pt idx="10">
                  <c:v>0.68522302275523006</c:v>
                </c:pt>
                <c:pt idx="11">
                  <c:v>0.71339009664769726</c:v>
                </c:pt>
                <c:pt idx="12">
                  <c:v>0.71587644346438195</c:v>
                </c:pt>
                <c:pt idx="13">
                  <c:v>0.67165633820113757</c:v>
                </c:pt>
                <c:pt idx="14">
                  <c:v>0.52163029464872979</c:v>
                </c:pt>
              </c:numCache>
            </c:numRef>
          </c:val>
          <c:smooth val="0"/>
        </c:ser>
        <c:ser>
          <c:idx val="16"/>
          <c:order val="18"/>
          <c:tx>
            <c:strRef>
              <c:f>EXP!$Q$162</c:f>
              <c:strCache>
                <c:ptCount val="1"/>
                <c:pt idx="0">
                  <c:v>LTU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EXP!$B$162:$P$162</c:f>
              <c:numCache>
                <c:formatCode>0.00</c:formatCode>
                <c:ptCount val="15"/>
                <c:pt idx="0">
                  <c:v>6.8640988150751425E-2</c:v>
                </c:pt>
                <c:pt idx="1">
                  <c:v>0.11368383146559952</c:v>
                </c:pt>
                <c:pt idx="2">
                  <c:v>0.19199943795652608</c:v>
                </c:pt>
                <c:pt idx="3">
                  <c:v>0.28716532702326708</c:v>
                </c:pt>
                <c:pt idx="4">
                  <c:v>0.36070920400000006</c:v>
                </c:pt>
                <c:pt idx="5">
                  <c:v>0.52162183355484215</c:v>
                </c:pt>
                <c:pt idx="6">
                  <c:v>0.66848166542962706</c:v>
                </c:pt>
                <c:pt idx="7">
                  <c:v>0.75060325443103948</c:v>
                </c:pt>
                <c:pt idx="8">
                  <c:v>0.45639282987317603</c:v>
                </c:pt>
                <c:pt idx="9">
                  <c:v>0.63856700949285161</c:v>
                </c:pt>
                <c:pt idx="10">
                  <c:v>0.76687586656872742</c:v>
                </c:pt>
                <c:pt idx="11">
                  <c:v>0.88630248084767427</c:v>
                </c:pt>
                <c:pt idx="12">
                  <c:v>0.87835527865346785</c:v>
                </c:pt>
                <c:pt idx="13">
                  <c:v>0.84579332821529163</c:v>
                </c:pt>
                <c:pt idx="14">
                  <c:v>0.61720224812657876</c:v>
                </c:pt>
              </c:numCache>
            </c:numRef>
          </c:val>
          <c:smooth val="0"/>
        </c:ser>
        <c:ser>
          <c:idx val="17"/>
          <c:order val="19"/>
          <c:tx>
            <c:strRef>
              <c:f>EXP!$Q$163</c:f>
              <c:strCache>
                <c:ptCount val="1"/>
                <c:pt idx="0">
                  <c:v>LUX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EXP!$B$163:$P$163</c:f>
              <c:numCache>
                <c:formatCode>0.00</c:formatCode>
                <c:ptCount val="15"/>
                <c:pt idx="0">
                  <c:v>4.5385502694487864E-2</c:v>
                </c:pt>
                <c:pt idx="1">
                  <c:v>5.9368471600300003E-2</c:v>
                </c:pt>
                <c:pt idx="2">
                  <c:v>0.35064689770391311</c:v>
                </c:pt>
                <c:pt idx="3">
                  <c:v>0.96739281416516543</c:v>
                </c:pt>
                <c:pt idx="4">
                  <c:v>2.0396037580000002</c:v>
                </c:pt>
                <c:pt idx="5">
                  <c:v>1.8917731146457766</c:v>
                </c:pt>
                <c:pt idx="6">
                  <c:v>1.7092212412663017</c:v>
                </c:pt>
                <c:pt idx="7">
                  <c:v>2.5170454438314867</c:v>
                </c:pt>
                <c:pt idx="8">
                  <c:v>2.1228662208011428</c:v>
                </c:pt>
                <c:pt idx="9">
                  <c:v>0.64189645815362029</c:v>
                </c:pt>
                <c:pt idx="10">
                  <c:v>0.91618998783421512</c:v>
                </c:pt>
                <c:pt idx="11">
                  <c:v>1.0630919298392596</c:v>
                </c:pt>
                <c:pt idx="12">
                  <c:v>0.94172758369587295</c:v>
                </c:pt>
                <c:pt idx="13">
                  <c:v>0.99398023305179251</c:v>
                </c:pt>
                <c:pt idx="14">
                  <c:v>1.1852278265789844</c:v>
                </c:pt>
              </c:numCache>
            </c:numRef>
          </c:val>
          <c:smooth val="0"/>
        </c:ser>
        <c:ser>
          <c:idx val="18"/>
          <c:order val="20"/>
          <c:tx>
            <c:strRef>
              <c:f>EXP!$Q$164</c:f>
              <c:strCache>
                <c:ptCount val="1"/>
                <c:pt idx="0">
                  <c:v>MLT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pPr>
              <a:noFill/>
              <a:ln>
                <a:noFill/>
              </a:ln>
            </c:spPr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EXP!$B$164:$P$164</c:f>
              <c:numCache>
                <c:formatCode>0.00</c:formatCode>
                <c:ptCount val="15"/>
                <c:pt idx="0">
                  <c:v>9.3561805225690534E-2</c:v>
                </c:pt>
                <c:pt idx="1">
                  <c:v>0.13382922000826492</c:v>
                </c:pt>
                <c:pt idx="2">
                  <c:v>0.14011159386712432</c:v>
                </c:pt>
                <c:pt idx="3">
                  <c:v>0.28803037242274315</c:v>
                </c:pt>
                <c:pt idx="4">
                  <c:v>0.30110483999999998</c:v>
                </c:pt>
                <c:pt idx="5">
                  <c:v>0.44579694243449125</c:v>
                </c:pt>
                <c:pt idx="6">
                  <c:v>0.27288642205428698</c:v>
                </c:pt>
                <c:pt idx="7">
                  <c:v>0.7551961531158955</c:v>
                </c:pt>
                <c:pt idx="8">
                  <c:v>0.87892839084975483</c:v>
                </c:pt>
                <c:pt idx="9">
                  <c:v>1.1992766526971246</c:v>
                </c:pt>
                <c:pt idx="10">
                  <c:v>1.3381033153129789</c:v>
                </c:pt>
                <c:pt idx="11">
                  <c:v>1.22027050786248</c:v>
                </c:pt>
                <c:pt idx="12">
                  <c:v>1.3098751698647135</c:v>
                </c:pt>
                <c:pt idx="13">
                  <c:v>1.6285510991885415</c:v>
                </c:pt>
                <c:pt idx="14">
                  <c:v>1.2114577285998256</c:v>
                </c:pt>
              </c:numCache>
            </c:numRef>
          </c:val>
          <c:smooth val="0"/>
        </c:ser>
        <c:ser>
          <c:idx val="20"/>
          <c:order val="21"/>
          <c:tx>
            <c:strRef>
              <c:f>EXP!$Q$166</c:f>
              <c:strCache>
                <c:ptCount val="1"/>
                <c:pt idx="0">
                  <c:v>POL</c:v>
                </c:pt>
              </c:strCache>
            </c:strRef>
          </c:tx>
          <c:spPr>
            <a:ln w="12700">
              <a:solidFill>
                <a:sysClr val="window" lastClr="FFFFFF"/>
              </a:solidFill>
              <a:prstDash val="solid"/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EXP!$B$166:$P$166</c:f>
              <c:numCache>
                <c:formatCode>0.00</c:formatCode>
                <c:ptCount val="15"/>
                <c:pt idx="0">
                  <c:v>1.1842331276778846</c:v>
                </c:pt>
                <c:pt idx="1">
                  <c:v>1.3478285585307268</c:v>
                </c:pt>
                <c:pt idx="2">
                  <c:v>1.8243758557106191</c:v>
                </c:pt>
                <c:pt idx="3">
                  <c:v>1.9439480162528104</c:v>
                </c:pt>
                <c:pt idx="4">
                  <c:v>2.5954373780000002</c:v>
                </c:pt>
                <c:pt idx="5">
                  <c:v>3.7594220015275175</c:v>
                </c:pt>
                <c:pt idx="6">
                  <c:v>5.4571111134610666</c:v>
                </c:pt>
                <c:pt idx="7">
                  <c:v>6.4017625205272415</c:v>
                </c:pt>
                <c:pt idx="8">
                  <c:v>5.2631698277731829</c:v>
                </c:pt>
                <c:pt idx="9">
                  <c:v>6.1353363823156224</c:v>
                </c:pt>
                <c:pt idx="10">
                  <c:v>6.2836258935738956</c:v>
                </c:pt>
                <c:pt idx="11">
                  <c:v>6.731513928381812</c:v>
                </c:pt>
                <c:pt idx="12">
                  <c:v>6.5504398925450014</c:v>
                </c:pt>
                <c:pt idx="13">
                  <c:v>7.271884590555616</c:v>
                </c:pt>
                <c:pt idx="14">
                  <c:v>7.3121136299481595</c:v>
                </c:pt>
              </c:numCache>
            </c:numRef>
          </c:val>
          <c:smooth val="0"/>
        </c:ser>
        <c:ser>
          <c:idx val="21"/>
          <c:order val="22"/>
          <c:tx>
            <c:strRef>
              <c:f>EXP!$Q$167</c:f>
              <c:strCache>
                <c:ptCount val="1"/>
                <c:pt idx="0">
                  <c:v>PRT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EXP!$B$167:$P$167</c:f>
              <c:numCache>
                <c:formatCode>0.00</c:formatCode>
                <c:ptCount val="15"/>
                <c:pt idx="0">
                  <c:v>0.30368563519391295</c:v>
                </c:pt>
                <c:pt idx="1">
                  <c:v>0.34821301945124195</c:v>
                </c:pt>
                <c:pt idx="2">
                  <c:v>0.45743759497802999</c:v>
                </c:pt>
                <c:pt idx="3">
                  <c:v>0.62023687452521781</c:v>
                </c:pt>
                <c:pt idx="4">
                  <c:v>0.911952506</c:v>
                </c:pt>
                <c:pt idx="5">
                  <c:v>1.2759183744577716</c:v>
                </c:pt>
                <c:pt idx="6">
                  <c:v>1.5275005467522311</c:v>
                </c:pt>
                <c:pt idx="7">
                  <c:v>1.6408114245166721</c:v>
                </c:pt>
                <c:pt idx="8">
                  <c:v>1.338812973537693</c:v>
                </c:pt>
                <c:pt idx="9">
                  <c:v>1.6337728263998268</c:v>
                </c:pt>
                <c:pt idx="10">
                  <c:v>1.6091304968204372</c:v>
                </c:pt>
                <c:pt idx="11">
                  <c:v>1.3592510611411093</c:v>
                </c:pt>
                <c:pt idx="12">
                  <c:v>1.3058627111931083</c:v>
                </c:pt>
                <c:pt idx="13">
                  <c:v>1.6000425157275973</c:v>
                </c:pt>
                <c:pt idx="14">
                  <c:v>1.4768176913445112</c:v>
                </c:pt>
              </c:numCache>
            </c:numRef>
          </c:val>
          <c:smooth val="0"/>
        </c:ser>
        <c:ser>
          <c:idx val="22"/>
          <c:order val="23"/>
          <c:tx>
            <c:strRef>
              <c:f>EXP!$Q$168</c:f>
              <c:strCache>
                <c:ptCount val="1"/>
                <c:pt idx="0">
                  <c:v>ROM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EXP!$B$168:$P$168</c:f>
              <c:numCache>
                <c:formatCode>0.00</c:formatCode>
                <c:ptCount val="15"/>
                <c:pt idx="0">
                  <c:v>0.29185103222010822</c:v>
                </c:pt>
                <c:pt idx="1">
                  <c:v>0.41890331477152676</c:v>
                </c:pt>
                <c:pt idx="2">
                  <c:v>0.56922851177887035</c:v>
                </c:pt>
                <c:pt idx="3">
                  <c:v>1.1144124000943156</c:v>
                </c:pt>
                <c:pt idx="4">
                  <c:v>1.3692625890000003</c:v>
                </c:pt>
                <c:pt idx="5">
                  <c:v>5.7105976590644065</c:v>
                </c:pt>
                <c:pt idx="6">
                  <c:v>1.7479288949255209</c:v>
                </c:pt>
                <c:pt idx="7">
                  <c:v>2.0464410674654703</c:v>
                </c:pt>
                <c:pt idx="8">
                  <c:v>1.6546487442685818</c:v>
                </c:pt>
                <c:pt idx="9">
                  <c:v>1.9530394712208057</c:v>
                </c:pt>
                <c:pt idx="10">
                  <c:v>1.9838323180642055</c:v>
                </c:pt>
                <c:pt idx="11">
                  <c:v>1.5201275652989903</c:v>
                </c:pt>
                <c:pt idx="12">
                  <c:v>1.4703015617087569</c:v>
                </c:pt>
                <c:pt idx="13">
                  <c:v>1.6440156579449214</c:v>
                </c:pt>
                <c:pt idx="14">
                  <c:v>1.6242139963835298</c:v>
                </c:pt>
              </c:numCache>
            </c:numRef>
          </c:val>
          <c:smooth val="0"/>
        </c:ser>
        <c:ser>
          <c:idx val="23"/>
          <c:order val="24"/>
          <c:tx>
            <c:strRef>
              <c:f>EXP!$Q$169</c:f>
              <c:strCache>
                <c:ptCount val="1"/>
                <c:pt idx="0">
                  <c:v>SVK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EXP!$B$169:$P$169</c:f>
              <c:numCache>
                <c:formatCode>0.00</c:formatCode>
                <c:ptCount val="15"/>
                <c:pt idx="0">
                  <c:v>7.1510022861043854E-2</c:v>
                </c:pt>
                <c:pt idx="1">
                  <c:v>0.10615879788778278</c:v>
                </c:pt>
                <c:pt idx="2">
                  <c:v>0.15433863052634803</c:v>
                </c:pt>
                <c:pt idx="3">
                  <c:v>0.1685603652066987</c:v>
                </c:pt>
                <c:pt idx="4">
                  <c:v>0.30835511199999999</c:v>
                </c:pt>
                <c:pt idx="5">
                  <c:v>0.54172677603208963</c:v>
                </c:pt>
                <c:pt idx="6">
                  <c:v>1.2244030156651542</c:v>
                </c:pt>
                <c:pt idx="7">
                  <c:v>1.392213598769531</c:v>
                </c:pt>
                <c:pt idx="8">
                  <c:v>0.973747333301895</c:v>
                </c:pt>
                <c:pt idx="9">
                  <c:v>1.2731007138595034</c:v>
                </c:pt>
                <c:pt idx="10">
                  <c:v>1.4432257305751452</c:v>
                </c:pt>
                <c:pt idx="11">
                  <c:v>1.3168035924678059</c:v>
                </c:pt>
                <c:pt idx="12">
                  <c:v>1.6067290618425163</c:v>
                </c:pt>
                <c:pt idx="13">
                  <c:v>1.4427785242918347</c:v>
                </c:pt>
                <c:pt idx="14">
                  <c:v>1.4245773742698047</c:v>
                </c:pt>
              </c:numCache>
            </c:numRef>
          </c:val>
          <c:smooth val="0"/>
        </c:ser>
        <c:ser>
          <c:idx val="24"/>
          <c:order val="25"/>
          <c:tx>
            <c:strRef>
              <c:f>EXP!$Q$170</c:f>
              <c:strCache>
                <c:ptCount val="1"/>
                <c:pt idx="0">
                  <c:v>SVN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EXP!$B$170:$P$170</c:f>
              <c:numCache>
                <c:formatCode>0.00</c:formatCode>
                <c:ptCount val="15"/>
                <c:pt idx="0">
                  <c:v>8.9873712797944247E-2</c:v>
                </c:pt>
                <c:pt idx="1">
                  <c:v>0.11045235114710981</c:v>
                </c:pt>
                <c:pt idx="2">
                  <c:v>0.1703443859701505</c:v>
                </c:pt>
                <c:pt idx="3">
                  <c:v>0.21814570512587583</c:v>
                </c:pt>
                <c:pt idx="4">
                  <c:v>0.26556530699999997</c:v>
                </c:pt>
                <c:pt idx="5">
                  <c:v>0.41894465673715076</c:v>
                </c:pt>
                <c:pt idx="6">
                  <c:v>0.58398360006866312</c:v>
                </c:pt>
                <c:pt idx="7">
                  <c:v>0.68278363819361498</c:v>
                </c:pt>
                <c:pt idx="8">
                  <c:v>0.53600880593068045</c:v>
                </c:pt>
                <c:pt idx="9">
                  <c:v>0.90074870684657737</c:v>
                </c:pt>
                <c:pt idx="10">
                  <c:v>0.96232555566661815</c:v>
                </c:pt>
                <c:pt idx="11">
                  <c:v>0.85138897108620104</c:v>
                </c:pt>
                <c:pt idx="12">
                  <c:v>0.95473926752288063</c:v>
                </c:pt>
                <c:pt idx="13">
                  <c:v>1.016010340376664</c:v>
                </c:pt>
                <c:pt idx="14">
                  <c:v>1.0664495582536366</c:v>
                </c:pt>
              </c:numCache>
            </c:numRef>
          </c:val>
          <c:smooth val="0"/>
        </c:ser>
        <c:ser>
          <c:idx val="26"/>
          <c:order val="26"/>
          <c:tx>
            <c:strRef>
              <c:f>EXP!$Q$172</c:f>
              <c:strCache>
                <c:ptCount val="1"/>
                <c:pt idx="0">
                  <c:v>SWE</c:v>
                </c:pt>
              </c:strCache>
            </c:strRef>
          </c:tx>
          <c:spPr>
            <a:ln w="12700">
              <a:solidFill>
                <a:sysClr val="window" lastClr="FFFFFF"/>
              </a:solidFill>
              <a:prstDash val="solid"/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EXP!$B$172:$P$172</c:f>
              <c:numCache>
                <c:formatCode>0.00</c:formatCode>
                <c:ptCount val="15"/>
                <c:pt idx="0">
                  <c:v>1.085649870114922</c:v>
                </c:pt>
                <c:pt idx="1">
                  <c:v>1.0531759720502534</c:v>
                </c:pt>
                <c:pt idx="2">
                  <c:v>1.6359768791079334</c:v>
                </c:pt>
                <c:pt idx="3">
                  <c:v>1.9596199539426284</c:v>
                </c:pt>
                <c:pt idx="4">
                  <c:v>2.5765012810000001</c:v>
                </c:pt>
                <c:pt idx="5">
                  <c:v>3.0759653649772485</c:v>
                </c:pt>
                <c:pt idx="6">
                  <c:v>3.7880718087984415</c:v>
                </c:pt>
                <c:pt idx="7">
                  <c:v>3.6229980033345255</c:v>
                </c:pt>
                <c:pt idx="8">
                  <c:v>2.8929402541170615</c:v>
                </c:pt>
                <c:pt idx="9">
                  <c:v>3.7110072518514761</c:v>
                </c:pt>
                <c:pt idx="10">
                  <c:v>3.7719872458028036</c:v>
                </c:pt>
                <c:pt idx="11">
                  <c:v>3.4867964220011625</c:v>
                </c:pt>
                <c:pt idx="12">
                  <c:v>3.5417323301922048</c:v>
                </c:pt>
                <c:pt idx="13">
                  <c:v>3.6559294247884426</c:v>
                </c:pt>
                <c:pt idx="14">
                  <c:v>3.6234075244125306</c:v>
                </c:pt>
              </c:numCache>
            </c:numRef>
          </c:val>
          <c:smooth val="0"/>
        </c:ser>
        <c:ser>
          <c:idx val="27"/>
          <c:order val="27"/>
          <c:tx>
            <c:v>GBR</c:v>
          </c:tx>
          <c:spPr>
            <a:ln w="31750">
              <a:solidFill>
                <a:srgbClr val="0070C0"/>
              </a:solidFill>
              <a:prstDash val="sysDot"/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EXP!$B$173:$P$173</c:f>
              <c:numCache>
                <c:formatCode>0.00</c:formatCode>
                <c:ptCount val="15"/>
                <c:pt idx="0">
                  <c:v>7.9025332367869838</c:v>
                </c:pt>
                <c:pt idx="1">
                  <c:v>9.3273061355245304</c:v>
                </c:pt>
                <c:pt idx="2">
                  <c:v>12.187318749810819</c:v>
                </c:pt>
                <c:pt idx="3">
                  <c:v>15.780565630424782</c:v>
                </c:pt>
                <c:pt idx="4">
                  <c:v>18.976473583000001</c:v>
                </c:pt>
                <c:pt idx="5">
                  <c:v>22.674923904033488</c:v>
                </c:pt>
                <c:pt idx="6">
                  <c:v>26.363446481426081</c:v>
                </c:pt>
                <c:pt idx="7">
                  <c:v>25.544216980464729</c:v>
                </c:pt>
                <c:pt idx="8">
                  <c:v>21.769788419328968</c:v>
                </c:pt>
                <c:pt idx="9">
                  <c:v>25.200379410471353</c:v>
                </c:pt>
                <c:pt idx="10">
                  <c:v>25.343502776821722</c:v>
                </c:pt>
                <c:pt idx="11">
                  <c:v>25.159881916731152</c:v>
                </c:pt>
                <c:pt idx="12">
                  <c:v>26.536514502687659</c:v>
                </c:pt>
                <c:pt idx="13">
                  <c:v>29.145272287108185</c:v>
                </c:pt>
                <c:pt idx="14">
                  <c:v>30.411485085034094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177536"/>
        <c:axId val="72179072"/>
      </c:lineChart>
      <c:catAx>
        <c:axId val="721775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ysClr val="window" lastClr="FFFFFF"/>
            </a:solidFill>
          </a:ln>
        </c:spPr>
        <c:txPr>
          <a:bodyPr rot="-5400000" vert="horz"/>
          <a:lstStyle/>
          <a:p>
            <a:pPr>
              <a:defRPr sz="800" b="0">
                <a:ln>
                  <a:solidFill>
                    <a:sysClr val="window" lastClr="FFFFFF"/>
                  </a:solidFill>
                </a:ln>
              </a:defRPr>
            </a:pPr>
            <a:endParaRPr lang="fr-FR"/>
          </a:p>
        </c:txPr>
        <c:crossAx val="72179072"/>
        <c:crosses val="autoZero"/>
        <c:auto val="1"/>
        <c:lblAlgn val="ctr"/>
        <c:lblOffset val="100"/>
        <c:tickLblSkip val="1"/>
        <c:noMultiLvlLbl val="0"/>
      </c:catAx>
      <c:valAx>
        <c:axId val="72179072"/>
        <c:scaling>
          <c:orientation val="minMax"/>
        </c:scaling>
        <c:delete val="0"/>
        <c:axPos val="l"/>
        <c:majorGridlines>
          <c:spPr>
            <a:ln>
              <a:solidFill>
                <a:sysClr val="windowText" lastClr="000000">
                  <a:lumMod val="75000"/>
                  <a:lumOff val="25000"/>
                </a:sysClr>
              </a:solidFill>
            </a:ln>
          </c:spPr>
        </c:majorGridlines>
        <c:numFmt formatCode="0" sourceLinked="0"/>
        <c:majorTickMark val="out"/>
        <c:minorTickMark val="none"/>
        <c:tickLblPos val="nextTo"/>
        <c:spPr>
          <a:ln>
            <a:solidFill>
              <a:sysClr val="window" lastClr="FFFFFF"/>
            </a:solidFill>
          </a:ln>
        </c:spPr>
        <c:txPr>
          <a:bodyPr/>
          <a:lstStyle/>
          <a:p>
            <a:pPr>
              <a:defRPr sz="800">
                <a:ln>
                  <a:solidFill>
                    <a:sysClr val="window" lastClr="FFFFFF"/>
                  </a:solidFill>
                </a:ln>
              </a:defRPr>
            </a:pPr>
            <a:endParaRPr lang="fr-FR"/>
          </a:p>
        </c:txPr>
        <c:crossAx val="72177536"/>
        <c:crosses val="autoZero"/>
        <c:crossBetween val="between"/>
      </c:valAx>
      <c:spPr>
        <a:noFill/>
        <a:ln>
          <a:solidFill>
            <a:sysClr val="window" lastClr="FFFFFF"/>
          </a:solidFill>
        </a:ln>
      </c:spPr>
    </c:plotArea>
    <c:legend>
      <c:legendPos val="b"/>
      <c:legendEntry>
        <c:idx val="0"/>
        <c:delete val="1"/>
      </c:legendEntry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4"/>
        <c:delete val="1"/>
      </c:legendEntry>
      <c:legendEntry>
        <c:idx val="15"/>
        <c:delete val="1"/>
      </c:legendEntry>
      <c:legendEntry>
        <c:idx val="16"/>
        <c:delete val="1"/>
      </c:legendEntry>
      <c:legendEntry>
        <c:idx val="17"/>
        <c:delete val="1"/>
      </c:legendEntry>
      <c:legendEntry>
        <c:idx val="18"/>
        <c:delete val="1"/>
      </c:legendEntry>
      <c:legendEntry>
        <c:idx val="19"/>
        <c:delete val="1"/>
      </c:legendEntry>
      <c:legendEntry>
        <c:idx val="20"/>
        <c:delete val="1"/>
      </c:legendEntry>
      <c:legendEntry>
        <c:idx val="22"/>
        <c:delete val="1"/>
      </c:legendEntry>
      <c:legendEntry>
        <c:idx val="23"/>
        <c:delete val="1"/>
      </c:legendEntry>
      <c:legendEntry>
        <c:idx val="24"/>
        <c:delete val="1"/>
      </c:legendEntry>
      <c:legendEntry>
        <c:idx val="25"/>
        <c:delete val="1"/>
      </c:legendEntry>
      <c:legendEntry>
        <c:idx val="26"/>
        <c:delete val="1"/>
      </c:legendEntry>
      <c:layout>
        <c:manualLayout>
          <c:xMode val="edge"/>
          <c:yMode val="edge"/>
          <c:x val="5.1435153306229067E-2"/>
          <c:y val="0.88942830942219597"/>
          <c:w val="0.89833459945225935"/>
          <c:h val="0.10210481788390183"/>
        </c:manualLayout>
      </c:layout>
      <c:overlay val="0"/>
      <c:spPr>
        <a:noFill/>
        <a:ln>
          <a:noFill/>
        </a:ln>
      </c:spPr>
      <c:txPr>
        <a:bodyPr/>
        <a:lstStyle/>
        <a:p>
          <a:pPr>
            <a:defRPr sz="800">
              <a:ln w="9525">
                <a:solidFill>
                  <a:sysClr val="window" lastClr="FFFFFF"/>
                </a:solidFill>
              </a:ln>
              <a:noFill/>
            </a:defRPr>
          </a:pPr>
          <a:endParaRPr lang="fr-FR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el-GR" sz="1400" dirty="0" smtClean="0">
                <a:solidFill>
                  <a:schemeClr val="bg1"/>
                </a:solidFill>
              </a:rPr>
              <a:t>Εισαγωγές</a:t>
            </a:r>
            <a:endParaRPr lang="el-GR" sz="1400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39084892241063268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9641583263630508E-2"/>
          <c:y val="8.8176926593751093E-2"/>
          <c:w val="0.88617038254833536"/>
          <c:h val="0.67750507607473198"/>
        </c:manualLayout>
      </c:layout>
      <c:lineChart>
        <c:grouping val="standard"/>
        <c:varyColors val="0"/>
        <c:ser>
          <c:idx val="0"/>
          <c:order val="0"/>
          <c:tx>
            <c:strRef>
              <c:f>EXP!$Q$181</c:f>
              <c:strCache>
                <c:ptCount val="1"/>
                <c:pt idx="0">
                  <c:v>AUT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pPr>
              <a:noFill/>
              <a:ln>
                <a:noFill/>
              </a:ln>
            </c:spPr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EXP!$B$181:$P$181</c:f>
              <c:numCache>
                <c:formatCode>0.00</c:formatCode>
                <c:ptCount val="15"/>
                <c:pt idx="0">
                  <c:v>0.77160530224209201</c:v>
                </c:pt>
                <c:pt idx="1">
                  <c:v>1.0333882707283262</c:v>
                </c:pt>
                <c:pt idx="2">
                  <c:v>1.2439753371576576</c:v>
                </c:pt>
                <c:pt idx="3">
                  <c:v>1.5918958177584832</c:v>
                </c:pt>
                <c:pt idx="4">
                  <c:v>1.6092162990000001</c:v>
                </c:pt>
                <c:pt idx="5">
                  <c:v>1.9306439407048333</c:v>
                </c:pt>
                <c:pt idx="6">
                  <c:v>2.0424729091581995</c:v>
                </c:pt>
                <c:pt idx="7">
                  <c:v>2.209945364249843</c:v>
                </c:pt>
                <c:pt idx="8">
                  <c:v>2.3704101243063787</c:v>
                </c:pt>
                <c:pt idx="9">
                  <c:v>2.7492112339125665</c:v>
                </c:pt>
                <c:pt idx="10">
                  <c:v>2.7346847079545191</c:v>
                </c:pt>
                <c:pt idx="11">
                  <c:v>2.5671171910060941</c:v>
                </c:pt>
                <c:pt idx="12">
                  <c:v>2.6203845182261869</c:v>
                </c:pt>
                <c:pt idx="13">
                  <c:v>2.9841000184602366</c:v>
                </c:pt>
                <c:pt idx="14">
                  <c:v>2.5325613866769112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EXP!$Q$183</c:f>
              <c:strCache>
                <c:ptCount val="1"/>
                <c:pt idx="0">
                  <c:v>BGR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EXP!$B$183:$P$183</c:f>
              <c:numCache>
                <c:formatCode>0.00</c:formatCode>
                <c:ptCount val="15"/>
                <c:pt idx="0">
                  <c:v>3.3172707584337872E-2</c:v>
                </c:pt>
                <c:pt idx="1">
                  <c:v>2.4852844520585567E-2</c:v>
                </c:pt>
                <c:pt idx="2">
                  <c:v>6.6132243396094997E-2</c:v>
                </c:pt>
                <c:pt idx="3">
                  <c:v>7.0791270293577471E-2</c:v>
                </c:pt>
                <c:pt idx="4">
                  <c:v>8.9119496000000006E-2</c:v>
                </c:pt>
                <c:pt idx="5">
                  <c:v>7.6809181505032173E-2</c:v>
                </c:pt>
                <c:pt idx="6">
                  <c:v>0.13154405315488424</c:v>
                </c:pt>
                <c:pt idx="7">
                  <c:v>0.1535099748136885</c:v>
                </c:pt>
                <c:pt idx="8">
                  <c:v>9.8137275380020136E-2</c:v>
                </c:pt>
                <c:pt idx="9">
                  <c:v>0.20996454737953776</c:v>
                </c:pt>
                <c:pt idx="10">
                  <c:v>0.26421124782713629</c:v>
                </c:pt>
                <c:pt idx="11">
                  <c:v>0.45658239970737807</c:v>
                </c:pt>
                <c:pt idx="12">
                  <c:v>0.49838165790512556</c:v>
                </c:pt>
                <c:pt idx="13">
                  <c:v>0.50194003511622998</c:v>
                </c:pt>
                <c:pt idx="14">
                  <c:v>0.38380588699308799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EXP!$Q$184</c:f>
              <c:strCache>
                <c:ptCount val="1"/>
                <c:pt idx="0">
                  <c:v>CRO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pPr>
              <a:noFill/>
              <a:ln>
                <a:noFill/>
              </a:ln>
            </c:spPr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EXP!$B$184:$P$184</c:f>
              <c:numCache>
                <c:formatCode>0.00</c:formatCode>
                <c:ptCount val="15"/>
                <c:pt idx="0">
                  <c:v>5.9717519193082779E-3</c:v>
                </c:pt>
                <c:pt idx="1">
                  <c:v>6.6487504617454918E-3</c:v>
                </c:pt>
                <c:pt idx="2">
                  <c:v>7.6673214769149003E-3</c:v>
                </c:pt>
                <c:pt idx="3">
                  <c:v>2.3095061881823604E-2</c:v>
                </c:pt>
                <c:pt idx="4">
                  <c:v>4.3831294999999999E-2</c:v>
                </c:pt>
                <c:pt idx="5">
                  <c:v>5.1643424284430389E-2</c:v>
                </c:pt>
                <c:pt idx="6">
                  <c:v>5.6300534792686367E-2</c:v>
                </c:pt>
                <c:pt idx="7">
                  <c:v>4.803657523446242E-2</c:v>
                </c:pt>
                <c:pt idx="8">
                  <c:v>5.2101578605359369E-2</c:v>
                </c:pt>
                <c:pt idx="9">
                  <c:v>3.3080970455078247E-2</c:v>
                </c:pt>
                <c:pt idx="10">
                  <c:v>4.5682236072184135E-2</c:v>
                </c:pt>
                <c:pt idx="11">
                  <c:v>4.049454575338314E-2</c:v>
                </c:pt>
                <c:pt idx="12">
                  <c:v>5.4313629429564476E-2</c:v>
                </c:pt>
                <c:pt idx="13">
                  <c:v>5.1326970456743698E-2</c:v>
                </c:pt>
                <c:pt idx="14">
                  <c:v>5.7131819182225957E-2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EXP!$Q$185</c:f>
              <c:strCache>
                <c:ptCount val="1"/>
                <c:pt idx="0">
                  <c:v>CYP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pPr>
              <a:noFill/>
              <a:ln>
                <a:noFill/>
              </a:ln>
            </c:spPr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EXP!$B$185:$P$185</c:f>
              <c:numCache>
                <c:formatCode>0.00</c:formatCode>
                <c:ptCount val="15"/>
                <c:pt idx="0">
                  <c:v>1.5541732278292412E-3</c:v>
                </c:pt>
                <c:pt idx="1">
                  <c:v>8.8137762386468357E-4</c:v>
                </c:pt>
                <c:pt idx="2">
                  <c:v>1.2598177114399507E-3</c:v>
                </c:pt>
                <c:pt idx="3">
                  <c:v>1.7848922114559176E-3</c:v>
                </c:pt>
                <c:pt idx="4">
                  <c:v>2.8401569999999998E-3</c:v>
                </c:pt>
                <c:pt idx="5">
                  <c:v>2.8063295207328984E-3</c:v>
                </c:pt>
                <c:pt idx="6">
                  <c:v>6.6754863696671168E-3</c:v>
                </c:pt>
                <c:pt idx="7">
                  <c:v>7.4957922863966705E-3</c:v>
                </c:pt>
                <c:pt idx="8">
                  <c:v>1.0741984491741121E-2</c:v>
                </c:pt>
                <c:pt idx="9">
                  <c:v>1.1185465368653067E-2</c:v>
                </c:pt>
                <c:pt idx="10">
                  <c:v>1.5084361544248363E-2</c:v>
                </c:pt>
                <c:pt idx="11">
                  <c:v>6.5546388025137542E-2</c:v>
                </c:pt>
                <c:pt idx="12">
                  <c:v>2.7504275647300763E-2</c:v>
                </c:pt>
                <c:pt idx="13">
                  <c:v>3.1917910137485253E-2</c:v>
                </c:pt>
                <c:pt idx="14">
                  <c:v>2.5422598663049051E-2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EXP!$Q$186</c:f>
              <c:strCache>
                <c:ptCount val="1"/>
                <c:pt idx="0">
                  <c:v>CZE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EXP!$B$186:$P$186</c:f>
              <c:numCache>
                <c:formatCode>0.00</c:formatCode>
                <c:ptCount val="15"/>
                <c:pt idx="0">
                  <c:v>0.10751050382671161</c:v>
                </c:pt>
                <c:pt idx="1">
                  <c:v>0.17892695221123275</c:v>
                </c:pt>
                <c:pt idx="2">
                  <c:v>0.33466390286685183</c:v>
                </c:pt>
                <c:pt idx="3">
                  <c:v>0.46628319763377524</c:v>
                </c:pt>
                <c:pt idx="4">
                  <c:v>0.371779058</c:v>
                </c:pt>
                <c:pt idx="5">
                  <c:v>0.48487762538391027</c:v>
                </c:pt>
                <c:pt idx="6">
                  <c:v>0.69167194724310599</c:v>
                </c:pt>
                <c:pt idx="7">
                  <c:v>0.71004572773076557</c:v>
                </c:pt>
                <c:pt idx="8">
                  <c:v>0.78779382439467427</c:v>
                </c:pt>
                <c:pt idx="9">
                  <c:v>1.1232716485489691</c:v>
                </c:pt>
                <c:pt idx="10">
                  <c:v>1.3320202928592357</c:v>
                </c:pt>
                <c:pt idx="11">
                  <c:v>1.3080142146663034</c:v>
                </c:pt>
                <c:pt idx="12">
                  <c:v>1.3621524178399766</c:v>
                </c:pt>
                <c:pt idx="13">
                  <c:v>1.5231823213398921</c:v>
                </c:pt>
                <c:pt idx="14">
                  <c:v>1.4179101433036598</c:v>
                </c:pt>
              </c:numCache>
            </c:numRef>
          </c:val>
          <c:smooth val="0"/>
        </c:ser>
        <c:ser>
          <c:idx val="6"/>
          <c:order val="5"/>
          <c:tx>
            <c:strRef>
              <c:f>EXP!$Q$187</c:f>
              <c:strCache>
                <c:ptCount val="1"/>
                <c:pt idx="0">
                  <c:v>DNK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pPr>
              <a:noFill/>
              <a:ln>
                <a:noFill/>
              </a:ln>
            </c:spPr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EXP!$B$187:$P$187</c:f>
              <c:numCache>
                <c:formatCode>0.00</c:formatCode>
                <c:ptCount val="15"/>
                <c:pt idx="0">
                  <c:v>0.72923787293329334</c:v>
                </c:pt>
                <c:pt idx="1">
                  <c:v>0.73697690322542131</c:v>
                </c:pt>
                <c:pt idx="2">
                  <c:v>1.0856111329021887</c:v>
                </c:pt>
                <c:pt idx="3">
                  <c:v>1.2713193138872025</c:v>
                </c:pt>
                <c:pt idx="4">
                  <c:v>1.1903579120000001</c:v>
                </c:pt>
                <c:pt idx="5">
                  <c:v>1.2285001951463228</c:v>
                </c:pt>
                <c:pt idx="6">
                  <c:v>1.5317595621334508</c:v>
                </c:pt>
                <c:pt idx="7">
                  <c:v>1.8391197385528066</c:v>
                </c:pt>
                <c:pt idx="8">
                  <c:v>1.5943496317344819</c:v>
                </c:pt>
                <c:pt idx="9">
                  <c:v>1.7197543755900468</c:v>
                </c:pt>
                <c:pt idx="10">
                  <c:v>1.6160336604752208</c:v>
                </c:pt>
                <c:pt idx="11">
                  <c:v>1.5782185667826616</c:v>
                </c:pt>
                <c:pt idx="12">
                  <c:v>1.7584522181205733</c:v>
                </c:pt>
                <c:pt idx="13">
                  <c:v>2.0685029924739085</c:v>
                </c:pt>
                <c:pt idx="14">
                  <c:v>2.0879310994096683</c:v>
                </c:pt>
              </c:numCache>
            </c:numRef>
          </c:val>
          <c:smooth val="0"/>
        </c:ser>
        <c:ser>
          <c:idx val="10"/>
          <c:order val="6"/>
          <c:tx>
            <c:strRef>
              <c:f>EXP!$Q$191</c:f>
              <c:strCache>
                <c:ptCount val="1"/>
                <c:pt idx="0">
                  <c:v>DEU</c:v>
                </c:pt>
              </c:strCache>
            </c:strRef>
          </c:tx>
          <c:spPr>
            <a:ln w="31750">
              <a:solidFill>
                <a:srgbClr val="FF0000"/>
              </a:solidFill>
              <a:prstDash val="solid"/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EXP!$B$191:$P$191</c:f>
              <c:numCache>
                <c:formatCode>0.00</c:formatCode>
                <c:ptCount val="15"/>
                <c:pt idx="0">
                  <c:v>16.051149927598892</c:v>
                </c:pt>
                <c:pt idx="1">
                  <c:v>18.998989998748574</c:v>
                </c:pt>
                <c:pt idx="2">
                  <c:v>27.352237442302769</c:v>
                </c:pt>
                <c:pt idx="3">
                  <c:v>32.006172559673772</c:v>
                </c:pt>
                <c:pt idx="4">
                  <c:v>30.722927992999999</c:v>
                </c:pt>
                <c:pt idx="5">
                  <c:v>35.546260539071824</c:v>
                </c:pt>
                <c:pt idx="6">
                  <c:v>37.784175608927193</c:v>
                </c:pt>
                <c:pt idx="7">
                  <c:v>39.506566518919414</c:v>
                </c:pt>
                <c:pt idx="8">
                  <c:v>38.813127219215858</c:v>
                </c:pt>
                <c:pt idx="9">
                  <c:v>48.266763500646725</c:v>
                </c:pt>
                <c:pt idx="10">
                  <c:v>53.261508718286372</c:v>
                </c:pt>
                <c:pt idx="11">
                  <c:v>49.960921974632996</c:v>
                </c:pt>
                <c:pt idx="12">
                  <c:v>49.047656042280693</c:v>
                </c:pt>
                <c:pt idx="13">
                  <c:v>53.552188854235531</c:v>
                </c:pt>
                <c:pt idx="14">
                  <c:v>44.693430593138146</c:v>
                </c:pt>
              </c:numCache>
            </c:numRef>
          </c:val>
          <c:smooth val="0"/>
        </c:ser>
        <c:ser>
          <c:idx val="19"/>
          <c:order val="7"/>
          <c:tx>
            <c:strRef>
              <c:f>EXP!$Q$200</c:f>
              <c:strCache>
                <c:ptCount val="1"/>
                <c:pt idx="0">
                  <c:v>NLD</c:v>
                </c:pt>
              </c:strCache>
            </c:strRef>
          </c:tx>
          <c:spPr>
            <a:ln w="31750">
              <a:solidFill>
                <a:srgbClr val="FFFF00"/>
              </a:solidFill>
              <a:prstDash val="solid"/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EXP!$B$200:$P$200</c:f>
              <c:numCache>
                <c:formatCode>0.00</c:formatCode>
                <c:ptCount val="15"/>
                <c:pt idx="0">
                  <c:v>1.6977436856706736</c:v>
                </c:pt>
                <c:pt idx="1">
                  <c:v>1.8188084967373417</c:v>
                </c:pt>
                <c:pt idx="2">
                  <c:v>2.1766593968751771</c:v>
                </c:pt>
                <c:pt idx="3">
                  <c:v>3.1308280430394153</c:v>
                </c:pt>
                <c:pt idx="4">
                  <c:v>2.9267207420000001</c:v>
                </c:pt>
                <c:pt idx="5">
                  <c:v>3.4252482160006847</c:v>
                </c:pt>
                <c:pt idx="6">
                  <c:v>4.1001018862323706</c:v>
                </c:pt>
                <c:pt idx="7">
                  <c:v>3.7526823644176743</c:v>
                </c:pt>
                <c:pt idx="8">
                  <c:v>3.5652078056950653</c:v>
                </c:pt>
                <c:pt idx="9">
                  <c:v>4.2117279639713532</c:v>
                </c:pt>
                <c:pt idx="10">
                  <c:v>4.9747845545416496</c:v>
                </c:pt>
                <c:pt idx="11">
                  <c:v>4.730157824650556</c:v>
                </c:pt>
                <c:pt idx="12">
                  <c:v>5.1179678669373363</c:v>
                </c:pt>
                <c:pt idx="13">
                  <c:v>4.7622441920278895</c:v>
                </c:pt>
                <c:pt idx="14">
                  <c:v>4.4891085625683269</c:v>
                </c:pt>
              </c:numCache>
            </c:numRef>
          </c:val>
          <c:smooth val="0"/>
        </c:ser>
        <c:ser>
          <c:idx val="7"/>
          <c:order val="8"/>
          <c:tx>
            <c:strRef>
              <c:f>EXP!$Q$188</c:f>
              <c:strCache>
                <c:ptCount val="1"/>
                <c:pt idx="0">
                  <c:v>EST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EXP!$B$188:$P$188</c:f>
              <c:numCache>
                <c:formatCode>0.00</c:formatCode>
                <c:ptCount val="15"/>
                <c:pt idx="0">
                  <c:v>1.2642698228749194E-2</c:v>
                </c:pt>
                <c:pt idx="1">
                  <c:v>4.1718101468382188E-2</c:v>
                </c:pt>
                <c:pt idx="2">
                  <c:v>3.4153425405330416E-2</c:v>
                </c:pt>
                <c:pt idx="3">
                  <c:v>2.1762160072131078E-2</c:v>
                </c:pt>
                <c:pt idx="4">
                  <c:v>5.7668601E-2</c:v>
                </c:pt>
                <c:pt idx="5">
                  <c:v>0.26742450603605972</c:v>
                </c:pt>
                <c:pt idx="6">
                  <c:v>7.4813540885425994E-2</c:v>
                </c:pt>
                <c:pt idx="7">
                  <c:v>6.2807220172493114E-2</c:v>
                </c:pt>
                <c:pt idx="8">
                  <c:v>5.5216764471758009E-2</c:v>
                </c:pt>
                <c:pt idx="9">
                  <c:v>0.1182488723126249</c:v>
                </c:pt>
                <c:pt idx="10">
                  <c:v>0.11799084745327711</c:v>
                </c:pt>
                <c:pt idx="11">
                  <c:v>7.3773059379182007E-2</c:v>
                </c:pt>
                <c:pt idx="12">
                  <c:v>0.10396168487056151</c:v>
                </c:pt>
                <c:pt idx="13">
                  <c:v>0.11501781520824512</c:v>
                </c:pt>
                <c:pt idx="14">
                  <c:v>0.11970347970789895</c:v>
                </c:pt>
              </c:numCache>
            </c:numRef>
          </c:val>
          <c:smooth val="0"/>
        </c:ser>
        <c:ser>
          <c:idx val="8"/>
          <c:order val="9"/>
          <c:tx>
            <c:strRef>
              <c:f>EXP!$Q$189</c:f>
              <c:strCache>
                <c:ptCount val="1"/>
                <c:pt idx="0">
                  <c:v>FIN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EXP!$B$189:$P$189</c:f>
              <c:numCache>
                <c:formatCode>0.00</c:formatCode>
                <c:ptCount val="15"/>
                <c:pt idx="0">
                  <c:v>2.7694777748744661</c:v>
                </c:pt>
                <c:pt idx="1">
                  <c:v>1.7507536740883289</c:v>
                </c:pt>
                <c:pt idx="2">
                  <c:v>2.0137531139078386</c:v>
                </c:pt>
                <c:pt idx="3">
                  <c:v>3.1856694653401387</c:v>
                </c:pt>
                <c:pt idx="4">
                  <c:v>2.6281287560000002</c:v>
                </c:pt>
                <c:pt idx="5">
                  <c:v>2.9331811085044603</c:v>
                </c:pt>
                <c:pt idx="6">
                  <c:v>3.1588943794753535</c:v>
                </c:pt>
                <c:pt idx="7">
                  <c:v>2.5020447087928006</c:v>
                </c:pt>
                <c:pt idx="8">
                  <c:v>2.2775452775962197</c:v>
                </c:pt>
                <c:pt idx="9">
                  <c:v>2.612845863533384</c:v>
                </c:pt>
                <c:pt idx="10">
                  <c:v>2.6089455855310426</c:v>
                </c:pt>
                <c:pt idx="11">
                  <c:v>2.083151959648692</c:v>
                </c:pt>
                <c:pt idx="12">
                  <c:v>2.0345071513579436</c:v>
                </c:pt>
                <c:pt idx="13">
                  <c:v>2.0661729763133674</c:v>
                </c:pt>
                <c:pt idx="14">
                  <c:v>1.776424197829829</c:v>
                </c:pt>
              </c:numCache>
            </c:numRef>
          </c:val>
          <c:smooth val="0"/>
        </c:ser>
        <c:ser>
          <c:idx val="14"/>
          <c:order val="10"/>
          <c:tx>
            <c:strRef>
              <c:f>EXP!$Q$195</c:f>
              <c:strCache>
                <c:ptCount val="1"/>
                <c:pt idx="0">
                  <c:v>ITA</c:v>
                </c:pt>
              </c:strCache>
            </c:strRef>
          </c:tx>
          <c:spPr>
            <a:ln w="31750">
              <a:solidFill>
                <a:srgbClr val="FFC000"/>
              </a:solidFill>
              <a:prstDash val="solid"/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EXP!$B$195:$P$195</c:f>
              <c:numCache>
                <c:formatCode>0.00</c:formatCode>
                <c:ptCount val="15"/>
                <c:pt idx="0">
                  <c:v>4.4104836915725079</c:v>
                </c:pt>
                <c:pt idx="1">
                  <c:v>4.9989885672355356</c:v>
                </c:pt>
                <c:pt idx="2">
                  <c:v>5.7206440771280933</c:v>
                </c:pt>
                <c:pt idx="3">
                  <c:v>6.802085029693437</c:v>
                </c:pt>
                <c:pt idx="4">
                  <c:v>6.9252918330000002</c:v>
                </c:pt>
                <c:pt idx="5">
                  <c:v>8.0707012737045289</c:v>
                </c:pt>
                <c:pt idx="6">
                  <c:v>8.5011069037009754</c:v>
                </c:pt>
                <c:pt idx="7">
                  <c:v>8.2419580563124839</c:v>
                </c:pt>
                <c:pt idx="8">
                  <c:v>7.6703782596108514</c:v>
                </c:pt>
                <c:pt idx="9">
                  <c:v>9.1047036562043182</c:v>
                </c:pt>
                <c:pt idx="10">
                  <c:v>10.096976066063815</c:v>
                </c:pt>
                <c:pt idx="11">
                  <c:v>8.7303719132093427</c:v>
                </c:pt>
                <c:pt idx="12">
                  <c:v>9.1544573336874002</c:v>
                </c:pt>
                <c:pt idx="13">
                  <c:v>9.784617802290926</c:v>
                </c:pt>
                <c:pt idx="14">
                  <c:v>8.5962694982362855</c:v>
                </c:pt>
              </c:numCache>
            </c:numRef>
          </c:val>
          <c:smooth val="0"/>
        </c:ser>
        <c:ser>
          <c:idx val="9"/>
          <c:order val="11"/>
          <c:tx>
            <c:strRef>
              <c:f>EXP!$Q$190</c:f>
              <c:strCache>
                <c:ptCount val="1"/>
                <c:pt idx="0">
                  <c:v>FRA</c:v>
                </c:pt>
              </c:strCache>
            </c:strRef>
          </c:tx>
          <c:spPr>
            <a:ln w="31750">
              <a:solidFill>
                <a:srgbClr val="FF0000"/>
              </a:solidFill>
              <a:prstDash val="sysDash"/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EXP!$B$190:$P$190</c:f>
              <c:numCache>
                <c:formatCode>0.00</c:formatCode>
                <c:ptCount val="15"/>
                <c:pt idx="0">
                  <c:v>4.7857179175425566</c:v>
                </c:pt>
                <c:pt idx="1">
                  <c:v>4.92523192679168</c:v>
                </c:pt>
                <c:pt idx="2">
                  <c:v>6.8714752287109899</c:v>
                </c:pt>
                <c:pt idx="3">
                  <c:v>8.0709839896846614</c:v>
                </c:pt>
                <c:pt idx="4">
                  <c:v>9.0168389649999998</c:v>
                </c:pt>
                <c:pt idx="5">
                  <c:v>10.593415296904713</c:v>
                </c:pt>
                <c:pt idx="6">
                  <c:v>11.115729593835367</c:v>
                </c:pt>
                <c:pt idx="7">
                  <c:v>11.07807237495072</c:v>
                </c:pt>
                <c:pt idx="8">
                  <c:v>9.0699723428293773</c:v>
                </c:pt>
                <c:pt idx="9">
                  <c:v>11.126562368488264</c:v>
                </c:pt>
                <c:pt idx="10">
                  <c:v>12.681955608423687</c:v>
                </c:pt>
                <c:pt idx="11">
                  <c:v>13.11046928552515</c:v>
                </c:pt>
                <c:pt idx="12">
                  <c:v>12.043183415042259</c:v>
                </c:pt>
                <c:pt idx="13">
                  <c:v>13.593487015655132</c:v>
                </c:pt>
                <c:pt idx="14">
                  <c:v>12.73640308902541</c:v>
                </c:pt>
              </c:numCache>
            </c:numRef>
          </c:val>
          <c:smooth val="0"/>
        </c:ser>
        <c:ser>
          <c:idx val="25"/>
          <c:order val="12"/>
          <c:tx>
            <c:strRef>
              <c:f>EXP!$Q$206</c:f>
              <c:strCache>
                <c:ptCount val="1"/>
                <c:pt idx="0">
                  <c:v>ESP</c:v>
                </c:pt>
              </c:strCache>
            </c:strRef>
          </c:tx>
          <c:spPr>
            <a:ln w="12700">
              <a:solidFill>
                <a:sysClr val="window" lastClr="FFFFFF"/>
              </a:solidFill>
              <a:prstDash val="solid"/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EXP!$B$206:$P$206</c:f>
              <c:numCache>
                <c:formatCode>0.00</c:formatCode>
                <c:ptCount val="15"/>
                <c:pt idx="0">
                  <c:v>0.83262348975705536</c:v>
                </c:pt>
                <c:pt idx="1">
                  <c:v>1.0417878572338559</c:v>
                </c:pt>
                <c:pt idx="2">
                  <c:v>1.5328324166211806</c:v>
                </c:pt>
                <c:pt idx="3">
                  <c:v>1.8408451800763901</c:v>
                </c:pt>
                <c:pt idx="4">
                  <c:v>2.0816390509999998</c:v>
                </c:pt>
                <c:pt idx="5">
                  <c:v>2.8181689389095177</c:v>
                </c:pt>
                <c:pt idx="6">
                  <c:v>3.6881587204609443</c:v>
                </c:pt>
                <c:pt idx="7">
                  <c:v>3.8408884793756242</c:v>
                </c:pt>
                <c:pt idx="8">
                  <c:v>2.9875100632181919</c:v>
                </c:pt>
                <c:pt idx="9">
                  <c:v>4.0539343476251588</c:v>
                </c:pt>
                <c:pt idx="10">
                  <c:v>4.33758999994423</c:v>
                </c:pt>
                <c:pt idx="11">
                  <c:v>3.442570650831597</c:v>
                </c:pt>
                <c:pt idx="12">
                  <c:v>3.1108401529235223</c:v>
                </c:pt>
                <c:pt idx="13">
                  <c:v>3.1629872169461941</c:v>
                </c:pt>
                <c:pt idx="14">
                  <c:v>2.8573204788910238</c:v>
                </c:pt>
              </c:numCache>
            </c:numRef>
          </c:val>
          <c:smooth val="0"/>
        </c:ser>
        <c:ser>
          <c:idx val="1"/>
          <c:order val="13"/>
          <c:tx>
            <c:strRef>
              <c:f>EXP!$Q$182</c:f>
              <c:strCache>
                <c:ptCount val="1"/>
                <c:pt idx="0">
                  <c:v>BEL</c:v>
                </c:pt>
              </c:strCache>
            </c:strRef>
          </c:tx>
          <c:spPr>
            <a:ln w="31750">
              <a:solidFill>
                <a:srgbClr val="FFC000"/>
              </a:solidFill>
              <a:prstDash val="sysDash"/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EXP!$B$182:$P$182</c:f>
              <c:numCache>
                <c:formatCode>0.00</c:formatCode>
                <c:ptCount val="15"/>
                <c:pt idx="0">
                  <c:v>2.0057179443544051</c:v>
                </c:pt>
                <c:pt idx="1">
                  <c:v>2.3401484754354778</c:v>
                </c:pt>
                <c:pt idx="2">
                  <c:v>3.1169261368521712</c:v>
                </c:pt>
                <c:pt idx="3">
                  <c:v>3.7111146730882592</c:v>
                </c:pt>
                <c:pt idx="4">
                  <c:v>4.0054645300000002</c:v>
                </c:pt>
                <c:pt idx="5">
                  <c:v>4.0391835695282108</c:v>
                </c:pt>
                <c:pt idx="6">
                  <c:v>4.1403510086379693</c:v>
                </c:pt>
                <c:pt idx="7">
                  <c:v>3.7792741904716847</c:v>
                </c:pt>
                <c:pt idx="8">
                  <c:v>4.0713161104070323</c:v>
                </c:pt>
                <c:pt idx="9">
                  <c:v>5.0960149936266186</c:v>
                </c:pt>
                <c:pt idx="10">
                  <c:v>5.8191699824382264</c:v>
                </c:pt>
                <c:pt idx="11">
                  <c:v>5.4153334162619995</c:v>
                </c:pt>
                <c:pt idx="12">
                  <c:v>5.1300073734941884</c:v>
                </c:pt>
                <c:pt idx="13">
                  <c:v>5.1223111590668173</c:v>
                </c:pt>
                <c:pt idx="14">
                  <c:v>3.5780287267616457</c:v>
                </c:pt>
              </c:numCache>
            </c:numRef>
          </c:val>
          <c:smooth val="0"/>
        </c:ser>
        <c:ser>
          <c:idx val="11"/>
          <c:order val="14"/>
          <c:tx>
            <c:strRef>
              <c:f>EXP!$Q$192</c:f>
              <c:strCache>
                <c:ptCount val="1"/>
                <c:pt idx="0">
                  <c:v>GRC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EXP!$B$192:$P$192</c:f>
              <c:numCache>
                <c:formatCode>0.00</c:formatCode>
                <c:ptCount val="15"/>
                <c:pt idx="0">
                  <c:v>6.8179941195964974E-2</c:v>
                </c:pt>
                <c:pt idx="1">
                  <c:v>6.3716137513170443E-2</c:v>
                </c:pt>
                <c:pt idx="2">
                  <c:v>8.4075151219644456E-2</c:v>
                </c:pt>
                <c:pt idx="3">
                  <c:v>9.1000346568691354E-2</c:v>
                </c:pt>
                <c:pt idx="4">
                  <c:v>8.6689110999999985E-2</c:v>
                </c:pt>
                <c:pt idx="5">
                  <c:v>9.7889661845099452E-2</c:v>
                </c:pt>
                <c:pt idx="6">
                  <c:v>0.14190625925168088</c:v>
                </c:pt>
                <c:pt idx="7">
                  <c:v>0.13134419979538917</c:v>
                </c:pt>
                <c:pt idx="8">
                  <c:v>0.1482723787648827</c:v>
                </c:pt>
                <c:pt idx="9">
                  <c:v>0.25377531700928535</c:v>
                </c:pt>
                <c:pt idx="10">
                  <c:v>0.20311004481921738</c:v>
                </c:pt>
                <c:pt idx="11">
                  <c:v>0.23224378201825452</c:v>
                </c:pt>
                <c:pt idx="12">
                  <c:v>0.2256951168355292</c:v>
                </c:pt>
                <c:pt idx="13">
                  <c:v>0.17613205554789793</c:v>
                </c:pt>
                <c:pt idx="14">
                  <c:v>0.14584018496055096</c:v>
                </c:pt>
              </c:numCache>
            </c:numRef>
          </c:val>
          <c:smooth val="0"/>
        </c:ser>
        <c:ser>
          <c:idx val="12"/>
          <c:order val="15"/>
          <c:tx>
            <c:strRef>
              <c:f>EXP!$Q$193</c:f>
              <c:strCache>
                <c:ptCount val="1"/>
                <c:pt idx="0">
                  <c:v>HUN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EXP!$B$193:$P$193</c:f>
              <c:numCache>
                <c:formatCode>0.00</c:formatCode>
                <c:ptCount val="15"/>
                <c:pt idx="0">
                  <c:v>0.15193205455921036</c:v>
                </c:pt>
                <c:pt idx="1">
                  <c:v>0.1953920958680507</c:v>
                </c:pt>
                <c:pt idx="2">
                  <c:v>0.33933003780748933</c:v>
                </c:pt>
                <c:pt idx="3">
                  <c:v>0.50144407953879877</c:v>
                </c:pt>
                <c:pt idx="4">
                  <c:v>0.36552885000000002</c:v>
                </c:pt>
                <c:pt idx="5">
                  <c:v>0.65623371294180688</c:v>
                </c:pt>
                <c:pt idx="6">
                  <c:v>1.0074377192738542</c:v>
                </c:pt>
                <c:pt idx="7">
                  <c:v>0.97878122495743258</c:v>
                </c:pt>
                <c:pt idx="8">
                  <c:v>1.0206673052891826</c:v>
                </c:pt>
                <c:pt idx="9">
                  <c:v>1.4286013120900365</c:v>
                </c:pt>
                <c:pt idx="10">
                  <c:v>1.4085422497468034</c:v>
                </c:pt>
                <c:pt idx="11">
                  <c:v>1.2624848201554184</c:v>
                </c:pt>
                <c:pt idx="12">
                  <c:v>1.4143612686439966</c:v>
                </c:pt>
                <c:pt idx="13">
                  <c:v>1.6626549502199277</c:v>
                </c:pt>
                <c:pt idx="14">
                  <c:v>1.4634255164671996</c:v>
                </c:pt>
              </c:numCache>
            </c:numRef>
          </c:val>
          <c:smooth val="0"/>
        </c:ser>
        <c:ser>
          <c:idx val="13"/>
          <c:order val="16"/>
          <c:tx>
            <c:strRef>
              <c:f>EXP!$Q$194</c:f>
              <c:strCache>
                <c:ptCount val="1"/>
                <c:pt idx="0">
                  <c:v>IRL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EXP!$B$194:$P$194</c:f>
              <c:numCache>
                <c:formatCode>0.00</c:formatCode>
                <c:ptCount val="15"/>
                <c:pt idx="0">
                  <c:v>0.71386350876351345</c:v>
                </c:pt>
                <c:pt idx="1">
                  <c:v>0.79791868660009213</c:v>
                </c:pt>
                <c:pt idx="2">
                  <c:v>1.0713645694574643</c:v>
                </c:pt>
                <c:pt idx="3">
                  <c:v>1.2524696987487967</c:v>
                </c:pt>
                <c:pt idx="4">
                  <c:v>1.4230661360000001</c:v>
                </c:pt>
                <c:pt idx="5">
                  <c:v>1.4500631250866782</c:v>
                </c:pt>
                <c:pt idx="6">
                  <c:v>1.6029121661554362</c:v>
                </c:pt>
                <c:pt idx="7">
                  <c:v>1.9447989556340646</c:v>
                </c:pt>
                <c:pt idx="8">
                  <c:v>2.2488614885443243</c:v>
                </c:pt>
                <c:pt idx="9">
                  <c:v>2.218362079111158</c:v>
                </c:pt>
                <c:pt idx="10">
                  <c:v>2.1249403356581293</c:v>
                </c:pt>
                <c:pt idx="11">
                  <c:v>2.0637770074109216</c:v>
                </c:pt>
                <c:pt idx="12">
                  <c:v>2.184118132539461</c:v>
                </c:pt>
                <c:pt idx="13">
                  <c:v>1.9038537714324941</c:v>
                </c:pt>
                <c:pt idx="14">
                  <c:v>2.184346969516223</c:v>
                </c:pt>
              </c:numCache>
            </c:numRef>
          </c:val>
          <c:smooth val="0"/>
        </c:ser>
        <c:ser>
          <c:idx val="15"/>
          <c:order val="17"/>
          <c:tx>
            <c:strRef>
              <c:f>EXP!$Q$196</c:f>
              <c:strCache>
                <c:ptCount val="1"/>
                <c:pt idx="0">
                  <c:v>LVA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EXP!$B$196:$P$196</c:f>
              <c:numCache>
                <c:formatCode>0.00</c:formatCode>
                <c:ptCount val="15"/>
                <c:pt idx="0">
                  <c:v>5.8842037310471648E-3</c:v>
                </c:pt>
                <c:pt idx="1">
                  <c:v>6.0583882050356894E-3</c:v>
                </c:pt>
                <c:pt idx="2">
                  <c:v>2.1627096097181438E-2</c:v>
                </c:pt>
                <c:pt idx="3">
                  <c:v>2.0889581270847689E-2</c:v>
                </c:pt>
                <c:pt idx="4">
                  <c:v>8.5552330000000006E-3</c:v>
                </c:pt>
                <c:pt idx="5">
                  <c:v>1.2876433895631801E-2</c:v>
                </c:pt>
                <c:pt idx="6">
                  <c:v>1.7896092239363292E-2</c:v>
                </c:pt>
                <c:pt idx="7">
                  <c:v>1.275373269804776E-2</c:v>
                </c:pt>
                <c:pt idx="8">
                  <c:v>1.8097570500500784E-2</c:v>
                </c:pt>
                <c:pt idx="9">
                  <c:v>2.5391864831464748E-2</c:v>
                </c:pt>
                <c:pt idx="10">
                  <c:v>3.6437528546570827E-2</c:v>
                </c:pt>
                <c:pt idx="11">
                  <c:v>3.7404014404117912E-2</c:v>
                </c:pt>
                <c:pt idx="12">
                  <c:v>5.1652652229430419E-2</c:v>
                </c:pt>
                <c:pt idx="13">
                  <c:v>7.493110722326074E-2</c:v>
                </c:pt>
                <c:pt idx="14">
                  <c:v>7.3597624024858935E-2</c:v>
                </c:pt>
              </c:numCache>
            </c:numRef>
          </c:val>
          <c:smooth val="0"/>
        </c:ser>
        <c:ser>
          <c:idx val="16"/>
          <c:order val="18"/>
          <c:tx>
            <c:strRef>
              <c:f>EXP!$Q$197</c:f>
              <c:strCache>
                <c:ptCount val="1"/>
                <c:pt idx="0">
                  <c:v>LTU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EXP!$B$197:$P$197</c:f>
              <c:numCache>
                <c:formatCode>0.00</c:formatCode>
                <c:ptCount val="15"/>
                <c:pt idx="0">
                  <c:v>5.1688057351024132E-3</c:v>
                </c:pt>
                <c:pt idx="1">
                  <c:v>1.3661807995337127E-2</c:v>
                </c:pt>
                <c:pt idx="2">
                  <c:v>1.9437772093612568E-2</c:v>
                </c:pt>
                <c:pt idx="3">
                  <c:v>1.4258529172161404E-2</c:v>
                </c:pt>
                <c:pt idx="4">
                  <c:v>1.1477662E-2</c:v>
                </c:pt>
                <c:pt idx="5">
                  <c:v>1.4639288642138688E-2</c:v>
                </c:pt>
                <c:pt idx="6">
                  <c:v>1.6393246587442237E-2</c:v>
                </c:pt>
                <c:pt idx="7">
                  <c:v>2.0627621498677019E-2</c:v>
                </c:pt>
                <c:pt idx="8">
                  <c:v>2.6527730880864926E-2</c:v>
                </c:pt>
                <c:pt idx="9">
                  <c:v>2.7398322393668198E-2</c:v>
                </c:pt>
                <c:pt idx="10">
                  <c:v>5.0320834022505603E-2</c:v>
                </c:pt>
                <c:pt idx="11">
                  <c:v>4.8637190684948005E-2</c:v>
                </c:pt>
                <c:pt idx="12">
                  <c:v>6.5002648420618384E-2</c:v>
                </c:pt>
                <c:pt idx="13">
                  <c:v>7.9829065947795499E-2</c:v>
                </c:pt>
                <c:pt idx="14">
                  <c:v>7.1206009756321798E-2</c:v>
                </c:pt>
              </c:numCache>
            </c:numRef>
          </c:val>
          <c:smooth val="0"/>
        </c:ser>
        <c:ser>
          <c:idx val="17"/>
          <c:order val="19"/>
          <c:tx>
            <c:strRef>
              <c:f>EXP!$Q$198</c:f>
              <c:strCache>
                <c:ptCount val="1"/>
                <c:pt idx="0">
                  <c:v>LUX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EXP!$B$198:$P$198</c:f>
              <c:numCache>
                <c:formatCode>0.00</c:formatCode>
                <c:ptCount val="15"/>
                <c:pt idx="0">
                  <c:v>6.7596839819926022E-2</c:v>
                </c:pt>
                <c:pt idx="1">
                  <c:v>5.7847689270326408E-2</c:v>
                </c:pt>
                <c:pt idx="2">
                  <c:v>0.13014517186573302</c:v>
                </c:pt>
                <c:pt idx="3">
                  <c:v>0.13609944396584009</c:v>
                </c:pt>
                <c:pt idx="4">
                  <c:v>0.15076737300000001</c:v>
                </c:pt>
                <c:pt idx="5">
                  <c:v>0.15891283827512437</c:v>
                </c:pt>
                <c:pt idx="6">
                  <c:v>0.20959228569401725</c:v>
                </c:pt>
                <c:pt idx="7">
                  <c:v>0.20818256818489395</c:v>
                </c:pt>
                <c:pt idx="8">
                  <c:v>0.14246523123687765</c:v>
                </c:pt>
                <c:pt idx="9">
                  <c:v>0.16762643355466333</c:v>
                </c:pt>
                <c:pt idx="10">
                  <c:v>0.17761937662038027</c:v>
                </c:pt>
                <c:pt idx="11">
                  <c:v>0.14269877287822752</c:v>
                </c:pt>
                <c:pt idx="12">
                  <c:v>0.13369856489366211</c:v>
                </c:pt>
                <c:pt idx="13">
                  <c:v>0.15495641232770618</c:v>
                </c:pt>
                <c:pt idx="14">
                  <c:v>0.15776202478158421</c:v>
                </c:pt>
              </c:numCache>
            </c:numRef>
          </c:val>
          <c:smooth val="0"/>
        </c:ser>
        <c:ser>
          <c:idx val="18"/>
          <c:order val="20"/>
          <c:tx>
            <c:strRef>
              <c:f>EXP!$Q$199</c:f>
              <c:strCache>
                <c:ptCount val="1"/>
                <c:pt idx="0">
                  <c:v>MLT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pPr>
              <a:noFill/>
              <a:ln>
                <a:noFill/>
              </a:ln>
            </c:spPr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EXP!$B$199:$P$199</c:f>
              <c:numCache>
                <c:formatCode>0.00</c:formatCode>
                <c:ptCount val="15"/>
                <c:pt idx="0">
                  <c:v>8.3320544780163333E-2</c:v>
                </c:pt>
                <c:pt idx="1">
                  <c:v>0.20786031924760548</c:v>
                </c:pt>
                <c:pt idx="2">
                  <c:v>0.25622682552393555</c:v>
                </c:pt>
                <c:pt idx="3">
                  <c:v>0.26589087801347777</c:v>
                </c:pt>
                <c:pt idx="4">
                  <c:v>0.23793495899999997</c:v>
                </c:pt>
                <c:pt idx="5">
                  <c:v>0.32898871350061609</c:v>
                </c:pt>
                <c:pt idx="6">
                  <c:v>0.31301873024608751</c:v>
                </c:pt>
                <c:pt idx="7">
                  <c:v>0.31858746555289286</c:v>
                </c:pt>
                <c:pt idx="8">
                  <c:v>0.27841320714951928</c:v>
                </c:pt>
                <c:pt idx="9">
                  <c:v>0.37007919558600544</c:v>
                </c:pt>
                <c:pt idx="10">
                  <c:v>0.48922903777853066</c:v>
                </c:pt>
                <c:pt idx="11">
                  <c:v>0.48079274140832573</c:v>
                </c:pt>
                <c:pt idx="12">
                  <c:v>0.37778722100531387</c:v>
                </c:pt>
                <c:pt idx="13">
                  <c:v>0.30164882911131224</c:v>
                </c:pt>
                <c:pt idx="14">
                  <c:v>0.22483158761695654</c:v>
                </c:pt>
              </c:numCache>
            </c:numRef>
          </c:val>
          <c:smooth val="0"/>
        </c:ser>
        <c:ser>
          <c:idx val="20"/>
          <c:order val="21"/>
          <c:tx>
            <c:strRef>
              <c:f>EXP!$Q$201</c:f>
              <c:strCache>
                <c:ptCount val="1"/>
                <c:pt idx="0">
                  <c:v>POL</c:v>
                </c:pt>
              </c:strCache>
            </c:strRef>
          </c:tx>
          <c:spPr>
            <a:ln w="12700">
              <a:solidFill>
                <a:sysClr val="window" lastClr="FFFFFF"/>
              </a:solidFill>
              <a:prstDash val="solid"/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EXP!$B$201:$P$201</c:f>
              <c:numCache>
                <c:formatCode>0.00</c:formatCode>
                <c:ptCount val="15"/>
                <c:pt idx="0">
                  <c:v>0.26385049976052982</c:v>
                </c:pt>
                <c:pt idx="1">
                  <c:v>0.25304638364215315</c:v>
                </c:pt>
                <c:pt idx="2">
                  <c:v>0.40440501082288732</c:v>
                </c:pt>
                <c:pt idx="3">
                  <c:v>0.51375794406523123</c:v>
                </c:pt>
                <c:pt idx="4">
                  <c:v>0.55732027799999995</c:v>
                </c:pt>
                <c:pt idx="5">
                  <c:v>0.62603116795005431</c:v>
                </c:pt>
                <c:pt idx="6">
                  <c:v>0.92598889027477094</c:v>
                </c:pt>
                <c:pt idx="7">
                  <c:v>0.9874400838050188</c:v>
                </c:pt>
                <c:pt idx="8">
                  <c:v>1.0473516206343307</c:v>
                </c:pt>
                <c:pt idx="9">
                  <c:v>1.1028769807239709</c:v>
                </c:pt>
                <c:pt idx="10">
                  <c:v>1.1763475961850032</c:v>
                </c:pt>
                <c:pt idx="11">
                  <c:v>1.085683309317808</c:v>
                </c:pt>
                <c:pt idx="12">
                  <c:v>1.1625764248023873</c:v>
                </c:pt>
                <c:pt idx="13">
                  <c:v>1.4955814247592898</c:v>
                </c:pt>
                <c:pt idx="14">
                  <c:v>1.3985760845013453</c:v>
                </c:pt>
              </c:numCache>
            </c:numRef>
          </c:val>
          <c:smooth val="0"/>
        </c:ser>
        <c:ser>
          <c:idx val="21"/>
          <c:order val="22"/>
          <c:tx>
            <c:strRef>
              <c:f>EXP!$Q$202</c:f>
              <c:strCache>
                <c:ptCount val="1"/>
                <c:pt idx="0">
                  <c:v>PRT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EXP!$B$202:$P$202</c:f>
              <c:numCache>
                <c:formatCode>0.00</c:formatCode>
                <c:ptCount val="15"/>
                <c:pt idx="0">
                  <c:v>8.328505488585386E-2</c:v>
                </c:pt>
                <c:pt idx="1">
                  <c:v>9.5716482725309623E-2</c:v>
                </c:pt>
                <c:pt idx="2">
                  <c:v>0.21913163166967972</c:v>
                </c:pt>
                <c:pt idx="3">
                  <c:v>0.29616602990253316</c:v>
                </c:pt>
                <c:pt idx="4">
                  <c:v>0.32383426599999998</c:v>
                </c:pt>
                <c:pt idx="5">
                  <c:v>0.33201695374931317</c:v>
                </c:pt>
                <c:pt idx="6">
                  <c:v>0.32022924454695434</c:v>
                </c:pt>
                <c:pt idx="7">
                  <c:v>0.27439347700091943</c:v>
                </c:pt>
                <c:pt idx="8">
                  <c:v>0.33473860173921649</c:v>
                </c:pt>
                <c:pt idx="9">
                  <c:v>0.49041182961498309</c:v>
                </c:pt>
                <c:pt idx="10">
                  <c:v>0.66748411323435197</c:v>
                </c:pt>
                <c:pt idx="11">
                  <c:v>0.82309776477378782</c:v>
                </c:pt>
                <c:pt idx="12">
                  <c:v>0.7290000052312714</c:v>
                </c:pt>
                <c:pt idx="13">
                  <c:v>0.84824602719394604</c:v>
                </c:pt>
                <c:pt idx="14">
                  <c:v>0.74866377020957098</c:v>
                </c:pt>
              </c:numCache>
            </c:numRef>
          </c:val>
          <c:smooth val="0"/>
        </c:ser>
        <c:ser>
          <c:idx val="22"/>
          <c:order val="23"/>
          <c:tx>
            <c:strRef>
              <c:f>EXP!$Q$203</c:f>
              <c:strCache>
                <c:ptCount val="1"/>
                <c:pt idx="0">
                  <c:v>ROM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EXP!$B$203:$P$203</c:f>
              <c:numCache>
                <c:formatCode>0.00</c:formatCode>
                <c:ptCount val="15"/>
                <c:pt idx="0">
                  <c:v>0.12093030265508137</c:v>
                </c:pt>
                <c:pt idx="1">
                  <c:v>0.45244195135689419</c:v>
                </c:pt>
                <c:pt idx="2">
                  <c:v>0.52932776969152673</c:v>
                </c:pt>
                <c:pt idx="3">
                  <c:v>0.34454259886270833</c:v>
                </c:pt>
                <c:pt idx="4">
                  <c:v>0.29230598400000002</c:v>
                </c:pt>
                <c:pt idx="5">
                  <c:v>0.21668879906550792</c:v>
                </c:pt>
                <c:pt idx="6">
                  <c:v>0.23433584830043877</c:v>
                </c:pt>
                <c:pt idx="7">
                  <c:v>0.25485331494043473</c:v>
                </c:pt>
                <c:pt idx="8">
                  <c:v>0.30144461094750064</c:v>
                </c:pt>
                <c:pt idx="9">
                  <c:v>0.49095827347244614</c:v>
                </c:pt>
                <c:pt idx="10">
                  <c:v>0.54397984763937457</c:v>
                </c:pt>
                <c:pt idx="11">
                  <c:v>0.53245805541316116</c:v>
                </c:pt>
                <c:pt idx="12">
                  <c:v>0.62900569749211821</c:v>
                </c:pt>
                <c:pt idx="13">
                  <c:v>0.77364423187836584</c:v>
                </c:pt>
                <c:pt idx="14">
                  <c:v>0.66201910678782239</c:v>
                </c:pt>
              </c:numCache>
            </c:numRef>
          </c:val>
          <c:smooth val="0"/>
        </c:ser>
        <c:ser>
          <c:idx val="23"/>
          <c:order val="24"/>
          <c:tx>
            <c:strRef>
              <c:f>EXP!$Q$204</c:f>
              <c:strCache>
                <c:ptCount val="1"/>
                <c:pt idx="0">
                  <c:v>SVK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EXP!$B$204:$P$204</c:f>
              <c:numCache>
                <c:formatCode>0.00</c:formatCode>
                <c:ptCount val="15"/>
                <c:pt idx="0">
                  <c:v>1.5026172538161072E-2</c:v>
                </c:pt>
                <c:pt idx="1">
                  <c:v>4.382571739666892E-2</c:v>
                </c:pt>
                <c:pt idx="2">
                  <c:v>0.1375010590170351</c:v>
                </c:pt>
                <c:pt idx="3">
                  <c:v>0.13551740248229463</c:v>
                </c:pt>
                <c:pt idx="4">
                  <c:v>0.18301969600000004</c:v>
                </c:pt>
                <c:pt idx="5">
                  <c:v>0.31568218047426044</c:v>
                </c:pt>
                <c:pt idx="6">
                  <c:v>0.612186732783919</c:v>
                </c:pt>
                <c:pt idx="7">
                  <c:v>0.69661134751987219</c:v>
                </c:pt>
                <c:pt idx="8">
                  <c:v>0.6246068516214075</c:v>
                </c:pt>
                <c:pt idx="9">
                  <c:v>1.1639480971612721</c:v>
                </c:pt>
                <c:pt idx="10">
                  <c:v>1.9858835912481454</c:v>
                </c:pt>
                <c:pt idx="11">
                  <c:v>1.9864284408031951</c:v>
                </c:pt>
                <c:pt idx="12">
                  <c:v>1.8014049295709071</c:v>
                </c:pt>
                <c:pt idx="13">
                  <c:v>1.7219864882158391</c:v>
                </c:pt>
                <c:pt idx="14">
                  <c:v>1.1402529109817165</c:v>
                </c:pt>
              </c:numCache>
            </c:numRef>
          </c:val>
          <c:smooth val="0"/>
        </c:ser>
        <c:ser>
          <c:idx val="24"/>
          <c:order val="25"/>
          <c:tx>
            <c:strRef>
              <c:f>EXP!$Q$205</c:f>
              <c:strCache>
                <c:ptCount val="1"/>
                <c:pt idx="0">
                  <c:v>SVN</c:v>
                </c:pt>
              </c:strCache>
            </c:strRef>
          </c:tx>
          <c:spPr>
            <a:ln w="12700">
              <a:solidFill>
                <a:sysClr val="window" lastClr="FFFFFF"/>
              </a:solidFill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EXP!$B$205:$P$205</c:f>
              <c:numCache>
                <c:formatCode>0.00</c:formatCode>
                <c:ptCount val="15"/>
                <c:pt idx="0">
                  <c:v>1.4802524783452772E-2</c:v>
                </c:pt>
                <c:pt idx="1">
                  <c:v>3.4193748392742307E-2</c:v>
                </c:pt>
                <c:pt idx="2">
                  <c:v>4.0570578839340642E-2</c:v>
                </c:pt>
                <c:pt idx="3">
                  <c:v>4.4239798259373242E-2</c:v>
                </c:pt>
                <c:pt idx="4">
                  <c:v>5.7242142000000003E-2</c:v>
                </c:pt>
                <c:pt idx="5">
                  <c:v>8.9050779328036622E-2</c:v>
                </c:pt>
                <c:pt idx="6">
                  <c:v>9.2040995361848954E-2</c:v>
                </c:pt>
                <c:pt idx="7">
                  <c:v>9.3160022961403521E-2</c:v>
                </c:pt>
                <c:pt idx="8">
                  <c:v>8.8025460356186511E-2</c:v>
                </c:pt>
                <c:pt idx="9">
                  <c:v>0.11477836425825697</c:v>
                </c:pt>
                <c:pt idx="10">
                  <c:v>0.11605107474464706</c:v>
                </c:pt>
                <c:pt idx="11">
                  <c:v>0.13913939792719032</c:v>
                </c:pt>
                <c:pt idx="12">
                  <c:v>0.15773253918219232</c:v>
                </c:pt>
                <c:pt idx="13">
                  <c:v>0.16906188624876584</c:v>
                </c:pt>
                <c:pt idx="14">
                  <c:v>0.14757978933002672</c:v>
                </c:pt>
              </c:numCache>
            </c:numRef>
          </c:val>
          <c:smooth val="0"/>
        </c:ser>
        <c:ser>
          <c:idx val="26"/>
          <c:order val="26"/>
          <c:tx>
            <c:strRef>
              <c:f>EXP!$Q$207</c:f>
              <c:strCache>
                <c:ptCount val="1"/>
                <c:pt idx="0">
                  <c:v>SWE</c:v>
                </c:pt>
              </c:strCache>
            </c:strRef>
          </c:tx>
          <c:spPr>
            <a:ln w="12700">
              <a:solidFill>
                <a:sysClr val="window" lastClr="FFFFFF"/>
              </a:solidFill>
              <a:prstDash val="solid"/>
            </a:ln>
          </c:spPr>
          <c:marker>
            <c:symbol val="none"/>
          </c:marker>
          <c:cat>
            <c:strRef>
              <c:f>EXP!$B$144:$P$144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EXP!$B$207:$P$207</c:f>
              <c:numCache>
                <c:formatCode>0.00</c:formatCode>
                <c:ptCount val="15"/>
                <c:pt idx="0">
                  <c:v>2.5260581223179526</c:v>
                </c:pt>
                <c:pt idx="1">
                  <c:v>2.0727912502175396</c:v>
                </c:pt>
                <c:pt idx="2">
                  <c:v>3.0580500388409613</c:v>
                </c:pt>
                <c:pt idx="3">
                  <c:v>3.5211075247931132</c:v>
                </c:pt>
                <c:pt idx="4">
                  <c:v>3.1221982619999999</c:v>
                </c:pt>
                <c:pt idx="5">
                  <c:v>3.2361599892932751</c:v>
                </c:pt>
                <c:pt idx="6">
                  <c:v>3.448204800399008</c:v>
                </c:pt>
                <c:pt idx="7">
                  <c:v>3.5676679317813473</c:v>
                </c:pt>
                <c:pt idx="8">
                  <c:v>3.7959864764209597</c:v>
                </c:pt>
                <c:pt idx="9">
                  <c:v>3.840411379931794</c:v>
                </c:pt>
                <c:pt idx="10">
                  <c:v>4.0877451068451389</c:v>
                </c:pt>
                <c:pt idx="11">
                  <c:v>3.7621417269048365</c:v>
                </c:pt>
                <c:pt idx="12">
                  <c:v>3.6396842076129694</c:v>
                </c:pt>
                <c:pt idx="13">
                  <c:v>3.4647102914878145</c:v>
                </c:pt>
                <c:pt idx="14">
                  <c:v>3.2728658353176976</c:v>
                </c:pt>
              </c:numCache>
            </c:numRef>
          </c:val>
          <c:smooth val="0"/>
        </c:ser>
        <c:ser>
          <c:idx val="27"/>
          <c:order val="27"/>
          <c:tx>
            <c:v>GBR</c:v>
          </c:tx>
          <c:spPr>
            <a:ln w="31750">
              <a:solidFill>
                <a:srgbClr val="FFC000"/>
              </a:solidFill>
              <a:prstDash val="sysDot"/>
            </a:ln>
          </c:spPr>
          <c:marker>
            <c:symbol val="none"/>
          </c:marker>
          <c:val>
            <c:numRef>
              <c:f>EXP!$B$208:$P$208</c:f>
              <c:numCache>
                <c:formatCode>0.00</c:formatCode>
                <c:ptCount val="15"/>
                <c:pt idx="0">
                  <c:v>4.1105604933227147</c:v>
                </c:pt>
                <c:pt idx="1">
                  <c:v>3.8607617191352039</c:v>
                </c:pt>
                <c:pt idx="2">
                  <c:v>4.0201420635682963</c:v>
                </c:pt>
                <c:pt idx="3">
                  <c:v>5.0171751724694786</c:v>
                </c:pt>
                <c:pt idx="4">
                  <c:v>5.523782809000001</c:v>
                </c:pt>
                <c:pt idx="5">
                  <c:v>6.105646896056756</c:v>
                </c:pt>
                <c:pt idx="6">
                  <c:v>6.4742243816202416</c:v>
                </c:pt>
                <c:pt idx="7">
                  <c:v>6.7568292276015143</c:v>
                </c:pt>
                <c:pt idx="8">
                  <c:v>5.482827549953158</c:v>
                </c:pt>
                <c:pt idx="9">
                  <c:v>7.3488987498729106</c:v>
                </c:pt>
                <c:pt idx="10">
                  <c:v>8.3612780567273326</c:v>
                </c:pt>
                <c:pt idx="11">
                  <c:v>9.1306173473102294</c:v>
                </c:pt>
                <c:pt idx="12">
                  <c:v>9.9384251484153001</c:v>
                </c:pt>
                <c:pt idx="13">
                  <c:v>12.039503732059979</c:v>
                </c:pt>
                <c:pt idx="14">
                  <c:v>9.6460487150822818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332800"/>
        <c:axId val="72334336"/>
      </c:lineChart>
      <c:catAx>
        <c:axId val="723328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ysClr val="window" lastClr="FFFFFF"/>
            </a:solidFill>
          </a:ln>
        </c:spPr>
        <c:txPr>
          <a:bodyPr rot="-5400000" vert="horz"/>
          <a:lstStyle/>
          <a:p>
            <a:pPr>
              <a:defRPr sz="800">
                <a:ln>
                  <a:solidFill>
                    <a:sysClr val="window" lastClr="FFFFFF"/>
                  </a:solidFill>
                </a:ln>
                <a:solidFill>
                  <a:schemeClr val="tx1"/>
                </a:solidFill>
              </a:defRPr>
            </a:pPr>
            <a:endParaRPr lang="fr-FR"/>
          </a:p>
        </c:txPr>
        <c:crossAx val="72334336"/>
        <c:crosses val="autoZero"/>
        <c:auto val="1"/>
        <c:lblAlgn val="ctr"/>
        <c:lblOffset val="100"/>
        <c:tickLblSkip val="1"/>
        <c:noMultiLvlLbl val="0"/>
      </c:catAx>
      <c:valAx>
        <c:axId val="72334336"/>
        <c:scaling>
          <c:orientation val="minMax"/>
        </c:scaling>
        <c:delete val="0"/>
        <c:axPos val="l"/>
        <c:majorGridlines>
          <c:spPr>
            <a:ln>
              <a:solidFill>
                <a:sysClr val="windowText" lastClr="000000">
                  <a:lumMod val="75000"/>
                  <a:lumOff val="25000"/>
                </a:sysClr>
              </a:solidFill>
            </a:ln>
          </c:spPr>
        </c:majorGridlines>
        <c:numFmt formatCode="0" sourceLinked="0"/>
        <c:majorTickMark val="out"/>
        <c:minorTickMark val="none"/>
        <c:tickLblPos val="nextTo"/>
        <c:spPr>
          <a:ln>
            <a:solidFill>
              <a:sysClr val="window" lastClr="FFFFFF"/>
            </a:solidFill>
          </a:ln>
        </c:spPr>
        <c:txPr>
          <a:bodyPr/>
          <a:lstStyle/>
          <a:p>
            <a:pPr>
              <a:defRPr sz="800">
                <a:ln>
                  <a:solidFill>
                    <a:sysClr val="window" lastClr="FFFFFF"/>
                  </a:solidFill>
                </a:ln>
              </a:defRPr>
            </a:pPr>
            <a:endParaRPr lang="fr-FR"/>
          </a:p>
        </c:txPr>
        <c:crossAx val="72332800"/>
        <c:crosses val="autoZero"/>
        <c:crossBetween val="between"/>
      </c:valAx>
      <c:spPr>
        <a:noFill/>
        <a:ln>
          <a:solidFill>
            <a:sysClr val="window" lastClr="FFFFFF"/>
          </a:solidFill>
        </a:ln>
      </c:spPr>
    </c:plotArea>
    <c:legend>
      <c:legendPos val="b"/>
      <c:legendEntry>
        <c:idx val="0"/>
        <c:delete val="1"/>
      </c:legendEntry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2"/>
        <c:delete val="1"/>
      </c:legendEntry>
      <c:legendEntry>
        <c:idx val="14"/>
        <c:delete val="1"/>
      </c:legendEntry>
      <c:legendEntry>
        <c:idx val="15"/>
        <c:delete val="1"/>
      </c:legendEntry>
      <c:legendEntry>
        <c:idx val="16"/>
        <c:delete val="1"/>
      </c:legendEntry>
      <c:legendEntry>
        <c:idx val="17"/>
        <c:delete val="1"/>
      </c:legendEntry>
      <c:legendEntry>
        <c:idx val="18"/>
        <c:delete val="1"/>
      </c:legendEntry>
      <c:legendEntry>
        <c:idx val="19"/>
        <c:delete val="1"/>
      </c:legendEntry>
      <c:legendEntry>
        <c:idx val="20"/>
        <c:delete val="1"/>
      </c:legendEntry>
      <c:legendEntry>
        <c:idx val="21"/>
        <c:delete val="1"/>
      </c:legendEntry>
      <c:legendEntry>
        <c:idx val="22"/>
        <c:delete val="1"/>
      </c:legendEntry>
      <c:legendEntry>
        <c:idx val="23"/>
        <c:delete val="1"/>
      </c:legendEntry>
      <c:legendEntry>
        <c:idx val="24"/>
        <c:delete val="1"/>
      </c:legendEntry>
      <c:legendEntry>
        <c:idx val="25"/>
        <c:delete val="1"/>
      </c:legendEntry>
      <c:legendEntry>
        <c:idx val="26"/>
        <c:delete val="1"/>
      </c:legendEntry>
      <c:layout>
        <c:manualLayout>
          <c:xMode val="edge"/>
          <c:yMode val="edge"/>
          <c:x val="1.4548710822911842E-2"/>
          <c:y val="0.88274140308732596"/>
          <c:w val="0.96044506201430702"/>
          <c:h val="0.11725859691267405"/>
        </c:manualLayout>
      </c:layout>
      <c:overlay val="0"/>
      <c:txPr>
        <a:bodyPr/>
        <a:lstStyle/>
        <a:p>
          <a:pPr>
            <a:defRPr sz="800">
              <a:ln>
                <a:solidFill>
                  <a:sysClr val="window" lastClr="FFFFFF"/>
                </a:solidFill>
              </a:ln>
            </a:defRPr>
          </a:pPr>
          <a:endParaRPr lang="fr-FR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B531-6F54-43CF-96E7-36B6E6E7798F}" type="datetimeFigureOut">
              <a:rPr lang="el-GR" smtClean="0"/>
              <a:t>11/11/2017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EF53-EA4A-4BC2-B1BD-A6A62D7A385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57238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Πανοραμική 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smtClean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B531-6F54-43CF-96E7-36B6E6E7798F}" type="datetimeFigureOut">
              <a:rPr lang="el-GR" smtClean="0"/>
              <a:t>11/11/2017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EF53-EA4A-4BC2-B1BD-A6A62D7A385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85212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B531-6F54-43CF-96E7-36B6E6E7798F}" type="datetimeFigureOut">
              <a:rPr lang="el-GR" smtClean="0"/>
              <a:t>11/11/2017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EF53-EA4A-4BC2-B1BD-A6A62D7A385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6096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B531-6F54-43CF-96E7-36B6E6E7798F}" type="datetimeFigureOut">
              <a:rPr lang="el-GR" smtClean="0"/>
              <a:t>11/11/2017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EF53-EA4A-4BC2-B1BD-A6A62D7A3857}" type="slidenum">
              <a:rPr lang="el-GR" smtClean="0"/>
              <a:t>‹#›</a:t>
            </a:fld>
            <a:endParaRPr lang="el-GR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00104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B531-6F54-43CF-96E7-36B6E6E7798F}" type="datetimeFigureOut">
              <a:rPr lang="el-GR" smtClean="0"/>
              <a:t>11/11/2017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EF53-EA4A-4BC2-B1BD-A6A62D7A385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145488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στήλε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B531-6F54-43CF-96E7-36B6E6E7798F}" type="datetimeFigureOut">
              <a:rPr lang="el-GR" smtClean="0"/>
              <a:t>11/11/2017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EF53-EA4A-4BC2-B1BD-A6A62D7A385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19094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Στήλη 3 εικόνω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 smtClean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 smtClean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 smtClean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B531-6F54-43CF-96E7-36B6E6E7798F}" type="datetimeFigureOut">
              <a:rPr lang="el-GR" smtClean="0"/>
              <a:t>11/11/2017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EF53-EA4A-4BC2-B1BD-A6A62D7A385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04322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B531-6F54-43CF-96E7-36B6E6E7798F}" type="datetimeFigureOut">
              <a:rPr lang="el-GR" smtClean="0"/>
              <a:t>11/11/2017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EF53-EA4A-4BC2-B1BD-A6A62D7A385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784697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B531-6F54-43CF-96E7-36B6E6E7798F}" type="datetimeFigureOut">
              <a:rPr lang="el-GR" smtClean="0"/>
              <a:t>11/11/2017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EF53-EA4A-4BC2-B1BD-A6A62D7A385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33896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B531-6F54-43CF-96E7-36B6E6E7798F}" type="datetimeFigureOut">
              <a:rPr lang="el-GR" smtClean="0"/>
              <a:t>11/11/2017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EF53-EA4A-4BC2-B1BD-A6A62D7A385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54558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B531-6F54-43CF-96E7-36B6E6E7798F}" type="datetimeFigureOut">
              <a:rPr lang="el-GR" smtClean="0"/>
              <a:t>11/11/2017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EF53-EA4A-4BC2-B1BD-A6A62D7A385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91900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B531-6F54-43CF-96E7-36B6E6E7798F}" type="datetimeFigureOut">
              <a:rPr lang="el-GR" smtClean="0"/>
              <a:t>11/11/2017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EF53-EA4A-4BC2-B1BD-A6A62D7A385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81624130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B531-6F54-43CF-96E7-36B6E6E7798F}" type="datetimeFigureOut">
              <a:rPr lang="el-GR" smtClean="0"/>
              <a:t>11/11/2017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EF53-EA4A-4BC2-B1BD-A6A62D7A385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11247064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B531-6F54-43CF-96E7-36B6E6E7798F}" type="datetimeFigureOut">
              <a:rPr lang="el-GR" smtClean="0"/>
              <a:t>11/11/2017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EF53-EA4A-4BC2-B1BD-A6A62D7A385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95860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B531-6F54-43CF-96E7-36B6E6E7798F}" type="datetimeFigureOut">
              <a:rPr lang="el-GR" smtClean="0"/>
              <a:t>11/11/2017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EF53-EA4A-4BC2-B1BD-A6A62D7A385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8904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B531-6F54-43CF-96E7-36B6E6E7798F}" type="datetimeFigureOut">
              <a:rPr lang="el-GR" smtClean="0"/>
              <a:t>11/11/2017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EF53-EA4A-4BC2-B1BD-A6A62D7A385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9519390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 smtClean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B531-6F54-43CF-96E7-36B6E6E7798F}" type="datetimeFigureOut">
              <a:rPr lang="el-GR" smtClean="0"/>
              <a:t>11/11/2017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EF53-EA4A-4BC2-B1BD-A6A62D7A385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39171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5CD0B531-6F54-43CF-96E7-36B6E6E7798F}" type="datetimeFigureOut">
              <a:rPr lang="el-GR" smtClean="0"/>
              <a:t>11/11/2017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4947EF53-EA4A-4BC2-B1BD-A6A62D7A385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39996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  <p:sldLayoutId id="2147483967" r:id="rId12"/>
    <p:sldLayoutId id="2147483968" r:id="rId13"/>
    <p:sldLayoutId id="2147483969" r:id="rId14"/>
    <p:sldLayoutId id="2147483970" r:id="rId15"/>
    <p:sldLayoutId id="2147483971" r:id="rId16"/>
    <p:sldLayoutId id="214748397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3795" y="826883"/>
            <a:ext cx="10353762" cy="2034012"/>
          </a:xfrm>
        </p:spPr>
        <p:txBody>
          <a:bodyPr>
            <a:normAutofit/>
          </a:bodyPr>
          <a:lstStyle/>
          <a:p>
            <a:pPr algn="r"/>
            <a:r>
              <a:rPr lang="en-US" sz="3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Determinants of EU-China Bilateral Trade:</a:t>
            </a:r>
            <a:r>
              <a:rPr lang="el-GR" sz="3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l-GR" sz="3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Gravity Model </a:t>
            </a:r>
            <a:r>
              <a:rPr lang="en-US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Approach</a:t>
            </a:r>
            <a:r>
              <a:rPr lang="el-GR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l-GR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sz="1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l-GR" sz="1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sz="1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Υποβληθέν άρθρο στο Κορεατικό Περιοδικό</a:t>
            </a:r>
            <a:r>
              <a:rPr lang="en-US" sz="1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Journal of Economic Integration </a:t>
            </a:r>
            <a:r>
              <a:rPr lang="en-US" sz="1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(JEI)</a:t>
            </a:r>
            <a:endParaRPr lang="el-G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913795" y="3161924"/>
            <a:ext cx="10353762" cy="905347"/>
          </a:xfrm>
        </p:spPr>
        <p:txBody>
          <a:bodyPr/>
          <a:lstStyle/>
          <a:p>
            <a:pPr marL="3690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Dimitrios Karkanis</a:t>
            </a:r>
          </a:p>
          <a:p>
            <a:pPr marL="3690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Μεταδιδακτορικός ερευνητής Ε.Δ.Κ.Α.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Θέση περιεχομένου 2"/>
          <p:cNvSpPr txBox="1">
            <a:spLocks/>
          </p:cNvSpPr>
          <p:nvPr/>
        </p:nvSpPr>
        <p:spPr>
          <a:xfrm>
            <a:off x="913795" y="4630851"/>
            <a:ext cx="10353762" cy="82838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36900" indent="0" algn="r">
              <a:spcBef>
                <a:spcPts val="0"/>
              </a:spcBef>
              <a:spcAft>
                <a:spcPts val="0"/>
              </a:spcAft>
              <a:buFont typeface="Wingdings 2" charset="2"/>
              <a:buNone/>
            </a:pPr>
            <a:r>
              <a:rPr lang="el-G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Διάλεξη στο πλαίσιο του προπτυχιακού μαθήματος της Οικονομετρίας</a:t>
            </a:r>
          </a:p>
          <a:p>
            <a:pPr marL="36900" indent="0" algn="r">
              <a:spcBef>
                <a:spcPts val="0"/>
              </a:spcBef>
              <a:spcAft>
                <a:spcPts val="0"/>
              </a:spcAft>
              <a:buFont typeface="Wingdings 2" charset="2"/>
              <a:buNone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Τ.Μ.Χ.Π.Π.Α. – Πανεπιστήμιο Θεσσαλίας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Θέση περιεχομένου 2"/>
          <p:cNvSpPr txBox="1">
            <a:spLocks/>
          </p:cNvSpPr>
          <p:nvPr/>
        </p:nvSpPr>
        <p:spPr>
          <a:xfrm>
            <a:off x="7478161" y="5583730"/>
            <a:ext cx="3789395" cy="43909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36900" indent="0" algn="r">
              <a:spcBef>
                <a:spcPts val="0"/>
              </a:spcBef>
              <a:spcAft>
                <a:spcPts val="0"/>
              </a:spcAft>
              <a:buFont typeface="Wingdings 2" charset="2"/>
              <a:buNone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Βόλος, Νοέμβριος 2017</a:t>
            </a:r>
          </a:p>
        </p:txBody>
      </p:sp>
    </p:spTree>
    <p:extLst>
      <p:ext uri="{BB962C8B-B14F-4D97-AF65-F5344CB8AC3E}">
        <p14:creationId xmlns:p14="http://schemas.microsoft.com/office/powerpoint/2010/main" val="3995990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950614" y="295837"/>
            <a:ext cx="3347066" cy="448559"/>
          </a:xfrm>
        </p:spPr>
        <p:txBody>
          <a:bodyPr>
            <a:noAutofit/>
          </a:bodyPr>
          <a:lstStyle/>
          <a:p>
            <a:pPr algn="l"/>
            <a:r>
              <a:rPr lang="el-GR" sz="2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Κεντρικό ερώτημα</a:t>
            </a:r>
            <a:endParaRPr lang="el-GR" sz="28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8063" y="1130931"/>
            <a:ext cx="1065592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algn="just"/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Η ενδυνάμωση των εμπορικών σχέσεων μεταξύ Ε.Ε. – Κίνας αποτελεί μια πρόσφατη πραγματικότητα, ως απόρροια της διαδικασίας οικονομικής μεγέθυνσης της ασιατικής υπερδύναμης κατά 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τις τρεις τελευταίες δεκαετίες</a:t>
            </a: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71463" algn="just"/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ροσέλκυση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άμεσων ξένων επενδύσεων 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(τεχνογνωσία) για την προώθηση των εξαγωγών</a:t>
            </a:r>
          </a:p>
          <a:p>
            <a:pPr algn="just"/>
            <a:endParaRPr lang="el-GR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Επέκταση της εισαγωγικής δραστηριότητας για την τόνωση της εσωτερικής κατανάλωσης της «νέας» και οικονομικά ευκατάστατης μεσαίας τάξης της χώρας.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6737" y="4238694"/>
            <a:ext cx="107758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sz="24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Ποιοι οι βασικότεροι παράγοντες που διαμορφώνουν τις εμπορικές σχέσεις μεταξύ της Κίνας και των 28 κρατών-μελών της Ε.Ε.;</a:t>
            </a:r>
          </a:p>
          <a:p>
            <a:endParaRPr lang="el-GR" sz="20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Ποιος ο ρόλος της σταδιακής διαδικασίας νομισματικής ενοποίησης των κρατών της Ε.Ε. στην ενδυνάμωση των εμπορικών σχέσεων μεταξύ των δύο εταίρων;</a:t>
            </a:r>
          </a:p>
        </p:txBody>
      </p:sp>
    </p:spTree>
    <p:extLst>
      <p:ext uri="{BB962C8B-B14F-4D97-AF65-F5344CB8AC3E}">
        <p14:creationId xmlns:p14="http://schemas.microsoft.com/office/powerpoint/2010/main" val="244056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950614" y="265357"/>
            <a:ext cx="7016436" cy="448559"/>
          </a:xfrm>
        </p:spPr>
        <p:txBody>
          <a:bodyPr>
            <a:noAutofit/>
          </a:bodyPr>
          <a:lstStyle/>
          <a:p>
            <a:pPr algn="l"/>
            <a:r>
              <a:rPr lang="el-GR" sz="2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Οι πρώτες διαπιστώσεις</a:t>
            </a:r>
            <a:endParaRPr lang="el-GR" sz="28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8063" y="1009011"/>
            <a:ext cx="797841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Σημαντικότεροι εμπορικοί εταίροι 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τα κράτη-μέλη με υψηλό κατά κεφαλήν εισόδημα ή/και σημαντικό μέγεθος αγοράς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Διαχωρισμός των δύο «ροών»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αξίας εμπορικών συναλλαγών σε εξαγωγές και 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εισαγωγές</a:t>
            </a:r>
          </a:p>
          <a:p>
            <a:endParaRPr lang="el-GR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Δύο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εξαρτημένες μεταβλητές εξετάζονται 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διαδοχικά:</a:t>
            </a:r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Κινεζικές εξαγωγές προς καθένα από τα 28 κράτη-μέλη της Ε.Ε.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Κινεζικές εισαγωγές από καθένα από τα 28 κράτη-μέλη της Ε.Ε.</a:t>
            </a:r>
          </a:p>
        </p:txBody>
      </p:sp>
      <p:sp>
        <p:nvSpPr>
          <p:cNvPr id="7" name="Υπότιτλος 6"/>
          <p:cNvSpPr>
            <a:spLocks noGrp="1"/>
          </p:cNvSpPr>
          <p:nvPr>
            <p:ph type="subTitle" idx="1"/>
          </p:nvPr>
        </p:nvSpPr>
        <p:spPr>
          <a:xfrm>
            <a:off x="4943192" y="4495830"/>
            <a:ext cx="2362956" cy="1218163"/>
          </a:xfrm>
        </p:spPr>
        <p:txBody>
          <a:bodyPr>
            <a:noAutofit/>
          </a:bodyPr>
          <a:lstStyle/>
          <a:p>
            <a:r>
              <a:rPr lang="el-GR" sz="1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Συνολική αξία κινεζικών εξαγωγών και εισαγωγών αγαθών</a:t>
            </a:r>
            <a:r>
              <a:rPr lang="el-GR" sz="14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ανά εταίρο (δολάρια, 2005) κατά την περίοδο 2001-2015</a:t>
            </a:r>
            <a:endParaRPr lang="el-GR" sz="1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Γράφημα 12"/>
          <p:cNvGraphicFramePr/>
          <p:nvPr>
            <p:extLst>
              <p:ext uri="{D42A27DB-BD31-4B8C-83A1-F6EECF244321}">
                <p14:modId xmlns:p14="http://schemas.microsoft.com/office/powerpoint/2010/main" val="1478847344"/>
              </p:ext>
            </p:extLst>
          </p:nvPr>
        </p:nvGraphicFramePr>
        <p:xfrm>
          <a:off x="752377" y="3793356"/>
          <a:ext cx="4091540" cy="2818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Γράφημα 13"/>
          <p:cNvGraphicFramePr/>
          <p:nvPr>
            <p:extLst>
              <p:ext uri="{D42A27DB-BD31-4B8C-83A1-F6EECF244321}">
                <p14:modId xmlns:p14="http://schemas.microsoft.com/office/powerpoint/2010/main" val="3278038528"/>
              </p:ext>
            </p:extLst>
          </p:nvPr>
        </p:nvGraphicFramePr>
        <p:xfrm>
          <a:off x="7414308" y="3862108"/>
          <a:ext cx="4091540" cy="28228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Ελλειψοειδής επεξήγηση 2"/>
          <p:cNvSpPr/>
          <p:nvPr/>
        </p:nvSpPr>
        <p:spPr>
          <a:xfrm>
            <a:off x="8290560" y="1914784"/>
            <a:ext cx="3070434" cy="1593410"/>
          </a:xfrm>
          <a:prstGeom prst="wedgeEllipseCallout">
            <a:avLst>
              <a:gd name="adj1" fmla="val 20995"/>
              <a:gd name="adj2" fmla="val 101222"/>
            </a:avLst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1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Κινεζικές εισαγωγές από Γερμανία (εξαγωγές της Γερμανίας προς Κίνα)!</a:t>
            </a:r>
            <a:endParaRPr lang="el-GR" sz="1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00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8064" y="194237"/>
            <a:ext cx="4581053" cy="448559"/>
          </a:xfrm>
        </p:spPr>
        <p:txBody>
          <a:bodyPr>
            <a:noAutofit/>
          </a:bodyPr>
          <a:lstStyle/>
          <a:p>
            <a:pPr algn="l"/>
            <a:r>
              <a:rPr lang="el-GR" sz="2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Τα μοντέλα βαρύτητας </a:t>
            </a:r>
            <a:endParaRPr lang="el-GR" sz="28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Υπότιτλος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244445" y="3019733"/>
                <a:ext cx="6029606" cy="1289716"/>
              </a:xfrm>
            </p:spPr>
            <p:txBody>
              <a:bodyPr>
                <a:noAutofit/>
              </a:bodyPr>
              <a:lstStyle/>
              <a:p>
                <a:r>
                  <a:rPr lang="el-GR" b="1" i="1" dirty="0" smtClean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(Κινεζικές) Εξαγωγές</a:t>
                </a:r>
                <a:endParaRPr lang="en-US" b="1" i="1" dirty="0" smtClean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i="1" dirty="0" smtClean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Ln</a:t>
                </a:r>
                <a:r>
                  <a:rPr lang="en-US" b="1" i="1" dirty="0" smtClean="0">
                    <a:solidFill>
                      <a:srgbClr val="FFFF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b="1" i="1" baseline="-25000" dirty="0" smtClean="0">
                    <a:solidFill>
                      <a:srgbClr val="FFFF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Cit</a:t>
                </a:r>
                <a:r>
                  <a:rPr lang="en-US" i="1" dirty="0" smtClean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l-GR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n-US" i="1" baseline="-25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el-GR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n-US" i="1" baseline="-25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Ln</a:t>
                </a:r>
                <a:r>
                  <a:rPr lang="en-US" i="1" dirty="0">
                    <a:solidFill>
                      <a:srgbClr val="FFC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GDPpc</a:t>
                </a:r>
                <a:r>
                  <a:rPr lang="en-US" i="1" baseline="-25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</a:t>
                </a:r>
                <a:r>
                  <a:rPr lang="en-US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el-GR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n-US" i="1" baseline="-25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Ln</a:t>
                </a:r>
                <a:r>
                  <a:rPr lang="en-US" i="1" dirty="0">
                    <a:solidFill>
                      <a:srgbClr val="FFC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GDP</a:t>
                </a:r>
                <a:r>
                  <a:rPr lang="en-US" i="1" baseline="-25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Ct</a:t>
                </a:r>
                <a:r>
                  <a:rPr lang="en-US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 smtClean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:r>
                  <a:rPr lang="el-GR" i="1" dirty="0" smtClean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n-US" i="1" baseline="-25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Ln(</a:t>
                </a:r>
                <a:r>
                  <a:rPr lang="en-US" i="1" dirty="0">
                    <a:solidFill>
                      <a:srgbClr val="FFC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i="1" baseline="-25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</a:t>
                </a:r>
                <a:r>
                  <a:rPr lang="en-US" i="1" dirty="0">
                    <a:solidFill>
                      <a:srgbClr val="FFC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·P</a:t>
                </a:r>
                <a:r>
                  <a:rPr lang="en-US" i="1" baseline="-25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Ct</a:t>
                </a:r>
                <a:r>
                  <a:rPr lang="en-US" i="1" dirty="0" smtClean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r>
                  <a:rPr lang="en-US" i="1" dirty="0" smtClean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:r>
                  <a:rPr lang="el-GR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n-US" i="1" baseline="-25000" dirty="0" smtClean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i="1" dirty="0" smtClean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Ln</a:t>
                </a:r>
                <a:r>
                  <a:rPr lang="en-US" i="1" dirty="0" smtClean="0">
                    <a:solidFill>
                      <a:srgbClr val="FFC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US" i="1" baseline="-25000" dirty="0" smtClean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Ci</a:t>
                </a:r>
                <a:r>
                  <a:rPr lang="el-GR" i="1" baseline="-25000" dirty="0" smtClean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i="1" dirty="0" smtClean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:r>
                  <a:rPr lang="el-GR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n-US" i="1" baseline="-25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i="1" dirty="0">
                    <a:solidFill>
                      <a:srgbClr val="FFC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ISL</a:t>
                </a:r>
                <a:r>
                  <a:rPr lang="en-US" i="1" baseline="-25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el-GR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n-US" i="1" baseline="-25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en-US" i="1" dirty="0">
                    <a:solidFill>
                      <a:srgbClr val="FFC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EAN</a:t>
                </a:r>
                <a:r>
                  <a:rPr lang="en-US" i="1" baseline="-25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</a:t>
                </a:r>
                <a:r>
                  <a:rPr lang="en-US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l-GR" i="1">
                            <a:effectLst/>
                            <a:latin typeface="Cambria Math"/>
                          </a:rPr>
                        </m:ctrlPr>
                      </m:naryPr>
                      <m:sub>
                        <m: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  <m:t>=3</m:t>
                        </m:r>
                      </m:sub>
                      <m:sup>
                        <m: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  <m:e>
                        <m:sSub>
                          <m:sSubPr>
                            <m:ctrlPr>
                              <a:rPr lang="el-GR" i="1">
                                <a:effectLst/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i="1">
                                <a:effectLst/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e>
                    </m:nary>
                    <m:sSub>
                      <m:sSubPr>
                        <m:ctrlPr>
                          <a:rPr lang="el-GR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rgbClr val="FFC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el-GR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</a:t>
                </a:r>
                <a:r>
                  <a:rPr lang="en-US" i="1" baseline="-25000" dirty="0" smtClean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Ci</a:t>
                </a:r>
                <a:endParaRPr lang="el-GR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Υπότιτλο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244445" y="3019733"/>
                <a:ext cx="6029606" cy="1289716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Ορθογώνιο 3"/>
          <p:cNvSpPr/>
          <p:nvPr/>
        </p:nvSpPr>
        <p:spPr>
          <a:xfrm>
            <a:off x="334977" y="4598780"/>
            <a:ext cx="5939073" cy="1750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l-GR" sz="20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(Κινεζικές) Εισαγωγές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Ln</a:t>
            </a:r>
            <a:r>
              <a:rPr lang="en-US" sz="20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2000" b="1" i="1" baseline="-250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Cit</a:t>
            </a:r>
            <a:r>
              <a:rPr lang="en-US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lang="el-GR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en-US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US" sz="2000" i="1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US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 </a:t>
            </a:r>
            <a:r>
              <a:rPr lang="el-GR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en-US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US" sz="2000" i="1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Ln</a:t>
            </a:r>
            <a:r>
              <a:rPr lang="en-US" sz="2000" i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GDPpc</a:t>
            </a:r>
            <a:r>
              <a:rPr lang="en-US" sz="2000" i="1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</a:t>
            </a:r>
            <a:r>
              <a:rPr lang="en-US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 </a:t>
            </a:r>
            <a:r>
              <a:rPr lang="el-GR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en-US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US" sz="2000" i="1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Ln(</a:t>
            </a:r>
            <a:r>
              <a:rPr lang="en-US" sz="2000" i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2000" i="1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</a:t>
            </a:r>
            <a:r>
              <a:rPr lang="en-US" sz="2000" i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·P</a:t>
            </a:r>
            <a:r>
              <a:rPr lang="en-US" sz="2000" i="1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Ct</a:t>
            </a:r>
            <a:r>
              <a:rPr lang="en-US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l-GR" sz="2000" i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 </a:t>
            </a:r>
            <a:r>
              <a:rPr lang="el-GR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en-US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US" sz="2000" i="1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Ln</a:t>
            </a:r>
            <a:r>
              <a:rPr lang="en-US" sz="2000" i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US" sz="2000" i="1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Ci</a:t>
            </a:r>
            <a:r>
              <a:rPr lang="en-US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 </a:t>
            </a:r>
            <a:r>
              <a:rPr lang="el-GR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en-US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US" sz="2000" i="1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2000" i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ISL</a:t>
            </a:r>
            <a:r>
              <a:rPr lang="en-US" sz="2000" i="1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 </a:t>
            </a:r>
            <a:r>
              <a:rPr lang="el-GR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en-US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US" sz="2000" i="1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US" sz="2000" i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EAN</a:t>
            </a:r>
            <a:r>
              <a:rPr lang="en-US" sz="2000" i="1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</a:t>
            </a:r>
            <a:r>
              <a:rPr lang="en-US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 </a:t>
            </a:r>
            <a:r>
              <a:rPr lang="el-GR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fr-FR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fr-FR" sz="2000" i="1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fr-FR" sz="2000" i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LL</a:t>
            </a:r>
            <a:r>
              <a:rPr lang="fr-FR" sz="2000" i="1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endParaRPr lang="el-GR" sz="20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 </a:t>
            </a:r>
            <a:r>
              <a:rPr lang="el-GR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γ</a:t>
            </a:r>
            <a:r>
              <a:rPr lang="fr-FR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fr-FR" sz="2000" i="1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fr-FR" sz="2000" i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fr-FR" sz="2000" i="1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01</a:t>
            </a:r>
            <a:r>
              <a:rPr lang="fr-FR" sz="2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l-GR" sz="2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fr-FR" sz="2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fr-FR" sz="2000" i="1" baseline="-25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FR" sz="2000" i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FR" sz="2000" i="1" baseline="-25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r>
              <a:rPr lang="fr-FR" sz="2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l-GR" sz="2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fr-FR" sz="2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fr-FR" sz="2000" i="1" baseline="-25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FR" sz="2000" i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FR" sz="2000" i="1" baseline="-25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fr-FR" sz="2000" i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fr-FR" sz="2000" i="1" baseline="-25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fr-FR" sz="2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fr-FR" sz="2000" i="1" baseline="-25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fr-FR" sz="2000" i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FR" sz="2000" i="1" baseline="-25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fr-FR" sz="2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l-GR" sz="2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fr-FR" sz="2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fr-FR" sz="2000" i="1" baseline="-25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fr-FR" sz="2000" i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FR" sz="2000" i="1" baseline="-25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fr-FR" sz="2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l-GR" sz="2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fr-FR" sz="2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fr-FR" sz="2000" i="1" baseline="-25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</a:t>
            </a:r>
            <a:endParaRPr lang="el-GR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Εικόνα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2345" y="313714"/>
            <a:ext cx="5275879" cy="6324839"/>
          </a:xfrm>
          <a:prstGeom prst="rect">
            <a:avLst/>
          </a:prstGeom>
        </p:spPr>
      </p:pic>
      <p:sp>
        <p:nvSpPr>
          <p:cNvPr id="5" name="Ορθογώνιο 4"/>
          <p:cNvSpPr/>
          <p:nvPr/>
        </p:nvSpPr>
        <p:spPr>
          <a:xfrm>
            <a:off x="414892" y="893674"/>
            <a:ext cx="5859158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Τυπολογία </a:t>
            </a: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Μεταβλητών</a:t>
            </a:r>
          </a:p>
          <a:p>
            <a:endParaRPr lang="el-GR" sz="1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Οικονομικές</a:t>
            </a:r>
            <a:r>
              <a:rPr lang="el-GR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(μέγεθος αγοράς, κατά κεφαλήν εισόδημα)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Χωρικές</a:t>
            </a:r>
            <a:r>
              <a:rPr lang="el-GR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(απόσταση, νησιωτικότητα, έλλειψη πρόσβασης στη θάλασσα)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Θεσμικές</a:t>
            </a:r>
            <a:r>
              <a:rPr lang="el-GR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(υιοθέτηση του κοινού νομίσματος)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91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004936" y="194237"/>
            <a:ext cx="4232168" cy="448559"/>
          </a:xfrm>
        </p:spPr>
        <p:txBody>
          <a:bodyPr>
            <a:noAutofit/>
          </a:bodyPr>
          <a:lstStyle/>
          <a:p>
            <a:pPr algn="l"/>
            <a:r>
              <a:rPr lang="el-GR" sz="2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Αποτελέσματα</a:t>
            </a:r>
            <a:endParaRPr lang="el-GR" sz="28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Εικόνα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1954" y="142240"/>
            <a:ext cx="5266381" cy="6715759"/>
          </a:xfrm>
          <a:prstGeom prst="rect">
            <a:avLst/>
          </a:prstGeom>
        </p:spPr>
      </p:pic>
      <p:sp>
        <p:nvSpPr>
          <p:cNvPr id="6" name="Υπότιτλος 4"/>
          <p:cNvSpPr>
            <a:spLocks noGrp="1"/>
          </p:cNvSpPr>
          <p:nvPr>
            <p:ph type="subTitle" idx="1"/>
          </p:nvPr>
        </p:nvSpPr>
        <p:spPr>
          <a:xfrm>
            <a:off x="669954" y="914400"/>
            <a:ext cx="5531669" cy="4879818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Οι ερμηνευτικές μεταβλητές δεν εμφανίζουν πρόβλημα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πολυσυγγραμμικότητας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Θετική και στατιστικά σημαντική συσχέτιση των ροών με το </a:t>
            </a:r>
            <a:r>
              <a:rPr lang="el-GR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μέγεθος της αγοράς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και το </a:t>
            </a:r>
            <a:r>
              <a:rPr lang="el-GR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κατά κεφαλήν εισόδημα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Ο αναμενόμενος αρνητικός αντίκτυπος της </a:t>
            </a:r>
            <a:r>
              <a:rPr lang="el-GR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γεωγραφικής απόστασης 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Η θετική επίδραση της </a:t>
            </a:r>
            <a:r>
              <a:rPr lang="el-GR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νησιωτικότητας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των κρατών-μελών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Ο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θετικός </a:t>
            </a:r>
            <a:r>
              <a:rPr lang="el-GR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(;)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ρόλος της έλλειψης πρόσβασης στη </a:t>
            </a:r>
            <a:r>
              <a:rPr lang="el-GR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θάλασσα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Ο θετικός αντίκτυπος της σταδιακής διαδικασίας </a:t>
            </a:r>
            <a:r>
              <a:rPr lang="el-GR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νομισματικής ενοποίησης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στην Ε.Ε.</a:t>
            </a:r>
          </a:p>
        </p:txBody>
      </p:sp>
      <p:sp>
        <p:nvSpPr>
          <p:cNvPr id="5" name="Στρογγυλεμένο ορθογώνιο 2"/>
          <p:cNvSpPr/>
          <p:nvPr/>
        </p:nvSpPr>
        <p:spPr>
          <a:xfrm>
            <a:off x="6711954" y="5232903"/>
            <a:ext cx="5003230" cy="208231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62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052320" y="130443"/>
            <a:ext cx="8026400" cy="385606"/>
          </a:xfrm>
        </p:spPr>
        <p:txBody>
          <a:bodyPr>
            <a:noAutofit/>
          </a:bodyPr>
          <a:lstStyle/>
          <a:p>
            <a:r>
              <a:rPr lang="el-GR" sz="28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ΠΑΡΑΡΤΗΜΑ </a:t>
            </a:r>
            <a:r>
              <a:rPr lang="el-GR" sz="28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Έλεγχος Πολυσυγγραμμικότητας</a:t>
            </a:r>
            <a:endParaRPr lang="el-GR" sz="2800" b="1" i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125217"/>
              </p:ext>
            </p:extLst>
          </p:nvPr>
        </p:nvGraphicFramePr>
        <p:xfrm>
          <a:off x="1020721" y="555078"/>
          <a:ext cx="10026502" cy="2751847"/>
        </p:xfrm>
        <a:graphic>
          <a:graphicData uri="http://schemas.openxmlformats.org/drawingml/2006/table">
            <a:tbl>
              <a:tblPr/>
              <a:tblGrid>
                <a:gridCol w="754083"/>
                <a:gridCol w="754083"/>
                <a:gridCol w="670295"/>
                <a:gridCol w="907693"/>
                <a:gridCol w="907693"/>
                <a:gridCol w="670295"/>
                <a:gridCol w="670295"/>
                <a:gridCol w="670295"/>
                <a:gridCol w="670295"/>
                <a:gridCol w="670295"/>
                <a:gridCol w="670295"/>
                <a:gridCol w="670295"/>
                <a:gridCol w="670295"/>
                <a:gridCol w="670295"/>
              </a:tblGrid>
              <a:tr h="124407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Coefficients</a:t>
                      </a:r>
                      <a:r>
                        <a:rPr lang="en-US" sz="1000" b="1" i="0" u="none" strike="noStrike" baseline="30000" noProof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000" b="1" i="0" u="none" strike="noStrike" noProof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22972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Imports Model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Unstandardized Coefficients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Standardized Coefficients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95,0% Confidence Interval for 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Correlations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Collinearity Statistics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45707"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Std. Error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Lower Bound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Upper</a:t>
                      </a:r>
                      <a:r>
                        <a:rPr lang="fr-FR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Bound</a:t>
                      </a:r>
                      <a:endParaRPr lang="en-US" sz="900" b="0" i="0" u="none" strike="noStrike" noProof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Zero-order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Tolerance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34824">
                <a:tc rowSpan="12"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(Constant)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-10,987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-2,284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-20,442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-1,531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244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DISTWES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-2,472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,576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-,114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-4,293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-3,604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-1,340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,350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-,209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-,093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244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GDPPCI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,451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17,262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,583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,374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4039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POPIPOPJ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,749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26,625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,799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,577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,593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371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ISL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,213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7,670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-,121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,357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244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EAN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4,703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,239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,546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,228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,592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244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LL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,359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,846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,236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,879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244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T01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-,789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-,094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-4,288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-1,151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-,427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-,130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-,209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-,093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,970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244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T02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-,564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-,067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-3,066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-,925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-,202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-,096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-,151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-,066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,971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244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T12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,310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-,045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,973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244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T13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,316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-,039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,973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244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T14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,341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-,014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,973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4407">
                <a:tc gridSpan="14"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a. </a:t>
                      </a:r>
                      <a:r>
                        <a:rPr lang="en-US" sz="1000" b="0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Dependent</a:t>
                      </a:r>
                      <a:r>
                        <a:rPr lang="fr-FR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Variable: IMP</a:t>
                      </a:r>
                      <a:endParaRPr lang="fr-FR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480758"/>
              </p:ext>
            </p:extLst>
          </p:nvPr>
        </p:nvGraphicFramePr>
        <p:xfrm>
          <a:off x="1020721" y="3345955"/>
          <a:ext cx="10026512" cy="3423898"/>
        </p:xfrm>
        <a:graphic>
          <a:graphicData uri="http://schemas.openxmlformats.org/drawingml/2006/table">
            <a:tbl>
              <a:tblPr/>
              <a:tblGrid>
                <a:gridCol w="754083"/>
                <a:gridCol w="754083"/>
                <a:gridCol w="670296"/>
                <a:gridCol w="907693"/>
                <a:gridCol w="907693"/>
                <a:gridCol w="670296"/>
                <a:gridCol w="670296"/>
                <a:gridCol w="670296"/>
                <a:gridCol w="670296"/>
                <a:gridCol w="670296"/>
                <a:gridCol w="670296"/>
                <a:gridCol w="670296"/>
                <a:gridCol w="670296"/>
                <a:gridCol w="670296"/>
              </a:tblGrid>
              <a:tr h="172015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Coefficients</a:t>
                      </a:r>
                      <a:r>
                        <a:rPr lang="fr-FR" sz="10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fr-FR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4" marR="9904" marT="99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63185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Exports Model</a:t>
                      </a:r>
                    </a:p>
                  </a:txBody>
                  <a:tcPr marL="9904" marR="9904" marT="9904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Unstandardized Coefficients</a:t>
                      </a:r>
                    </a:p>
                  </a:txBody>
                  <a:tcPr marL="9904" marR="9904" marT="9904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Standardized</a:t>
                      </a:r>
                      <a:r>
                        <a:rPr lang="fr-FR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Coefficients</a:t>
                      </a:r>
                    </a:p>
                  </a:txBody>
                  <a:tcPr marL="9904" marR="9904" marT="9904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</a:p>
                  </a:txBody>
                  <a:tcPr marL="9904" marR="9904" marT="9904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Sig.</a:t>
                      </a:r>
                    </a:p>
                  </a:txBody>
                  <a:tcPr marL="9904" marR="9904" marT="9904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95,0% Confidence Interval for B</a:t>
                      </a:r>
                    </a:p>
                  </a:txBody>
                  <a:tcPr marL="9904" marR="9904" marT="9904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Correlations</a:t>
                      </a:r>
                    </a:p>
                  </a:txBody>
                  <a:tcPr marL="9904" marR="9904" marT="9904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Collinearity </a:t>
                      </a:r>
                      <a:r>
                        <a:rPr lang="fr-FR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Statistics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4" marR="9904" marT="9904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78011"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9904" marR="9904" marT="9904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Std. Error</a:t>
                      </a:r>
                    </a:p>
                  </a:txBody>
                  <a:tcPr marL="9904" marR="9904" marT="9904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Beta</a:t>
                      </a:r>
                    </a:p>
                  </a:txBody>
                  <a:tcPr marL="9904" marR="9904" marT="9904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Lower</a:t>
                      </a:r>
                      <a:r>
                        <a:rPr lang="fr-FR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Bound</a:t>
                      </a:r>
                      <a:endParaRPr lang="en-US" sz="900" b="0" i="0" u="none" strike="noStrike" noProof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4" marR="9904" marT="9904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Upper</a:t>
                      </a:r>
                      <a:r>
                        <a:rPr lang="fr-FR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Bound</a:t>
                      </a:r>
                      <a:endParaRPr lang="en-US" sz="900" b="0" i="0" u="none" strike="noStrike" noProof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04" marR="9904" marT="9904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Zero-order</a:t>
                      </a:r>
                    </a:p>
                  </a:txBody>
                  <a:tcPr marL="9904" marR="9904" marT="9904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Partial</a:t>
                      </a:r>
                    </a:p>
                  </a:txBody>
                  <a:tcPr marL="9904" marR="9904" marT="9904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</a:t>
                      </a:r>
                    </a:p>
                  </a:txBody>
                  <a:tcPr marL="9904" marR="9904" marT="9904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Tolerance</a:t>
                      </a:r>
                    </a:p>
                  </a:txBody>
                  <a:tcPr marL="9904" marR="9904" marT="9904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VIF</a:t>
                      </a:r>
                    </a:p>
                  </a:txBody>
                  <a:tcPr marL="9904" marR="9904" marT="9904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36178">
                <a:tc rowSpan="16"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904" marR="9904" marT="9904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(Constant)</a:t>
                      </a:r>
                    </a:p>
                  </a:txBody>
                  <a:tcPr marL="9904" marR="9904" marT="9904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-36,704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4,065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-9,030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-44,694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-28,713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61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DISTWES</a:t>
                      </a:r>
                    </a:p>
                  </a:txBody>
                  <a:tcPr marL="9904" marR="9904" marT="9904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-,960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,377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-,061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-2,544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,011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-1,701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-,218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,335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-,126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-,050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,679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1,473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61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GDPPCI</a:t>
                      </a:r>
                    </a:p>
                  </a:txBody>
                  <a:tcPr marL="9904" marR="9904" marT="9904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,794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,047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,399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16,825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,701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,887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,505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,642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,331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,686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1,457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61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GDPJ</a:t>
                      </a:r>
                    </a:p>
                  </a:txBody>
                  <a:tcPr marL="9904" marR="9904" marT="9904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1,020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,086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,283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11,893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,851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1,188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,293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,509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,234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,681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1,469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61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POPIPOPJ</a:t>
                      </a:r>
                    </a:p>
                  </a:txBody>
                  <a:tcPr marL="9904" marR="9904" marT="9904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,789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,026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,741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29,910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,737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,841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,743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,830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,588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,629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1,590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61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ISL</a:t>
                      </a:r>
                    </a:p>
                  </a:txBody>
                  <a:tcPr marL="9904" marR="9904" marT="9904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,418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,119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,086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3,497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,001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,183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,653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-,235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,171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,069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,642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1,558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61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EAN</a:t>
                      </a:r>
                    </a:p>
                  </a:txBody>
                  <a:tcPr marL="9904" marR="9904" marT="9904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,050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,024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,054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2,107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,036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,003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,097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,493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,104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,041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,592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1,688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61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T03</a:t>
                      </a:r>
                    </a:p>
                  </a:txBody>
                  <a:tcPr marL="9904" marR="9904" marT="9904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,296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,135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,049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2,189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,029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,030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,561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-,114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,108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,043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,772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1,295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61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T04</a:t>
                      </a:r>
                    </a:p>
                  </a:txBody>
                  <a:tcPr marL="9904" marR="9904" marT="9904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,465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,132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,077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3,523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,206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,725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-,060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,173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,069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,808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1,237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61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T05</a:t>
                      </a:r>
                    </a:p>
                  </a:txBody>
                  <a:tcPr marL="9904" marR="9904" marT="9904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,599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,129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,099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4,636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,345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,853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-,011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,225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,091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,845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1,184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61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T06</a:t>
                      </a:r>
                    </a:p>
                  </a:txBody>
                  <a:tcPr marL="9904" marR="9904" marT="9904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,756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,127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,125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5,970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,507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1,006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,046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,285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,117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,877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1,140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61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T07</a:t>
                      </a:r>
                    </a:p>
                  </a:txBody>
                  <a:tcPr marL="9904" marR="9904" marT="9904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,704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,125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,117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5,640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,459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,950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,070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,270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,111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,904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1,106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61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T08</a:t>
                      </a:r>
                    </a:p>
                  </a:txBody>
                  <a:tcPr marL="9904" marR="9904" marT="9904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,686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,124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,114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5,525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,442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,930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,086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,265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,109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,914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1,094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61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T09</a:t>
                      </a:r>
                    </a:p>
                  </a:txBody>
                  <a:tcPr marL="9904" marR="9904" marT="9904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,342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,124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,057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2,758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,006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,098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,585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,034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,136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,054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,918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1,089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61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T10</a:t>
                      </a:r>
                    </a:p>
                  </a:txBody>
                  <a:tcPr marL="9904" marR="9904" marT="9904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,389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,124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,064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3,134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,002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,145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,633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,064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,154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,062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,913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1,095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61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T11</a:t>
                      </a:r>
                    </a:p>
                  </a:txBody>
                  <a:tcPr marL="9904" marR="9904" marT="9904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,335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,125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,056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2,682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,008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,090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,581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,074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,132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,053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,901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1,110</a:t>
                      </a:r>
                    </a:p>
                  </a:txBody>
                  <a:tcPr marL="9904" marR="9904" marT="99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36178">
                <a:tc gridSpan="14"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a. </a:t>
                      </a:r>
                      <a:r>
                        <a:rPr lang="en-US" sz="1000" b="0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Dependent</a:t>
                      </a:r>
                      <a:r>
                        <a:rPr lang="fr-FR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Variable: EXP</a:t>
                      </a:r>
                    </a:p>
                  </a:txBody>
                  <a:tcPr marL="9904" marR="9904" marT="990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287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046375" y="194237"/>
            <a:ext cx="3582186" cy="448559"/>
          </a:xfrm>
        </p:spPr>
        <p:txBody>
          <a:bodyPr>
            <a:normAutofit fontScale="90000"/>
          </a:bodyPr>
          <a:lstStyle/>
          <a:p>
            <a:pPr algn="l"/>
            <a:r>
              <a:rPr lang="el-GR" sz="31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Συμπεράσματα</a:t>
            </a:r>
            <a:r>
              <a:rPr lang="el-GR" sz="3100" b="1" dirty="0" smtClean="0">
                <a:solidFill>
                  <a:srgbClr val="92D050"/>
                </a:solidFill>
              </a:rPr>
              <a:t> </a:t>
            </a:r>
            <a:endParaRPr lang="el-GR" sz="2800" b="1" dirty="0">
              <a:solidFill>
                <a:srgbClr val="92D050"/>
              </a:solidFill>
            </a:endParaRPr>
          </a:p>
        </p:txBody>
      </p:sp>
      <p:sp>
        <p:nvSpPr>
          <p:cNvPr id="5" name="Υπότιτλος 4"/>
          <p:cNvSpPr>
            <a:spLocks noGrp="1"/>
          </p:cNvSpPr>
          <p:nvPr>
            <p:ph type="subTitle" idx="1"/>
          </p:nvPr>
        </p:nvSpPr>
        <p:spPr>
          <a:xfrm>
            <a:off x="707010" y="751055"/>
            <a:ext cx="4752229" cy="5395864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Η νησιωτικότητα ως ένδειξη περιορισμένων ανθρώπινων και φυσικών πόρων, με σαφή προσανατολισμό στην ανάπτυξη των υπηρεσιών τουρισμού (Μάλτα, Κύπρος ≠ Ιρλανδία)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Η συνδεσιμότητα και η εγγύτητα σε ποιοτικό δίκτυο μεταφορών ως αντισταθμιστικός παράγοντας της έλλειψης πρόσβασης στη θάλασσα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Οι νέες εναλλακτικές εμπορικές «οδοί»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Xi’an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Βουδαπέστη, Απρίλιος, 2017)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Η σταδιακή υιοθέτηση της κοινής νομισματικής πολιτικής στην Ε.Ε. ως παράγοντας διευκόλυνσης και επέκτασης των εμπορικών σχέσεων Ε.Ε. – Κίνας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l-G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Ο ρόλος του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Brexit</a:t>
            </a:r>
            <a:r>
              <a:rPr lang="el-G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</p:txBody>
      </p:sp>
      <p:pic>
        <p:nvPicPr>
          <p:cNvPr id="13" name="Εικόνα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8251" y="121694"/>
            <a:ext cx="5902858" cy="665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01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Σχιστόλιθος">
  <a:themeElements>
    <a:clrScheme name="Σχιστόλιθος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Σχιστόλιθος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Σχιστόλιθος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ate" id="{C3F70B94-7CE9-428E-ADC1-3269CC2C3385}" vid="{3F2DE9A5-64E6-437C-A389-CC4477E817E8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TM04033929[[fn=Σχιστόλιθος]]</Template>
  <TotalTime>397</TotalTime>
  <Words>1201</Words>
  <Application>Microsoft Office PowerPoint</Application>
  <PresentationFormat>Custom</PresentationFormat>
  <Paragraphs>460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Σχιστόλιθος</vt:lpstr>
      <vt:lpstr>Determinants of EU-China Bilateral Trade: A Gravity Model Approach  Υποβληθέν άρθρο στο Κορεατικό Περιοδικό Journal of Economic Integration (JEI)</vt:lpstr>
      <vt:lpstr>Κεντρικό ερώτημα</vt:lpstr>
      <vt:lpstr>Οι πρώτες διαπιστώσεις</vt:lpstr>
      <vt:lpstr>Τα μοντέλα βαρύτητας </vt:lpstr>
      <vt:lpstr>Αποτελέσματα</vt:lpstr>
      <vt:lpstr>ΠΑΡΑΡΤΗΜΑ – Έλεγχος Πολυσυγγραμμικότητας</vt:lpstr>
      <vt:lpstr>Συμπεράσματα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labuser</dc:creator>
  <cp:lastModifiedBy>DIMITRIS</cp:lastModifiedBy>
  <cp:revision>107</cp:revision>
  <dcterms:created xsi:type="dcterms:W3CDTF">2017-10-30T09:23:04Z</dcterms:created>
  <dcterms:modified xsi:type="dcterms:W3CDTF">2017-11-10T23:24:12Z</dcterms:modified>
</cp:coreProperties>
</file>