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98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txBox="1">
            <a:spLocks noGrp="1"/>
          </p:cNvSpPr>
          <p:nvPr>
            <p:ph type="ctrTitle"/>
          </p:nvPr>
        </p:nvSpPr>
        <p:spPr>
          <a:xfrm>
            <a:off x="1524003" y="1122361"/>
            <a:ext cx="9144000" cy="2387598"/>
          </a:xfrm>
        </p:spPr>
        <p:txBody>
          <a:bodyPr anchor="b" anchorCtr="1"/>
          <a:lstStyle>
            <a:lvl1pPr algn="ctr">
              <a:defRPr sz="6000"/>
            </a:lvl1pPr>
          </a:lstStyle>
          <a:p>
            <a:pPr lvl="0"/>
            <a:r>
              <a:rPr lang="el-GR"/>
              <a:t>Στυλ κύριου τίτλου</a:t>
            </a:r>
          </a:p>
        </p:txBody>
      </p:sp>
      <p:sp>
        <p:nvSpPr>
          <p:cNvPr id="3" name="Υπότιτλος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l-GR"/>
              <a:t>Στυλ κύριου υπότιτλου</a:t>
            </a:r>
          </a:p>
        </p:txBody>
      </p:sp>
      <p:sp>
        <p:nvSpPr>
          <p:cNvPr id="4" name="Θέση ημερομηνίας 3"/>
          <p:cNvSpPr txBox="1">
            <a:spLocks noGrp="1"/>
          </p:cNvSpPr>
          <p:nvPr>
            <p:ph type="dt" sz="half" idx="7"/>
          </p:nvPr>
        </p:nvSpPr>
        <p:spPr/>
        <p:txBody>
          <a:bodyPr/>
          <a:lstStyle>
            <a:lvl1pPr>
              <a:defRPr/>
            </a:lvl1pPr>
          </a:lstStyle>
          <a:p>
            <a:pPr lvl="0"/>
            <a:fld id="{43AEE2DB-6433-4634-A671-B6F9F63063E6}" type="datetime1">
              <a:rPr lang="el-GR"/>
              <a:pPr lvl="0"/>
              <a:t>5/12/2017</a:t>
            </a:fld>
            <a:endParaRPr lang="el-GR"/>
          </a:p>
        </p:txBody>
      </p:sp>
      <p:sp>
        <p:nvSpPr>
          <p:cNvPr id="5" name="Θέση υποσέλιδου 4"/>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p:cNvSpPr txBox="1">
            <a:spLocks noGrp="1"/>
          </p:cNvSpPr>
          <p:nvPr>
            <p:ph type="sldNum" sz="quarter" idx="8"/>
          </p:nvPr>
        </p:nvSpPr>
        <p:spPr/>
        <p:txBody>
          <a:bodyPr/>
          <a:lstStyle>
            <a:lvl1pPr>
              <a:defRPr/>
            </a:lvl1pPr>
          </a:lstStyle>
          <a:p>
            <a:pPr lvl="0"/>
            <a:fld id="{0A0C3698-05BC-4966-8537-E0F2E0D5699F}" type="slidenum">
              <a:t>‹#›</a:t>
            </a:fld>
            <a:endParaRPr lang="el-GR"/>
          </a:p>
        </p:txBody>
      </p:sp>
    </p:spTree>
    <p:extLst>
      <p:ext uri="{BB962C8B-B14F-4D97-AF65-F5344CB8AC3E}">
        <p14:creationId xmlns:p14="http://schemas.microsoft.com/office/powerpoint/2010/main" val="68301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κατακόρυφου κειμένου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7"/>
          </p:nvPr>
        </p:nvSpPr>
        <p:spPr/>
        <p:txBody>
          <a:bodyPr/>
          <a:lstStyle>
            <a:lvl1pPr>
              <a:defRPr/>
            </a:lvl1pPr>
          </a:lstStyle>
          <a:p>
            <a:pPr lvl="0"/>
            <a:fld id="{7631D7C2-9000-4A35-A74F-4DA390EDFD63}" type="datetime1">
              <a:rPr lang="el-GR"/>
              <a:pPr lvl="0"/>
              <a:t>5/12/2017</a:t>
            </a:fld>
            <a:endParaRPr lang="el-GR"/>
          </a:p>
        </p:txBody>
      </p:sp>
      <p:sp>
        <p:nvSpPr>
          <p:cNvPr id="5" name="Θέση υποσέλιδου 4"/>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p:cNvSpPr txBox="1">
            <a:spLocks noGrp="1"/>
          </p:cNvSpPr>
          <p:nvPr>
            <p:ph type="sldNum" sz="quarter" idx="8"/>
          </p:nvPr>
        </p:nvSpPr>
        <p:spPr/>
        <p:txBody>
          <a:bodyPr/>
          <a:lstStyle>
            <a:lvl1pPr>
              <a:defRPr/>
            </a:lvl1pPr>
          </a:lstStyle>
          <a:p>
            <a:pPr lvl="0"/>
            <a:fld id="{A9ECFC10-914E-4BBD-9F3E-5B170B86A2E5}" type="slidenum">
              <a:t>‹#›</a:t>
            </a:fld>
            <a:endParaRPr lang="el-GR"/>
          </a:p>
        </p:txBody>
      </p:sp>
    </p:spTree>
    <p:extLst>
      <p:ext uri="{BB962C8B-B14F-4D97-AF65-F5344CB8AC3E}">
        <p14:creationId xmlns:p14="http://schemas.microsoft.com/office/powerpoint/2010/main" val="1697181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txBox="1">
            <a:spLocks noGrp="1"/>
          </p:cNvSpPr>
          <p:nvPr>
            <p:ph type="title" orient="vert"/>
          </p:nvPr>
        </p:nvSpPr>
        <p:spPr>
          <a:xfrm>
            <a:off x="8724903" y="365129"/>
            <a:ext cx="2628899" cy="5811834"/>
          </a:xfrm>
        </p:spPr>
        <p:txBody>
          <a:bodyPr vert="eaVert"/>
          <a:lstStyle>
            <a:lvl1pPr>
              <a:defRPr/>
            </a:lvl1pPr>
          </a:lstStyle>
          <a:p>
            <a:pPr lvl="0"/>
            <a:r>
              <a:rPr lang="el-GR"/>
              <a:t>Στυλ κύριου τίτλου</a:t>
            </a:r>
          </a:p>
        </p:txBody>
      </p:sp>
      <p:sp>
        <p:nvSpPr>
          <p:cNvPr id="3" name="Θέση κατακόρυφου κειμένου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7"/>
          </p:nvPr>
        </p:nvSpPr>
        <p:spPr/>
        <p:txBody>
          <a:bodyPr/>
          <a:lstStyle>
            <a:lvl1pPr>
              <a:defRPr/>
            </a:lvl1pPr>
          </a:lstStyle>
          <a:p>
            <a:pPr lvl="0"/>
            <a:fld id="{6E56209D-97C1-4E8C-B613-CECFDC7A1A2C}" type="datetime1">
              <a:rPr lang="el-GR"/>
              <a:pPr lvl="0"/>
              <a:t>5/12/2017</a:t>
            </a:fld>
            <a:endParaRPr lang="el-GR"/>
          </a:p>
        </p:txBody>
      </p:sp>
      <p:sp>
        <p:nvSpPr>
          <p:cNvPr id="5" name="Θέση υποσέλιδου 4"/>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p:cNvSpPr txBox="1">
            <a:spLocks noGrp="1"/>
          </p:cNvSpPr>
          <p:nvPr>
            <p:ph type="sldNum" sz="quarter" idx="8"/>
          </p:nvPr>
        </p:nvSpPr>
        <p:spPr/>
        <p:txBody>
          <a:bodyPr/>
          <a:lstStyle>
            <a:lvl1pPr>
              <a:defRPr/>
            </a:lvl1pPr>
          </a:lstStyle>
          <a:p>
            <a:pPr lvl="0"/>
            <a:fld id="{7BEBDFFD-DC0A-49A9-A6C6-4BCD9C8F5760}" type="slidenum">
              <a:t>‹#›</a:t>
            </a:fld>
            <a:endParaRPr lang="el-GR"/>
          </a:p>
        </p:txBody>
      </p:sp>
    </p:spTree>
    <p:extLst>
      <p:ext uri="{BB962C8B-B14F-4D97-AF65-F5344CB8AC3E}">
        <p14:creationId xmlns:p14="http://schemas.microsoft.com/office/powerpoint/2010/main" val="2832859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περιεχομένου 2"/>
          <p:cNvSpPr txBox="1">
            <a:spLocks noGrp="1"/>
          </p:cNvSpPr>
          <p:nvPr>
            <p:ph idx="1"/>
          </p:nvPr>
        </p:nvSpPr>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7"/>
          </p:nvPr>
        </p:nvSpPr>
        <p:spPr/>
        <p:txBody>
          <a:bodyPr/>
          <a:lstStyle>
            <a:lvl1pPr>
              <a:defRPr/>
            </a:lvl1pPr>
          </a:lstStyle>
          <a:p>
            <a:pPr lvl="0"/>
            <a:fld id="{316ECA8F-D22B-4140-A885-332478AF9F47}" type="datetime1">
              <a:rPr lang="el-GR"/>
              <a:pPr lvl="0"/>
              <a:t>5/12/2017</a:t>
            </a:fld>
            <a:endParaRPr lang="el-GR"/>
          </a:p>
        </p:txBody>
      </p:sp>
      <p:sp>
        <p:nvSpPr>
          <p:cNvPr id="5" name="Θέση υποσέλιδου 4"/>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p:cNvSpPr txBox="1">
            <a:spLocks noGrp="1"/>
          </p:cNvSpPr>
          <p:nvPr>
            <p:ph type="sldNum" sz="quarter" idx="8"/>
          </p:nvPr>
        </p:nvSpPr>
        <p:spPr/>
        <p:txBody>
          <a:bodyPr/>
          <a:lstStyle>
            <a:lvl1pPr>
              <a:defRPr/>
            </a:lvl1pPr>
          </a:lstStyle>
          <a:p>
            <a:pPr lvl="0"/>
            <a:fld id="{5557FBCC-CA45-4975-BFAB-34AF8AA3DB7A}" type="slidenum">
              <a:t>‹#›</a:t>
            </a:fld>
            <a:endParaRPr lang="el-GR"/>
          </a:p>
        </p:txBody>
      </p:sp>
    </p:spTree>
    <p:extLst>
      <p:ext uri="{BB962C8B-B14F-4D97-AF65-F5344CB8AC3E}">
        <p14:creationId xmlns:p14="http://schemas.microsoft.com/office/powerpoint/2010/main" val="4232240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1847" y="1709735"/>
            <a:ext cx="10515600" cy="2852735"/>
          </a:xfrm>
        </p:spPr>
        <p:txBody>
          <a:bodyPr anchor="b"/>
          <a:lstStyle>
            <a:lvl1pPr>
              <a:defRPr sz="6000"/>
            </a:lvl1pPr>
          </a:lstStyle>
          <a:p>
            <a:pPr lvl="0"/>
            <a:r>
              <a:rPr lang="el-GR"/>
              <a:t>Στυλ κύριου τίτλου</a:t>
            </a:r>
          </a:p>
        </p:txBody>
      </p:sp>
      <p:sp>
        <p:nvSpPr>
          <p:cNvPr id="3" name="Θέση κειμένου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l-GR"/>
              <a:t>Στυλ υποδείγματος κειμένου</a:t>
            </a:r>
          </a:p>
        </p:txBody>
      </p:sp>
      <p:sp>
        <p:nvSpPr>
          <p:cNvPr id="4" name="Θέση ημερομηνίας 3"/>
          <p:cNvSpPr txBox="1">
            <a:spLocks noGrp="1"/>
          </p:cNvSpPr>
          <p:nvPr>
            <p:ph type="dt" sz="half" idx="7"/>
          </p:nvPr>
        </p:nvSpPr>
        <p:spPr/>
        <p:txBody>
          <a:bodyPr/>
          <a:lstStyle>
            <a:lvl1pPr>
              <a:defRPr/>
            </a:lvl1pPr>
          </a:lstStyle>
          <a:p>
            <a:pPr lvl="0"/>
            <a:fld id="{E86EAC01-D0E4-4573-8E6D-EAED2476D715}" type="datetime1">
              <a:rPr lang="el-GR"/>
              <a:pPr lvl="0"/>
              <a:t>5/12/2017</a:t>
            </a:fld>
            <a:endParaRPr lang="el-GR"/>
          </a:p>
        </p:txBody>
      </p:sp>
      <p:sp>
        <p:nvSpPr>
          <p:cNvPr id="5" name="Θέση υποσέλιδου 4"/>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p:cNvSpPr txBox="1">
            <a:spLocks noGrp="1"/>
          </p:cNvSpPr>
          <p:nvPr>
            <p:ph type="sldNum" sz="quarter" idx="8"/>
          </p:nvPr>
        </p:nvSpPr>
        <p:spPr/>
        <p:txBody>
          <a:bodyPr/>
          <a:lstStyle>
            <a:lvl1pPr>
              <a:defRPr/>
            </a:lvl1pPr>
          </a:lstStyle>
          <a:p>
            <a:pPr lvl="0"/>
            <a:fld id="{7AA204F9-92AA-4DC4-A49F-81489FA5834A}" type="slidenum">
              <a:t>‹#›</a:t>
            </a:fld>
            <a:endParaRPr lang="el-GR"/>
          </a:p>
        </p:txBody>
      </p:sp>
    </p:spTree>
    <p:extLst>
      <p:ext uri="{BB962C8B-B14F-4D97-AF65-F5344CB8AC3E}">
        <p14:creationId xmlns:p14="http://schemas.microsoft.com/office/powerpoint/2010/main" val="2266763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περιεχομένου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txBox="1">
            <a:spLocks noGrp="1"/>
          </p:cNvSpPr>
          <p:nvPr>
            <p:ph type="dt" sz="half" idx="7"/>
          </p:nvPr>
        </p:nvSpPr>
        <p:spPr/>
        <p:txBody>
          <a:bodyPr/>
          <a:lstStyle>
            <a:lvl1pPr>
              <a:defRPr/>
            </a:lvl1pPr>
          </a:lstStyle>
          <a:p>
            <a:pPr lvl="0"/>
            <a:fld id="{66DE24FD-A538-4681-A4BD-9AC3722B13D0}" type="datetime1">
              <a:rPr lang="el-GR"/>
              <a:pPr lvl="0"/>
              <a:t>5/12/2017</a:t>
            </a:fld>
            <a:endParaRPr lang="el-GR"/>
          </a:p>
        </p:txBody>
      </p:sp>
      <p:sp>
        <p:nvSpPr>
          <p:cNvPr id="6" name="Θέση υποσέλιδου 5"/>
          <p:cNvSpPr txBox="1">
            <a:spLocks noGrp="1"/>
          </p:cNvSpPr>
          <p:nvPr>
            <p:ph type="ftr" sz="quarter" idx="9"/>
          </p:nvPr>
        </p:nvSpPr>
        <p:spPr/>
        <p:txBody>
          <a:bodyPr/>
          <a:lstStyle>
            <a:lvl1pPr>
              <a:defRPr/>
            </a:lvl1pPr>
          </a:lstStyle>
          <a:p>
            <a:pPr lvl="0"/>
            <a:endParaRPr lang="el-GR"/>
          </a:p>
        </p:txBody>
      </p:sp>
      <p:sp>
        <p:nvSpPr>
          <p:cNvPr id="7" name="Θέση αριθμού διαφάνειας 6"/>
          <p:cNvSpPr txBox="1">
            <a:spLocks noGrp="1"/>
          </p:cNvSpPr>
          <p:nvPr>
            <p:ph type="sldNum" sz="quarter" idx="8"/>
          </p:nvPr>
        </p:nvSpPr>
        <p:spPr/>
        <p:txBody>
          <a:bodyPr/>
          <a:lstStyle>
            <a:lvl1pPr>
              <a:defRPr/>
            </a:lvl1pPr>
          </a:lstStyle>
          <a:p>
            <a:pPr lvl="0"/>
            <a:fld id="{9A1F3304-50D6-4910-8585-E73AA0F1D04F}" type="slidenum">
              <a:t>‹#›</a:t>
            </a:fld>
            <a:endParaRPr lang="el-GR"/>
          </a:p>
        </p:txBody>
      </p:sp>
    </p:spTree>
    <p:extLst>
      <p:ext uri="{BB962C8B-B14F-4D97-AF65-F5344CB8AC3E}">
        <p14:creationId xmlns:p14="http://schemas.microsoft.com/office/powerpoint/2010/main" val="1618147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9784" y="365129"/>
            <a:ext cx="10515600" cy="1325559"/>
          </a:xfrm>
        </p:spPr>
        <p:txBody>
          <a:bodyPr/>
          <a:lstStyle>
            <a:lvl1pPr>
              <a:defRPr/>
            </a:lvl1pPr>
          </a:lstStyle>
          <a:p>
            <a:pPr lvl="0"/>
            <a:r>
              <a:rPr lang="el-GR"/>
              <a:t>Στυλ κύριου τίτλου</a:t>
            </a:r>
          </a:p>
        </p:txBody>
      </p:sp>
      <p:sp>
        <p:nvSpPr>
          <p:cNvPr id="3" name="Θέση κειμένου 2"/>
          <p:cNvSpPr txBox="1">
            <a:spLocks noGrp="1"/>
          </p:cNvSpPr>
          <p:nvPr>
            <p:ph type="body" idx="1"/>
          </p:nvPr>
        </p:nvSpPr>
        <p:spPr>
          <a:xfrm>
            <a:off x="839784" y="1681160"/>
            <a:ext cx="5157782" cy="823910"/>
          </a:xfrm>
        </p:spPr>
        <p:txBody>
          <a:bodyPr anchor="b"/>
          <a:lstStyle>
            <a:lvl1pPr marL="0" indent="0">
              <a:buNone/>
              <a:defRPr sz="2400" b="1"/>
            </a:lvl1pPr>
          </a:lstStyle>
          <a:p>
            <a:pPr lvl="0"/>
            <a:r>
              <a:rPr lang="el-GR"/>
              <a:t>Στυλ υποδείγματος κειμένου</a:t>
            </a:r>
          </a:p>
        </p:txBody>
      </p:sp>
      <p:sp>
        <p:nvSpPr>
          <p:cNvPr id="4" name="Θέση περιεχομένου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el-GR"/>
              <a:t>Στυλ υποδείγματος κειμένου</a:t>
            </a:r>
          </a:p>
        </p:txBody>
      </p:sp>
      <p:sp>
        <p:nvSpPr>
          <p:cNvPr id="6" name="Θέση περιεχομένου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txBox="1">
            <a:spLocks noGrp="1"/>
          </p:cNvSpPr>
          <p:nvPr>
            <p:ph type="dt" sz="half" idx="7"/>
          </p:nvPr>
        </p:nvSpPr>
        <p:spPr/>
        <p:txBody>
          <a:bodyPr/>
          <a:lstStyle>
            <a:lvl1pPr>
              <a:defRPr/>
            </a:lvl1pPr>
          </a:lstStyle>
          <a:p>
            <a:pPr lvl="0"/>
            <a:fld id="{A2A30A76-64E5-4FFF-B24C-EBB96C5FE6C0}" type="datetime1">
              <a:rPr lang="el-GR"/>
              <a:pPr lvl="0"/>
              <a:t>5/12/2017</a:t>
            </a:fld>
            <a:endParaRPr lang="el-GR"/>
          </a:p>
        </p:txBody>
      </p:sp>
      <p:sp>
        <p:nvSpPr>
          <p:cNvPr id="8" name="Θέση υποσέλιδου 7"/>
          <p:cNvSpPr txBox="1">
            <a:spLocks noGrp="1"/>
          </p:cNvSpPr>
          <p:nvPr>
            <p:ph type="ftr" sz="quarter" idx="9"/>
          </p:nvPr>
        </p:nvSpPr>
        <p:spPr/>
        <p:txBody>
          <a:bodyPr/>
          <a:lstStyle>
            <a:lvl1pPr>
              <a:defRPr/>
            </a:lvl1pPr>
          </a:lstStyle>
          <a:p>
            <a:pPr lvl="0"/>
            <a:endParaRPr lang="el-GR"/>
          </a:p>
        </p:txBody>
      </p:sp>
      <p:sp>
        <p:nvSpPr>
          <p:cNvPr id="9" name="Θέση αριθμού διαφάνειας 8"/>
          <p:cNvSpPr txBox="1">
            <a:spLocks noGrp="1"/>
          </p:cNvSpPr>
          <p:nvPr>
            <p:ph type="sldNum" sz="quarter" idx="8"/>
          </p:nvPr>
        </p:nvSpPr>
        <p:spPr/>
        <p:txBody>
          <a:bodyPr/>
          <a:lstStyle>
            <a:lvl1pPr>
              <a:defRPr/>
            </a:lvl1pPr>
          </a:lstStyle>
          <a:p>
            <a:pPr lvl="0"/>
            <a:fld id="{138DAA4B-4A8B-4786-AEEC-7CCD889690DD}" type="slidenum">
              <a:t>‹#›</a:t>
            </a:fld>
            <a:endParaRPr lang="el-GR"/>
          </a:p>
        </p:txBody>
      </p:sp>
    </p:spTree>
    <p:extLst>
      <p:ext uri="{BB962C8B-B14F-4D97-AF65-F5344CB8AC3E}">
        <p14:creationId xmlns:p14="http://schemas.microsoft.com/office/powerpoint/2010/main" val="4024275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ημερομηνίας 2"/>
          <p:cNvSpPr txBox="1">
            <a:spLocks noGrp="1"/>
          </p:cNvSpPr>
          <p:nvPr>
            <p:ph type="dt" sz="half" idx="7"/>
          </p:nvPr>
        </p:nvSpPr>
        <p:spPr/>
        <p:txBody>
          <a:bodyPr/>
          <a:lstStyle>
            <a:lvl1pPr>
              <a:defRPr/>
            </a:lvl1pPr>
          </a:lstStyle>
          <a:p>
            <a:pPr lvl="0"/>
            <a:fld id="{780F82FB-2707-4AD6-8C46-7E1F0BA6566E}" type="datetime1">
              <a:rPr lang="el-GR"/>
              <a:pPr lvl="0"/>
              <a:t>5/12/2017</a:t>
            </a:fld>
            <a:endParaRPr lang="el-GR"/>
          </a:p>
        </p:txBody>
      </p:sp>
      <p:sp>
        <p:nvSpPr>
          <p:cNvPr id="4" name="Θέση υποσέλιδου 3"/>
          <p:cNvSpPr txBox="1">
            <a:spLocks noGrp="1"/>
          </p:cNvSpPr>
          <p:nvPr>
            <p:ph type="ftr" sz="quarter" idx="9"/>
          </p:nvPr>
        </p:nvSpPr>
        <p:spPr/>
        <p:txBody>
          <a:bodyPr/>
          <a:lstStyle>
            <a:lvl1pPr>
              <a:defRPr/>
            </a:lvl1pPr>
          </a:lstStyle>
          <a:p>
            <a:pPr lvl="0"/>
            <a:endParaRPr lang="el-GR"/>
          </a:p>
        </p:txBody>
      </p:sp>
      <p:sp>
        <p:nvSpPr>
          <p:cNvPr id="5" name="Θέση αριθμού διαφάνειας 4"/>
          <p:cNvSpPr txBox="1">
            <a:spLocks noGrp="1"/>
          </p:cNvSpPr>
          <p:nvPr>
            <p:ph type="sldNum" sz="quarter" idx="8"/>
          </p:nvPr>
        </p:nvSpPr>
        <p:spPr/>
        <p:txBody>
          <a:bodyPr/>
          <a:lstStyle>
            <a:lvl1pPr>
              <a:defRPr/>
            </a:lvl1pPr>
          </a:lstStyle>
          <a:p>
            <a:pPr lvl="0"/>
            <a:fld id="{1410F989-2DA2-4291-83F5-5AF5CE6F878F}" type="slidenum">
              <a:t>‹#›</a:t>
            </a:fld>
            <a:endParaRPr lang="el-GR"/>
          </a:p>
        </p:txBody>
      </p:sp>
    </p:spTree>
    <p:extLst>
      <p:ext uri="{BB962C8B-B14F-4D97-AF65-F5344CB8AC3E}">
        <p14:creationId xmlns:p14="http://schemas.microsoft.com/office/powerpoint/2010/main" val="2981718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txBox="1">
            <a:spLocks noGrp="1"/>
          </p:cNvSpPr>
          <p:nvPr>
            <p:ph type="dt" sz="half" idx="7"/>
          </p:nvPr>
        </p:nvSpPr>
        <p:spPr/>
        <p:txBody>
          <a:bodyPr/>
          <a:lstStyle>
            <a:lvl1pPr>
              <a:defRPr/>
            </a:lvl1pPr>
          </a:lstStyle>
          <a:p>
            <a:pPr lvl="0"/>
            <a:fld id="{7AEAACDC-1560-4276-967F-148EC911A3D0}" type="datetime1">
              <a:rPr lang="el-GR"/>
              <a:pPr lvl="0"/>
              <a:t>5/12/2017</a:t>
            </a:fld>
            <a:endParaRPr lang="el-GR"/>
          </a:p>
        </p:txBody>
      </p:sp>
      <p:sp>
        <p:nvSpPr>
          <p:cNvPr id="3" name="Θέση υποσέλιδου 2"/>
          <p:cNvSpPr txBox="1">
            <a:spLocks noGrp="1"/>
          </p:cNvSpPr>
          <p:nvPr>
            <p:ph type="ftr" sz="quarter" idx="9"/>
          </p:nvPr>
        </p:nvSpPr>
        <p:spPr/>
        <p:txBody>
          <a:bodyPr/>
          <a:lstStyle>
            <a:lvl1pPr>
              <a:defRPr/>
            </a:lvl1pPr>
          </a:lstStyle>
          <a:p>
            <a:pPr lvl="0"/>
            <a:endParaRPr lang="el-GR"/>
          </a:p>
        </p:txBody>
      </p:sp>
      <p:sp>
        <p:nvSpPr>
          <p:cNvPr id="4" name="Θέση αριθμού διαφάνειας 3"/>
          <p:cNvSpPr txBox="1">
            <a:spLocks noGrp="1"/>
          </p:cNvSpPr>
          <p:nvPr>
            <p:ph type="sldNum" sz="quarter" idx="8"/>
          </p:nvPr>
        </p:nvSpPr>
        <p:spPr/>
        <p:txBody>
          <a:bodyPr/>
          <a:lstStyle>
            <a:lvl1pPr>
              <a:defRPr/>
            </a:lvl1pPr>
          </a:lstStyle>
          <a:p>
            <a:pPr lvl="0"/>
            <a:fld id="{998D213D-3AED-48B3-A700-18CE5D3BED2E}" type="slidenum">
              <a:t>‹#›</a:t>
            </a:fld>
            <a:endParaRPr lang="el-GR"/>
          </a:p>
        </p:txBody>
      </p:sp>
    </p:spTree>
    <p:extLst>
      <p:ext uri="{BB962C8B-B14F-4D97-AF65-F5344CB8AC3E}">
        <p14:creationId xmlns:p14="http://schemas.microsoft.com/office/powerpoint/2010/main" val="756664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9784" y="457200"/>
            <a:ext cx="3932240" cy="1600200"/>
          </a:xfrm>
        </p:spPr>
        <p:txBody>
          <a:bodyPr anchor="b"/>
          <a:lstStyle>
            <a:lvl1pPr>
              <a:defRPr sz="3200"/>
            </a:lvl1pPr>
          </a:lstStyle>
          <a:p>
            <a:pPr lvl="0"/>
            <a:r>
              <a:rPr lang="el-GR"/>
              <a:t>Στυλ κύριου τίτλου</a:t>
            </a:r>
          </a:p>
        </p:txBody>
      </p:sp>
      <p:sp>
        <p:nvSpPr>
          <p:cNvPr id="3" name="Θέση περιεχομένου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txBox="1">
            <a:spLocks noGrp="1"/>
          </p:cNvSpPr>
          <p:nvPr>
            <p:ph type="body" idx="2"/>
          </p:nvPr>
        </p:nvSpPr>
        <p:spPr>
          <a:xfrm>
            <a:off x="839784" y="2057400"/>
            <a:ext cx="3932240" cy="3811584"/>
          </a:xfrm>
        </p:spPr>
        <p:txBody>
          <a:bodyPr/>
          <a:lstStyle>
            <a:lvl1pPr marL="0" indent="0">
              <a:buNone/>
              <a:defRPr sz="1600"/>
            </a:lvl1pPr>
          </a:lstStyle>
          <a:p>
            <a:pPr lvl="0"/>
            <a:r>
              <a:rPr lang="el-GR"/>
              <a:t>Στυλ υποδείγματος κειμένου</a:t>
            </a:r>
          </a:p>
        </p:txBody>
      </p:sp>
      <p:sp>
        <p:nvSpPr>
          <p:cNvPr id="5" name="Θέση ημερομηνίας 4"/>
          <p:cNvSpPr txBox="1">
            <a:spLocks noGrp="1"/>
          </p:cNvSpPr>
          <p:nvPr>
            <p:ph type="dt" sz="half" idx="7"/>
          </p:nvPr>
        </p:nvSpPr>
        <p:spPr/>
        <p:txBody>
          <a:bodyPr/>
          <a:lstStyle>
            <a:lvl1pPr>
              <a:defRPr/>
            </a:lvl1pPr>
          </a:lstStyle>
          <a:p>
            <a:pPr lvl="0"/>
            <a:fld id="{66AFBBD6-9F06-4C5D-92E6-59A6CEE69528}" type="datetime1">
              <a:rPr lang="el-GR"/>
              <a:pPr lvl="0"/>
              <a:t>5/12/2017</a:t>
            </a:fld>
            <a:endParaRPr lang="el-GR"/>
          </a:p>
        </p:txBody>
      </p:sp>
      <p:sp>
        <p:nvSpPr>
          <p:cNvPr id="6" name="Θέση υποσέλιδου 5"/>
          <p:cNvSpPr txBox="1">
            <a:spLocks noGrp="1"/>
          </p:cNvSpPr>
          <p:nvPr>
            <p:ph type="ftr" sz="quarter" idx="9"/>
          </p:nvPr>
        </p:nvSpPr>
        <p:spPr/>
        <p:txBody>
          <a:bodyPr/>
          <a:lstStyle>
            <a:lvl1pPr>
              <a:defRPr/>
            </a:lvl1pPr>
          </a:lstStyle>
          <a:p>
            <a:pPr lvl="0"/>
            <a:endParaRPr lang="el-GR"/>
          </a:p>
        </p:txBody>
      </p:sp>
      <p:sp>
        <p:nvSpPr>
          <p:cNvPr id="7" name="Θέση αριθμού διαφάνειας 6"/>
          <p:cNvSpPr txBox="1">
            <a:spLocks noGrp="1"/>
          </p:cNvSpPr>
          <p:nvPr>
            <p:ph type="sldNum" sz="quarter" idx="8"/>
          </p:nvPr>
        </p:nvSpPr>
        <p:spPr/>
        <p:txBody>
          <a:bodyPr/>
          <a:lstStyle>
            <a:lvl1pPr>
              <a:defRPr/>
            </a:lvl1pPr>
          </a:lstStyle>
          <a:p>
            <a:pPr lvl="0"/>
            <a:fld id="{9712A2D6-587A-4DD7-9FB6-DFB1B86371E9}" type="slidenum">
              <a:t>‹#›</a:t>
            </a:fld>
            <a:endParaRPr lang="el-GR"/>
          </a:p>
        </p:txBody>
      </p:sp>
    </p:spTree>
    <p:extLst>
      <p:ext uri="{BB962C8B-B14F-4D97-AF65-F5344CB8AC3E}">
        <p14:creationId xmlns:p14="http://schemas.microsoft.com/office/powerpoint/2010/main" val="791762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9784" y="457200"/>
            <a:ext cx="3932240" cy="1600200"/>
          </a:xfrm>
        </p:spPr>
        <p:txBody>
          <a:bodyPr anchor="b"/>
          <a:lstStyle>
            <a:lvl1pPr>
              <a:defRPr sz="3200"/>
            </a:lvl1pPr>
          </a:lstStyle>
          <a:p>
            <a:pPr lvl="0"/>
            <a:r>
              <a:rPr lang="el-GR"/>
              <a:t>Στυλ κύριου τίτλου</a:t>
            </a:r>
          </a:p>
        </p:txBody>
      </p:sp>
      <p:sp>
        <p:nvSpPr>
          <p:cNvPr id="3" name="Θέση εικόνας 2"/>
          <p:cNvSpPr txBox="1">
            <a:spLocks noGrp="1"/>
          </p:cNvSpPr>
          <p:nvPr>
            <p:ph type="pic" idx="1"/>
          </p:nvPr>
        </p:nvSpPr>
        <p:spPr>
          <a:xfrm>
            <a:off x="5183184" y="987423"/>
            <a:ext cx="6172200" cy="4873623"/>
          </a:xfrm>
        </p:spPr>
        <p:txBody>
          <a:bodyPr/>
          <a:lstStyle>
            <a:lvl1pPr marL="0" indent="0">
              <a:buNone/>
              <a:defRPr sz="3200"/>
            </a:lvl1pPr>
          </a:lstStyle>
          <a:p>
            <a:pPr lvl="0"/>
            <a:endParaRPr lang="el-GR"/>
          </a:p>
        </p:txBody>
      </p:sp>
      <p:sp>
        <p:nvSpPr>
          <p:cNvPr id="4" name="Θέση κειμένου 3"/>
          <p:cNvSpPr txBox="1">
            <a:spLocks noGrp="1"/>
          </p:cNvSpPr>
          <p:nvPr>
            <p:ph type="body" idx="2"/>
          </p:nvPr>
        </p:nvSpPr>
        <p:spPr>
          <a:xfrm>
            <a:off x="839784" y="2057400"/>
            <a:ext cx="3932240" cy="3811584"/>
          </a:xfrm>
        </p:spPr>
        <p:txBody>
          <a:bodyPr/>
          <a:lstStyle>
            <a:lvl1pPr marL="0" indent="0">
              <a:buNone/>
              <a:defRPr sz="1600"/>
            </a:lvl1pPr>
          </a:lstStyle>
          <a:p>
            <a:pPr lvl="0"/>
            <a:r>
              <a:rPr lang="el-GR"/>
              <a:t>Στυλ υποδείγματος κειμένου</a:t>
            </a:r>
          </a:p>
        </p:txBody>
      </p:sp>
      <p:sp>
        <p:nvSpPr>
          <p:cNvPr id="5" name="Θέση ημερομηνίας 4"/>
          <p:cNvSpPr txBox="1">
            <a:spLocks noGrp="1"/>
          </p:cNvSpPr>
          <p:nvPr>
            <p:ph type="dt" sz="half" idx="7"/>
          </p:nvPr>
        </p:nvSpPr>
        <p:spPr/>
        <p:txBody>
          <a:bodyPr/>
          <a:lstStyle>
            <a:lvl1pPr>
              <a:defRPr/>
            </a:lvl1pPr>
          </a:lstStyle>
          <a:p>
            <a:pPr lvl="0"/>
            <a:fld id="{01EAAF9D-3123-442E-990E-ABF0588D1EA0}" type="datetime1">
              <a:rPr lang="el-GR"/>
              <a:pPr lvl="0"/>
              <a:t>5/12/2017</a:t>
            </a:fld>
            <a:endParaRPr lang="el-GR"/>
          </a:p>
        </p:txBody>
      </p:sp>
      <p:sp>
        <p:nvSpPr>
          <p:cNvPr id="6" name="Θέση υποσέλιδου 5"/>
          <p:cNvSpPr txBox="1">
            <a:spLocks noGrp="1"/>
          </p:cNvSpPr>
          <p:nvPr>
            <p:ph type="ftr" sz="quarter" idx="9"/>
          </p:nvPr>
        </p:nvSpPr>
        <p:spPr/>
        <p:txBody>
          <a:bodyPr/>
          <a:lstStyle>
            <a:lvl1pPr>
              <a:defRPr/>
            </a:lvl1pPr>
          </a:lstStyle>
          <a:p>
            <a:pPr lvl="0"/>
            <a:endParaRPr lang="el-GR"/>
          </a:p>
        </p:txBody>
      </p:sp>
      <p:sp>
        <p:nvSpPr>
          <p:cNvPr id="7" name="Θέση αριθμού διαφάνειας 6"/>
          <p:cNvSpPr txBox="1">
            <a:spLocks noGrp="1"/>
          </p:cNvSpPr>
          <p:nvPr>
            <p:ph type="sldNum" sz="quarter" idx="8"/>
          </p:nvPr>
        </p:nvSpPr>
        <p:spPr/>
        <p:txBody>
          <a:bodyPr/>
          <a:lstStyle>
            <a:lvl1pPr>
              <a:defRPr/>
            </a:lvl1pPr>
          </a:lstStyle>
          <a:p>
            <a:pPr lvl="0"/>
            <a:fld id="{0BB5E75B-98D0-4E13-A69A-2AA61D12149D}" type="slidenum">
              <a:t>‹#›</a:t>
            </a:fld>
            <a:endParaRPr lang="el-GR"/>
          </a:p>
        </p:txBody>
      </p:sp>
    </p:spTree>
    <p:extLst>
      <p:ext uri="{BB962C8B-B14F-4D97-AF65-F5344CB8AC3E}">
        <p14:creationId xmlns:p14="http://schemas.microsoft.com/office/powerpoint/2010/main" val="3105667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Θέση τίτλου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Autofit/>
          </a:bodyPr>
          <a:lstStyle/>
          <a:p>
            <a:pPr lvl="0"/>
            <a:r>
              <a:rPr lang="el-GR"/>
              <a:t>Στυλ κύριου τίτλου</a:t>
            </a:r>
          </a:p>
        </p:txBody>
      </p:sp>
      <p:sp>
        <p:nvSpPr>
          <p:cNvPr id="3" name="Θέση κειμένου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l-GR" sz="1200" b="0" i="0" u="none" strike="noStrike" kern="1200" cap="none" spc="0" baseline="0">
                <a:solidFill>
                  <a:srgbClr val="898989"/>
                </a:solidFill>
                <a:uFillTx/>
                <a:latin typeface="Calibri"/>
              </a:defRPr>
            </a:lvl1pPr>
          </a:lstStyle>
          <a:p>
            <a:pPr lvl="0"/>
            <a:fld id="{7C8E39F4-57F9-47CF-AAB5-E5BA835CFEA4}" type="datetime1">
              <a:rPr lang="el-GR"/>
              <a:pPr lvl="0"/>
              <a:t>5/12/2017</a:t>
            </a:fld>
            <a:endParaRPr lang="el-GR"/>
          </a:p>
        </p:txBody>
      </p:sp>
      <p:sp>
        <p:nvSpPr>
          <p:cNvPr id="5" name="Θέση υποσέλιδου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l-GR" sz="1200" b="0" i="0" u="none" strike="noStrike" kern="1200" cap="none" spc="0" baseline="0">
                <a:solidFill>
                  <a:srgbClr val="898989"/>
                </a:solidFill>
                <a:uFillTx/>
                <a:latin typeface="Calibri"/>
              </a:defRPr>
            </a:lvl1pPr>
          </a:lstStyle>
          <a:p>
            <a:pPr lvl="0"/>
            <a:endParaRPr lang="el-GR"/>
          </a:p>
        </p:txBody>
      </p:sp>
      <p:sp>
        <p:nvSpPr>
          <p:cNvPr id="6" name="Θέση αριθμού διαφάνειας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l-GR" sz="1200" b="0" i="0" u="none" strike="noStrike" kern="1200" cap="none" spc="0" baseline="0">
                <a:solidFill>
                  <a:srgbClr val="898989"/>
                </a:solidFill>
                <a:uFillTx/>
                <a:latin typeface="Calibri"/>
              </a:defRPr>
            </a:lvl1pPr>
          </a:lstStyle>
          <a:p>
            <a:pPr lvl="0"/>
            <a:fld id="{56428A7F-4987-4156-B7A1-5FD591D93AD4}" type="slidenum">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1">
        <a:lnSpc>
          <a:spcPct val="90000"/>
        </a:lnSpc>
        <a:spcBef>
          <a:spcPts val="0"/>
        </a:spcBef>
        <a:spcAft>
          <a:spcPts val="0"/>
        </a:spcAft>
        <a:buNone/>
        <a:tabLst/>
        <a:defRPr lang="el-GR"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l-GR"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l-GR"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l-GR"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l-GR"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l-GR"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youtube.com/watch?v=MTUVcK06KXQ"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p:cNvSpPr txBox="1">
            <a:spLocks noGrp="1"/>
          </p:cNvSpPr>
          <p:nvPr>
            <p:ph type="ctrTitle"/>
          </p:nvPr>
        </p:nvSpPr>
        <p:spPr/>
        <p:txBody>
          <a:bodyPr/>
          <a:lstStyle/>
          <a:p>
            <a:pPr lvl="0"/>
            <a:r>
              <a:rPr lang="el-GR"/>
              <a:t>ΠΑΡΟΥΣΙΑΣΗ</a:t>
            </a:r>
          </a:p>
        </p:txBody>
      </p:sp>
      <p:sp>
        <p:nvSpPr>
          <p:cNvPr id="3" name="Υπότιτλος 2"/>
          <p:cNvSpPr txBox="1">
            <a:spLocks noGrp="1"/>
          </p:cNvSpPr>
          <p:nvPr>
            <p:ph type="subTitle" idx="1"/>
          </p:nvPr>
        </p:nvSpPr>
        <p:spPr/>
        <p:txBody>
          <a:bodyPr/>
          <a:lstStyle/>
          <a:p>
            <a:pPr lvl="0"/>
            <a:r>
              <a:rPr lang="el-GR"/>
              <a:t>ΜΑΘΗΜΑ</a:t>
            </a:r>
            <a:r>
              <a:rPr lang="en-US"/>
              <a:t>:</a:t>
            </a:r>
            <a:r>
              <a:rPr lang="el-GR"/>
              <a:t>ΣΥΝΟΡΑ ΚΑΙ ΜΟΡΦΕΣ ΕΤΕΡΟΤΗΤΑΣ</a:t>
            </a:r>
          </a:p>
          <a:p>
            <a:pPr lvl="0"/>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a:t/>
            </a:r>
            <a:br>
              <a:rPr lang="el-GR"/>
            </a:br>
            <a:r>
              <a:rPr lang="el-GR"/>
              <a:t>ΘΥΣΙΑ ΖΩΩΝ ΑΝΤΙ ΑΝΘΡΩΠΩΝ</a:t>
            </a:r>
          </a:p>
        </p:txBody>
      </p:sp>
      <p:sp>
        <p:nvSpPr>
          <p:cNvPr id="3" name="Content Placeholder 2"/>
          <p:cNvSpPr txBox="1">
            <a:spLocks noGrp="1"/>
          </p:cNvSpPr>
          <p:nvPr>
            <p:ph idx="1"/>
          </p:nvPr>
        </p:nvSpPr>
        <p:spPr/>
        <p:txBody>
          <a:bodyPr/>
          <a:lstStyle/>
          <a:p>
            <a:pPr marL="0" lvl="0" indent="0">
              <a:buNone/>
            </a:pPr>
            <a:endParaRPr lang="el-GR"/>
          </a:p>
          <a:p>
            <a:pPr marL="0" lvl="0" indent="0">
              <a:buNone/>
            </a:pPr>
            <a:r>
              <a:rPr lang="el-GR"/>
              <a:t>Το </a:t>
            </a:r>
            <a:r>
              <a:rPr lang="el-GR" i="1"/>
              <a:t>Λευιτικόν </a:t>
            </a:r>
            <a:r>
              <a:rPr lang="el-GR"/>
              <a:t>περιγράφει μια ετήσια τελετή εξαγνισμού όπου οι εκλεκτοί του Θεού απαλλάσσονται απο τις συνέπειες ηθικού παραπτώματος μέσω της εκδίωξης ενός αποδιοπομπαίου τράγου, ανακουφίζοντας με αυτόν τον τρόπο τον εαυτό τους απο το σημάδι του ανίερου.</a:t>
            </a:r>
          </a:p>
          <a:p>
            <a:pPr marL="0" lvl="0" indent="0">
              <a:buNone/>
            </a:pPr>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pic>
        <p:nvPicPr>
          <p:cNvPr id="2" name="Content Placeholder 3"/>
          <p:cNvPicPr>
            <a:picLocks noGrp="1" noChangeAspect="1"/>
          </p:cNvPicPr>
          <p:nvPr>
            <p:ph idx="1"/>
          </p:nvPr>
        </p:nvPicPr>
        <p:blipFill>
          <a:blip r:embed="rId2"/>
          <a:stretch>
            <a:fillRect/>
          </a:stretch>
        </p:blipFill>
        <p:spPr>
          <a:xfrm>
            <a:off x="2783634" y="260649"/>
            <a:ext cx="6264691" cy="6192691"/>
          </a:xfr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a:t>ΜΕΣΑΙΩΝΑΣ</a:t>
            </a:r>
          </a:p>
        </p:txBody>
      </p:sp>
      <p:sp>
        <p:nvSpPr>
          <p:cNvPr id="3" name="Content Placeholder 2"/>
          <p:cNvSpPr txBox="1">
            <a:spLocks noGrp="1"/>
          </p:cNvSpPr>
          <p:nvPr>
            <p:ph idx="1"/>
          </p:nvPr>
        </p:nvSpPr>
        <p:spPr/>
        <p:txBody>
          <a:bodyPr/>
          <a:lstStyle/>
          <a:p>
            <a:pPr lvl="0"/>
            <a:r>
              <a:rPr lang="el-GR"/>
              <a:t>Στις μεσαιωνικές τοιχογραφίες, στα ψηφιδωτά, στους πίνακες, στα χειρόγραφα και στα λειτουργικά σκεύη, υπάρχει εικονογραφική αναπαραγωγή των δαιμόνων και των διαβόλων.</a:t>
            </a:r>
          </a:p>
          <a:p>
            <a:pPr lvl="0"/>
            <a:r>
              <a:rPr lang="el-GR"/>
              <a:t>Άγιοι προφήτες και ιερείς βασανίζονται απο δαιμονικά Τέρατα</a:t>
            </a:r>
          </a:p>
          <a:p>
            <a:pPr lvl="0"/>
            <a:r>
              <a:rPr lang="el-GR"/>
              <a:t>Όλες οι σκηνές που απεικονίζουν δαιμονικές φιγούρες έχουν κοινό γνώρισμα τα κατσικίσια χαρακτηριστικά.</a:t>
            </a:r>
          </a:p>
          <a:p>
            <a:pPr lvl="0"/>
            <a:r>
              <a:rPr lang="en-US"/>
              <a:t>L.Lorenzi </a:t>
            </a:r>
            <a:r>
              <a:rPr lang="el-GR"/>
              <a:t>«τα κατσικόμορφα κέρατα στο χριστιανικό συμβολισμό αναπαριστούν την αμαρτία που προέρχεται απο τη ζωώδη φύση του ανθρώπου και η οποία μετατρέπεται σε αμαρτία».</a:t>
            </a:r>
          </a:p>
          <a:p>
            <a:pPr lvl="0"/>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a:t>ΑΝΘΡΩΠΟΛΟΓΙΚΕΣ ΕΡΜΗΝΕΙΕΣ</a:t>
            </a:r>
          </a:p>
        </p:txBody>
      </p:sp>
      <p:sp>
        <p:nvSpPr>
          <p:cNvPr id="3" name="Content Placeholder 2"/>
          <p:cNvSpPr txBox="1">
            <a:spLocks noGrp="1"/>
          </p:cNvSpPr>
          <p:nvPr>
            <p:ph idx="1"/>
          </p:nvPr>
        </p:nvSpPr>
        <p:spPr/>
        <p:txBody>
          <a:bodyPr/>
          <a:lstStyle/>
          <a:p>
            <a:pPr lvl="0"/>
            <a:r>
              <a:rPr lang="en-US"/>
              <a:t>Mircea Eliade </a:t>
            </a:r>
            <a:r>
              <a:rPr lang="el-GR"/>
              <a:t>περιγράφει τη θυσία ως ένα μέσον απομόνωσης του «ιερού» απο το «κοσμικό».</a:t>
            </a:r>
          </a:p>
          <a:p>
            <a:pPr lvl="0"/>
            <a:r>
              <a:rPr lang="en-US"/>
              <a:t>Georges Dumezil </a:t>
            </a:r>
            <a:r>
              <a:rPr lang="el-GR"/>
              <a:t>την βλέπει ως έκφραση θεσμικών δομών που σχετίζονται με τις λειτουργίες της κυριαρχίας.</a:t>
            </a:r>
          </a:p>
          <a:p>
            <a:pPr lvl="0"/>
            <a:r>
              <a:rPr lang="en-US"/>
              <a:t>Georges Bataille </a:t>
            </a:r>
            <a:r>
              <a:rPr lang="el-GR"/>
              <a:t>την θεωρεί ως μια βίαιη επιστροφή απο τον κόσμο των χρηστικών αντικειμένων σε έναν μη-πραγματκό.</a:t>
            </a:r>
          </a:p>
          <a:p>
            <a:pPr lvl="0"/>
            <a:r>
              <a:rPr lang="en-US"/>
              <a:t>Levi-Strauss </a:t>
            </a:r>
            <a:r>
              <a:rPr lang="el-GR"/>
              <a:t>την αντιμετωπίζει ως θεμελιώδη έκφραση ενός «άγριου νού» που έχει σκοπό να διαιρέσει των κόσμο σε αντιθετικά ζεύγη.</a:t>
            </a:r>
          </a:p>
          <a:p>
            <a:pPr lvl="0"/>
            <a:r>
              <a:rPr lang="en-US"/>
              <a:t>Timothy Beal </a:t>
            </a:r>
            <a:r>
              <a:rPr lang="el-GR"/>
              <a:t>υποστηρίζει πως σπάνια θα συναντήσουμε θρησκεία χωρίς τα τέρατά της.</a:t>
            </a:r>
          </a:p>
          <a:p>
            <a:pPr lvl="0"/>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a:t>ΔΙΠΛΗ ΕΝΝΟΙΑ ΤΕΡΑΤΟΣ</a:t>
            </a:r>
          </a:p>
        </p:txBody>
      </p:sp>
      <p:sp>
        <p:nvSpPr>
          <p:cNvPr id="3" name="Content Placeholder 2"/>
          <p:cNvSpPr txBox="1">
            <a:spLocks noGrp="1"/>
          </p:cNvSpPr>
          <p:nvPr>
            <p:ph idx="1"/>
          </p:nvPr>
        </p:nvSpPr>
        <p:spPr/>
        <p:txBody>
          <a:bodyPr/>
          <a:lstStyle/>
          <a:p>
            <a:pPr lvl="0"/>
            <a:r>
              <a:rPr lang="el-GR"/>
              <a:t>Το Τέρας δεν είναι μόνο ένα σημάδι μιαρότητας</a:t>
            </a:r>
          </a:p>
          <a:p>
            <a:pPr lvl="0"/>
            <a:endParaRPr lang="el-GR"/>
          </a:p>
          <a:p>
            <a:pPr lvl="0"/>
            <a:r>
              <a:rPr lang="el-GR"/>
              <a:t>Αποτελεί μια φασματική εμφάνιση κάτι εντελώς αλλόκοτου και θεϊκού</a:t>
            </a:r>
          </a:p>
          <a:p>
            <a:pPr marL="0" lvl="0" indent="0">
              <a:buNone/>
            </a:pPr>
            <a:endParaRPr lang="el-GR"/>
          </a:p>
          <a:p>
            <a:pPr marL="0" lvl="0" indent="0">
              <a:buNone/>
            </a:pPr>
            <a:r>
              <a:rPr lang="el-GR"/>
              <a:t>               το τέρας έτσι μπορεί ταυτόχρονα να μας προσφέρει αισθήματα θαυμασμού και τρόμου.</a:t>
            </a:r>
          </a:p>
          <a:p>
            <a:pPr lvl="0"/>
            <a:endParaRPr lang="el-GR"/>
          </a:p>
        </p:txBody>
      </p:sp>
      <p:sp>
        <p:nvSpPr>
          <p:cNvPr id="4" name="Right Arrow 4"/>
          <p:cNvSpPr/>
          <p:nvPr/>
        </p:nvSpPr>
        <p:spPr>
          <a:xfrm>
            <a:off x="1127446" y="4213738"/>
            <a:ext cx="978408" cy="484632"/>
          </a:xfrm>
          <a:custGeom>
            <a:avLst>
              <a:gd name="f0" fmla="val 1625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4F81BD"/>
          </a:solidFill>
          <a:ln w="25402">
            <a:solidFill>
              <a:srgbClr val="385D8A"/>
            </a:solid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sz="2400"/>
              <a:t>ΑΠΟΛΥΤΗ ΥΠΕΡΒΑΤΙΚΟΤΗΤΑ </a:t>
            </a:r>
            <a:r>
              <a:rPr lang="en-US" sz="2400"/>
              <a:t>VS </a:t>
            </a:r>
            <a:r>
              <a:rPr lang="el-GR" sz="2400"/>
              <a:t>ΑΠΟΛΥΤΗ ΕΝΔΟΚΟΣΜΙΚΟΤΗΤΑ</a:t>
            </a:r>
          </a:p>
        </p:txBody>
      </p:sp>
      <p:sp>
        <p:nvSpPr>
          <p:cNvPr id="3" name="Text Placeholder 2"/>
          <p:cNvSpPr txBox="1">
            <a:spLocks noGrp="1"/>
          </p:cNvSpPr>
          <p:nvPr>
            <p:ph type="body" idx="1"/>
          </p:nvPr>
        </p:nvSpPr>
        <p:spPr/>
        <p:txBody>
          <a:bodyPr/>
          <a:lstStyle/>
          <a:p>
            <a:pPr lvl="0"/>
            <a:r>
              <a:rPr lang="en-US"/>
              <a:t>Rudolf Otto</a:t>
            </a:r>
            <a:endParaRPr lang="el-GR"/>
          </a:p>
          <a:p>
            <a:pPr lvl="0"/>
            <a:endParaRPr lang="el-GR"/>
          </a:p>
        </p:txBody>
      </p:sp>
      <p:sp>
        <p:nvSpPr>
          <p:cNvPr id="4" name="Content Placeholder 3"/>
          <p:cNvSpPr txBox="1">
            <a:spLocks noGrp="1"/>
          </p:cNvSpPr>
          <p:nvPr>
            <p:ph type="body" idx="3"/>
          </p:nvPr>
        </p:nvSpPr>
        <p:spPr>
          <a:xfrm>
            <a:off x="839784" y="1988838"/>
            <a:ext cx="5157782" cy="4752529"/>
          </a:xfrm>
        </p:spPr>
        <p:txBody>
          <a:bodyPr anchor="t"/>
          <a:lstStyle/>
          <a:p>
            <a:pPr marL="228600" lvl="0" indent="-228600">
              <a:buChar char="•"/>
            </a:pPr>
            <a:r>
              <a:rPr lang="el-GR" sz="2800" b="0"/>
              <a:t>Τα τέρατα είναι οι εμφανίσεις του Άλλου.</a:t>
            </a:r>
          </a:p>
          <a:p>
            <a:pPr marL="228600" lvl="0" indent="-228600">
              <a:buChar char="•"/>
            </a:pPr>
            <a:r>
              <a:rPr lang="el-GR" sz="2800" b="0"/>
              <a:t>Αποτελούν έκφραση της θεότητας μέσα απο το μυστήριο και τον τρόμο.</a:t>
            </a:r>
          </a:p>
          <a:p>
            <a:pPr marL="228600" lvl="0" indent="-228600">
              <a:buChar char="•"/>
            </a:pPr>
            <a:r>
              <a:rPr lang="el-GR" sz="2800" b="0"/>
              <a:t>Ο συγχρονισμός παράστασης και τρόμου σηματοδοτούν το «ανοίκειο» ως ένα εντελώς βίωμα μυστηρίου που έχει εισβάλλει στο οικείο από ένα άλλο βασίλειο.</a:t>
            </a:r>
          </a:p>
          <a:p>
            <a:pPr marL="228600" lvl="0" indent="-228600">
              <a:buChar char="•"/>
            </a:pPr>
            <a:endParaRPr lang="el-GR" sz="2800" b="0"/>
          </a:p>
        </p:txBody>
      </p:sp>
      <p:sp>
        <p:nvSpPr>
          <p:cNvPr id="5" name="Text Placeholder 4"/>
          <p:cNvSpPr txBox="1">
            <a:spLocks noGrp="1"/>
          </p:cNvSpPr>
          <p:nvPr>
            <p:ph idx="2"/>
          </p:nvPr>
        </p:nvSpPr>
        <p:spPr>
          <a:xfrm>
            <a:off x="6172200" y="1681160"/>
            <a:ext cx="5183184" cy="823910"/>
          </a:xfrm>
        </p:spPr>
        <p:txBody>
          <a:bodyPr anchor="b"/>
          <a:lstStyle/>
          <a:p>
            <a:pPr marL="0" lvl="0" indent="0">
              <a:buNone/>
            </a:pPr>
            <a:r>
              <a:rPr lang="en-US" sz="2400" b="1"/>
              <a:t>Freud</a:t>
            </a:r>
            <a:endParaRPr lang="el-GR" sz="2400" b="1"/>
          </a:p>
          <a:p>
            <a:pPr marL="0" lvl="0" indent="0">
              <a:buNone/>
            </a:pPr>
            <a:endParaRPr lang="el-GR" sz="2400" b="1"/>
          </a:p>
        </p:txBody>
      </p:sp>
      <p:sp>
        <p:nvSpPr>
          <p:cNvPr id="6" name="Content Placeholder 5"/>
          <p:cNvSpPr txBox="1">
            <a:spLocks noGrp="1"/>
          </p:cNvSpPr>
          <p:nvPr>
            <p:ph idx="4"/>
          </p:nvPr>
        </p:nvSpPr>
        <p:spPr>
          <a:xfrm>
            <a:off x="6172200" y="1988838"/>
            <a:ext cx="5183184" cy="4200817"/>
          </a:xfrm>
        </p:spPr>
        <p:txBody>
          <a:bodyPr/>
          <a:lstStyle/>
          <a:p>
            <a:pPr lvl="0"/>
            <a:r>
              <a:rPr lang="el-GR"/>
              <a:t>Το τέρας αποτελεί προσωποποίηση του ανοίκειου και αντιπροσωπεύει εκείνο που βγήκε απο το σκοτεινό υπόγειο ή την κλειδωμένη ντουλάπα, όπου ήταν κρυμμένο και ξεχασμένο.</a:t>
            </a:r>
          </a:p>
          <a:p>
            <a:pPr lvl="0"/>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a:t>ΘΕΟΛΟΓΙΚΕΣ ΕΡΜΗΝΕΙΕΣ</a:t>
            </a:r>
          </a:p>
        </p:txBody>
      </p:sp>
      <p:sp>
        <p:nvSpPr>
          <p:cNvPr id="3" name="Content Placeholder 2"/>
          <p:cNvSpPr txBox="1">
            <a:spLocks noGrp="1"/>
          </p:cNvSpPr>
          <p:nvPr>
            <p:ph idx="1"/>
          </p:nvPr>
        </p:nvSpPr>
        <p:spPr/>
        <p:txBody>
          <a:bodyPr/>
          <a:lstStyle/>
          <a:p>
            <a:pPr lvl="0"/>
            <a:r>
              <a:rPr lang="el-GR"/>
              <a:t>Εβραίοι στοχαστές κάνουν διάκριση μεταξύ αυτού που ονομάζουν ηθική στάση του μονοθεϊστικού «αγρίου» απο τις παγανιστικές πρακτικές του «ιερού».</a:t>
            </a:r>
          </a:p>
          <a:p>
            <a:pPr lvl="0"/>
            <a:r>
              <a:rPr lang="el-GR"/>
              <a:t>Χριστιανοί στοχαστές είναι αφοσιωμένοι σε μια κριτική με δύο όψεις</a:t>
            </a:r>
            <a:r>
              <a:rPr lang="en-US"/>
              <a:t>: </a:t>
            </a:r>
            <a:r>
              <a:rPr lang="el-GR"/>
              <a:t>α) τη λάθος χρήση των πρακτικών της θυσίας στη μη-μονοθεϊστική θρησκεία και β) στις εσωτερικές στρεβλώσεις των τελετών της θυσίας μέσα στην ίδια την μονοθεϊστική κληρονομιά.</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Rene Girard</a:t>
            </a:r>
            <a:endParaRPr lang="el-GR"/>
          </a:p>
        </p:txBody>
      </p:sp>
      <p:sp>
        <p:nvSpPr>
          <p:cNvPr id="3" name="Content Placeholder 2"/>
          <p:cNvSpPr txBox="1">
            <a:spLocks noGrp="1"/>
          </p:cNvSpPr>
          <p:nvPr>
            <p:ph idx="1"/>
          </p:nvPr>
        </p:nvSpPr>
        <p:spPr/>
        <p:txBody>
          <a:bodyPr/>
          <a:lstStyle/>
          <a:p>
            <a:pPr lvl="0"/>
            <a:r>
              <a:rPr lang="el-GR"/>
              <a:t>Ηθικό-θρησκευτική κριτική της θυσιαστήριας τελετής της αποδιοπόμπησης.</a:t>
            </a:r>
          </a:p>
          <a:p>
            <a:pPr lvl="0"/>
            <a:r>
              <a:rPr lang="el-GR"/>
              <a:t>Τεκμηρίωσε την επιρροή της αποδιοπόμπησης όχι μόνο σε σχέση με τους μύθους  της λατρευτικής θυσίας αλλά και σε τομείς όπως η πολιτική, η νομική, η λογοτεχνία, η εθνολογία.</a:t>
            </a:r>
          </a:p>
          <a:p>
            <a:pPr lvl="0"/>
            <a:r>
              <a:rPr lang="el-GR"/>
              <a:t>Θεωρεί πως όλοι οι μύθοι είναι φορείς της αποδιοπόμπησης.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ext Placeholder 2"/>
          <p:cNvSpPr txBox="1">
            <a:spLocks noGrp="1"/>
          </p:cNvSpPr>
          <p:nvPr>
            <p:ph type="body" idx="1"/>
          </p:nvPr>
        </p:nvSpPr>
        <p:spPr/>
        <p:txBody>
          <a:bodyPr/>
          <a:lstStyle/>
          <a:p>
            <a:pPr lvl="0"/>
            <a:endParaRPr lang="el-GR"/>
          </a:p>
          <a:p>
            <a:pPr lvl="0"/>
            <a:r>
              <a:rPr lang="el-GR"/>
              <a:t>ΒΙΝΤΕΟ</a:t>
            </a:r>
            <a:r>
              <a:rPr lang="en-US"/>
              <a:t>:</a:t>
            </a:r>
          </a:p>
          <a:p>
            <a:pPr lvl="0"/>
            <a:r>
              <a:rPr lang="en-US">
                <a:hlinkClick r:id="rId2"/>
              </a:rPr>
              <a:t>https://www.youtube.com/watch?v=MTUVcK06KXQ</a:t>
            </a:r>
            <a:endParaRPr lang="el-GR"/>
          </a:p>
        </p:txBody>
      </p:sp>
      <p:pic>
        <p:nvPicPr>
          <p:cNvPr id="3" name="Content Placeholder 3"/>
          <p:cNvPicPr>
            <a:picLocks noGrp="1" noChangeAspect="1"/>
          </p:cNvPicPr>
          <p:nvPr>
            <p:ph type="pic" idx="4294967295"/>
          </p:nvPr>
        </p:nvPicPr>
        <p:blipFill>
          <a:blip r:embed="rId3"/>
          <a:stretch>
            <a:fillRect/>
          </a:stretch>
        </p:blipFill>
        <p:spPr>
          <a:xfrm>
            <a:off x="1919535" y="404667"/>
            <a:ext cx="7704853" cy="4176467"/>
          </a:xfrm>
        </p:spPr>
      </p:pic>
      <p:pic>
        <p:nvPicPr>
          <p:cNvPr id="4" name="Content Placeholder 3"/>
          <p:cNvPicPr>
            <a:picLocks noChangeAspect="1"/>
          </p:cNvPicPr>
          <p:nvPr/>
        </p:nvPicPr>
        <p:blipFill>
          <a:blip r:embed="rId3"/>
          <a:stretch>
            <a:fillRect/>
          </a:stretch>
        </p:blipFill>
        <p:spPr>
          <a:xfrm>
            <a:off x="1919535" y="188640"/>
            <a:ext cx="7704853" cy="475252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l-GR"/>
              <a:t>ΕΡΩΤΗΜΑΤΑ</a:t>
            </a:r>
          </a:p>
        </p:txBody>
      </p:sp>
      <p:sp>
        <p:nvSpPr>
          <p:cNvPr id="3" name="Content Placeholder 2"/>
          <p:cNvSpPr txBox="1">
            <a:spLocks noGrp="1"/>
          </p:cNvSpPr>
          <p:nvPr>
            <p:ph idx="1"/>
          </p:nvPr>
        </p:nvSpPr>
        <p:spPr/>
        <p:txBody>
          <a:bodyPr/>
          <a:lstStyle/>
          <a:p>
            <a:pPr marL="514350" lvl="0" indent="-514350">
              <a:buFont typeface="Calibri"/>
              <a:buAutoNum type="arabicPeriod"/>
            </a:pPr>
            <a:r>
              <a:rPr lang="el-GR"/>
              <a:t>Σήμερα υπάρχουν πρακτικές αποδιοπόμπησης, και αν ναι πως εφαρμόζονται</a:t>
            </a:r>
            <a:r>
              <a:rPr lang="en-US"/>
              <a:t>; </a:t>
            </a:r>
          </a:p>
          <a:p>
            <a:pPr marL="514350" lvl="0" indent="-514350">
              <a:buFont typeface="Calibri"/>
              <a:buAutoNum type="arabicPeriod"/>
            </a:pPr>
            <a:r>
              <a:rPr lang="el-GR"/>
              <a:t>Όλοι οι μύθοι, σύμφωνα με τον Girard, είναι φορείς της αποδιοπόμπησης. Δεν υπάρχουν τουλάχιστον κάποιοι που να μην προβάλλουν ψευδείς κατηγορίες πάνω σε αθώα θύματα;</a:t>
            </a:r>
            <a:endParaRPr lang="en-US"/>
          </a:p>
          <a:p>
            <a:pPr marL="514350" lvl="0" indent="-514350">
              <a:buFont typeface="Calibri"/>
              <a:buAutoNum type="arabicPeriod"/>
            </a:pPr>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 </a:t>
            </a:r>
          </a:p>
        </p:txBody>
      </p:sp>
      <p:pic>
        <p:nvPicPr>
          <p:cNvPr id="3" name="Content Placeholder 4"/>
          <p:cNvPicPr>
            <a:picLocks noGrp="1" noChangeAspect="1"/>
          </p:cNvPicPr>
          <p:nvPr>
            <p:ph idx="1"/>
          </p:nvPr>
        </p:nvPicPr>
        <p:blipFill>
          <a:blip r:embed="rId2"/>
          <a:stretch>
            <a:fillRect/>
          </a:stretch>
        </p:blipFill>
        <p:spPr>
          <a:xfrm>
            <a:off x="2999652" y="537017"/>
            <a:ext cx="5400601" cy="5772296"/>
          </a:xfr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ΚΕΝΤΡΙΚΟΙ ΧΑΡΑΚΤΗΡΕΣ</a:t>
            </a:r>
          </a:p>
        </p:txBody>
      </p:sp>
      <p:sp>
        <p:nvSpPr>
          <p:cNvPr id="3" name="Θέση περιεχομένου 2"/>
          <p:cNvSpPr txBox="1">
            <a:spLocks noGrp="1"/>
          </p:cNvSpPr>
          <p:nvPr>
            <p:ph idx="1"/>
          </p:nvPr>
        </p:nvSpPr>
        <p:spPr/>
        <p:txBody>
          <a:bodyPr/>
          <a:lstStyle/>
          <a:p>
            <a:pPr lvl="0"/>
            <a:r>
              <a:rPr lang="el-GR"/>
              <a:t>ΞΕΝΟΙ </a:t>
            </a:r>
          </a:p>
          <a:p>
            <a:pPr marL="0" lvl="0" indent="0">
              <a:buNone/>
            </a:pPr>
            <a:endParaRPr lang="el-GR"/>
          </a:p>
          <a:p>
            <a:pPr lvl="0"/>
            <a:r>
              <a:rPr lang="el-GR"/>
              <a:t>ΘΕΟΙ </a:t>
            </a:r>
          </a:p>
          <a:p>
            <a:pPr marL="0" lvl="0" indent="0">
              <a:buNone/>
            </a:pPr>
            <a:endParaRPr lang="el-GR"/>
          </a:p>
          <a:p>
            <a:pPr lvl="0"/>
            <a:r>
              <a:rPr lang="el-GR"/>
              <a:t>ΤΕΡΑΤΑ</a:t>
            </a:r>
          </a:p>
          <a:p>
            <a:pPr lvl="0"/>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ΕΡΩΤΗΜΑΤΑ</a:t>
            </a:r>
          </a:p>
        </p:txBody>
      </p:sp>
      <p:sp>
        <p:nvSpPr>
          <p:cNvPr id="3" name="Θέση περιεχομένου 2"/>
          <p:cNvSpPr txBox="1">
            <a:spLocks noGrp="1"/>
          </p:cNvSpPr>
          <p:nvPr>
            <p:ph idx="1"/>
          </p:nvPr>
        </p:nvSpPr>
        <p:spPr/>
        <p:txBody>
          <a:bodyPr/>
          <a:lstStyle/>
          <a:p>
            <a:pPr lvl="0"/>
            <a:r>
              <a:rPr lang="el-GR"/>
              <a:t>Ποιες νέες όψεις παίρνουν αυτές οι φιγούρες ετερότητας</a:t>
            </a:r>
            <a:r>
              <a:rPr lang="en-US"/>
              <a:t>;</a:t>
            </a:r>
          </a:p>
          <a:p>
            <a:pPr lvl="0"/>
            <a:endParaRPr lang="en-US"/>
          </a:p>
          <a:p>
            <a:pPr lvl="0"/>
            <a:endParaRPr lang="en-US"/>
          </a:p>
          <a:p>
            <a:pPr lvl="0"/>
            <a:r>
              <a:rPr lang="el-GR"/>
              <a:t>Ποιους κριτικούς τρόπους θα πρέπει να αναπτύξουμε ώστε να διακρίνουμε τα διαφορετικά είδη ετερότητας σε έναν πολιτισμό που τα πάντα είναι αβέβαια και μάλιστα σε βαθμό τέτοιο που δυσκολευόμαστε να διακρίνουμε το εγώ από το άλλο</a:t>
            </a:r>
            <a:r>
              <a:rPr lang="en-US"/>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ΥΠΟΘΕΣΗ</a:t>
            </a:r>
          </a:p>
        </p:txBody>
      </p:sp>
      <p:sp>
        <p:nvSpPr>
          <p:cNvPr id="3" name="Θέση περιεχομένου 2"/>
          <p:cNvSpPr txBox="1">
            <a:spLocks noGrp="1"/>
          </p:cNvSpPr>
          <p:nvPr>
            <p:ph idx="1"/>
          </p:nvPr>
        </p:nvSpPr>
        <p:spPr>
          <a:xfrm>
            <a:off x="838203" y="1825627"/>
            <a:ext cx="10515600" cy="4098660"/>
          </a:xfrm>
        </p:spPr>
        <p:txBody>
          <a:bodyPr/>
          <a:lstStyle/>
          <a:p>
            <a:pPr lvl="0"/>
            <a:r>
              <a:rPr lang="el-GR"/>
              <a:t>Συχνά προβάλλουμε πάνω στους άλλους εκείνους τους ασυνείδητους φόβους που μας κάνουν να περιοριζόμαστε στο ‘εγώ’ μας.</a:t>
            </a:r>
          </a:p>
          <a:p>
            <a:pPr marL="0" lvl="0" indent="0">
              <a:buNone/>
            </a:pPr>
            <a:endParaRPr lang="el-GR"/>
          </a:p>
          <a:p>
            <a:pPr marL="0" lvl="0" indent="0">
              <a:buNone/>
            </a:pPr>
            <a:r>
              <a:rPr lang="el-GR" sz="4400">
                <a:latin typeface="Calibri Light"/>
              </a:rPr>
              <a:t>ΠΡΟΚΛΗΣΗ</a:t>
            </a:r>
          </a:p>
          <a:p>
            <a:pPr lvl="0"/>
            <a:r>
              <a:rPr lang="el-GR"/>
              <a:t>Να αναγνωρίσουμε μια διαφορά ανάμεσα στο ‘εγώ’ και στον ‘άλλον’, δίχως να αποκλείεται η δυνατότητα συσχέτισης των δύο.</a:t>
            </a:r>
          </a:p>
          <a:p>
            <a:pPr lvl="0"/>
            <a:endParaRPr lang="el-GR"/>
          </a:p>
          <a:p>
            <a:pPr marL="0" lvl="0" indent="0">
              <a:buNone/>
            </a:pPr>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ΣΤΟΧΟΣ </a:t>
            </a:r>
            <a:br>
              <a:rPr lang="el-GR"/>
            </a:br>
            <a:endParaRPr lang="el-GR"/>
          </a:p>
        </p:txBody>
      </p:sp>
      <p:sp>
        <p:nvSpPr>
          <p:cNvPr id="3" name="Θέση περιεχομένου 2"/>
          <p:cNvSpPr txBox="1">
            <a:spLocks noGrp="1"/>
          </p:cNvSpPr>
          <p:nvPr>
            <p:ph idx="1"/>
          </p:nvPr>
        </p:nvSpPr>
        <p:spPr/>
        <p:txBody>
          <a:bodyPr/>
          <a:lstStyle/>
          <a:p>
            <a:pPr marL="0" lvl="0" indent="0">
              <a:buNone/>
            </a:pPr>
            <a:r>
              <a:rPr lang="el-GR"/>
              <a:t>Πρωταρχικός στόχος είναι να διερευνήσουμε τον ξένο με κάποιους όρους φιλοσοφικής κατανόησης. </a:t>
            </a:r>
          </a:p>
          <a:p>
            <a:pPr marL="0" lvl="0" indent="0">
              <a:buNone/>
            </a:pPr>
            <a:r>
              <a:rPr lang="el-GR"/>
              <a:t>Η </a:t>
            </a:r>
            <a:r>
              <a:rPr lang="en-US"/>
              <a:t>Julia Kristeva </a:t>
            </a:r>
            <a:r>
              <a:rPr lang="el-GR"/>
              <a:t>προτείνει τέσσερις τρόπους πραγμάτευσης της αποξένωσης</a:t>
            </a:r>
            <a:r>
              <a:rPr lang="en-US"/>
              <a:t>:</a:t>
            </a:r>
          </a:p>
          <a:p>
            <a:pPr marL="514350" lvl="0" indent="-514350">
              <a:buFont typeface="Calibri Light"/>
              <a:buAutoNum type="arabicPeriod"/>
            </a:pPr>
            <a:r>
              <a:rPr lang="el-GR"/>
              <a:t>Την Τέχνη</a:t>
            </a:r>
          </a:p>
          <a:p>
            <a:pPr marL="514350" lvl="0" indent="-514350">
              <a:buFont typeface="Calibri Light"/>
              <a:buAutoNum type="arabicPeriod"/>
            </a:pPr>
            <a:r>
              <a:rPr lang="el-GR"/>
              <a:t>Τη Θρησκεία</a:t>
            </a:r>
          </a:p>
          <a:p>
            <a:pPr marL="514350" lvl="0" indent="-514350">
              <a:buFont typeface="Calibri Light"/>
              <a:buAutoNum type="arabicPeriod"/>
            </a:pPr>
            <a:r>
              <a:rPr lang="el-GR"/>
              <a:t>Την Ψυχανάλυση </a:t>
            </a:r>
          </a:p>
          <a:p>
            <a:pPr marL="514350" lvl="0" indent="-514350">
              <a:buFont typeface="Calibri Light"/>
              <a:buAutoNum type="arabicPeriod"/>
            </a:pPr>
            <a:r>
              <a:rPr lang="el-GR"/>
              <a:t>Τη Φιλοσοφία </a:t>
            </a:r>
          </a:p>
          <a:p>
            <a:pPr marL="0" lvl="0" indent="0">
              <a:buNone/>
            </a:pPr>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ΔΙΠΛΗ ΚΡΙΤΙΚΗ</a:t>
            </a:r>
          </a:p>
        </p:txBody>
      </p:sp>
      <p:sp>
        <p:nvSpPr>
          <p:cNvPr id="3" name="Θέση περιεχομένου 2"/>
          <p:cNvSpPr txBox="1">
            <a:spLocks noGrp="1"/>
          </p:cNvSpPr>
          <p:nvPr>
            <p:ph idx="1"/>
          </p:nvPr>
        </p:nvSpPr>
        <p:spPr/>
        <p:txBody>
          <a:bodyPr/>
          <a:lstStyle/>
          <a:p>
            <a:pPr lvl="0"/>
            <a:r>
              <a:rPr lang="el-GR"/>
              <a:t>Από τη μία, εάν οι άλλοι γίνουν υπερβολικά υπερβατικοί θα χάσουμε κάθε επαφή. Σταματάμε δηλαδή να βλέπουμε τον άλλον ευθέως και η δυνατότητα να φανταζόμαστε, να αφηγούμαστε ή να ερμηνεύουμε την ετερότητα διακόπτεται.</a:t>
            </a:r>
          </a:p>
          <a:p>
            <a:pPr lvl="0"/>
            <a:r>
              <a:rPr lang="el-GR"/>
              <a:t>Από την άλλη πλευρά, εάν οι ‘Άλλοι’ γίνουν υπερβολικά ενδοκόσμιοι, εξαιρούνται από κάθε ηθικό συσχετισμό, με αποτέλεσμα να μην μπορούν να διακριθούν από τους ίδιους μας τους εαυτούς.</a:t>
            </a:r>
          </a:p>
          <a:p>
            <a:pPr marL="0" lvl="0" indent="0">
              <a:buNone/>
            </a:pPr>
            <a:endParaRPr lang="el-G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ΣΩΚΡΑΤΗΣ-ΠΛΑΤΩΝΑΣ</a:t>
            </a:r>
          </a:p>
        </p:txBody>
      </p:sp>
      <p:sp>
        <p:nvSpPr>
          <p:cNvPr id="3" name="Θέση περιεχομένου 2"/>
          <p:cNvSpPr txBox="1">
            <a:spLocks noGrp="1"/>
          </p:cNvSpPr>
          <p:nvPr>
            <p:ph idx="1"/>
          </p:nvPr>
        </p:nvSpPr>
        <p:spPr/>
        <p:txBody>
          <a:bodyPr/>
          <a:lstStyle/>
          <a:p>
            <a:pPr lvl="0"/>
            <a:r>
              <a:rPr lang="el-GR"/>
              <a:t>Ο Σωκράτης θεωρεί ότι οι ξένοι, οι θεοί και τα τέρατα ανήκουν στο βασίλειο του μύθου.</a:t>
            </a:r>
          </a:p>
          <a:p>
            <a:pPr lvl="0"/>
            <a:r>
              <a:rPr lang="el-GR"/>
              <a:t>«είμαι ένα τέρας πιο περίπλοκο και άγριο από τον Τυφώνα, ή μήπως είμαι ένα πιο εξημερωμένο και απλούστερο ζώο με μερίδιο σε μια θεϊκή και ευγενή φύση</a:t>
            </a:r>
            <a:r>
              <a:rPr lang="en-US"/>
              <a:t>;</a:t>
            </a:r>
            <a:r>
              <a:rPr lang="el-GR"/>
              <a:t>»</a:t>
            </a:r>
          </a:p>
        </p:txBody>
      </p:sp>
      <p:sp>
        <p:nvSpPr>
          <p:cNvPr id="4" name="Θέση περιεχομένου 3"/>
          <p:cNvSpPr txBox="1">
            <a:spLocks noGrp="1"/>
          </p:cNvSpPr>
          <p:nvPr>
            <p:ph idx="2"/>
          </p:nvPr>
        </p:nvSpPr>
        <p:spPr/>
        <p:txBody>
          <a:bodyPr/>
          <a:lstStyle/>
          <a:p>
            <a:pPr lvl="0"/>
            <a:r>
              <a:rPr lang="el-GR"/>
              <a:t>Ο Πλάτωνας σηματοδότησε τη μετάβαση από τη μυθολογία των Τεράτων στη μεταφυσική του λόγου.</a:t>
            </a:r>
          </a:p>
          <a:p>
            <a:pPr lvl="0"/>
            <a:r>
              <a:rPr lang="el-GR"/>
              <a:t>Ο Λόγος είναι θεμελιωμένος στην εκδίωξη του Άλλου, αλλά δεν είναι πλήρως απαλλαγμένος από αυτόν.</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ΣΧΕΤΙΚΗ </a:t>
            </a:r>
            <a:r>
              <a:rPr lang="en-US"/>
              <a:t>VS </a:t>
            </a:r>
            <a:r>
              <a:rPr lang="el-GR"/>
              <a:t>ΑΠΟΛΥΤΗ ΕΤΕΡΟΤΗΤΑ</a:t>
            </a:r>
          </a:p>
        </p:txBody>
      </p:sp>
      <p:sp>
        <p:nvSpPr>
          <p:cNvPr id="3" name="Θέση περιεχομένου 2"/>
          <p:cNvSpPr txBox="1">
            <a:spLocks noGrp="1"/>
          </p:cNvSpPr>
          <p:nvPr>
            <p:ph idx="1"/>
          </p:nvPr>
        </p:nvSpPr>
        <p:spPr/>
        <p:txBody>
          <a:bodyPr/>
          <a:lstStyle/>
          <a:p>
            <a:pPr lvl="0"/>
            <a:r>
              <a:rPr lang="en-US"/>
              <a:t>Hegel </a:t>
            </a:r>
            <a:r>
              <a:rPr lang="el-GR"/>
              <a:t>υποστηρίζει ότι το εγώ αυτοπραγματώνεται ως κυρίαρχο υποκείμενο μόνο στο βαθμό που αναγνωρίζεται από το Έτερόν του.</a:t>
            </a:r>
          </a:p>
          <a:p>
            <a:pPr lvl="0"/>
            <a:r>
              <a:rPr lang="en-US"/>
              <a:t>Husserl </a:t>
            </a:r>
            <a:r>
              <a:rPr lang="el-GR"/>
              <a:t>θεωρεί πώς ο άλλος δεν είναι ποτέ απόξενος, αλλά πάντα αναγνωρίσιμος ως άλλος ,ακριβώς επειδή είναι άλλος σε σχέση με μένα.</a:t>
            </a:r>
          </a:p>
        </p:txBody>
      </p:sp>
      <p:sp>
        <p:nvSpPr>
          <p:cNvPr id="4" name="Θέση περιεχομένου 3"/>
          <p:cNvSpPr txBox="1">
            <a:spLocks noGrp="1"/>
          </p:cNvSpPr>
          <p:nvPr>
            <p:ph idx="2"/>
          </p:nvPr>
        </p:nvSpPr>
        <p:spPr/>
        <p:txBody>
          <a:bodyPr/>
          <a:lstStyle/>
          <a:p>
            <a:pPr marL="0" lvl="0" indent="0">
              <a:buNone/>
            </a:pPr>
            <a:r>
              <a:rPr lang="el-GR"/>
              <a:t>Ο </a:t>
            </a:r>
            <a:r>
              <a:rPr lang="en-US"/>
              <a:t>Levinas </a:t>
            </a:r>
            <a:r>
              <a:rPr lang="el-GR"/>
              <a:t>ισχυρίζεται ότι ο Άλλος δεν δηλώνει τον εαυτό του σε σχέση με τους ορίζοντες του εγώ αλλά εκφράζει τον εαυτό του. Στο πλαίσιο αυτό ο ξένος είναι απόλυτος.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851</Words>
  <Application>Microsoft Office PowerPoint</Application>
  <PresentationFormat>Προσαρμογή</PresentationFormat>
  <Paragraphs>78</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ΠΑΡΟΥΣΙΑΣΗ</vt:lpstr>
      <vt:lpstr> </vt:lpstr>
      <vt:lpstr>ΚΕΝΤΡΙΚΟΙ ΧΑΡΑΚΤΗΡΕΣ</vt:lpstr>
      <vt:lpstr>ΕΡΩΤΗΜΑΤΑ</vt:lpstr>
      <vt:lpstr>ΥΠΟΘΕΣΗ</vt:lpstr>
      <vt:lpstr>ΣΤΟΧΟΣ  </vt:lpstr>
      <vt:lpstr>ΔΙΠΛΗ ΚΡΙΤΙΚΗ</vt:lpstr>
      <vt:lpstr>ΣΩΚΡΑΤΗΣ-ΠΛΑΤΩΝΑΣ</vt:lpstr>
      <vt:lpstr>ΣΧΕΤΙΚΗ VS ΑΠΟΛΥΤΗ ΕΤΕΡΟΤΗΤΑ</vt:lpstr>
      <vt:lpstr> ΘΥΣΙΑ ΖΩΩΝ ΑΝΤΙ ΑΝΘΡΩΠΩΝ</vt:lpstr>
      <vt:lpstr>Παρουσίαση του PowerPoint</vt:lpstr>
      <vt:lpstr>ΜΕΣΑΙΩΝΑΣ</vt:lpstr>
      <vt:lpstr>ΑΝΘΡΩΠΟΛΟΓΙΚΕΣ ΕΡΜΗΝΕΙΕΣ</vt:lpstr>
      <vt:lpstr>ΔΙΠΛΗ ΕΝΝΟΙΑ ΤΕΡΑΤΟΣ</vt:lpstr>
      <vt:lpstr>ΑΠΟΛΥΤΗ ΥΠΕΡΒΑΤΙΚΟΤΗΤΑ VS ΑΠΟΛΥΤΗ ΕΝΔΟΚΟΣΜΙΚΟΤΗΤΑ</vt:lpstr>
      <vt:lpstr>ΘΕΟΛΟΓΙΚΕΣ ΕΡΜΗΝΕΙΕΣ</vt:lpstr>
      <vt:lpstr>Rene Girard</vt:lpstr>
      <vt:lpstr>Παρουσίαση του PowerPoint</vt:lpstr>
      <vt:lpstr>ΕΡΩΤΗΜΑΤΑ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ΠΑΡΟΥΣΙΑΣΗ</dc:title>
  <dc:creator>Λογαριασμός Microsoft</dc:creator>
  <cp:lastModifiedBy>user</cp:lastModifiedBy>
  <cp:revision>17</cp:revision>
  <dcterms:created xsi:type="dcterms:W3CDTF">2017-10-19T08:44:11Z</dcterms:created>
  <dcterms:modified xsi:type="dcterms:W3CDTF">2017-12-05T11:26:58Z</dcterms:modified>
</cp:coreProperties>
</file>