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61" r:id="rId5"/>
    <p:sldId id="262"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80" r:id="rId22"/>
  </p:sldIdLst>
  <p:sldSz cx="9144000" cy="6858000" type="screen4x3"/>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24" autoAdjust="0"/>
    <p:restoredTop sz="99288" autoAdjust="0"/>
  </p:normalViewPr>
  <p:slideViewPr>
    <p:cSldViewPr>
      <p:cViewPr>
        <p:scale>
          <a:sx n="80" d="100"/>
          <a:sy n="80" d="100"/>
        </p:scale>
        <p:origin x="-1158" y="3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16/2/2015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europass.cedefop.europa.eu/el/documents/curriculum-vita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Διοίκηση Ανθρώπινων πόρων</a:t>
            </a: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a:t>Ενότητα </a:t>
            </a:r>
            <a:r>
              <a:rPr lang="el-GR" sz="2800" b="1" smtClean="0"/>
              <a:t>6</a:t>
            </a:r>
            <a:r>
              <a:rPr lang="el-GR" sz="2800" b="1" smtClean="0"/>
              <a:t>&amp;7: </a:t>
            </a:r>
            <a:r>
              <a:rPr lang="el-GR" sz="2800" b="1" smtClean="0"/>
              <a:t>Επιλογή </a:t>
            </a:r>
            <a:r>
              <a:rPr lang="el-GR" sz="2800" b="1" dirty="0" smtClean="0"/>
              <a:t>Εργαζομένων</a:t>
            </a:r>
          </a:p>
          <a:p>
            <a:endParaRPr lang="el-GR" sz="2800" dirty="0" smtClean="0"/>
          </a:p>
          <a:p>
            <a:r>
              <a:rPr lang="el-GR" sz="2800" dirty="0" smtClean="0"/>
              <a:t>Αθανάσιος Κουστέλιος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Μέθοδος Επιλογής</a:t>
            </a:r>
            <a:endParaRPr lang="el-GR" dirty="0"/>
          </a:p>
        </p:txBody>
      </p:sp>
      <p:sp>
        <p:nvSpPr>
          <p:cNvPr id="3" name="2 - Θέση περιεχομένου"/>
          <p:cNvSpPr>
            <a:spLocks noGrp="1"/>
          </p:cNvSpPr>
          <p:nvPr>
            <p:ph idx="1"/>
          </p:nvPr>
        </p:nvSpPr>
        <p:spPr>
          <a:xfrm>
            <a:off x="428596" y="1357298"/>
            <a:ext cx="8229600" cy="4708525"/>
          </a:xfrm>
        </p:spPr>
        <p:txBody>
          <a:bodyPr>
            <a:normAutofit lnSpcReduction="10000"/>
          </a:bodyPr>
          <a:lstStyle/>
          <a:p>
            <a:r>
              <a:rPr lang="el-GR" sz="2400" dirty="0" smtClean="0"/>
              <a:t>Αίτηση πρόσληψης : </a:t>
            </a:r>
          </a:p>
          <a:p>
            <a:pPr marL="719138" indent="-449263">
              <a:buFont typeface="Wingdings" pitchFamily="2" charset="2"/>
              <a:buChar char="§"/>
            </a:pPr>
            <a:r>
              <a:rPr lang="el-GR" sz="2200" dirty="0" smtClean="0"/>
              <a:t>Παρέχει πληροφορίες για το σύνολο των υποψηφίων ώστε να επιλεγεί ένα μέρος από αυτούς για συνέντευξη </a:t>
            </a:r>
          </a:p>
          <a:p>
            <a:pPr marL="719138" indent="-449263">
              <a:buFont typeface="Wingdings" pitchFamily="2" charset="2"/>
              <a:buChar char="§"/>
            </a:pPr>
            <a:r>
              <a:rPr lang="el-GR" sz="2200" dirty="0" smtClean="0"/>
              <a:t>Τα στοιχεία μπορούν να χρησιμοποιηθούν από την επιχείρηση σε περίπτωση που ο υποψήφιος τελικά προσληφθεί</a:t>
            </a:r>
          </a:p>
          <a:p>
            <a:r>
              <a:rPr lang="el-GR" sz="2400" dirty="0" smtClean="0"/>
              <a:t>Συστάσεις</a:t>
            </a:r>
          </a:p>
          <a:p>
            <a:pPr marL="719138" indent="-449263">
              <a:buFont typeface="Wingdings" pitchFamily="2" charset="2"/>
              <a:buChar char="§"/>
            </a:pPr>
            <a:r>
              <a:rPr lang="el-GR" sz="2200" dirty="0" smtClean="0"/>
              <a:t>Όσο αργότερα ζητηθούν τόσο λιγότερο θα επηρεάσουν την τελική απόφαση</a:t>
            </a:r>
          </a:p>
          <a:p>
            <a:pPr marL="719138" indent="-449263">
              <a:buFont typeface="Wingdings" pitchFamily="2" charset="2"/>
              <a:buChar char="§"/>
            </a:pPr>
            <a:r>
              <a:rPr lang="el-GR" sz="2200" dirty="0" smtClean="0"/>
              <a:t>Όσο πιο σύνθετη είναι η διαδικασία επιλογής τόσο μικρότερη βαρύτητα δίνει στις συστάσεις</a:t>
            </a:r>
          </a:p>
          <a:p>
            <a:pPr marL="719138" indent="-449263">
              <a:buFont typeface="Wingdings" pitchFamily="2" charset="2"/>
              <a:buChar char="§"/>
            </a:pPr>
            <a:r>
              <a:rPr lang="el-GR" sz="2200" dirty="0" smtClean="0"/>
              <a:t>Μπορεί να περιλαμβάνουν τη γνώμη του αποστολέα ή τα γεγονότα – συμβάντα στα οποία υπήρξε μάρτυρας</a:t>
            </a:r>
          </a:p>
        </p:txBody>
      </p:sp>
    </p:spTree>
    <p:extLst>
      <p:ext uri="{BB962C8B-B14F-4D97-AF65-F5344CB8AC3E}">
        <p14:creationId xmlns:p14="http://schemas.microsoft.com/office/powerpoint/2010/main" val="1489093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Συνέντευξη</a:t>
            </a:r>
            <a:endParaRPr lang="el-GR" dirty="0"/>
          </a:p>
        </p:txBody>
      </p:sp>
      <p:sp>
        <p:nvSpPr>
          <p:cNvPr id="3" name="2 - Θέση περιεχομένου"/>
          <p:cNvSpPr>
            <a:spLocks noGrp="1"/>
          </p:cNvSpPr>
          <p:nvPr>
            <p:ph idx="1"/>
          </p:nvPr>
        </p:nvSpPr>
        <p:spPr/>
        <p:txBody>
          <a:bodyPr/>
          <a:lstStyle/>
          <a:p>
            <a:r>
              <a:rPr lang="el-GR" dirty="0" smtClean="0"/>
              <a:t>Επιβεβαίωση ή/και διευκρίνιση στοιχείων βιογραφικού</a:t>
            </a:r>
          </a:p>
          <a:p>
            <a:r>
              <a:rPr lang="el-GR" dirty="0" smtClean="0"/>
              <a:t>Συλλογή πληροφοριών για πρόβλεψη επιτυχίας του υποψηφίου στη θέση</a:t>
            </a:r>
          </a:p>
          <a:p>
            <a:r>
              <a:rPr lang="el-GR" dirty="0" smtClean="0"/>
              <a:t>Παροχή πληροφοριών στον υποψήφιο για την εταιρία και τη θέση</a:t>
            </a:r>
          </a:p>
          <a:p>
            <a:r>
              <a:rPr lang="el-GR" dirty="0" smtClean="0"/>
              <a:t>Αίσθηση δίκαιης αντιμετώπισης και ευκαιρία για να μιλήσουν οι υποψήφιοι για τον εαυτό τους</a:t>
            </a:r>
            <a:endParaRPr lang="el-GR" dirty="0"/>
          </a:p>
        </p:txBody>
      </p:sp>
    </p:spTree>
    <p:extLst>
      <p:ext uri="{BB962C8B-B14F-4D97-AF65-F5344CB8AC3E}">
        <p14:creationId xmlns:p14="http://schemas.microsoft.com/office/powerpoint/2010/main" val="2628943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Προβλήματα ή λάθη συνέντευξης</a:t>
            </a:r>
            <a:endParaRPr lang="el-GR" dirty="0"/>
          </a:p>
        </p:txBody>
      </p:sp>
      <p:sp>
        <p:nvSpPr>
          <p:cNvPr id="3" name="2 - Θέση περιεχομένου"/>
          <p:cNvSpPr>
            <a:spLocks noGrp="1"/>
          </p:cNvSpPr>
          <p:nvPr>
            <p:ph idx="1"/>
          </p:nvPr>
        </p:nvSpPr>
        <p:spPr/>
        <p:txBody>
          <a:bodyPr/>
          <a:lstStyle/>
          <a:p>
            <a:r>
              <a:rPr lang="el-GR" dirty="0" smtClean="0"/>
              <a:t>Ένα μόνο θετικό ή αρνητικό χαρακτηριστικό μπορεί να αποκτήσει δυσανάλογα μεγάλη σημασία</a:t>
            </a:r>
          </a:p>
          <a:p>
            <a:r>
              <a:rPr lang="el-GR" dirty="0" smtClean="0"/>
              <a:t>Είναι πολύ πιθανόν τα αποτελέσματα να είναι μεροληπτικά</a:t>
            </a:r>
          </a:p>
          <a:p>
            <a:r>
              <a:rPr lang="el-GR" dirty="0" smtClean="0"/>
              <a:t>Η κάθε υποψηφιότητα εξετάζεται σε σύγκριση με τις υπόλοιπες</a:t>
            </a:r>
          </a:p>
          <a:p>
            <a:r>
              <a:rPr lang="el-GR" dirty="0" smtClean="0"/>
              <a:t>Δίνεται βάρος σε αρνητικές ενδείξεις</a:t>
            </a:r>
          </a:p>
          <a:p>
            <a:r>
              <a:rPr lang="el-GR" dirty="0" smtClean="0"/>
              <a:t>Δύσκολη ανατροπή της 1</a:t>
            </a:r>
            <a:r>
              <a:rPr lang="el-GR" baseline="30000" dirty="0" smtClean="0"/>
              <a:t>ης</a:t>
            </a:r>
            <a:r>
              <a:rPr lang="el-GR" dirty="0" smtClean="0"/>
              <a:t> εντύπωσης</a:t>
            </a:r>
          </a:p>
          <a:p>
            <a:r>
              <a:rPr lang="el-GR" dirty="0" smtClean="0"/>
              <a:t>Δυσκολία ανάγνωσης της γλώσσας του σώματος</a:t>
            </a:r>
            <a:endParaRPr lang="el-GR" dirty="0"/>
          </a:p>
        </p:txBody>
      </p:sp>
    </p:spTree>
    <p:extLst>
      <p:ext uri="{BB962C8B-B14F-4D97-AF65-F5344CB8AC3E}">
        <p14:creationId xmlns:p14="http://schemas.microsoft.com/office/powerpoint/2010/main" val="1006041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Είδη συνέντευξης</a:t>
            </a:r>
            <a:endParaRPr lang="el-GR" dirty="0"/>
          </a:p>
        </p:txBody>
      </p:sp>
      <p:sp>
        <p:nvSpPr>
          <p:cNvPr id="3" name="2 - Θέση περιεχομένου"/>
          <p:cNvSpPr>
            <a:spLocks noGrp="1"/>
          </p:cNvSpPr>
          <p:nvPr>
            <p:ph idx="1"/>
          </p:nvPr>
        </p:nvSpPr>
        <p:spPr/>
        <p:txBody>
          <a:bodyPr/>
          <a:lstStyle/>
          <a:p>
            <a:r>
              <a:rPr lang="el-GR" dirty="0" smtClean="0"/>
              <a:t>Ελεύθερη</a:t>
            </a:r>
          </a:p>
          <a:p>
            <a:r>
              <a:rPr lang="el-GR" dirty="0" smtClean="0"/>
              <a:t>Δομημένη</a:t>
            </a:r>
          </a:p>
          <a:p>
            <a:r>
              <a:rPr lang="el-GR" dirty="0" smtClean="0"/>
              <a:t>Συμπεριφορική</a:t>
            </a:r>
          </a:p>
          <a:p>
            <a:r>
              <a:rPr lang="el-GR" dirty="0" smtClean="0"/>
              <a:t>Ατομική</a:t>
            </a:r>
          </a:p>
          <a:p>
            <a:r>
              <a:rPr lang="el-GR" dirty="0" smtClean="0"/>
              <a:t>Ομαδική</a:t>
            </a:r>
          </a:p>
          <a:p>
            <a:r>
              <a:rPr lang="el-GR" dirty="0" smtClean="0"/>
              <a:t>Με τηλεδιάσκεψη</a:t>
            </a:r>
            <a:endParaRPr lang="el-GR" dirty="0"/>
          </a:p>
        </p:txBody>
      </p:sp>
    </p:spTree>
    <p:extLst>
      <p:ext uri="{BB962C8B-B14F-4D97-AF65-F5344CB8AC3E}">
        <p14:creationId xmlns:p14="http://schemas.microsoft.com/office/powerpoint/2010/main" val="1279089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Tests </a:t>
            </a:r>
            <a:r>
              <a:rPr lang="el-GR" dirty="0" smtClean="0"/>
              <a:t>επιλογής προσωπικού</a:t>
            </a:r>
            <a:endParaRPr lang="el-GR" dirty="0"/>
          </a:p>
        </p:txBody>
      </p:sp>
      <p:sp>
        <p:nvSpPr>
          <p:cNvPr id="3" name="2 - Θέση περιεχομένου"/>
          <p:cNvSpPr>
            <a:spLocks noGrp="1"/>
          </p:cNvSpPr>
          <p:nvPr>
            <p:ph idx="1"/>
          </p:nvPr>
        </p:nvSpPr>
        <p:spPr/>
        <p:txBody>
          <a:bodyPr/>
          <a:lstStyle/>
          <a:p>
            <a:r>
              <a:rPr lang="el-GR" dirty="0" smtClean="0"/>
              <a:t>Διανοητικών ικανοτήτων ή ευφυΐας</a:t>
            </a:r>
          </a:p>
          <a:p>
            <a:r>
              <a:rPr lang="el-GR" dirty="0" smtClean="0"/>
              <a:t>Ενδιαφερόντων</a:t>
            </a:r>
          </a:p>
          <a:p>
            <a:r>
              <a:rPr lang="el-GR" dirty="0" smtClean="0"/>
              <a:t>Ικανοτήτων </a:t>
            </a:r>
          </a:p>
          <a:p>
            <a:r>
              <a:rPr lang="el-GR" dirty="0" smtClean="0"/>
              <a:t>Προσωπικότητας </a:t>
            </a:r>
          </a:p>
          <a:p>
            <a:r>
              <a:rPr lang="el-GR" dirty="0" smtClean="0"/>
              <a:t>Εκπαίδευσης</a:t>
            </a:r>
          </a:p>
          <a:p>
            <a:r>
              <a:rPr lang="el-GR" smtClean="0"/>
              <a:t>Γνώσεων επιτευγμάτων</a:t>
            </a:r>
            <a:endParaRPr lang="el-GR" dirty="0"/>
          </a:p>
        </p:txBody>
      </p:sp>
    </p:spTree>
    <p:extLst>
      <p:ext uri="{BB962C8B-B14F-4D97-AF65-F5344CB8AC3E}">
        <p14:creationId xmlns:p14="http://schemas.microsoft.com/office/powerpoint/2010/main" val="3472115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Τεστ προσωπικότητας</a:t>
            </a:r>
            <a:endParaRPr lang="el-GR" dirty="0"/>
          </a:p>
        </p:txBody>
      </p:sp>
      <p:sp>
        <p:nvSpPr>
          <p:cNvPr id="3" name="2 - Θέση περιεχομένου"/>
          <p:cNvSpPr>
            <a:spLocks noGrp="1"/>
          </p:cNvSpPr>
          <p:nvPr>
            <p:ph idx="1"/>
          </p:nvPr>
        </p:nvSpPr>
        <p:spPr/>
        <p:txBody>
          <a:bodyPr/>
          <a:lstStyle/>
          <a:p>
            <a:r>
              <a:rPr lang="el-GR" dirty="0" smtClean="0"/>
              <a:t>Μου αρέσει να διαβάζω μυθιστορήματα …</a:t>
            </a:r>
          </a:p>
          <a:p>
            <a:r>
              <a:rPr lang="el-GR" dirty="0" smtClean="0"/>
              <a:t>Είμαι συντηρητικός/ή στις αποφάσεις μου …</a:t>
            </a:r>
          </a:p>
          <a:p>
            <a:r>
              <a:rPr lang="el-GR" dirty="0" smtClean="0"/>
              <a:t>Μου αρέσει να θέτω στόχους πριν ξεκινήσω μία εργασία …</a:t>
            </a:r>
          </a:p>
          <a:p>
            <a:r>
              <a:rPr lang="el-GR" dirty="0" smtClean="0"/>
              <a:t>Μου αρέσει να ακολουθώ κανόνες …</a:t>
            </a:r>
          </a:p>
          <a:p>
            <a:r>
              <a:rPr lang="el-GR" dirty="0" smtClean="0"/>
              <a:t>Μερικές φορές εκνευρίζομαι …</a:t>
            </a:r>
            <a:endParaRPr lang="el-GR" dirty="0"/>
          </a:p>
        </p:txBody>
      </p:sp>
    </p:spTree>
    <p:extLst>
      <p:ext uri="{BB962C8B-B14F-4D97-AF65-F5344CB8AC3E}">
        <p14:creationId xmlns:p14="http://schemas.microsoft.com/office/powerpoint/2010/main" val="356195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Χαρακτηριστικά Χρήσης των </a:t>
            </a:r>
            <a:r>
              <a:rPr lang="en-US" dirty="0" smtClean="0"/>
              <a:t>Test</a:t>
            </a:r>
            <a:endParaRPr lang="el-GR" dirty="0"/>
          </a:p>
        </p:txBody>
      </p:sp>
      <p:sp>
        <p:nvSpPr>
          <p:cNvPr id="3" name="2 - Θέση περιεχομένου"/>
          <p:cNvSpPr>
            <a:spLocks noGrp="1"/>
          </p:cNvSpPr>
          <p:nvPr>
            <p:ph idx="1"/>
          </p:nvPr>
        </p:nvSpPr>
        <p:spPr/>
        <p:txBody>
          <a:bodyPr/>
          <a:lstStyle/>
          <a:p>
            <a:r>
              <a:rPr lang="el-GR" dirty="0" smtClean="0"/>
              <a:t>Εγκυρότητα</a:t>
            </a:r>
          </a:p>
          <a:p>
            <a:r>
              <a:rPr lang="el-GR" dirty="0" smtClean="0"/>
              <a:t>Αξιοπιστία</a:t>
            </a:r>
          </a:p>
          <a:p>
            <a:r>
              <a:rPr lang="el-GR" dirty="0" smtClean="0"/>
              <a:t>Χρήση και μετάφραση αποτελεσμάτων</a:t>
            </a:r>
          </a:p>
          <a:p>
            <a:r>
              <a:rPr lang="el-GR" dirty="0" smtClean="0"/>
              <a:t>Συνάφεια</a:t>
            </a:r>
          </a:p>
          <a:p>
            <a:r>
              <a:rPr lang="el-GR" dirty="0" smtClean="0"/>
              <a:t>Χρήση στατιστικών προτύπων</a:t>
            </a:r>
          </a:p>
        </p:txBody>
      </p:sp>
    </p:spTree>
    <p:extLst>
      <p:ext uri="{BB962C8B-B14F-4D97-AF65-F5344CB8AC3E}">
        <p14:creationId xmlns:p14="http://schemas.microsoft.com/office/powerpoint/2010/main" val="3031280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Βιογραφικό Σημείωμα</a:t>
            </a:r>
            <a:endParaRPr lang="el-GR" dirty="0"/>
          </a:p>
        </p:txBody>
      </p:sp>
      <p:sp>
        <p:nvSpPr>
          <p:cNvPr id="3" name="2 - Θέση περιεχομένου"/>
          <p:cNvSpPr>
            <a:spLocks noGrp="1"/>
          </p:cNvSpPr>
          <p:nvPr>
            <p:ph idx="1"/>
          </p:nvPr>
        </p:nvSpPr>
        <p:spPr/>
        <p:txBody>
          <a:bodyPr/>
          <a:lstStyle/>
          <a:p>
            <a:r>
              <a:rPr lang="el-GR" dirty="0" smtClean="0"/>
              <a:t>Δημογραφικά Στοιχεία</a:t>
            </a:r>
          </a:p>
          <a:p>
            <a:r>
              <a:rPr lang="el-GR" dirty="0" smtClean="0"/>
              <a:t>Τυπικά Προσόντα</a:t>
            </a:r>
          </a:p>
          <a:p>
            <a:r>
              <a:rPr lang="el-GR" dirty="0" smtClean="0"/>
              <a:t>Γενική εικόνα Βιογραφικού</a:t>
            </a:r>
          </a:p>
          <a:p>
            <a:endParaRPr lang="el-GR" dirty="0" smtClean="0"/>
          </a:p>
          <a:p>
            <a:endParaRPr lang="el-GR" dirty="0"/>
          </a:p>
        </p:txBody>
      </p:sp>
    </p:spTree>
    <p:extLst>
      <p:ext uri="{BB962C8B-B14F-4D97-AF65-F5344CB8AC3E}">
        <p14:creationId xmlns:p14="http://schemas.microsoft.com/office/powerpoint/2010/main" val="1078863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Βιογραφικό Σημείωμα</a:t>
            </a:r>
            <a:endParaRPr lang="el-GR" dirty="0"/>
          </a:p>
        </p:txBody>
      </p:sp>
      <p:sp>
        <p:nvSpPr>
          <p:cNvPr id="3" name="2 - Θέση περιεχομένου"/>
          <p:cNvSpPr>
            <a:spLocks noGrp="1"/>
          </p:cNvSpPr>
          <p:nvPr>
            <p:ph idx="1"/>
          </p:nvPr>
        </p:nvSpPr>
        <p:spPr/>
        <p:txBody>
          <a:bodyPr/>
          <a:lstStyle/>
          <a:p>
            <a:r>
              <a:rPr lang="el-GR" dirty="0" smtClean="0"/>
              <a:t>Χρονολογικό, Θεματικό , Συνδυαστικό</a:t>
            </a:r>
          </a:p>
          <a:p>
            <a:r>
              <a:rPr lang="el-GR" dirty="0" smtClean="0"/>
              <a:t>Προσαρμοσμένο στον στόχο (Ακαδημαϊκό, Επαγγελματικό, Προβολής κ.τ.λ.)</a:t>
            </a:r>
          </a:p>
          <a:p>
            <a:r>
              <a:rPr lang="el-GR" dirty="0" smtClean="0"/>
              <a:t>Πάντοτε Ανανεωμένο</a:t>
            </a:r>
          </a:p>
        </p:txBody>
      </p:sp>
    </p:spTree>
    <p:extLst>
      <p:ext uri="{BB962C8B-B14F-4D97-AF65-F5344CB8AC3E}">
        <p14:creationId xmlns:p14="http://schemas.microsoft.com/office/powerpoint/2010/main" val="3805061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δικό σας Βιογραφικό</a:t>
            </a:r>
            <a:endParaRPr lang="el-GR" dirty="0"/>
          </a:p>
        </p:txBody>
      </p:sp>
      <p:sp>
        <p:nvSpPr>
          <p:cNvPr id="3" name="2 - Θέση περιεχομένου"/>
          <p:cNvSpPr>
            <a:spLocks noGrp="1"/>
          </p:cNvSpPr>
          <p:nvPr>
            <p:ph idx="1"/>
          </p:nvPr>
        </p:nvSpPr>
        <p:spPr/>
        <p:txBody>
          <a:bodyPr/>
          <a:lstStyle/>
          <a:p>
            <a:r>
              <a:rPr lang="en-US" dirty="0" smtClean="0">
                <a:hlinkClick r:id="rId2"/>
              </a:rPr>
              <a:t>http://europass.cedefop.europa.eu/el/documents/curriculum-vitae</a:t>
            </a:r>
            <a:endParaRPr lang="el-GR" dirty="0" smtClean="0"/>
          </a:p>
          <a:p>
            <a:endParaRPr lang="el-GR" dirty="0" smtClean="0"/>
          </a:p>
          <a:p>
            <a:r>
              <a:rPr lang="en-US" dirty="0" smtClean="0"/>
              <a:t>mkoutiva@pe.uth.gr</a:t>
            </a:r>
            <a:endParaRPr lang="el-GR" dirty="0"/>
          </a:p>
        </p:txBody>
      </p:sp>
    </p:spTree>
    <p:extLst>
      <p:ext uri="{BB962C8B-B14F-4D97-AF65-F5344CB8AC3E}">
        <p14:creationId xmlns:p14="http://schemas.microsoft.com/office/powerpoint/2010/main" val="2860660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a:t>
            </a:fld>
            <a:endParaRPr lang="el-GR" dirty="0"/>
          </a:p>
        </p:txBody>
      </p:sp>
      <p:pic>
        <p:nvPicPr>
          <p:cNvPr id="7" name="Picture 12" descr="D:\Τεφαα Open e-Class\ΘΕΟΔΩΡΑΚΗΣ ΜΑΘΗΜΑ\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Συνοδευτική Επιστολή</a:t>
            </a:r>
            <a:endParaRPr lang="el-GR" dirty="0"/>
          </a:p>
        </p:txBody>
      </p:sp>
      <p:sp>
        <p:nvSpPr>
          <p:cNvPr id="3" name="2 - Θέση περιεχομένου"/>
          <p:cNvSpPr>
            <a:spLocks noGrp="1"/>
          </p:cNvSpPr>
          <p:nvPr>
            <p:ph idx="1"/>
          </p:nvPr>
        </p:nvSpPr>
        <p:spPr/>
        <p:txBody>
          <a:bodyPr/>
          <a:lstStyle/>
          <a:p>
            <a:r>
              <a:rPr lang="el-GR" dirty="0" smtClean="0"/>
              <a:t>3 παράγραφοι</a:t>
            </a:r>
          </a:p>
          <a:p>
            <a:r>
              <a:rPr lang="el-GR" dirty="0" smtClean="0"/>
              <a:t>Περιγραφή ιδιαιτέρων δεξιοτήτων</a:t>
            </a:r>
          </a:p>
          <a:p>
            <a:r>
              <a:rPr lang="el-GR" dirty="0" smtClean="0"/>
              <a:t>Επίδειξη ενημέρωσης</a:t>
            </a:r>
          </a:p>
          <a:p>
            <a:r>
              <a:rPr lang="el-GR" dirty="0" smtClean="0"/>
              <a:t>Γιατί κάποιος είναι κατάλληλος για τη συγκεκριμένη θέση</a:t>
            </a:r>
          </a:p>
          <a:p>
            <a:r>
              <a:rPr lang="el-GR" dirty="0" smtClean="0"/>
              <a:t>Επεξήγηση χρονικών κενών και αποχώρησης από την τελευταία εργασία</a:t>
            </a:r>
          </a:p>
          <a:p>
            <a:r>
              <a:rPr lang="el-GR" dirty="0" smtClean="0"/>
              <a:t>Πρόσκληση επικοινωνίας </a:t>
            </a:r>
          </a:p>
          <a:p>
            <a:endParaRPr lang="el-GR" dirty="0" smtClean="0"/>
          </a:p>
          <a:p>
            <a:pPr>
              <a:buNone/>
            </a:pPr>
            <a:r>
              <a:rPr lang="el-GR" dirty="0" smtClean="0"/>
              <a:t>ΠΡΟΣΟΧΗ ΣΤΑ ΛΑΘΗ!!!!!</a:t>
            </a:r>
          </a:p>
          <a:p>
            <a:endParaRPr lang="el-GR" dirty="0"/>
          </a:p>
        </p:txBody>
      </p:sp>
    </p:spTree>
    <p:extLst>
      <p:ext uri="{BB962C8B-B14F-4D97-AF65-F5344CB8AC3E}">
        <p14:creationId xmlns:p14="http://schemas.microsoft.com/office/powerpoint/2010/main" val="1817133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smtClean="0"/>
              <a:t>Παρουσίαση και κατανόηση της αποτελεσματικής επιλογής εργαζομένων.</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fontScale="55000" lnSpcReduction="20000"/>
          </a:bodyPr>
          <a:lstStyle/>
          <a:p>
            <a:r>
              <a:rPr lang="el-GR" dirty="0"/>
              <a:t>Επιλογή </a:t>
            </a:r>
            <a:r>
              <a:rPr lang="el-GR" dirty="0" smtClean="0"/>
              <a:t>προσωπικού</a:t>
            </a:r>
          </a:p>
          <a:p>
            <a:r>
              <a:rPr lang="el-GR" dirty="0" smtClean="0"/>
              <a:t>Προϋποθέσεις </a:t>
            </a:r>
            <a:r>
              <a:rPr lang="el-GR" dirty="0"/>
              <a:t>αποτελεσματικής </a:t>
            </a:r>
            <a:r>
              <a:rPr lang="el-GR" dirty="0" smtClean="0"/>
              <a:t>επιλογής</a:t>
            </a:r>
          </a:p>
          <a:p>
            <a:r>
              <a:rPr lang="el-GR" dirty="0"/>
              <a:t>Βήματα διαδικασίας </a:t>
            </a:r>
            <a:r>
              <a:rPr lang="el-GR" dirty="0" smtClean="0"/>
              <a:t>επιλογής</a:t>
            </a:r>
          </a:p>
          <a:p>
            <a:r>
              <a:rPr lang="en-US" dirty="0"/>
              <a:t>Tests </a:t>
            </a:r>
            <a:r>
              <a:rPr lang="el-GR" dirty="0"/>
              <a:t>επιλογής </a:t>
            </a:r>
            <a:r>
              <a:rPr lang="el-GR" dirty="0" smtClean="0"/>
              <a:t>προσωπικού</a:t>
            </a:r>
          </a:p>
          <a:p>
            <a:r>
              <a:rPr lang="el-GR" dirty="0"/>
              <a:t>Μέθοδος </a:t>
            </a:r>
            <a:r>
              <a:rPr lang="el-GR" dirty="0" smtClean="0"/>
              <a:t>Επιλογής</a:t>
            </a:r>
          </a:p>
          <a:p>
            <a:r>
              <a:rPr lang="el-GR" dirty="0" smtClean="0"/>
              <a:t>Συνέντευξη</a:t>
            </a:r>
          </a:p>
          <a:p>
            <a:r>
              <a:rPr lang="el-GR" dirty="0"/>
              <a:t>Προβλήματα ή λάθη </a:t>
            </a:r>
            <a:r>
              <a:rPr lang="el-GR" dirty="0" smtClean="0"/>
              <a:t>συνέντευξης</a:t>
            </a:r>
          </a:p>
          <a:p>
            <a:r>
              <a:rPr lang="el-GR" dirty="0"/>
              <a:t>Είδη </a:t>
            </a:r>
            <a:r>
              <a:rPr lang="el-GR" dirty="0" smtClean="0"/>
              <a:t>συνέντευξης</a:t>
            </a:r>
          </a:p>
          <a:p>
            <a:r>
              <a:rPr lang="en-US" dirty="0"/>
              <a:t>Tests </a:t>
            </a:r>
            <a:r>
              <a:rPr lang="el-GR" dirty="0"/>
              <a:t>επιλογής </a:t>
            </a:r>
            <a:r>
              <a:rPr lang="el-GR" dirty="0" smtClean="0"/>
              <a:t>προσωπικού</a:t>
            </a:r>
          </a:p>
          <a:p>
            <a:r>
              <a:rPr lang="el-GR" dirty="0"/>
              <a:t>Χαρακτηριστικά Χρήσης των </a:t>
            </a:r>
            <a:r>
              <a:rPr lang="en-US" dirty="0" smtClean="0"/>
              <a:t>Test</a:t>
            </a:r>
            <a:endParaRPr lang="el-GR" dirty="0" smtClean="0"/>
          </a:p>
          <a:p>
            <a:r>
              <a:rPr lang="el-GR" dirty="0"/>
              <a:t>Βιογραφικό </a:t>
            </a:r>
            <a:r>
              <a:rPr lang="el-GR" dirty="0" smtClean="0"/>
              <a:t>Σημείωμα</a:t>
            </a:r>
          </a:p>
          <a:p>
            <a:r>
              <a:rPr lang="el-GR" dirty="0"/>
              <a:t>Συνοδευτική Επιστολή</a:t>
            </a:r>
            <a:endParaRPr lang="el-GR" dirty="0" smtClean="0"/>
          </a:p>
          <a:p>
            <a:endParaRPr lang="el-GR" dirty="0"/>
          </a:p>
          <a:p>
            <a:pPr marL="0" indent="0">
              <a:buNone/>
            </a:pPr>
            <a:endParaRPr lang="el-GR" dirty="0"/>
          </a:p>
          <a:p>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Επιλογή προσωπικού</a:t>
            </a:r>
            <a:endParaRPr lang="el-GR" dirty="0"/>
          </a:p>
        </p:txBody>
      </p:sp>
      <p:sp>
        <p:nvSpPr>
          <p:cNvPr id="3" name="2 - Θέση περιεχομένου"/>
          <p:cNvSpPr>
            <a:spLocks noGrp="1"/>
          </p:cNvSpPr>
          <p:nvPr>
            <p:ph idx="1"/>
          </p:nvPr>
        </p:nvSpPr>
        <p:spPr/>
        <p:txBody>
          <a:bodyPr/>
          <a:lstStyle/>
          <a:p>
            <a:pPr>
              <a:buNone/>
            </a:pPr>
            <a:r>
              <a:rPr lang="el-GR" sz="2400" dirty="0" smtClean="0"/>
              <a:t>Η επιχείρηση καλείται να διαλέξει τους πλέον κατάλληλους από πλευράς γνώσεων, ικανοτήτων και ατομικών χαρακτηριστικών, οι οποίοι να θέλουν να παραμείνουν και να αποδώσουν στην επιχείρηση, παρέχοντας αμοιβές που κυμαίνονται στα πλαίσια των δυνατοτήτων του οργανισμού και των όσων ισχύουν στην αγορά</a:t>
            </a:r>
          </a:p>
          <a:p>
            <a:pPr>
              <a:buNone/>
            </a:pPr>
            <a:r>
              <a:rPr lang="el-GR" sz="2400" dirty="0" smtClean="0"/>
              <a:t>Στόχος : η πρόσληψη καταλληλότερου υποψηφίου για την κάθε διαθέσιμη θέση και για την επιχείρηση γενικότερα, αλλά και η παραμονή σε αυτή τη θέση σύμφωνα με τις απαιτήσεις αλλά και τους όρους που θα ικανοποιούν τον υποψήφιο αλλά και την επιχείρηση</a:t>
            </a:r>
            <a:endParaRPr lang="el-GR" sz="2400" dirty="0"/>
          </a:p>
        </p:txBody>
      </p:sp>
    </p:spTree>
    <p:extLst>
      <p:ext uri="{BB962C8B-B14F-4D97-AF65-F5344CB8AC3E}">
        <p14:creationId xmlns:p14="http://schemas.microsoft.com/office/powerpoint/2010/main" val="132316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Προϋποθέσεις αποτελεσματικής επιλογής</a:t>
            </a:r>
            <a:endParaRPr lang="el-GR" dirty="0"/>
          </a:p>
        </p:txBody>
      </p:sp>
      <p:sp>
        <p:nvSpPr>
          <p:cNvPr id="3" name="2 - Θέση περιεχομένου"/>
          <p:cNvSpPr>
            <a:spLocks noGrp="1"/>
          </p:cNvSpPr>
          <p:nvPr>
            <p:ph idx="1"/>
          </p:nvPr>
        </p:nvSpPr>
        <p:spPr>
          <a:xfrm>
            <a:off x="428596" y="1428736"/>
            <a:ext cx="8229600" cy="4708525"/>
          </a:xfrm>
        </p:spPr>
        <p:txBody>
          <a:bodyPr>
            <a:normAutofit fontScale="85000" lnSpcReduction="20000"/>
          </a:bodyPr>
          <a:lstStyle/>
          <a:p>
            <a:r>
              <a:rPr lang="el-GR" dirty="0" smtClean="0"/>
              <a:t>Ρεαλιστική περιγραφή εργασίας</a:t>
            </a:r>
          </a:p>
          <a:p>
            <a:r>
              <a:rPr lang="el-GR" dirty="0" smtClean="0"/>
              <a:t>Γνώση της φύσης της κενής θέσης</a:t>
            </a:r>
          </a:p>
          <a:p>
            <a:r>
              <a:rPr lang="el-GR" dirty="0" smtClean="0"/>
              <a:t>Καθορισμός κριτηρίων απόδοσης της θέσης</a:t>
            </a:r>
          </a:p>
          <a:p>
            <a:r>
              <a:rPr lang="el-GR" dirty="0" smtClean="0"/>
              <a:t>Γνώση μεθοδολογίας επιλογής</a:t>
            </a:r>
          </a:p>
          <a:p>
            <a:r>
              <a:rPr lang="el-GR" dirty="0" smtClean="0"/>
              <a:t>Επιλογή αξιόπιστης και έγκυρης μεθοδολογίας επιλογής</a:t>
            </a:r>
          </a:p>
          <a:p>
            <a:r>
              <a:rPr lang="el-GR" dirty="0" smtClean="0"/>
              <a:t>Εκπαίδευση υπευθύνων για ανάπτυξη των απαιτούμενων ικανοτήτων</a:t>
            </a:r>
          </a:p>
          <a:p>
            <a:r>
              <a:rPr lang="el-GR" dirty="0" smtClean="0"/>
              <a:t>Σύστημα ανατροφοδότησης </a:t>
            </a:r>
            <a:r>
              <a:rPr lang="en-US" dirty="0" smtClean="0"/>
              <a:t>(feedback) </a:t>
            </a:r>
            <a:r>
              <a:rPr lang="el-GR" dirty="0" smtClean="0"/>
              <a:t>για μέτρηση της αποτελεσματικότητας στην επιλογή προσωπικού</a:t>
            </a:r>
            <a:endParaRPr lang="el-GR" dirty="0"/>
          </a:p>
        </p:txBody>
      </p:sp>
    </p:spTree>
    <p:extLst>
      <p:ext uri="{BB962C8B-B14F-4D97-AF65-F5344CB8AC3E}">
        <p14:creationId xmlns:p14="http://schemas.microsoft.com/office/powerpoint/2010/main" val="53590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Βήματα διαδικασίας επιλογής</a:t>
            </a:r>
            <a:endParaRPr lang="el-GR" dirty="0"/>
          </a:p>
        </p:txBody>
      </p:sp>
      <p:sp>
        <p:nvSpPr>
          <p:cNvPr id="8" name="7 - TextBox"/>
          <p:cNvSpPr txBox="1"/>
          <p:nvPr/>
        </p:nvSpPr>
        <p:spPr>
          <a:xfrm>
            <a:off x="2214546" y="1643050"/>
            <a:ext cx="392909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dirty="0" smtClean="0"/>
              <a:t>Αρχική επιλογή από αίτηση και Β.Σ.</a:t>
            </a:r>
            <a:endParaRPr lang="el-GR" dirty="0"/>
          </a:p>
        </p:txBody>
      </p:sp>
      <p:sp>
        <p:nvSpPr>
          <p:cNvPr id="9" name="8 - TextBox"/>
          <p:cNvSpPr txBox="1"/>
          <p:nvPr/>
        </p:nvSpPr>
        <p:spPr>
          <a:xfrm>
            <a:off x="2500298" y="2500306"/>
            <a:ext cx="342902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dirty="0" smtClean="0"/>
              <a:t>Προκαταρτική Συνέντευξη</a:t>
            </a:r>
            <a:endParaRPr lang="el-GR" dirty="0"/>
          </a:p>
        </p:txBody>
      </p:sp>
      <p:sp>
        <p:nvSpPr>
          <p:cNvPr id="10" name="9 - TextBox"/>
          <p:cNvSpPr txBox="1"/>
          <p:nvPr/>
        </p:nvSpPr>
        <p:spPr>
          <a:xfrm>
            <a:off x="3071802" y="3143248"/>
            <a:ext cx="250033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dirty="0" smtClean="0"/>
              <a:t>Επαγγελματικά Τεστ</a:t>
            </a:r>
            <a:endParaRPr lang="el-GR" dirty="0"/>
          </a:p>
        </p:txBody>
      </p:sp>
      <p:sp>
        <p:nvSpPr>
          <p:cNvPr id="11" name="10 - TextBox"/>
          <p:cNvSpPr txBox="1"/>
          <p:nvPr/>
        </p:nvSpPr>
        <p:spPr>
          <a:xfrm>
            <a:off x="2428860" y="3857628"/>
            <a:ext cx="392909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dirty="0" smtClean="0"/>
              <a:t>Έλεγχος υπόβαθρου και συστάσεων</a:t>
            </a:r>
            <a:endParaRPr lang="el-GR" dirty="0"/>
          </a:p>
        </p:txBody>
      </p:sp>
      <p:sp>
        <p:nvSpPr>
          <p:cNvPr id="12" name="11 - TextBox"/>
          <p:cNvSpPr txBox="1"/>
          <p:nvPr/>
        </p:nvSpPr>
        <p:spPr>
          <a:xfrm>
            <a:off x="2571736" y="4643446"/>
            <a:ext cx="378621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dirty="0" smtClean="0"/>
              <a:t>Διαγνωστική συνέντευξη ή και «κέντρο αξιολόγησης»</a:t>
            </a:r>
            <a:endParaRPr lang="el-GR" dirty="0"/>
          </a:p>
        </p:txBody>
      </p:sp>
      <p:sp>
        <p:nvSpPr>
          <p:cNvPr id="13" name="12 - TextBox"/>
          <p:cNvSpPr txBox="1"/>
          <p:nvPr/>
        </p:nvSpPr>
        <p:spPr>
          <a:xfrm>
            <a:off x="2714612" y="5572140"/>
            <a:ext cx="32861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dirty="0" smtClean="0"/>
              <a:t>Εξέταση φυσικής κατάστασης</a:t>
            </a:r>
            <a:endParaRPr lang="el-GR" dirty="0"/>
          </a:p>
        </p:txBody>
      </p:sp>
      <p:sp>
        <p:nvSpPr>
          <p:cNvPr id="14" name="13 - TextBox"/>
          <p:cNvSpPr txBox="1"/>
          <p:nvPr/>
        </p:nvSpPr>
        <p:spPr>
          <a:xfrm>
            <a:off x="3214678" y="6215082"/>
            <a:ext cx="221457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dirty="0" smtClean="0"/>
              <a:t>Απόφαση</a:t>
            </a:r>
            <a:endParaRPr lang="el-GR" dirty="0"/>
          </a:p>
        </p:txBody>
      </p:sp>
      <p:cxnSp>
        <p:nvCxnSpPr>
          <p:cNvPr id="25" name="24 - Ευθύγραμμο βέλος σύνδεσης"/>
          <p:cNvCxnSpPr/>
          <p:nvPr/>
        </p:nvCxnSpPr>
        <p:spPr>
          <a:xfrm rot="5400000">
            <a:off x="4071934" y="2285992"/>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 Ευθύγραμμο βέλος σύνδεσης"/>
          <p:cNvCxnSpPr/>
          <p:nvPr/>
        </p:nvCxnSpPr>
        <p:spPr>
          <a:xfrm rot="5400000">
            <a:off x="4072728" y="2999578"/>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 Ευθύγραμμο βέλος σύνδεσης"/>
          <p:cNvCxnSpPr/>
          <p:nvPr/>
        </p:nvCxnSpPr>
        <p:spPr>
          <a:xfrm rot="5400000">
            <a:off x="4072728" y="3642520"/>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 Ευθύγραμμο βέλος σύνδεσης"/>
          <p:cNvCxnSpPr/>
          <p:nvPr/>
        </p:nvCxnSpPr>
        <p:spPr>
          <a:xfrm rot="5400000">
            <a:off x="4215604" y="6071412"/>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 Ευθύγραμμο βέλος σύνδεσης"/>
          <p:cNvCxnSpPr/>
          <p:nvPr/>
        </p:nvCxnSpPr>
        <p:spPr>
          <a:xfrm rot="5400000">
            <a:off x="4072728" y="4428338"/>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 Ευθύγραμμο βέλος σύνδεσης"/>
          <p:cNvCxnSpPr/>
          <p:nvPr/>
        </p:nvCxnSpPr>
        <p:spPr>
          <a:xfrm rot="5400000">
            <a:off x="4144166" y="5499908"/>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300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Tests </a:t>
            </a:r>
            <a:r>
              <a:rPr lang="el-GR" dirty="0" smtClean="0"/>
              <a:t>επιλογής προσωπικού</a:t>
            </a:r>
            <a:endParaRPr lang="el-GR" dirty="0"/>
          </a:p>
        </p:txBody>
      </p:sp>
      <p:sp>
        <p:nvSpPr>
          <p:cNvPr id="3" name="2 - Θέση περιεχομένου"/>
          <p:cNvSpPr>
            <a:spLocks noGrp="1"/>
          </p:cNvSpPr>
          <p:nvPr>
            <p:ph idx="1"/>
          </p:nvPr>
        </p:nvSpPr>
        <p:spPr/>
        <p:txBody>
          <a:bodyPr/>
          <a:lstStyle/>
          <a:p>
            <a:r>
              <a:rPr lang="el-GR" dirty="0" smtClean="0"/>
              <a:t>Διανοητικών ικανοτήτων ή ευφυΐας</a:t>
            </a:r>
          </a:p>
          <a:p>
            <a:r>
              <a:rPr lang="el-GR" dirty="0" smtClean="0"/>
              <a:t>Ενδιαφερόντων</a:t>
            </a:r>
          </a:p>
          <a:p>
            <a:r>
              <a:rPr lang="el-GR" dirty="0" smtClean="0"/>
              <a:t>Ικανοτήτων </a:t>
            </a:r>
          </a:p>
          <a:p>
            <a:r>
              <a:rPr lang="el-GR" dirty="0" smtClean="0"/>
              <a:t>Προσωπικότητας </a:t>
            </a:r>
          </a:p>
          <a:p>
            <a:r>
              <a:rPr lang="el-GR" dirty="0" smtClean="0"/>
              <a:t>Εκπαίδευσης</a:t>
            </a:r>
          </a:p>
          <a:p>
            <a:r>
              <a:rPr lang="el-GR" dirty="0" smtClean="0"/>
              <a:t>Γνώσεων και επιτευγμάτων</a:t>
            </a:r>
            <a:endParaRPr lang="el-GR" dirty="0"/>
          </a:p>
        </p:txBody>
      </p:sp>
    </p:spTree>
    <p:extLst>
      <p:ext uri="{BB962C8B-B14F-4D97-AF65-F5344CB8AC3E}">
        <p14:creationId xmlns:p14="http://schemas.microsoft.com/office/powerpoint/2010/main" val="40723789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1475</TotalTime>
  <Words>657</Words>
  <Application>Microsoft Office PowerPoint</Application>
  <PresentationFormat>Προβολή στην οθόνη (4:3)</PresentationFormat>
  <Paragraphs>139</Paragraphs>
  <Slides>21</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Διοίκηση Ανθρώπινων πόρων</vt:lpstr>
      <vt:lpstr>Άδειες Χρήσης</vt:lpstr>
      <vt:lpstr>Χρηματοδότηση</vt:lpstr>
      <vt:lpstr>Σκοποί  ενότητας</vt:lpstr>
      <vt:lpstr>Περιεχόμενα ενότητας</vt:lpstr>
      <vt:lpstr>Επιλογή προσωπικού</vt:lpstr>
      <vt:lpstr>Προϋποθέσεις αποτελεσματικής επιλογής</vt:lpstr>
      <vt:lpstr>Βήματα διαδικασίας επιλογής</vt:lpstr>
      <vt:lpstr>Tests επιλογής προσωπικού</vt:lpstr>
      <vt:lpstr>Μέθοδος Επιλογής</vt:lpstr>
      <vt:lpstr>Συνέντευξη</vt:lpstr>
      <vt:lpstr>Προβλήματα ή λάθη συνέντευξης</vt:lpstr>
      <vt:lpstr>Είδη συνέντευξης</vt:lpstr>
      <vt:lpstr>Tests επιλογής προσωπικού</vt:lpstr>
      <vt:lpstr>Τεστ προσωπικότητας</vt:lpstr>
      <vt:lpstr>Χαρακτηριστικά Χρήσης των Test</vt:lpstr>
      <vt:lpstr>Βιογραφικό Σημείωμα</vt:lpstr>
      <vt:lpstr>Βιογραφικό Σημείωμα</vt:lpstr>
      <vt:lpstr>Το δικό σας Βιογραφικό</vt:lpstr>
      <vt:lpstr>Συνοδευτική Επιστολή</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Maria Koutiva</cp:lastModifiedBy>
  <cp:revision>165</cp:revision>
  <dcterms:created xsi:type="dcterms:W3CDTF">2012-09-06T09:03:05Z</dcterms:created>
  <dcterms:modified xsi:type="dcterms:W3CDTF">2015-02-16T10:19:09Z</dcterms:modified>
</cp:coreProperties>
</file>