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14" y="-92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6508EB05-5D06-4752-90EF-8A67AE302AEB}" type="datetimeFigureOut">
              <a:rPr lang="el-GR" smtClean="0"/>
              <a:pPr/>
              <a:t>16/11/2018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A9B034C-350A-48CD-BB60-96ECC774AF8E}"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6508EB05-5D06-4752-90EF-8A67AE302AEB}" type="datetimeFigureOut">
              <a:rPr lang="el-GR" smtClean="0"/>
              <a:pPr/>
              <a:t>16/11/2018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A9B034C-350A-48CD-BB60-96ECC774AF8E}"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6508EB05-5D06-4752-90EF-8A67AE302AEB}" type="datetimeFigureOut">
              <a:rPr lang="el-GR" smtClean="0"/>
              <a:pPr/>
              <a:t>16/11/2018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A9B034C-350A-48CD-BB60-96ECC774AF8E}"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6508EB05-5D06-4752-90EF-8A67AE302AEB}" type="datetimeFigureOut">
              <a:rPr lang="el-GR" smtClean="0"/>
              <a:pPr/>
              <a:t>16/11/2018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A9B034C-350A-48CD-BB60-96ECC774AF8E}"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6508EB05-5D06-4752-90EF-8A67AE302AEB}" type="datetimeFigureOut">
              <a:rPr lang="el-GR" smtClean="0"/>
              <a:pPr/>
              <a:t>16/11/2018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A9B034C-350A-48CD-BB60-96ECC774AF8E}"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6508EB05-5D06-4752-90EF-8A67AE302AEB}" type="datetimeFigureOut">
              <a:rPr lang="el-GR" smtClean="0"/>
              <a:pPr/>
              <a:t>16/11/2018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A9B034C-350A-48CD-BB60-96ECC774AF8E}"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6508EB05-5D06-4752-90EF-8A67AE302AEB}" type="datetimeFigureOut">
              <a:rPr lang="el-GR" smtClean="0"/>
              <a:pPr/>
              <a:t>16/11/2018</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EA9B034C-350A-48CD-BB60-96ECC774AF8E}"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6508EB05-5D06-4752-90EF-8A67AE302AEB}" type="datetimeFigureOut">
              <a:rPr lang="el-GR" smtClean="0"/>
              <a:pPr/>
              <a:t>16/11/2018</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EA9B034C-350A-48CD-BB60-96ECC774AF8E}"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6508EB05-5D06-4752-90EF-8A67AE302AEB}" type="datetimeFigureOut">
              <a:rPr lang="el-GR" smtClean="0"/>
              <a:pPr/>
              <a:t>16/11/2018</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EA9B034C-350A-48CD-BB60-96ECC774AF8E}"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6508EB05-5D06-4752-90EF-8A67AE302AEB}" type="datetimeFigureOut">
              <a:rPr lang="el-GR" smtClean="0"/>
              <a:pPr/>
              <a:t>16/11/2018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A9B034C-350A-48CD-BB60-96ECC774AF8E}"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6508EB05-5D06-4752-90EF-8A67AE302AEB}" type="datetimeFigureOut">
              <a:rPr lang="el-GR" smtClean="0"/>
              <a:pPr/>
              <a:t>16/11/2018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A9B034C-350A-48CD-BB60-96ECC774AF8E}"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08EB05-5D06-4752-90EF-8A67AE302AEB}" type="datetimeFigureOut">
              <a:rPr lang="el-GR" smtClean="0"/>
              <a:pPr/>
              <a:t>16/11/2018</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9B034C-350A-48CD-BB60-96ECC774AF8E}"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260648"/>
            <a:ext cx="8640960" cy="5693866"/>
          </a:xfrm>
          <a:prstGeom prst="rect">
            <a:avLst/>
          </a:prstGeom>
        </p:spPr>
        <p:txBody>
          <a:bodyPr wrap="square">
            <a:spAutoFit/>
          </a:bodyPr>
          <a:lstStyle/>
          <a:p>
            <a:pPr algn="just"/>
            <a:r>
              <a:rPr lang="el-GR" sz="2800" b="1" dirty="0" smtClean="0">
                <a:latin typeface="Times New Roman" pitchFamily="18" charset="0"/>
                <a:cs typeface="Times New Roman" pitchFamily="18" charset="0"/>
              </a:rPr>
              <a:t>Βιομηχανικά σχέδια και </a:t>
            </a:r>
            <a:r>
              <a:rPr lang="el-GR" sz="2800" b="1" dirty="0" smtClean="0">
                <a:latin typeface="Times New Roman" pitchFamily="18" charset="0"/>
                <a:cs typeface="Times New Roman" pitchFamily="18" charset="0"/>
              </a:rPr>
              <a:t>υποδείγματα</a:t>
            </a:r>
            <a:endParaRPr lang="en-US" sz="2800" b="1" dirty="0" smtClean="0">
              <a:latin typeface="Times New Roman" pitchFamily="18" charset="0"/>
              <a:cs typeface="Times New Roman" pitchFamily="18" charset="0"/>
            </a:endParaRPr>
          </a:p>
          <a:p>
            <a:pPr algn="just"/>
            <a:endParaRPr lang="en-US" sz="2800" b="1" dirty="0" smtClean="0">
              <a:latin typeface="Times New Roman" pitchFamily="18" charset="0"/>
              <a:cs typeface="Times New Roman" pitchFamily="18" charset="0"/>
            </a:endParaRPr>
          </a:p>
          <a:p>
            <a:pPr lvl="0" algn="just"/>
            <a:r>
              <a:rPr lang="el-GR" sz="2600" dirty="0" smtClean="0">
                <a:latin typeface="Times New Roman" pitchFamily="18" charset="0"/>
                <a:cs typeface="Times New Roman" pitchFamily="18" charset="0"/>
              </a:rPr>
              <a:t>Οικονομική </a:t>
            </a:r>
            <a:r>
              <a:rPr lang="el-GR" sz="2600" dirty="0" smtClean="0">
                <a:latin typeface="Times New Roman" pitchFamily="18" charset="0"/>
                <a:cs typeface="Times New Roman" pitchFamily="18" charset="0"/>
              </a:rPr>
              <a:t>σημασία, έννοια, </a:t>
            </a:r>
            <a:r>
              <a:rPr lang="el-GR" sz="2600" dirty="0" smtClean="0">
                <a:latin typeface="Times New Roman" pitchFamily="18" charset="0"/>
                <a:cs typeface="Times New Roman" pitchFamily="18" charset="0"/>
              </a:rPr>
              <a:t>αντικείμενο</a:t>
            </a:r>
            <a:endParaRPr lang="en-US" sz="2600" dirty="0" smtClean="0">
              <a:latin typeface="Times New Roman" pitchFamily="18" charset="0"/>
              <a:cs typeface="Times New Roman" pitchFamily="18" charset="0"/>
            </a:endParaRPr>
          </a:p>
          <a:p>
            <a:pPr algn="just"/>
            <a:r>
              <a:rPr lang="el-GR" sz="2600" dirty="0" smtClean="0">
                <a:latin typeface="Times New Roman" pitchFamily="18" charset="0"/>
                <a:cs typeface="Times New Roman" pitchFamily="18" charset="0"/>
              </a:rPr>
              <a:t>Πηγές</a:t>
            </a:r>
            <a:endParaRPr lang="en-US" sz="2600" dirty="0" smtClean="0">
              <a:latin typeface="Times New Roman" pitchFamily="18" charset="0"/>
              <a:cs typeface="Times New Roman" pitchFamily="18" charset="0"/>
            </a:endParaRPr>
          </a:p>
          <a:p>
            <a:pPr lvl="0" algn="just"/>
            <a:r>
              <a:rPr lang="el-GR" sz="2600" dirty="0" smtClean="0">
                <a:latin typeface="Times New Roman" pitchFamily="18" charset="0"/>
                <a:cs typeface="Times New Roman" pitchFamily="18" charset="0"/>
              </a:rPr>
              <a:t>Κοινοτικά σχέδια και </a:t>
            </a:r>
            <a:r>
              <a:rPr lang="el-GR" sz="2600" dirty="0" smtClean="0">
                <a:latin typeface="Times New Roman" pitchFamily="18" charset="0"/>
                <a:cs typeface="Times New Roman" pitchFamily="18" charset="0"/>
              </a:rPr>
              <a:t>υποδείγματα</a:t>
            </a:r>
            <a:endParaRPr lang="en-US" sz="2600" dirty="0" smtClean="0">
              <a:latin typeface="Times New Roman" pitchFamily="18" charset="0"/>
              <a:cs typeface="Times New Roman" pitchFamily="18" charset="0"/>
            </a:endParaRPr>
          </a:p>
          <a:p>
            <a:pPr algn="just"/>
            <a:r>
              <a:rPr lang="el-GR" sz="2600" dirty="0" smtClean="0">
                <a:latin typeface="Times New Roman" pitchFamily="18" charset="0"/>
                <a:cs typeface="Times New Roman" pitchFamily="18" charset="0"/>
              </a:rPr>
              <a:t>Προϋποθέσεις </a:t>
            </a:r>
            <a:r>
              <a:rPr lang="el-GR" sz="2600" dirty="0" smtClean="0">
                <a:latin typeface="Times New Roman" pitchFamily="18" charset="0"/>
                <a:cs typeface="Times New Roman" pitchFamily="18" charset="0"/>
              </a:rPr>
              <a:t>προστασίας</a:t>
            </a:r>
            <a:endParaRPr lang="en-US" sz="2600" dirty="0" smtClean="0">
              <a:latin typeface="Times New Roman" pitchFamily="18" charset="0"/>
              <a:cs typeface="Times New Roman" pitchFamily="18" charset="0"/>
            </a:endParaRPr>
          </a:p>
          <a:p>
            <a:pPr algn="just"/>
            <a:r>
              <a:rPr lang="el-GR" sz="2600" dirty="0" smtClean="0">
                <a:latin typeface="Times New Roman" pitchFamily="18" charset="0"/>
                <a:cs typeface="Times New Roman" pitchFamily="18" charset="0"/>
              </a:rPr>
              <a:t>Δικαιούχος</a:t>
            </a:r>
            <a:endParaRPr lang="en-US" sz="2600" dirty="0" smtClean="0">
              <a:latin typeface="Times New Roman" pitchFamily="18" charset="0"/>
              <a:cs typeface="Times New Roman" pitchFamily="18" charset="0"/>
            </a:endParaRPr>
          </a:p>
          <a:p>
            <a:pPr algn="just"/>
            <a:r>
              <a:rPr lang="el-GR" sz="2600" dirty="0" smtClean="0">
                <a:latin typeface="Times New Roman" pitchFamily="18" charset="0"/>
                <a:cs typeface="Times New Roman" pitchFamily="18" charset="0"/>
              </a:rPr>
              <a:t>Η διαδικασία χορήγησης </a:t>
            </a:r>
            <a:r>
              <a:rPr lang="el-GR" sz="2600" dirty="0" smtClean="0">
                <a:latin typeface="Times New Roman" pitchFamily="18" charset="0"/>
                <a:cs typeface="Times New Roman" pitchFamily="18" charset="0"/>
              </a:rPr>
              <a:t>πιστοποιητικού</a:t>
            </a:r>
            <a:endParaRPr lang="en-US" sz="2600" dirty="0" smtClean="0">
              <a:latin typeface="Times New Roman" pitchFamily="18" charset="0"/>
              <a:cs typeface="Times New Roman" pitchFamily="18" charset="0"/>
            </a:endParaRPr>
          </a:p>
          <a:p>
            <a:pPr algn="just"/>
            <a:r>
              <a:rPr lang="el-GR" sz="2600" dirty="0" smtClean="0">
                <a:latin typeface="Times New Roman" pitchFamily="18" charset="0"/>
                <a:cs typeface="Times New Roman" pitchFamily="18" charset="0"/>
              </a:rPr>
              <a:t>Το δικαίωμα στο σχέδιο ή υπόδειγμα</a:t>
            </a:r>
          </a:p>
          <a:p>
            <a:endParaRPr lang="el-GR" b="1" dirty="0" smtClean="0">
              <a:latin typeface="Times New Roman" pitchFamily="18" charset="0"/>
              <a:cs typeface="Times New Roman" pitchFamily="18" charset="0"/>
            </a:endParaRPr>
          </a:p>
          <a:p>
            <a:endParaRPr lang="el-GR" b="1" dirty="0" smtClean="0">
              <a:latin typeface="Times New Roman" pitchFamily="18" charset="0"/>
              <a:cs typeface="Times New Roman" pitchFamily="18" charset="0"/>
            </a:endParaRPr>
          </a:p>
          <a:p>
            <a:endParaRPr lang="el-GR" b="1" dirty="0" smtClean="0">
              <a:latin typeface="Times New Roman" pitchFamily="18" charset="0"/>
              <a:cs typeface="Times New Roman" pitchFamily="18" charset="0"/>
            </a:endParaRPr>
          </a:p>
          <a:p>
            <a:pPr lvl="0"/>
            <a:endParaRPr lang="el-GR" b="1" dirty="0" smtClean="0">
              <a:latin typeface="Times New Roman" pitchFamily="18" charset="0"/>
              <a:cs typeface="Times New Roman" pitchFamily="18" charset="0"/>
            </a:endParaRPr>
          </a:p>
          <a:p>
            <a:endParaRPr lang="el-GR" b="1" dirty="0" smtClean="0">
              <a:latin typeface="Times New Roman" pitchFamily="18" charset="0"/>
              <a:cs typeface="Times New Roman" pitchFamily="18" charset="0"/>
            </a:endParaRPr>
          </a:p>
          <a:p>
            <a:pPr lvl="0"/>
            <a:endParaRPr lang="el-GR" dirty="0" smtClean="0">
              <a:latin typeface="Times New Roman" pitchFamily="18" charset="0"/>
              <a:cs typeface="Times New Roman" pitchFamily="18" charset="0"/>
            </a:endParaRPr>
          </a:p>
          <a:p>
            <a:endParaRPr lang="el-GR" b="1" dirty="0" smtClean="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116632"/>
            <a:ext cx="8712968" cy="6093976"/>
          </a:xfrm>
          <a:prstGeom prst="rect">
            <a:avLst/>
          </a:prstGeom>
        </p:spPr>
        <p:txBody>
          <a:bodyPr wrap="square">
            <a:spAutoFit/>
          </a:bodyPr>
          <a:lstStyle/>
          <a:p>
            <a:r>
              <a:rPr lang="el-GR" sz="2600" dirty="0">
                <a:latin typeface="Times New Roman" pitchFamily="18" charset="0"/>
                <a:cs typeface="Times New Roman" pitchFamily="18" charset="0"/>
              </a:rPr>
              <a:t>Ε. Ατομικός </a:t>
            </a:r>
            <a:r>
              <a:rPr lang="el-GR" sz="2600" dirty="0" smtClean="0">
                <a:latin typeface="Times New Roman" pitchFamily="18" charset="0"/>
                <a:cs typeface="Times New Roman" pitchFamily="18" charset="0"/>
              </a:rPr>
              <a:t>χαρακτήρας</a:t>
            </a:r>
          </a:p>
          <a:p>
            <a:endParaRPr lang="el-GR" sz="2600" dirty="0">
              <a:latin typeface="Times New Roman" pitchFamily="18" charset="0"/>
              <a:cs typeface="Times New Roman" pitchFamily="18" charset="0"/>
            </a:endParaRPr>
          </a:p>
          <a:p>
            <a:pPr algn="just"/>
            <a:r>
              <a:rPr lang="el-GR" sz="2600" dirty="0">
                <a:latin typeface="Times New Roman" pitchFamily="18" charset="0"/>
                <a:cs typeface="Times New Roman" pitchFamily="18" charset="0"/>
              </a:rPr>
              <a:t>Δεν αρκεί το νέο αλλά πρέπει να έχει και ατομικό χαρακτήρα</a:t>
            </a:r>
            <a:r>
              <a:rPr lang="el-GR" sz="2600" dirty="0" smtClean="0">
                <a:latin typeface="Times New Roman" pitchFamily="18" charset="0"/>
                <a:cs typeface="Times New Roman" pitchFamily="18" charset="0"/>
              </a:rPr>
              <a:t>.</a:t>
            </a:r>
          </a:p>
          <a:p>
            <a:pPr algn="just"/>
            <a:endParaRPr lang="el-GR" sz="2600" dirty="0">
              <a:latin typeface="Times New Roman" pitchFamily="18" charset="0"/>
              <a:cs typeface="Times New Roman" pitchFamily="18" charset="0"/>
            </a:endParaRPr>
          </a:p>
          <a:p>
            <a:pPr algn="just"/>
            <a:r>
              <a:rPr lang="el-GR" sz="2600" dirty="0">
                <a:latin typeface="Times New Roman" pitchFamily="18" charset="0"/>
                <a:cs typeface="Times New Roman" pitchFamily="18" charset="0"/>
              </a:rPr>
              <a:t>Να έχει κάποιο βαθμό δημιουργικότητας που δεν μπορεί να επιτύχει ο μέσος άνθρωπος</a:t>
            </a:r>
            <a:r>
              <a:rPr lang="el-GR" sz="2600" dirty="0" smtClean="0">
                <a:latin typeface="Times New Roman" pitchFamily="18" charset="0"/>
                <a:cs typeface="Times New Roman" pitchFamily="18" charset="0"/>
              </a:rPr>
              <a:t>.</a:t>
            </a:r>
          </a:p>
          <a:p>
            <a:pPr algn="just"/>
            <a:endParaRPr lang="el-GR" sz="2600" dirty="0">
              <a:latin typeface="Times New Roman" pitchFamily="18" charset="0"/>
              <a:cs typeface="Times New Roman" pitchFamily="18" charset="0"/>
            </a:endParaRPr>
          </a:p>
          <a:p>
            <a:pPr algn="just"/>
            <a:r>
              <a:rPr lang="el-GR" sz="2600" dirty="0">
                <a:latin typeface="Times New Roman" pitchFamily="18" charset="0"/>
                <a:cs typeface="Times New Roman" pitchFamily="18" charset="0"/>
              </a:rPr>
              <a:t>Αποστασιοποιούνται τα σχέδια και υποδείγματα από τα δικαιώματα πνευματικής ιδιοκτησίας. Λόγος προστασίας των σχεδίων και υποδειγμάτων, η αύξηση των πωλήσεων. Τα προϊόντα ελκυστικά χωρίς να είναι ανάγκη να παρουσιάζουν υψηλή δημιουργικότητα</a:t>
            </a:r>
            <a:r>
              <a:rPr lang="el-GR" sz="2600" dirty="0" smtClean="0">
                <a:latin typeface="Times New Roman" pitchFamily="18" charset="0"/>
                <a:cs typeface="Times New Roman" pitchFamily="18" charset="0"/>
              </a:rPr>
              <a:t>.</a:t>
            </a:r>
          </a:p>
          <a:p>
            <a:pPr algn="just"/>
            <a:endParaRPr lang="el-GR" sz="2600" dirty="0">
              <a:latin typeface="Times New Roman" pitchFamily="18" charset="0"/>
              <a:cs typeface="Times New Roman" pitchFamily="18" charset="0"/>
            </a:endParaRPr>
          </a:p>
          <a:p>
            <a:pPr algn="just"/>
            <a:r>
              <a:rPr lang="el-GR" sz="2600" dirty="0">
                <a:latin typeface="Times New Roman" pitchFamily="18" charset="0"/>
                <a:cs typeface="Times New Roman" pitchFamily="18" charset="0"/>
              </a:rPr>
              <a:t>Για ατομικότητα αρκεί να προκαλείται στον ενημερωμένο χρήστη μια διαφοροποιημένη συνολική εντύπωση.</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0"/>
            <a:ext cx="9144000" cy="6955750"/>
          </a:xfrm>
          <a:prstGeom prst="rect">
            <a:avLst/>
          </a:prstGeom>
        </p:spPr>
        <p:txBody>
          <a:bodyPr wrap="square">
            <a:spAutoFit/>
          </a:bodyPr>
          <a:lstStyle/>
          <a:p>
            <a:r>
              <a:rPr lang="el-GR" sz="2800" b="1" dirty="0" smtClean="0">
                <a:latin typeface="Times New Roman" pitchFamily="18" charset="0"/>
                <a:cs typeface="Times New Roman" pitchFamily="18" charset="0"/>
              </a:rPr>
              <a:t>Δικαιούχος</a:t>
            </a:r>
          </a:p>
          <a:p>
            <a:endParaRPr lang="el-GR" sz="2800" b="1" dirty="0">
              <a:latin typeface="Times New Roman" pitchFamily="18" charset="0"/>
              <a:cs typeface="Times New Roman" pitchFamily="18" charset="0"/>
            </a:endParaRPr>
          </a:p>
          <a:p>
            <a:pPr algn="just"/>
            <a:r>
              <a:rPr lang="el-GR" sz="2600" dirty="0">
                <a:latin typeface="Times New Roman" pitchFamily="18" charset="0"/>
                <a:cs typeface="Times New Roman" pitchFamily="18" charset="0"/>
              </a:rPr>
              <a:t>Α. Ο </a:t>
            </a:r>
            <a:r>
              <a:rPr lang="el-GR" sz="2600" dirty="0" smtClean="0">
                <a:latin typeface="Times New Roman" pitchFamily="18" charset="0"/>
                <a:cs typeface="Times New Roman" pitchFamily="18" charset="0"/>
              </a:rPr>
              <a:t>δημιουργός. Η </a:t>
            </a:r>
            <a:r>
              <a:rPr lang="el-GR" sz="2600" dirty="0">
                <a:latin typeface="Times New Roman" pitchFamily="18" charset="0"/>
                <a:cs typeface="Times New Roman" pitchFamily="18" charset="0"/>
              </a:rPr>
              <a:t>προστασία παρέχεται στο δημιουργό.</a:t>
            </a:r>
          </a:p>
          <a:p>
            <a:pPr algn="just"/>
            <a:endParaRPr lang="el-GR" sz="2600" dirty="0" smtClean="0">
              <a:latin typeface="Times New Roman" pitchFamily="18" charset="0"/>
              <a:cs typeface="Times New Roman" pitchFamily="18" charset="0"/>
            </a:endParaRPr>
          </a:p>
          <a:p>
            <a:pPr algn="just"/>
            <a:r>
              <a:rPr lang="el-GR" sz="2600" dirty="0" smtClean="0">
                <a:latin typeface="Times New Roman" pitchFamily="18" charset="0"/>
                <a:cs typeface="Times New Roman" pitchFamily="18" charset="0"/>
              </a:rPr>
              <a:t>Αν </a:t>
            </a:r>
            <a:r>
              <a:rPr lang="el-GR" sz="2600" dirty="0">
                <a:latin typeface="Times New Roman" pitchFamily="18" charset="0"/>
                <a:cs typeface="Times New Roman" pitchFamily="18" charset="0"/>
              </a:rPr>
              <a:t>συνέβαλαν περισσότεροι, το σχέδιο ή υπόδειγμα ανήκει σε όλους εξ’ αδιαιρέτου</a:t>
            </a:r>
            <a:r>
              <a:rPr lang="el-GR" sz="2600" dirty="0" smtClean="0">
                <a:latin typeface="Times New Roman" pitchFamily="18" charset="0"/>
                <a:cs typeface="Times New Roman" pitchFamily="18" charset="0"/>
              </a:rPr>
              <a:t>.</a:t>
            </a:r>
          </a:p>
          <a:p>
            <a:pPr algn="just"/>
            <a:endParaRPr lang="el-GR" sz="2600" dirty="0">
              <a:latin typeface="Times New Roman" pitchFamily="18" charset="0"/>
              <a:cs typeface="Times New Roman" pitchFamily="18" charset="0"/>
            </a:endParaRPr>
          </a:p>
          <a:p>
            <a:pPr algn="just"/>
            <a:r>
              <a:rPr lang="el-GR" sz="2600" dirty="0">
                <a:latin typeface="Times New Roman" pitchFamily="18" charset="0"/>
                <a:cs typeface="Times New Roman" pitchFamily="18" charset="0"/>
              </a:rPr>
              <a:t>Αν περισσότεροι δημιούργησαν ανεξάρτητα το δικαίωμα σ’ εκείνον που πρώτος κατέθεσε την αίτηση. </a:t>
            </a:r>
            <a:endParaRPr lang="el-GR" sz="2600" dirty="0" smtClean="0">
              <a:latin typeface="Times New Roman" pitchFamily="18" charset="0"/>
              <a:cs typeface="Times New Roman" pitchFamily="18" charset="0"/>
            </a:endParaRPr>
          </a:p>
          <a:p>
            <a:pPr algn="just"/>
            <a:endParaRPr lang="el-GR" sz="2600" dirty="0">
              <a:latin typeface="Times New Roman" pitchFamily="18" charset="0"/>
              <a:cs typeface="Times New Roman" pitchFamily="18" charset="0"/>
            </a:endParaRPr>
          </a:p>
          <a:p>
            <a:pPr algn="just"/>
            <a:r>
              <a:rPr lang="el-GR" sz="2600" dirty="0">
                <a:latin typeface="Times New Roman" pitchFamily="18" charset="0"/>
                <a:cs typeface="Times New Roman" pitchFamily="18" charset="0"/>
              </a:rPr>
              <a:t>Β. Το τεκμήριο υπέρ του καταθέτη. </a:t>
            </a:r>
            <a:r>
              <a:rPr lang="el-GR" sz="2600" dirty="0" smtClean="0">
                <a:latin typeface="Times New Roman" pitchFamily="18" charset="0"/>
                <a:cs typeface="Times New Roman" pitchFamily="18" charset="0"/>
              </a:rPr>
              <a:t>Προστασία </a:t>
            </a:r>
            <a:r>
              <a:rPr lang="el-GR" sz="2600" dirty="0">
                <a:latin typeface="Times New Roman" pitchFamily="18" charset="0"/>
                <a:cs typeface="Times New Roman" pitchFamily="18" charset="0"/>
              </a:rPr>
              <a:t>του δημιουργού</a:t>
            </a:r>
          </a:p>
          <a:p>
            <a:pPr algn="just"/>
            <a:r>
              <a:rPr lang="el-GR" sz="2600" dirty="0">
                <a:latin typeface="Times New Roman" pitchFamily="18" charset="0"/>
                <a:cs typeface="Times New Roman" pitchFamily="18" charset="0"/>
              </a:rPr>
              <a:t>Δικαίωμα καταχώρισης έχει ο δημιουργός</a:t>
            </a:r>
            <a:r>
              <a:rPr lang="el-GR" sz="2600" dirty="0" smtClean="0">
                <a:latin typeface="Times New Roman" pitchFamily="18" charset="0"/>
                <a:cs typeface="Times New Roman" pitchFamily="18" charset="0"/>
              </a:rPr>
              <a:t>.</a:t>
            </a:r>
          </a:p>
          <a:p>
            <a:pPr algn="just"/>
            <a:endParaRPr lang="el-GR" sz="2600" dirty="0">
              <a:latin typeface="Times New Roman" pitchFamily="18" charset="0"/>
              <a:cs typeface="Times New Roman" pitchFamily="18" charset="0"/>
            </a:endParaRPr>
          </a:p>
          <a:p>
            <a:pPr algn="just"/>
            <a:r>
              <a:rPr lang="el-GR" sz="2600" dirty="0">
                <a:latin typeface="Times New Roman" pitchFamily="18" charset="0"/>
                <a:cs typeface="Times New Roman" pitchFamily="18" charset="0"/>
              </a:rPr>
              <a:t>Το τεκμήριο του καταθέτη της αίτησης μπορεί αν δεν ανταποκρίνεται στην αλήθεια.</a:t>
            </a:r>
          </a:p>
          <a:p>
            <a:pPr algn="just"/>
            <a:r>
              <a:rPr lang="el-GR" sz="2600" dirty="0">
                <a:latin typeface="Times New Roman" pitchFamily="18" charset="0"/>
                <a:cs typeface="Times New Roman" pitchFamily="18" charset="0"/>
              </a:rPr>
              <a:t>Ο πραγματικός δικαιούχος μπορεί να ζητήσει δικαστικά την ακυρότητα του.</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323528" y="188640"/>
            <a:ext cx="8568952" cy="4124206"/>
          </a:xfrm>
          <a:prstGeom prst="rect">
            <a:avLst/>
          </a:prstGeom>
        </p:spPr>
        <p:txBody>
          <a:bodyPr wrap="square">
            <a:spAutoFit/>
          </a:bodyPr>
          <a:lstStyle/>
          <a:p>
            <a:r>
              <a:rPr lang="el-GR" sz="2800" b="1" dirty="0" smtClean="0">
                <a:latin typeface="Times New Roman" pitchFamily="18" charset="0"/>
                <a:cs typeface="Times New Roman" pitchFamily="18" charset="0"/>
              </a:rPr>
              <a:t>Η </a:t>
            </a:r>
            <a:r>
              <a:rPr lang="el-GR" sz="2800" b="1" dirty="0">
                <a:latin typeface="Times New Roman" pitchFamily="18" charset="0"/>
                <a:cs typeface="Times New Roman" pitchFamily="18" charset="0"/>
              </a:rPr>
              <a:t>διαδικασία χορήγησης πιστοποιητικού</a:t>
            </a:r>
          </a:p>
          <a:p>
            <a:pPr algn="just"/>
            <a:endParaRPr lang="el-GR" sz="2600" dirty="0" smtClean="0">
              <a:latin typeface="Times New Roman" pitchFamily="18" charset="0"/>
              <a:cs typeface="Times New Roman" pitchFamily="18" charset="0"/>
            </a:endParaRPr>
          </a:p>
          <a:p>
            <a:pPr algn="just"/>
            <a:r>
              <a:rPr lang="el-GR" sz="2600" dirty="0" smtClean="0">
                <a:latin typeface="Times New Roman" pitchFamily="18" charset="0"/>
                <a:cs typeface="Times New Roman" pitchFamily="18" charset="0"/>
              </a:rPr>
              <a:t>Αίτηση </a:t>
            </a:r>
            <a:r>
              <a:rPr lang="el-GR" sz="2600" dirty="0">
                <a:latin typeface="Times New Roman" pitchFamily="18" charset="0"/>
                <a:cs typeface="Times New Roman" pitchFamily="18" charset="0"/>
              </a:rPr>
              <a:t>στον ΟΒΙ.</a:t>
            </a:r>
          </a:p>
          <a:p>
            <a:pPr algn="just"/>
            <a:endParaRPr lang="el-GR" sz="2600" dirty="0" smtClean="0">
              <a:latin typeface="Times New Roman" pitchFamily="18" charset="0"/>
              <a:cs typeface="Times New Roman" pitchFamily="18" charset="0"/>
            </a:endParaRPr>
          </a:p>
          <a:p>
            <a:pPr algn="just"/>
            <a:r>
              <a:rPr lang="el-GR" sz="2600" dirty="0" smtClean="0">
                <a:latin typeface="Times New Roman" pitchFamily="18" charset="0"/>
                <a:cs typeface="Times New Roman" pitchFamily="18" charset="0"/>
              </a:rPr>
              <a:t>Προσδιορισμός </a:t>
            </a:r>
            <a:r>
              <a:rPr lang="el-GR" sz="2600" dirty="0">
                <a:latin typeface="Times New Roman" pitchFamily="18" charset="0"/>
                <a:cs typeface="Times New Roman" pitchFamily="18" charset="0"/>
              </a:rPr>
              <a:t>των αντικειμένων στα οποία προορίζεται να ενσωματωθεί το σχέδιο ή υπόδειγμα.</a:t>
            </a:r>
          </a:p>
          <a:p>
            <a:pPr algn="just"/>
            <a:endParaRPr lang="el-GR" sz="2600" dirty="0" smtClean="0">
              <a:latin typeface="Times New Roman" pitchFamily="18" charset="0"/>
              <a:cs typeface="Times New Roman" pitchFamily="18" charset="0"/>
            </a:endParaRPr>
          </a:p>
          <a:p>
            <a:pPr algn="just"/>
            <a:r>
              <a:rPr lang="el-GR" sz="2600" dirty="0" smtClean="0">
                <a:latin typeface="Times New Roman" pitchFamily="18" charset="0"/>
                <a:cs typeface="Times New Roman" pitchFamily="18" charset="0"/>
              </a:rPr>
              <a:t>Επισύναψη </a:t>
            </a:r>
            <a:r>
              <a:rPr lang="el-GR" sz="2600" dirty="0">
                <a:latin typeface="Times New Roman" pitchFamily="18" charset="0"/>
                <a:cs typeface="Times New Roman" pitchFamily="18" charset="0"/>
              </a:rPr>
              <a:t>απόδειξης είσπραξης των σχετικών τελών.</a:t>
            </a:r>
          </a:p>
          <a:p>
            <a:pPr algn="just"/>
            <a:endParaRPr lang="el-GR" sz="2600" dirty="0" smtClean="0">
              <a:latin typeface="Times New Roman" pitchFamily="18" charset="0"/>
              <a:cs typeface="Times New Roman" pitchFamily="18" charset="0"/>
            </a:endParaRPr>
          </a:p>
          <a:p>
            <a:pPr algn="just"/>
            <a:r>
              <a:rPr lang="el-GR" sz="2600" dirty="0" smtClean="0">
                <a:latin typeface="Times New Roman" pitchFamily="18" charset="0"/>
                <a:cs typeface="Times New Roman" pitchFamily="18" charset="0"/>
              </a:rPr>
              <a:t>Εφόσον </a:t>
            </a:r>
            <a:r>
              <a:rPr lang="el-GR" sz="2600" dirty="0">
                <a:latin typeface="Times New Roman" pitchFamily="18" charset="0"/>
                <a:cs typeface="Times New Roman" pitchFamily="18" charset="0"/>
              </a:rPr>
              <a:t>πληροί προϋποθέσεις νόμου, γίνεται δεκτή.</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0" y="0"/>
            <a:ext cx="9144000" cy="5693866"/>
          </a:xfrm>
          <a:prstGeom prst="rect">
            <a:avLst/>
          </a:prstGeom>
        </p:spPr>
        <p:txBody>
          <a:bodyPr wrap="square">
            <a:spAutoFit/>
          </a:bodyPr>
          <a:lstStyle/>
          <a:p>
            <a:pPr algn="just"/>
            <a:r>
              <a:rPr lang="el-GR" sz="2600" dirty="0">
                <a:latin typeface="Times New Roman" pitchFamily="18" charset="0"/>
                <a:cs typeface="Times New Roman" pitchFamily="18" charset="0"/>
              </a:rPr>
              <a:t>Η προτεραιότητα κρίνεται από την ημερομηνία κατάθεσης της αίτησης. Εφόσον αίτηση σε ένα από τα κράτη μέλη της Διεθνούς Ένωσης για την προστασία της βιομηχανικής ιδιοκτησίας, ο καταθέτης έχει δικαίωμα προτεραιότητας που υπολογίζεται με βάση την πρώτη κατάθεση, αν καταθέσει αίτηση στην Ελλάδα μέσα σε έξι μήνες</a:t>
            </a:r>
            <a:r>
              <a:rPr lang="el-GR" sz="2600" dirty="0" smtClean="0">
                <a:latin typeface="Times New Roman" pitchFamily="18" charset="0"/>
                <a:cs typeface="Times New Roman" pitchFamily="18" charset="0"/>
              </a:rPr>
              <a:t>.</a:t>
            </a:r>
          </a:p>
          <a:p>
            <a:pPr algn="just"/>
            <a:endParaRPr lang="el-GR" sz="2600" dirty="0">
              <a:latin typeface="Times New Roman" pitchFamily="18" charset="0"/>
              <a:cs typeface="Times New Roman" pitchFamily="18" charset="0"/>
            </a:endParaRPr>
          </a:p>
          <a:p>
            <a:pPr algn="just"/>
            <a:r>
              <a:rPr lang="el-GR" sz="2600" dirty="0">
                <a:latin typeface="Times New Roman" pitchFamily="18" charset="0"/>
                <a:cs typeface="Times New Roman" pitchFamily="18" charset="0"/>
              </a:rPr>
              <a:t>Ο έλεγχος νομιμότητας περιορίζεται μόνο ως προς τη συνδρομή των τυπικών προϋποθέσεων χωρίς έλεγχο ουσιαστικών όπως το νέο και ο ατομικός χαρακτήρας</a:t>
            </a:r>
            <a:r>
              <a:rPr lang="el-GR" sz="2600" dirty="0" smtClean="0">
                <a:latin typeface="Times New Roman" pitchFamily="18" charset="0"/>
                <a:cs typeface="Times New Roman" pitchFamily="18" charset="0"/>
              </a:rPr>
              <a:t>.</a:t>
            </a:r>
          </a:p>
          <a:p>
            <a:pPr algn="just"/>
            <a:endParaRPr lang="el-GR" sz="2600" dirty="0">
              <a:latin typeface="Times New Roman" pitchFamily="18" charset="0"/>
              <a:cs typeface="Times New Roman" pitchFamily="18" charset="0"/>
            </a:endParaRPr>
          </a:p>
          <a:p>
            <a:pPr algn="just"/>
            <a:r>
              <a:rPr lang="el-GR" sz="2600" dirty="0">
                <a:latin typeface="Times New Roman" pitchFamily="18" charset="0"/>
                <a:cs typeface="Times New Roman" pitchFamily="18" charset="0"/>
              </a:rPr>
              <a:t>Μετά την πάροδο 4 μηνών ο ΟΒΙ εκδίδει πιστοποιητικό καταχώρισης του σχεδίου ή υποδείγματος. Καταχωρούνται στο μητρώο σχεδίων και υποδειγμάτων.</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332656"/>
            <a:ext cx="8784976" cy="4154984"/>
          </a:xfrm>
          <a:prstGeom prst="rect">
            <a:avLst/>
          </a:prstGeom>
        </p:spPr>
        <p:txBody>
          <a:bodyPr wrap="square">
            <a:spAutoFit/>
          </a:bodyPr>
          <a:lstStyle/>
          <a:p>
            <a:pPr algn="just"/>
            <a:r>
              <a:rPr lang="el-GR" sz="2800" b="1" dirty="0">
                <a:latin typeface="Times New Roman" pitchFamily="18" charset="0"/>
                <a:cs typeface="Times New Roman" pitchFamily="18" charset="0"/>
              </a:rPr>
              <a:t>Το δικαίωμα στο σχέδιο ή </a:t>
            </a:r>
            <a:r>
              <a:rPr lang="el-GR" sz="2800" b="1" dirty="0" smtClean="0">
                <a:latin typeface="Times New Roman" pitchFamily="18" charset="0"/>
                <a:cs typeface="Times New Roman" pitchFamily="18" charset="0"/>
              </a:rPr>
              <a:t>υπόδειγμα</a:t>
            </a:r>
          </a:p>
          <a:p>
            <a:pPr algn="just"/>
            <a:endParaRPr lang="el-GR" sz="2800" dirty="0">
              <a:latin typeface="Times New Roman" pitchFamily="18" charset="0"/>
              <a:cs typeface="Times New Roman" pitchFamily="18" charset="0"/>
            </a:endParaRPr>
          </a:p>
          <a:p>
            <a:pPr algn="just"/>
            <a:r>
              <a:rPr lang="el-GR" sz="2600" dirty="0">
                <a:latin typeface="Times New Roman" pitchFamily="18" charset="0"/>
                <a:cs typeface="Times New Roman" pitchFamily="18" charset="0"/>
              </a:rPr>
              <a:t>Α. Περιεχόμενο </a:t>
            </a:r>
            <a:r>
              <a:rPr lang="el-GR" sz="2600" dirty="0" smtClean="0">
                <a:latin typeface="Times New Roman" pitchFamily="18" charset="0"/>
                <a:cs typeface="Times New Roman" pitchFamily="18" charset="0"/>
              </a:rPr>
              <a:t>δικαιώματος</a:t>
            </a:r>
          </a:p>
          <a:p>
            <a:pPr algn="just"/>
            <a:endParaRPr lang="el-GR" sz="2600" dirty="0">
              <a:latin typeface="Times New Roman" pitchFamily="18" charset="0"/>
              <a:cs typeface="Times New Roman" pitchFamily="18" charset="0"/>
            </a:endParaRPr>
          </a:p>
          <a:p>
            <a:pPr algn="just"/>
            <a:r>
              <a:rPr lang="el-GR" sz="2600" dirty="0">
                <a:latin typeface="Times New Roman" pitchFamily="18" charset="0"/>
                <a:cs typeface="Times New Roman" pitchFamily="18" charset="0"/>
              </a:rPr>
              <a:t>Αντικείμενο η διανοητική δημιουργία όπως έχει εκφραστεί στο συγκεκριμένο προϊόν</a:t>
            </a:r>
            <a:r>
              <a:rPr lang="el-GR" sz="2600" dirty="0" smtClean="0">
                <a:latin typeface="Times New Roman" pitchFamily="18" charset="0"/>
                <a:cs typeface="Times New Roman" pitchFamily="18" charset="0"/>
              </a:rPr>
              <a:t>.</a:t>
            </a:r>
          </a:p>
          <a:p>
            <a:pPr algn="just"/>
            <a:endParaRPr lang="el-GR" sz="2600" dirty="0">
              <a:latin typeface="Times New Roman" pitchFamily="18" charset="0"/>
              <a:cs typeface="Times New Roman" pitchFamily="18" charset="0"/>
            </a:endParaRPr>
          </a:p>
          <a:p>
            <a:pPr algn="just"/>
            <a:r>
              <a:rPr lang="el-GR" sz="2600" dirty="0">
                <a:latin typeface="Times New Roman" pitchFamily="18" charset="0"/>
                <a:cs typeface="Times New Roman" pitchFamily="18" charset="0"/>
              </a:rPr>
              <a:t>Δικαίωμα σε άυλο αγαθό</a:t>
            </a:r>
            <a:r>
              <a:rPr lang="el-GR" sz="2600" dirty="0" smtClean="0">
                <a:latin typeface="Times New Roman" pitchFamily="18" charset="0"/>
                <a:cs typeface="Times New Roman" pitchFamily="18" charset="0"/>
              </a:rPr>
              <a:t>.</a:t>
            </a:r>
          </a:p>
          <a:p>
            <a:pPr algn="just"/>
            <a:endParaRPr lang="el-GR" sz="2600" dirty="0">
              <a:latin typeface="Times New Roman" pitchFamily="18" charset="0"/>
              <a:cs typeface="Times New Roman" pitchFamily="18" charset="0"/>
            </a:endParaRPr>
          </a:p>
          <a:p>
            <a:pPr algn="just"/>
            <a:r>
              <a:rPr lang="el-GR" sz="2600" dirty="0">
                <a:latin typeface="Times New Roman" pitchFamily="18" charset="0"/>
                <a:cs typeface="Times New Roman" pitchFamily="18" charset="0"/>
              </a:rPr>
              <a:t>Θετικό και αρνητικό περιεχόμενο.</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07504" y="188640"/>
            <a:ext cx="8856984" cy="5693866"/>
          </a:xfrm>
          <a:prstGeom prst="rect">
            <a:avLst/>
          </a:prstGeom>
        </p:spPr>
        <p:txBody>
          <a:bodyPr wrap="square">
            <a:spAutoFit/>
          </a:bodyPr>
          <a:lstStyle/>
          <a:p>
            <a:r>
              <a:rPr lang="el-GR" sz="2600" dirty="0">
                <a:latin typeface="Times New Roman" pitchFamily="18" charset="0"/>
                <a:cs typeface="Times New Roman" pitchFamily="18" charset="0"/>
              </a:rPr>
              <a:t>Β. Έκταση </a:t>
            </a:r>
            <a:r>
              <a:rPr lang="el-GR" sz="2600" dirty="0" smtClean="0">
                <a:latin typeface="Times New Roman" pitchFamily="18" charset="0"/>
                <a:cs typeface="Times New Roman" pitchFamily="18" charset="0"/>
              </a:rPr>
              <a:t>προστασίας</a:t>
            </a:r>
          </a:p>
          <a:p>
            <a:endParaRPr lang="el-GR" sz="2600" dirty="0">
              <a:latin typeface="Times New Roman" pitchFamily="18" charset="0"/>
              <a:cs typeface="Times New Roman" pitchFamily="18" charset="0"/>
            </a:endParaRPr>
          </a:p>
          <a:p>
            <a:r>
              <a:rPr lang="el-GR" sz="2600" dirty="0">
                <a:latin typeface="Times New Roman" pitchFamily="18" charset="0"/>
                <a:cs typeface="Times New Roman" pitchFamily="18" charset="0"/>
              </a:rPr>
              <a:t>Προσβολή  όχι μόνο όταν τρίτος κυκλοφορεί προϊόντα με πιστή αντιγραφή του προστατευόμενου σχεδίου ή υποδείγματος αλλά και όταν παραλλάσσει διαμορφωτικά στοιχεία</a:t>
            </a:r>
            <a:r>
              <a:rPr lang="el-GR" sz="2600" dirty="0" smtClean="0">
                <a:latin typeface="Times New Roman" pitchFamily="18" charset="0"/>
                <a:cs typeface="Times New Roman" pitchFamily="18" charset="0"/>
              </a:rPr>
              <a:t>.</a:t>
            </a:r>
          </a:p>
          <a:p>
            <a:endParaRPr lang="el-GR" sz="2600" dirty="0">
              <a:latin typeface="Times New Roman" pitchFamily="18" charset="0"/>
              <a:cs typeface="Times New Roman" pitchFamily="18" charset="0"/>
            </a:endParaRPr>
          </a:p>
          <a:p>
            <a:r>
              <a:rPr lang="el-GR" sz="2600" dirty="0">
                <a:latin typeface="Times New Roman" pitchFamily="18" charset="0"/>
                <a:cs typeface="Times New Roman" pitchFamily="18" charset="0"/>
              </a:rPr>
              <a:t>Για εκτίμηση προσβολής λαμβάνεται υπόψη ο χρήστης που έχει γνώση της αγοράς</a:t>
            </a:r>
            <a:r>
              <a:rPr lang="el-GR" sz="2600" dirty="0" smtClean="0">
                <a:latin typeface="Times New Roman" pitchFamily="18" charset="0"/>
                <a:cs typeface="Times New Roman" pitchFamily="18" charset="0"/>
              </a:rPr>
              <a:t>.</a:t>
            </a:r>
          </a:p>
          <a:p>
            <a:endParaRPr lang="el-GR" sz="2600" dirty="0">
              <a:latin typeface="Times New Roman" pitchFamily="18" charset="0"/>
              <a:cs typeface="Times New Roman" pitchFamily="18" charset="0"/>
            </a:endParaRPr>
          </a:p>
          <a:p>
            <a:r>
              <a:rPr lang="el-GR" sz="2600" dirty="0">
                <a:latin typeface="Times New Roman" pitchFamily="18" charset="0"/>
                <a:cs typeface="Times New Roman" pitchFamily="18" charset="0"/>
              </a:rPr>
              <a:t>Απαγορεύεται και η απομίμηση τμήματος σχεδίου ή υποδείγματος</a:t>
            </a:r>
            <a:r>
              <a:rPr lang="el-GR" sz="2600" dirty="0" smtClean="0">
                <a:latin typeface="Times New Roman" pitchFamily="18" charset="0"/>
                <a:cs typeface="Times New Roman" pitchFamily="18" charset="0"/>
              </a:rPr>
              <a:t>.</a:t>
            </a:r>
          </a:p>
          <a:p>
            <a:endParaRPr lang="el-GR" sz="2600" dirty="0">
              <a:latin typeface="Times New Roman" pitchFamily="18" charset="0"/>
              <a:cs typeface="Times New Roman" pitchFamily="18" charset="0"/>
            </a:endParaRPr>
          </a:p>
          <a:p>
            <a:r>
              <a:rPr lang="el-GR" sz="2600" dirty="0">
                <a:latin typeface="Times New Roman" pitchFamily="18" charset="0"/>
                <a:cs typeface="Times New Roman" pitchFamily="18" charset="0"/>
              </a:rPr>
              <a:t>Προστασία δεν παρέχεται όταν ο τρίτος τα αναπαράγει για ιδιωτικούς, μη εμπορικούς σκοπούς.</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188640"/>
            <a:ext cx="8496944" cy="4493538"/>
          </a:xfrm>
          <a:prstGeom prst="rect">
            <a:avLst/>
          </a:prstGeom>
        </p:spPr>
        <p:txBody>
          <a:bodyPr wrap="square">
            <a:spAutoFit/>
          </a:bodyPr>
          <a:lstStyle/>
          <a:p>
            <a:r>
              <a:rPr lang="el-GR" sz="2600" dirty="0">
                <a:latin typeface="Times New Roman" pitchFamily="18" charset="0"/>
                <a:cs typeface="Times New Roman" pitchFamily="18" charset="0"/>
              </a:rPr>
              <a:t>Γ. Προσβολή του </a:t>
            </a:r>
            <a:r>
              <a:rPr lang="el-GR" sz="2600" dirty="0" smtClean="0">
                <a:latin typeface="Times New Roman" pitchFamily="18" charset="0"/>
                <a:cs typeface="Times New Roman" pitchFamily="18" charset="0"/>
              </a:rPr>
              <a:t>δικαιώματος</a:t>
            </a:r>
          </a:p>
          <a:p>
            <a:endParaRPr lang="el-GR" sz="2600" dirty="0">
              <a:latin typeface="Times New Roman" pitchFamily="18" charset="0"/>
              <a:cs typeface="Times New Roman" pitchFamily="18" charset="0"/>
            </a:endParaRPr>
          </a:p>
          <a:p>
            <a:r>
              <a:rPr lang="el-GR" sz="2600" dirty="0">
                <a:latin typeface="Times New Roman" pitchFamily="18" charset="0"/>
                <a:cs typeface="Times New Roman" pitchFamily="18" charset="0"/>
              </a:rPr>
              <a:t>Τρίτος κάνει χρήση του καταχωρισμένου σχεδίου ή υποδείγματος. Ιδίως, κατασκευάζει πανομοιότυπο ή απλώς διοχετεύει το κατ’ απομίμηση στην αγορά</a:t>
            </a:r>
            <a:r>
              <a:rPr lang="el-GR" sz="2600" dirty="0" smtClean="0">
                <a:latin typeface="Times New Roman" pitchFamily="18" charset="0"/>
                <a:cs typeface="Times New Roman" pitchFamily="18" charset="0"/>
              </a:rPr>
              <a:t>.</a:t>
            </a:r>
          </a:p>
          <a:p>
            <a:endParaRPr lang="el-GR" sz="2600" dirty="0">
              <a:latin typeface="Times New Roman" pitchFamily="18" charset="0"/>
              <a:cs typeface="Times New Roman" pitchFamily="18" charset="0"/>
            </a:endParaRPr>
          </a:p>
          <a:p>
            <a:r>
              <a:rPr lang="el-GR" sz="2600" dirty="0">
                <a:latin typeface="Times New Roman" pitchFamily="18" charset="0"/>
                <a:cs typeface="Times New Roman" pitchFamily="18" charset="0"/>
              </a:rPr>
              <a:t>Αξίωση άρσης της προσβολής</a:t>
            </a:r>
            <a:r>
              <a:rPr lang="el-GR" sz="2600" dirty="0" smtClean="0">
                <a:latin typeface="Times New Roman" pitchFamily="18" charset="0"/>
                <a:cs typeface="Times New Roman" pitchFamily="18" charset="0"/>
              </a:rPr>
              <a:t>.</a:t>
            </a:r>
          </a:p>
          <a:p>
            <a:endParaRPr lang="el-GR" sz="2600" dirty="0">
              <a:latin typeface="Times New Roman" pitchFamily="18" charset="0"/>
              <a:cs typeface="Times New Roman" pitchFamily="18" charset="0"/>
            </a:endParaRPr>
          </a:p>
          <a:p>
            <a:r>
              <a:rPr lang="el-GR" sz="2600" dirty="0">
                <a:latin typeface="Times New Roman" pitchFamily="18" charset="0"/>
                <a:cs typeface="Times New Roman" pitchFamily="18" charset="0"/>
              </a:rPr>
              <a:t>Αξίωση παράλειψης της στο μέλλον</a:t>
            </a:r>
            <a:r>
              <a:rPr lang="el-GR" sz="2600" dirty="0" smtClean="0">
                <a:latin typeface="Times New Roman" pitchFamily="18" charset="0"/>
                <a:cs typeface="Times New Roman" pitchFamily="18" charset="0"/>
              </a:rPr>
              <a:t>.</a:t>
            </a:r>
          </a:p>
          <a:p>
            <a:endParaRPr lang="el-GR" sz="2600" dirty="0">
              <a:latin typeface="Times New Roman" pitchFamily="18" charset="0"/>
              <a:cs typeface="Times New Roman" pitchFamily="18" charset="0"/>
            </a:endParaRPr>
          </a:p>
          <a:p>
            <a:r>
              <a:rPr lang="el-GR" sz="2600" dirty="0">
                <a:latin typeface="Times New Roman" pitchFamily="18" charset="0"/>
                <a:cs typeface="Times New Roman" pitchFamily="18" charset="0"/>
              </a:rPr>
              <a:t> Για υπαίτια προσβολή αξίωση αποζημίωσης.</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188640"/>
            <a:ext cx="8568952" cy="3693319"/>
          </a:xfrm>
          <a:prstGeom prst="rect">
            <a:avLst/>
          </a:prstGeom>
        </p:spPr>
        <p:txBody>
          <a:bodyPr wrap="square">
            <a:spAutoFit/>
          </a:bodyPr>
          <a:lstStyle/>
          <a:p>
            <a:pPr algn="just"/>
            <a:r>
              <a:rPr lang="el-GR" sz="2600" dirty="0">
                <a:latin typeface="Times New Roman" pitchFamily="18" charset="0"/>
                <a:cs typeface="Times New Roman" pitchFamily="18" charset="0"/>
              </a:rPr>
              <a:t>Δ. Μεταβίβαση, άδειες εκμετάλλευσης</a:t>
            </a:r>
            <a:r>
              <a:rPr lang="el-GR" sz="2600" dirty="0" smtClean="0">
                <a:latin typeface="Times New Roman" pitchFamily="18" charset="0"/>
                <a:cs typeface="Times New Roman" pitchFamily="18" charset="0"/>
              </a:rPr>
              <a:t>.</a:t>
            </a:r>
          </a:p>
          <a:p>
            <a:pPr algn="just"/>
            <a:endParaRPr lang="el-GR" sz="2600" dirty="0">
              <a:latin typeface="Times New Roman" pitchFamily="18" charset="0"/>
              <a:cs typeface="Times New Roman" pitchFamily="18" charset="0"/>
            </a:endParaRPr>
          </a:p>
          <a:p>
            <a:pPr algn="just"/>
            <a:r>
              <a:rPr lang="el-GR" sz="2600" dirty="0">
                <a:latin typeface="Times New Roman" pitchFamily="18" charset="0"/>
                <a:cs typeface="Times New Roman" pitchFamily="18" charset="0"/>
              </a:rPr>
              <a:t>Μεταβιβάζεται και κληρονομείται το καταχωρισμένο σχέδιο ή υπόδειγμα αλλά και το δικαίωμα στην κατάθεση</a:t>
            </a:r>
            <a:r>
              <a:rPr lang="el-GR" sz="2600" dirty="0" smtClean="0">
                <a:latin typeface="Times New Roman" pitchFamily="18" charset="0"/>
                <a:cs typeface="Times New Roman" pitchFamily="18" charset="0"/>
              </a:rPr>
              <a:t>.</a:t>
            </a:r>
          </a:p>
          <a:p>
            <a:pPr algn="just"/>
            <a:endParaRPr lang="el-GR" sz="2600" dirty="0">
              <a:latin typeface="Times New Roman" pitchFamily="18" charset="0"/>
              <a:cs typeface="Times New Roman" pitchFamily="18" charset="0"/>
            </a:endParaRPr>
          </a:p>
          <a:p>
            <a:pPr algn="just"/>
            <a:r>
              <a:rPr lang="el-GR" sz="2600" dirty="0">
                <a:latin typeface="Times New Roman" pitchFamily="18" charset="0"/>
                <a:cs typeface="Times New Roman" pitchFamily="18" charset="0"/>
              </a:rPr>
              <a:t>Το δικαίωμα μπορεί να αποτελέσει αντικείμενο εμπράγματων δικαιωμάτων (ενέχυρο, επικαρπία</a:t>
            </a:r>
            <a:r>
              <a:rPr lang="el-GR" sz="2600" dirty="0" smtClean="0">
                <a:latin typeface="Times New Roman" pitchFamily="18" charset="0"/>
                <a:cs typeface="Times New Roman" pitchFamily="18" charset="0"/>
              </a:rPr>
              <a:t>)</a:t>
            </a:r>
          </a:p>
          <a:p>
            <a:pPr algn="just"/>
            <a:endParaRPr lang="el-GR" sz="2600" dirty="0">
              <a:latin typeface="Times New Roman" pitchFamily="18" charset="0"/>
              <a:cs typeface="Times New Roman" pitchFamily="18" charset="0"/>
            </a:endParaRPr>
          </a:p>
          <a:p>
            <a:pPr algn="just"/>
            <a:r>
              <a:rPr lang="el-GR" sz="2600" dirty="0">
                <a:latin typeface="Times New Roman" pitchFamily="18" charset="0"/>
                <a:cs typeface="Times New Roman" pitchFamily="18" charset="0"/>
              </a:rPr>
              <a:t>Ο δικαιούχος μπορεί να παραχωρήσει άδεια εκμετάλλευσης.</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188640"/>
            <a:ext cx="8496944" cy="5693866"/>
          </a:xfrm>
          <a:prstGeom prst="rect">
            <a:avLst/>
          </a:prstGeom>
        </p:spPr>
        <p:txBody>
          <a:bodyPr wrap="square">
            <a:spAutoFit/>
          </a:bodyPr>
          <a:lstStyle/>
          <a:p>
            <a:pPr algn="just"/>
            <a:r>
              <a:rPr lang="el-GR" sz="2600" dirty="0">
                <a:latin typeface="Times New Roman" pitchFamily="18" charset="0"/>
                <a:cs typeface="Times New Roman" pitchFamily="18" charset="0"/>
              </a:rPr>
              <a:t>Ε. Απώλεια του </a:t>
            </a:r>
            <a:r>
              <a:rPr lang="el-GR" sz="2600" dirty="0" smtClean="0">
                <a:latin typeface="Times New Roman" pitchFamily="18" charset="0"/>
                <a:cs typeface="Times New Roman" pitchFamily="18" charset="0"/>
              </a:rPr>
              <a:t>δικαιώματος</a:t>
            </a:r>
          </a:p>
          <a:p>
            <a:pPr algn="just"/>
            <a:endParaRPr lang="el-GR" sz="2600" dirty="0">
              <a:latin typeface="Times New Roman" pitchFamily="18" charset="0"/>
              <a:cs typeface="Times New Roman" pitchFamily="18" charset="0"/>
            </a:endParaRPr>
          </a:p>
          <a:p>
            <a:pPr algn="just"/>
            <a:r>
              <a:rPr lang="el-GR" sz="2600" dirty="0">
                <a:latin typeface="Times New Roman" pitchFamily="18" charset="0"/>
                <a:cs typeface="Times New Roman" pitchFamily="18" charset="0"/>
              </a:rPr>
              <a:t>Το δικαίωμα χρονικά περιορισμένο, 5 χρόνια από ημερομηνία κανονικής κατάθεσης αίτησης. </a:t>
            </a:r>
            <a:endParaRPr lang="el-GR" sz="2600" dirty="0" smtClean="0">
              <a:latin typeface="Times New Roman" pitchFamily="18" charset="0"/>
              <a:cs typeface="Times New Roman" pitchFamily="18" charset="0"/>
            </a:endParaRPr>
          </a:p>
          <a:p>
            <a:pPr algn="just"/>
            <a:endParaRPr lang="el-GR" sz="2600" dirty="0">
              <a:latin typeface="Times New Roman" pitchFamily="18" charset="0"/>
              <a:cs typeface="Times New Roman" pitchFamily="18" charset="0"/>
            </a:endParaRPr>
          </a:p>
          <a:p>
            <a:pPr algn="just"/>
            <a:r>
              <a:rPr lang="el-GR" sz="2600" dirty="0">
                <a:latin typeface="Times New Roman" pitchFamily="18" charset="0"/>
                <a:cs typeface="Times New Roman" pitchFamily="18" charset="0"/>
              </a:rPr>
              <a:t>Δυνατότητα ανανέωσης μέχρι 25 χρόνια εφόσον καταβάλλονται τέλη</a:t>
            </a:r>
            <a:r>
              <a:rPr lang="el-GR" sz="2600" dirty="0" smtClean="0">
                <a:latin typeface="Times New Roman" pitchFamily="18" charset="0"/>
                <a:cs typeface="Times New Roman" pitchFamily="18" charset="0"/>
              </a:rPr>
              <a:t>.</a:t>
            </a:r>
          </a:p>
          <a:p>
            <a:pPr algn="just"/>
            <a:endParaRPr lang="el-GR" sz="2600" dirty="0">
              <a:latin typeface="Times New Roman" pitchFamily="18" charset="0"/>
              <a:cs typeface="Times New Roman" pitchFamily="18" charset="0"/>
            </a:endParaRPr>
          </a:p>
          <a:p>
            <a:pPr algn="just"/>
            <a:r>
              <a:rPr lang="el-GR" sz="2600" dirty="0">
                <a:latin typeface="Times New Roman" pitchFamily="18" charset="0"/>
                <a:cs typeface="Times New Roman" pitchFamily="18" charset="0"/>
              </a:rPr>
              <a:t>Μετά αποσβένεται και μπορεί να το χρησιμοποιήσει όποιος θέλει</a:t>
            </a:r>
            <a:r>
              <a:rPr lang="el-GR" sz="2600" dirty="0" smtClean="0">
                <a:latin typeface="Times New Roman" pitchFamily="18" charset="0"/>
                <a:cs typeface="Times New Roman" pitchFamily="18" charset="0"/>
              </a:rPr>
              <a:t>.</a:t>
            </a:r>
          </a:p>
          <a:p>
            <a:pPr algn="just"/>
            <a:endParaRPr lang="el-GR" sz="2600" dirty="0">
              <a:latin typeface="Times New Roman" pitchFamily="18" charset="0"/>
              <a:cs typeface="Times New Roman" pitchFamily="18" charset="0"/>
            </a:endParaRPr>
          </a:p>
          <a:p>
            <a:pPr algn="just"/>
            <a:r>
              <a:rPr lang="el-GR" sz="2600" dirty="0">
                <a:latin typeface="Times New Roman" pitchFamily="18" charset="0"/>
                <a:cs typeface="Times New Roman" pitchFamily="18" charset="0"/>
              </a:rPr>
              <a:t>Όχι αποτελεσματική προστασία αν όχι προϋποθέσεις νέου και ατομικότητας. </a:t>
            </a:r>
            <a:endParaRPr lang="el-GR" sz="2600" dirty="0" smtClean="0">
              <a:latin typeface="Times New Roman" pitchFamily="18" charset="0"/>
              <a:cs typeface="Times New Roman" pitchFamily="18" charset="0"/>
            </a:endParaRPr>
          </a:p>
          <a:p>
            <a:pPr algn="just"/>
            <a:endParaRPr lang="el-GR" sz="2600" dirty="0" smtClean="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116632"/>
            <a:ext cx="8568952" cy="4770537"/>
          </a:xfrm>
          <a:prstGeom prst="rect">
            <a:avLst/>
          </a:prstGeom>
        </p:spPr>
        <p:txBody>
          <a:bodyPr wrap="square">
            <a:spAutoFit/>
          </a:bodyPr>
          <a:lstStyle/>
          <a:p>
            <a:pPr algn="just"/>
            <a:r>
              <a:rPr lang="el-GR" sz="2600" dirty="0" smtClean="0">
                <a:latin typeface="Times New Roman" pitchFamily="18" charset="0"/>
                <a:cs typeface="Times New Roman" pitchFamily="18" charset="0"/>
              </a:rPr>
              <a:t>Κηρύσσεται άκυρο με αίτηση εκείνου που έχει έννομο συμφέρον. Ως συνέπεια, δεν επέφερε ποτέ κανένα αποτέλεσμα.</a:t>
            </a:r>
          </a:p>
          <a:p>
            <a:pPr algn="just"/>
            <a:endParaRPr lang="el-GR" sz="2600" dirty="0" smtClean="0">
              <a:latin typeface="Times New Roman" pitchFamily="18" charset="0"/>
              <a:cs typeface="Times New Roman" pitchFamily="18" charset="0"/>
            </a:endParaRPr>
          </a:p>
          <a:p>
            <a:pPr algn="just"/>
            <a:r>
              <a:rPr lang="el-GR" sz="2600" dirty="0">
                <a:latin typeface="Times New Roman" pitchFamily="18" charset="0"/>
                <a:cs typeface="Times New Roman" pitchFamily="18" charset="0"/>
              </a:rPr>
              <a:t>Λόγοι ακυρότητας: 1.ο καταθέτης δεν είναι ο δημιουργός 2.δεν πληροί τις ουσιαστικές προϋποθέσεις. 3.η εκμετάλλευση αντίκειται στη δημόσια τάξη ή τα χρηστά ήθη 4.το σχέδιο ή υπόδειγμα συγκρούεται με προγενέστερο εθνικό ή κοινοτικό που διεκδικεί προτεραιότητα (σύγκριση συνολικής εντύπωσης του επίμαχου με τα προγενέστερα). </a:t>
            </a:r>
          </a:p>
          <a:p>
            <a:r>
              <a:rPr lang="el-GR" sz="2600" dirty="0">
                <a:latin typeface="Times New Roman" pitchFamily="18" charset="0"/>
                <a:cs typeface="Times New Roman" pitchFamily="18" charset="0"/>
              </a:rPr>
              <a:t> </a:t>
            </a:r>
          </a:p>
          <a:p>
            <a:pPr algn="just"/>
            <a:endParaRPr lang="el-GR"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p:cNvSpPr/>
          <p:nvPr/>
        </p:nvSpPr>
        <p:spPr>
          <a:xfrm>
            <a:off x="179512" y="116633"/>
            <a:ext cx="8856984" cy="6124754"/>
          </a:xfrm>
          <a:prstGeom prst="rect">
            <a:avLst/>
          </a:prstGeom>
        </p:spPr>
        <p:txBody>
          <a:bodyPr wrap="square">
            <a:spAutoFit/>
          </a:bodyPr>
          <a:lstStyle/>
          <a:p>
            <a:r>
              <a:rPr lang="el-GR" sz="2800" b="1" dirty="0">
                <a:latin typeface="Times New Roman" pitchFamily="18" charset="0"/>
                <a:cs typeface="Times New Roman" pitchFamily="18" charset="0"/>
              </a:rPr>
              <a:t>Βιομηχανικά σχέδια και </a:t>
            </a:r>
            <a:r>
              <a:rPr lang="el-GR" sz="2800" b="1" dirty="0" smtClean="0">
                <a:latin typeface="Times New Roman" pitchFamily="18" charset="0"/>
                <a:cs typeface="Times New Roman" pitchFamily="18" charset="0"/>
              </a:rPr>
              <a:t>υποδείγματα</a:t>
            </a:r>
          </a:p>
          <a:p>
            <a:pPr algn="just"/>
            <a:endParaRPr lang="el-GR" sz="2600" b="1" dirty="0">
              <a:latin typeface="Times New Roman" pitchFamily="18" charset="0"/>
              <a:cs typeface="Times New Roman" pitchFamily="18" charset="0"/>
            </a:endParaRPr>
          </a:p>
          <a:p>
            <a:pPr lvl="0" algn="just"/>
            <a:r>
              <a:rPr lang="el-GR" sz="2600" dirty="0">
                <a:latin typeface="Times New Roman" pitchFamily="18" charset="0"/>
                <a:cs typeface="Times New Roman" pitchFamily="18" charset="0"/>
              </a:rPr>
              <a:t>Οικονομική σημασία, έννοια, </a:t>
            </a:r>
            <a:r>
              <a:rPr lang="el-GR" sz="2600" dirty="0" smtClean="0">
                <a:latin typeface="Times New Roman" pitchFamily="18" charset="0"/>
                <a:cs typeface="Times New Roman" pitchFamily="18" charset="0"/>
              </a:rPr>
              <a:t>αντικείμενο</a:t>
            </a:r>
          </a:p>
          <a:p>
            <a:pPr lvl="0" algn="just"/>
            <a:endParaRPr lang="el-GR" sz="2600" dirty="0">
              <a:latin typeface="Times New Roman" pitchFamily="18" charset="0"/>
              <a:cs typeface="Times New Roman" pitchFamily="18" charset="0"/>
            </a:endParaRPr>
          </a:p>
          <a:p>
            <a:pPr algn="just"/>
            <a:r>
              <a:rPr lang="el-GR" sz="2600" dirty="0">
                <a:latin typeface="Times New Roman" pitchFamily="18" charset="0"/>
                <a:cs typeface="Times New Roman" pitchFamily="18" charset="0"/>
              </a:rPr>
              <a:t>Η καλαίσθητη διαμόρφωση ενός βιομηχανικού ή βιοτεχνικού προϊόντος, αυξάνει την εμπορική αξία και δημιουργεί προβάδισμα στην αγορά</a:t>
            </a:r>
            <a:r>
              <a:rPr lang="el-GR" sz="2600" dirty="0" smtClean="0">
                <a:latin typeface="Times New Roman" pitchFamily="18" charset="0"/>
                <a:cs typeface="Times New Roman" pitchFamily="18" charset="0"/>
              </a:rPr>
              <a:t>.</a:t>
            </a:r>
          </a:p>
          <a:p>
            <a:pPr algn="just"/>
            <a:endParaRPr lang="el-GR" sz="2600" dirty="0">
              <a:latin typeface="Times New Roman" pitchFamily="18" charset="0"/>
              <a:cs typeface="Times New Roman" pitchFamily="18" charset="0"/>
            </a:endParaRPr>
          </a:p>
          <a:p>
            <a:pPr algn="just"/>
            <a:r>
              <a:rPr lang="el-GR" sz="2600" dirty="0">
                <a:latin typeface="Times New Roman" pitchFamily="18" charset="0"/>
                <a:cs typeface="Times New Roman" pitchFamily="18" charset="0"/>
              </a:rPr>
              <a:t>Δεν ισχύει μόνο για προϊόντα που αγοράζονται λόγω αισθητικού χαρακτήρα, όπως είδη μόδας. Αλλά και για τεχνικά προϊόντα όπως οι ηλεκτρικές συσκευές, τα αυτοκίνητα, τα σκάφη</a:t>
            </a:r>
            <a:r>
              <a:rPr lang="el-GR" sz="2600" dirty="0" smtClean="0">
                <a:latin typeface="Times New Roman" pitchFamily="18" charset="0"/>
                <a:cs typeface="Times New Roman" pitchFamily="18" charset="0"/>
              </a:rPr>
              <a:t>.</a:t>
            </a:r>
          </a:p>
          <a:p>
            <a:pPr algn="just"/>
            <a:endParaRPr lang="el-GR" sz="2600" dirty="0">
              <a:latin typeface="Times New Roman" pitchFamily="18" charset="0"/>
              <a:cs typeface="Times New Roman" pitchFamily="18" charset="0"/>
            </a:endParaRPr>
          </a:p>
          <a:p>
            <a:pPr algn="just"/>
            <a:r>
              <a:rPr lang="el-GR" sz="2600" dirty="0">
                <a:latin typeface="Times New Roman" pitchFamily="18" charset="0"/>
                <a:cs typeface="Times New Roman" pitchFamily="18" charset="0"/>
              </a:rPr>
              <a:t>Ανάγκη προστασίας και αποκλειστικής εκμετάλλευσης των εξωτερικών διαμορφωτικών στοιχείων των βιομηχανικών προϊόντων, ώστε να μην τα οικειοποιούνται τρίτοι.</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116632"/>
            <a:ext cx="8712968" cy="5693866"/>
          </a:xfrm>
          <a:prstGeom prst="rect">
            <a:avLst/>
          </a:prstGeom>
        </p:spPr>
        <p:txBody>
          <a:bodyPr wrap="square">
            <a:spAutoFit/>
          </a:bodyPr>
          <a:lstStyle/>
          <a:p>
            <a:r>
              <a:rPr lang="el-GR" sz="2600" dirty="0">
                <a:latin typeface="Times New Roman" pitchFamily="18" charset="0"/>
                <a:cs typeface="Times New Roman" pitchFamily="18" charset="0"/>
              </a:rPr>
              <a:t>Σχέδιο ή υπόδειγμα, η εξωτερικά ορατή εικόνα του συνόλου ή μέρους του προϊόντος. Προκύπτει από τα ιδιαίτερα χαρακτηριστικά που έχει (π.χ. η γραμμή, το περίγραμμα, το χρώμα, το σχήμα, η μορφή, τα υλικά</a:t>
            </a:r>
            <a:r>
              <a:rPr lang="el-GR" sz="2600" dirty="0" smtClean="0">
                <a:latin typeface="Times New Roman" pitchFamily="18" charset="0"/>
                <a:cs typeface="Times New Roman" pitchFamily="18" charset="0"/>
              </a:rPr>
              <a:t>)</a:t>
            </a:r>
          </a:p>
          <a:p>
            <a:endParaRPr lang="el-GR" sz="2600" dirty="0">
              <a:latin typeface="Times New Roman" pitchFamily="18" charset="0"/>
              <a:cs typeface="Times New Roman" pitchFamily="18" charset="0"/>
            </a:endParaRPr>
          </a:p>
          <a:p>
            <a:r>
              <a:rPr lang="el-GR" sz="2600" dirty="0">
                <a:latin typeface="Times New Roman" pitchFamily="18" charset="0"/>
                <a:cs typeface="Times New Roman" pitchFamily="18" charset="0"/>
              </a:rPr>
              <a:t>Έργα εφαρμοσμένων τεχνών και Σχέδια και υποδείγματα. Η διαφορά είναι ότι τα σχέδια και υποδείγματα εξειδικευμένα δημιουργήματα που ανταποκρίνονται σε ανάγκες βιομηχανικού σχεδιασμού προϊόντων με σκοπό να καταστούν ελκυστικότερα τα προϊόντα στον καταναλωτή. Το κέντρο βάρους, δεν πέφτει στο δημιούργημα, ως μορφή έκφρασης της προσωπικότητας του δημιουργού, αλλά στην αύξηση της εμπορευσιμότητας των προϊόντων. Δεν επιδιώκει την προώθηση της καλλιτεχνικής δημιουργίας αλλά την ενίσχυση της βιομηχανικής παραγωγής.</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116632"/>
            <a:ext cx="8640960" cy="6555641"/>
          </a:xfrm>
          <a:prstGeom prst="rect">
            <a:avLst/>
          </a:prstGeom>
        </p:spPr>
        <p:txBody>
          <a:bodyPr wrap="square">
            <a:spAutoFit/>
          </a:bodyPr>
          <a:lstStyle/>
          <a:p>
            <a:pPr lvl="0"/>
            <a:r>
              <a:rPr lang="el-GR" sz="2800" b="1" dirty="0" smtClean="0">
                <a:latin typeface="Times New Roman" pitchFamily="18" charset="0"/>
                <a:cs typeface="Times New Roman" pitchFamily="18" charset="0"/>
              </a:rPr>
              <a:t>Πηγές</a:t>
            </a:r>
          </a:p>
          <a:p>
            <a:pPr lvl="0"/>
            <a:endParaRPr lang="el-GR" sz="2800" dirty="0">
              <a:latin typeface="Times New Roman" pitchFamily="18" charset="0"/>
              <a:cs typeface="Times New Roman" pitchFamily="18" charset="0"/>
            </a:endParaRPr>
          </a:p>
          <a:p>
            <a:pPr algn="just"/>
            <a:r>
              <a:rPr lang="el-GR" sz="2600" dirty="0">
                <a:latin typeface="Times New Roman" pitchFamily="18" charset="0"/>
                <a:cs typeface="Times New Roman" pitchFamily="18" charset="0"/>
              </a:rPr>
              <a:t>Θεσμικό πλαίσιο προστασίας βιομηχανικών σχεδίων και υποδειγμάτων Ν. 2417/1996 ΚΑΙ Π.Δ. 259/1997</a:t>
            </a:r>
            <a:r>
              <a:rPr lang="el-GR" sz="2600" dirty="0" smtClean="0">
                <a:latin typeface="Times New Roman" pitchFamily="18" charset="0"/>
                <a:cs typeface="Times New Roman" pitchFamily="18" charset="0"/>
              </a:rPr>
              <a:t>.</a:t>
            </a:r>
          </a:p>
          <a:p>
            <a:pPr algn="just"/>
            <a:endParaRPr lang="el-GR" sz="2600" dirty="0">
              <a:latin typeface="Times New Roman" pitchFamily="18" charset="0"/>
              <a:cs typeface="Times New Roman" pitchFamily="18" charset="0"/>
            </a:endParaRPr>
          </a:p>
          <a:p>
            <a:pPr algn="just"/>
            <a:r>
              <a:rPr lang="el-GR" sz="2600" dirty="0">
                <a:latin typeface="Times New Roman" pitchFamily="18" charset="0"/>
                <a:cs typeface="Times New Roman" pitchFamily="18" charset="0"/>
              </a:rPr>
              <a:t>Ν. 2417/1996 κυρώθηκε ο Διακανονισμός της Χάγης για τη διεθνή κατάθεση των βιομηχανικών σχεδίων και υποδειγμάτων</a:t>
            </a:r>
            <a:r>
              <a:rPr lang="el-GR" sz="2600" dirty="0" smtClean="0">
                <a:latin typeface="Times New Roman" pitchFamily="18" charset="0"/>
                <a:cs typeface="Times New Roman" pitchFamily="18" charset="0"/>
              </a:rPr>
              <a:t>.</a:t>
            </a:r>
          </a:p>
          <a:p>
            <a:pPr algn="just"/>
            <a:endParaRPr lang="el-GR" sz="2600" dirty="0">
              <a:latin typeface="Times New Roman" pitchFamily="18" charset="0"/>
              <a:cs typeface="Times New Roman" pitchFamily="18" charset="0"/>
            </a:endParaRPr>
          </a:p>
          <a:p>
            <a:pPr algn="just"/>
            <a:r>
              <a:rPr lang="el-GR" sz="2600" dirty="0">
                <a:latin typeface="Times New Roman" pitchFamily="18" charset="0"/>
                <a:cs typeface="Times New Roman" pitchFamily="18" charset="0"/>
              </a:rPr>
              <a:t>ΤΟ Π.Δ. 259/1997 κατ’ εξουσιοδότηση του Ν. 2417/1996 ρυθμίσεις σχετικά με τις διεθνείς καταθέσεις βάσει του Διακανονισμού της Χάγης και εισάγει εθνικό δίκαιο προστασίας σχεδίων και υποδειγμάτων</a:t>
            </a:r>
            <a:r>
              <a:rPr lang="el-GR" sz="2600" dirty="0" smtClean="0">
                <a:latin typeface="Times New Roman" pitchFamily="18" charset="0"/>
                <a:cs typeface="Times New Roman" pitchFamily="18" charset="0"/>
              </a:rPr>
              <a:t>.</a:t>
            </a:r>
          </a:p>
          <a:p>
            <a:pPr algn="just"/>
            <a:endParaRPr lang="el-GR" sz="2600" dirty="0">
              <a:latin typeface="Times New Roman" pitchFamily="18" charset="0"/>
              <a:cs typeface="Times New Roman" pitchFamily="18" charset="0"/>
            </a:endParaRPr>
          </a:p>
          <a:p>
            <a:pPr algn="just"/>
            <a:r>
              <a:rPr lang="el-GR" sz="2600" dirty="0">
                <a:latin typeface="Times New Roman" pitchFamily="18" charset="0"/>
                <a:cs typeface="Times New Roman" pitchFamily="18" charset="0"/>
              </a:rPr>
              <a:t>Με τα νομοθετήματα αυτά το ελληνικό δίκαιο ανταποκρίθηκε στις βασικές αρχές της Οδηγίας 98/71/ΕΚ της 13.10.98</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07504" y="116632"/>
            <a:ext cx="8712968" cy="5355312"/>
          </a:xfrm>
          <a:prstGeom prst="rect">
            <a:avLst/>
          </a:prstGeom>
        </p:spPr>
        <p:txBody>
          <a:bodyPr wrap="square">
            <a:spAutoFit/>
          </a:bodyPr>
          <a:lstStyle/>
          <a:p>
            <a:pPr lvl="0"/>
            <a:r>
              <a:rPr lang="el-GR" sz="2800" b="1" dirty="0">
                <a:latin typeface="Times New Roman" pitchFamily="18" charset="0"/>
                <a:cs typeface="Times New Roman" pitchFamily="18" charset="0"/>
              </a:rPr>
              <a:t>Κοινοτικά σχέδια και </a:t>
            </a:r>
            <a:r>
              <a:rPr lang="el-GR" sz="2800" b="1" dirty="0" smtClean="0">
                <a:latin typeface="Times New Roman" pitchFamily="18" charset="0"/>
                <a:cs typeface="Times New Roman" pitchFamily="18" charset="0"/>
              </a:rPr>
              <a:t>υποδείγματα</a:t>
            </a:r>
          </a:p>
          <a:p>
            <a:pPr lvl="0"/>
            <a:endParaRPr lang="el-GR" sz="2800" dirty="0">
              <a:latin typeface="Times New Roman" pitchFamily="18" charset="0"/>
              <a:cs typeface="Times New Roman" pitchFamily="18" charset="0"/>
            </a:endParaRPr>
          </a:p>
          <a:p>
            <a:pPr algn="just"/>
            <a:r>
              <a:rPr lang="el-GR" sz="2600" dirty="0">
                <a:latin typeface="Times New Roman" pitchFamily="18" charset="0"/>
                <a:cs typeface="Times New Roman" pitchFamily="18" charset="0"/>
              </a:rPr>
              <a:t>Στοιχείο της ευρωπαϊκής ολοκλήρωσης. Ενιαίο θεσμικό πλαίσιο το οποίο δε θα ήταν δυνατό με βάση την αρχή της </a:t>
            </a:r>
            <a:r>
              <a:rPr lang="el-GR" sz="2600" dirty="0" err="1">
                <a:latin typeface="Times New Roman" pitchFamily="18" charset="0"/>
                <a:cs typeface="Times New Roman" pitchFamily="18" charset="0"/>
              </a:rPr>
              <a:t>εδαφικότητας</a:t>
            </a:r>
            <a:r>
              <a:rPr lang="el-GR" sz="2600" dirty="0" smtClean="0">
                <a:latin typeface="Times New Roman" pitchFamily="18" charset="0"/>
                <a:cs typeface="Times New Roman" pitchFamily="18" charset="0"/>
              </a:rPr>
              <a:t>.</a:t>
            </a:r>
          </a:p>
          <a:p>
            <a:pPr algn="just"/>
            <a:endParaRPr lang="el-GR" sz="2600" dirty="0">
              <a:latin typeface="Times New Roman" pitchFamily="18" charset="0"/>
              <a:cs typeface="Times New Roman" pitchFamily="18" charset="0"/>
            </a:endParaRPr>
          </a:p>
          <a:p>
            <a:pPr algn="just"/>
            <a:r>
              <a:rPr lang="el-GR" sz="2600" dirty="0">
                <a:latin typeface="Times New Roman" pitchFamily="18" charset="0"/>
                <a:cs typeface="Times New Roman" pitchFamily="18" charset="0"/>
              </a:rPr>
              <a:t>Κανονισμός 40/1994 για το κοινοτικό σήμα και Κανονισμός 6/2002 βασίζονται στην αρχή της ενότητας.  Η καταχώριση, η μεταβίβαση, απώλεια, και η χρήση για ολόκληρη την Κοινότητα</a:t>
            </a:r>
            <a:r>
              <a:rPr lang="el-GR" sz="2600" dirty="0" smtClean="0">
                <a:latin typeface="Times New Roman" pitchFamily="18" charset="0"/>
                <a:cs typeface="Times New Roman" pitchFamily="18" charset="0"/>
              </a:rPr>
              <a:t>.</a:t>
            </a:r>
          </a:p>
          <a:p>
            <a:pPr algn="just"/>
            <a:endParaRPr lang="el-GR" sz="2600" dirty="0">
              <a:latin typeface="Times New Roman" pitchFamily="18" charset="0"/>
              <a:cs typeface="Times New Roman" pitchFamily="18" charset="0"/>
            </a:endParaRPr>
          </a:p>
          <a:p>
            <a:pPr algn="just"/>
            <a:r>
              <a:rPr lang="el-GR" sz="2600" dirty="0">
                <a:latin typeface="Times New Roman" pitchFamily="18" charset="0"/>
                <a:cs typeface="Times New Roman" pitchFamily="18" charset="0"/>
              </a:rPr>
              <a:t>Αρχή της συνύπαρξης των κοινοτικών με τα εθνικά σχέδια και υποδείγματα.</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116632"/>
            <a:ext cx="8784976" cy="6555641"/>
          </a:xfrm>
          <a:prstGeom prst="rect">
            <a:avLst/>
          </a:prstGeom>
        </p:spPr>
        <p:txBody>
          <a:bodyPr wrap="square">
            <a:spAutoFit/>
          </a:bodyPr>
          <a:lstStyle/>
          <a:p>
            <a:pPr lvl="0"/>
            <a:r>
              <a:rPr lang="el-GR" sz="2800" b="1" dirty="0">
                <a:latin typeface="Times New Roman" pitchFamily="18" charset="0"/>
                <a:cs typeface="Times New Roman" pitchFamily="18" charset="0"/>
              </a:rPr>
              <a:t>Προϋποθέσεις </a:t>
            </a:r>
            <a:r>
              <a:rPr lang="el-GR" sz="2800" b="1" dirty="0" smtClean="0">
                <a:latin typeface="Times New Roman" pitchFamily="18" charset="0"/>
                <a:cs typeface="Times New Roman" pitchFamily="18" charset="0"/>
              </a:rPr>
              <a:t>προστασίας</a:t>
            </a:r>
          </a:p>
          <a:p>
            <a:pPr lvl="0"/>
            <a:endParaRPr lang="el-GR" sz="2800" b="1" dirty="0">
              <a:latin typeface="Times New Roman" pitchFamily="18" charset="0"/>
              <a:cs typeface="Times New Roman" pitchFamily="18" charset="0"/>
            </a:endParaRPr>
          </a:p>
          <a:p>
            <a:pPr algn="just"/>
            <a:r>
              <a:rPr lang="el-GR" sz="2600" dirty="0">
                <a:latin typeface="Times New Roman" pitchFamily="18" charset="0"/>
                <a:cs typeface="Times New Roman" pitchFamily="18" charset="0"/>
              </a:rPr>
              <a:t>Α. Εξωτερική διαμόρφωση </a:t>
            </a:r>
          </a:p>
          <a:p>
            <a:pPr algn="just"/>
            <a:r>
              <a:rPr lang="el-GR" sz="2600" dirty="0">
                <a:latin typeface="Times New Roman" pitchFamily="18" charset="0"/>
                <a:cs typeface="Times New Roman" pitchFamily="18" charset="0"/>
              </a:rPr>
              <a:t>Προστατεύονται εφόσον εμφανίζονται σε όλο το προϊόν ή σε μέρος του ως </a:t>
            </a:r>
            <a:r>
              <a:rPr lang="el-GR" sz="2600" dirty="0" err="1">
                <a:latin typeface="Times New Roman" pitchFamily="18" charset="0"/>
                <a:cs typeface="Times New Roman" pitchFamily="18" charset="0"/>
              </a:rPr>
              <a:t>διδσδιάστατες</a:t>
            </a:r>
            <a:r>
              <a:rPr lang="el-GR" sz="2600" dirty="0">
                <a:latin typeface="Times New Roman" pitchFamily="18" charset="0"/>
                <a:cs typeface="Times New Roman" pitchFamily="18" charset="0"/>
              </a:rPr>
              <a:t> ή τρισδιάστατες διαμορφώσεις</a:t>
            </a:r>
            <a:r>
              <a:rPr lang="el-GR" sz="2600" dirty="0" smtClean="0">
                <a:latin typeface="Times New Roman" pitchFamily="18" charset="0"/>
                <a:cs typeface="Times New Roman" pitchFamily="18" charset="0"/>
              </a:rPr>
              <a:t>.</a:t>
            </a:r>
            <a:endParaRPr lang="el-GR" sz="2600" dirty="0">
              <a:latin typeface="Times New Roman" pitchFamily="18" charset="0"/>
              <a:cs typeface="Times New Roman" pitchFamily="18" charset="0"/>
            </a:endParaRPr>
          </a:p>
          <a:p>
            <a:pPr algn="just"/>
            <a:endParaRPr lang="el-GR" sz="2600" dirty="0" smtClean="0">
              <a:latin typeface="Times New Roman" pitchFamily="18" charset="0"/>
              <a:cs typeface="Times New Roman" pitchFamily="18" charset="0"/>
            </a:endParaRPr>
          </a:p>
          <a:p>
            <a:pPr algn="just"/>
            <a:r>
              <a:rPr lang="el-GR" sz="2600" dirty="0" smtClean="0">
                <a:latin typeface="Times New Roman" pitchFamily="18" charset="0"/>
                <a:cs typeface="Times New Roman" pitchFamily="18" charset="0"/>
              </a:rPr>
              <a:t> </a:t>
            </a:r>
            <a:r>
              <a:rPr lang="el-GR" sz="2600" dirty="0">
                <a:latin typeface="Times New Roman" pitchFamily="18" charset="0"/>
                <a:cs typeface="Times New Roman" pitchFamily="18" charset="0"/>
              </a:rPr>
              <a:t>Μπορεί να εξωτερικεύονται με γραμμές, χρώματα, με το σχήμα </a:t>
            </a:r>
            <a:endParaRPr lang="el-GR" sz="2600" dirty="0" smtClean="0">
              <a:latin typeface="Times New Roman" pitchFamily="18" charset="0"/>
              <a:cs typeface="Times New Roman" pitchFamily="18" charset="0"/>
            </a:endParaRPr>
          </a:p>
          <a:p>
            <a:pPr algn="just"/>
            <a:r>
              <a:rPr lang="el-GR" sz="2600" dirty="0" smtClean="0">
                <a:latin typeface="Times New Roman" pitchFamily="18" charset="0"/>
                <a:cs typeface="Times New Roman" pitchFamily="18" charset="0"/>
              </a:rPr>
              <a:t>ή </a:t>
            </a:r>
            <a:r>
              <a:rPr lang="el-GR" sz="2600" dirty="0">
                <a:latin typeface="Times New Roman" pitchFamily="18" charset="0"/>
                <a:cs typeface="Times New Roman" pitchFamily="18" charset="0"/>
              </a:rPr>
              <a:t>με τα υλικά κλπ.</a:t>
            </a:r>
          </a:p>
          <a:p>
            <a:pPr algn="just"/>
            <a:endParaRPr lang="el-GR" sz="2600" dirty="0" smtClean="0">
              <a:latin typeface="Times New Roman" pitchFamily="18" charset="0"/>
              <a:cs typeface="Times New Roman" pitchFamily="18" charset="0"/>
            </a:endParaRPr>
          </a:p>
          <a:p>
            <a:pPr algn="just"/>
            <a:r>
              <a:rPr lang="el-GR" sz="2600" dirty="0" smtClean="0">
                <a:latin typeface="Times New Roman" pitchFamily="18" charset="0"/>
                <a:cs typeface="Times New Roman" pitchFamily="18" charset="0"/>
              </a:rPr>
              <a:t>Η </a:t>
            </a:r>
            <a:r>
              <a:rPr lang="el-GR" sz="2600" dirty="0">
                <a:latin typeface="Times New Roman" pitchFamily="18" charset="0"/>
                <a:cs typeface="Times New Roman" pitchFamily="18" charset="0"/>
              </a:rPr>
              <a:t>εξωτερική διαμόρφωση να παρουσιάζει εξωτερικά ορατή εικόνα.</a:t>
            </a:r>
          </a:p>
          <a:p>
            <a:pPr algn="just"/>
            <a:endParaRPr lang="el-GR" sz="2600" dirty="0" smtClean="0">
              <a:latin typeface="Times New Roman" pitchFamily="18" charset="0"/>
              <a:cs typeface="Times New Roman" pitchFamily="18" charset="0"/>
            </a:endParaRPr>
          </a:p>
          <a:p>
            <a:pPr algn="just"/>
            <a:r>
              <a:rPr lang="el-GR" sz="2600" dirty="0" smtClean="0">
                <a:latin typeface="Times New Roman" pitchFamily="18" charset="0"/>
                <a:cs typeface="Times New Roman" pitchFamily="18" charset="0"/>
              </a:rPr>
              <a:t>Προστατεύονται </a:t>
            </a:r>
            <a:r>
              <a:rPr lang="el-GR" sz="2600" dirty="0">
                <a:latin typeface="Times New Roman" pitchFamily="18" charset="0"/>
                <a:cs typeface="Times New Roman" pitchFamily="18" charset="0"/>
              </a:rPr>
              <a:t>ως στοιχεία συγκεκριμένου προϊόντος. Δεν προστατεύονται γενικές ιδέες όπως το στιλ, αλλά συγκεκριμένες εφαρμογές.</a:t>
            </a:r>
          </a:p>
          <a:p>
            <a:pPr algn="just"/>
            <a:r>
              <a:rPr lang="el-GR" sz="2600" dirty="0" smtClean="0">
                <a:latin typeface="Times New Roman" pitchFamily="18" charset="0"/>
                <a:cs typeface="Times New Roman" pitchFamily="18" charset="0"/>
              </a:rPr>
              <a:t>. </a:t>
            </a:r>
            <a:endParaRPr lang="el-GR" sz="26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188640"/>
            <a:ext cx="8568952" cy="6093976"/>
          </a:xfrm>
          <a:prstGeom prst="rect">
            <a:avLst/>
          </a:prstGeom>
        </p:spPr>
        <p:txBody>
          <a:bodyPr wrap="square">
            <a:spAutoFit/>
          </a:bodyPr>
          <a:lstStyle/>
          <a:p>
            <a:pPr algn="just"/>
            <a:r>
              <a:rPr lang="el-GR" sz="2600" dirty="0" smtClean="0">
                <a:latin typeface="Times New Roman" pitchFamily="18" charset="0"/>
                <a:cs typeface="Times New Roman" pitchFamily="18" charset="0"/>
              </a:rPr>
              <a:t>Β. Βιομηχανική ή βιοτεχνική αξιοποίηση</a:t>
            </a:r>
          </a:p>
          <a:p>
            <a:pPr algn="just"/>
            <a:endParaRPr lang="el-GR" sz="2600" dirty="0" smtClean="0">
              <a:latin typeface="Times New Roman" pitchFamily="18" charset="0"/>
              <a:cs typeface="Times New Roman" pitchFamily="18" charset="0"/>
            </a:endParaRPr>
          </a:p>
          <a:p>
            <a:pPr algn="just"/>
            <a:r>
              <a:rPr lang="el-GR" sz="2600" dirty="0" smtClean="0">
                <a:latin typeface="Times New Roman" pitchFamily="18" charset="0"/>
                <a:cs typeface="Times New Roman" pitchFamily="18" charset="0"/>
              </a:rPr>
              <a:t>Να μπορούν να χρησιμοποιηθούν στη βιομηχανία ή τη βιοτεχνία.</a:t>
            </a:r>
          </a:p>
          <a:p>
            <a:pPr algn="just"/>
            <a:endParaRPr lang="el-GR" sz="2600" dirty="0" smtClean="0">
              <a:latin typeface="Times New Roman" pitchFamily="18" charset="0"/>
              <a:cs typeface="Times New Roman" pitchFamily="18" charset="0"/>
            </a:endParaRPr>
          </a:p>
          <a:p>
            <a:pPr algn="just"/>
            <a:r>
              <a:rPr lang="el-GR" sz="2600" dirty="0" smtClean="0">
                <a:latin typeface="Times New Roman" pitchFamily="18" charset="0"/>
                <a:cs typeface="Times New Roman" pitchFamily="18" charset="0"/>
              </a:rPr>
              <a:t>Λόγος προστασίας εξάλλου η δημιουργία κινήτρου στις επιχειρήσεις ώστε να αυξήσουν τις πωλήσεις</a:t>
            </a:r>
          </a:p>
          <a:p>
            <a:pPr algn="just"/>
            <a:endParaRPr lang="el-GR" sz="2600" dirty="0" smtClean="0">
              <a:latin typeface="Times New Roman" pitchFamily="18" charset="0"/>
              <a:cs typeface="Times New Roman" pitchFamily="18" charset="0"/>
            </a:endParaRPr>
          </a:p>
          <a:p>
            <a:pPr algn="just"/>
            <a:r>
              <a:rPr lang="el-GR" sz="2600" dirty="0">
                <a:latin typeface="Times New Roman" pitchFamily="18" charset="0"/>
                <a:cs typeface="Times New Roman" pitchFamily="18" charset="0"/>
              </a:rPr>
              <a:t>Γ. Αισθητικός χαρακτήρας</a:t>
            </a:r>
          </a:p>
          <a:p>
            <a:pPr algn="just"/>
            <a:r>
              <a:rPr lang="el-GR" sz="2600" dirty="0">
                <a:latin typeface="Times New Roman" pitchFamily="18" charset="0"/>
                <a:cs typeface="Times New Roman" pitchFamily="18" charset="0"/>
              </a:rPr>
              <a:t>Βασικό χαρακτηριστικό το αισθητικό περιεχόμενο</a:t>
            </a:r>
            <a:r>
              <a:rPr lang="el-GR" sz="2600" dirty="0" smtClean="0">
                <a:latin typeface="Times New Roman" pitchFamily="18" charset="0"/>
                <a:cs typeface="Times New Roman" pitchFamily="18" charset="0"/>
              </a:rPr>
              <a:t>.</a:t>
            </a:r>
          </a:p>
          <a:p>
            <a:pPr algn="just"/>
            <a:endParaRPr lang="el-GR" sz="2600" dirty="0">
              <a:latin typeface="Times New Roman" pitchFamily="18" charset="0"/>
              <a:cs typeface="Times New Roman" pitchFamily="18" charset="0"/>
            </a:endParaRPr>
          </a:p>
          <a:p>
            <a:pPr algn="just"/>
            <a:r>
              <a:rPr lang="el-GR" sz="2600" dirty="0">
                <a:latin typeface="Times New Roman" pitchFamily="18" charset="0"/>
                <a:cs typeface="Times New Roman" pitchFamily="18" charset="0"/>
              </a:rPr>
              <a:t>Δεν απαιτείται να συντελείται αισθητική πρόοδος, αλλά να υπάρχει δημιουργικό ύψος. Απήχηση στο μέσο καταναλωτή ως αισθητικά ενδιαφέρον</a:t>
            </a:r>
            <a:r>
              <a:rPr lang="el-GR" sz="2600" dirty="0" smtClean="0">
                <a:latin typeface="Times New Roman" pitchFamily="18" charset="0"/>
                <a:cs typeface="Times New Roman" pitchFamily="18" charset="0"/>
              </a:rPr>
              <a:t>.</a:t>
            </a:r>
          </a:p>
          <a:p>
            <a:pPr algn="just"/>
            <a:endParaRPr lang="el-GR" sz="26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116633"/>
            <a:ext cx="8640960" cy="6494085"/>
          </a:xfrm>
          <a:prstGeom prst="rect">
            <a:avLst/>
          </a:prstGeom>
        </p:spPr>
        <p:txBody>
          <a:bodyPr wrap="square">
            <a:spAutoFit/>
          </a:bodyPr>
          <a:lstStyle/>
          <a:p>
            <a:pPr algn="just"/>
            <a:r>
              <a:rPr lang="el-GR" sz="2600" dirty="0" smtClean="0">
                <a:latin typeface="Times New Roman" pitchFamily="18" charset="0"/>
                <a:cs typeface="Times New Roman" pitchFamily="18" charset="0"/>
              </a:rPr>
              <a:t>Διαμορφώσεις με τεχνικό χαρακτήρα δεν προστατεύονται ακόμα και αν ο μέσος καταναλωτής προσλαμβάνει ως αισθητικά ενδιαφέρον. (η αεροδυναμική γραμμή  ενός οχήματος)</a:t>
            </a:r>
          </a:p>
          <a:p>
            <a:pPr algn="just"/>
            <a:endParaRPr lang="el-GR" sz="2600" dirty="0" smtClean="0">
              <a:latin typeface="Times New Roman" pitchFamily="18" charset="0"/>
              <a:cs typeface="Times New Roman" pitchFamily="18" charset="0"/>
            </a:endParaRPr>
          </a:p>
          <a:p>
            <a:pPr algn="just"/>
            <a:r>
              <a:rPr lang="el-GR" sz="2600" dirty="0">
                <a:latin typeface="Times New Roman" pitchFamily="18" charset="0"/>
                <a:cs typeface="Times New Roman" pitchFamily="18" charset="0"/>
              </a:rPr>
              <a:t>Δ. Το στοιχείο του </a:t>
            </a:r>
            <a:r>
              <a:rPr lang="el-GR" sz="2600" dirty="0" smtClean="0">
                <a:latin typeface="Times New Roman" pitchFamily="18" charset="0"/>
                <a:cs typeface="Times New Roman" pitchFamily="18" charset="0"/>
              </a:rPr>
              <a:t>νέου</a:t>
            </a:r>
          </a:p>
          <a:p>
            <a:pPr algn="just"/>
            <a:endParaRPr lang="el-GR" sz="2600" dirty="0">
              <a:latin typeface="Times New Roman" pitchFamily="18" charset="0"/>
              <a:cs typeface="Times New Roman" pitchFamily="18" charset="0"/>
            </a:endParaRPr>
          </a:p>
          <a:p>
            <a:pPr algn="just"/>
            <a:r>
              <a:rPr lang="el-GR" sz="2600" dirty="0">
                <a:latin typeface="Times New Roman" pitchFamily="18" charset="0"/>
                <a:cs typeface="Times New Roman" pitchFamily="18" charset="0"/>
              </a:rPr>
              <a:t>Προστατεύονται μόνο όσα είναι νέα</a:t>
            </a:r>
            <a:r>
              <a:rPr lang="el-GR" sz="2600" dirty="0" smtClean="0">
                <a:latin typeface="Times New Roman" pitchFamily="18" charset="0"/>
                <a:cs typeface="Times New Roman" pitchFamily="18" charset="0"/>
              </a:rPr>
              <a:t>.</a:t>
            </a:r>
          </a:p>
          <a:p>
            <a:pPr algn="just"/>
            <a:endParaRPr lang="el-GR" sz="2600" dirty="0">
              <a:latin typeface="Times New Roman" pitchFamily="18" charset="0"/>
              <a:cs typeface="Times New Roman" pitchFamily="18" charset="0"/>
            </a:endParaRPr>
          </a:p>
          <a:p>
            <a:pPr algn="just"/>
            <a:r>
              <a:rPr lang="el-GR" sz="2600" dirty="0">
                <a:latin typeface="Times New Roman" pitchFamily="18" charset="0"/>
                <a:cs typeface="Times New Roman" pitchFamily="18" charset="0"/>
              </a:rPr>
              <a:t>Δεν απονέμεται απόλυτο δικαίωμα για πανομοιότυπο σχέδιο ή υπόδειγμα</a:t>
            </a:r>
            <a:r>
              <a:rPr lang="el-GR" sz="2600" dirty="0" smtClean="0">
                <a:latin typeface="Times New Roman" pitchFamily="18" charset="0"/>
                <a:cs typeface="Times New Roman" pitchFamily="18" charset="0"/>
              </a:rPr>
              <a:t>.</a:t>
            </a:r>
          </a:p>
          <a:p>
            <a:pPr algn="just"/>
            <a:endParaRPr lang="el-GR" sz="2600" dirty="0">
              <a:latin typeface="Times New Roman" pitchFamily="18" charset="0"/>
              <a:cs typeface="Times New Roman" pitchFamily="18" charset="0"/>
            </a:endParaRPr>
          </a:p>
          <a:p>
            <a:pPr algn="just"/>
            <a:r>
              <a:rPr lang="el-GR" sz="2600" dirty="0">
                <a:latin typeface="Times New Roman" pitchFamily="18" charset="0"/>
                <a:cs typeface="Times New Roman" pitchFamily="18" charset="0"/>
              </a:rPr>
              <a:t>Πανομοιότυπα όσα διαφέρουν από παλαιότερα μόνο ως προς «επουσιώδεις λεπτομέρειες</a:t>
            </a:r>
            <a:r>
              <a:rPr lang="el-GR" sz="2600" dirty="0" smtClean="0">
                <a:latin typeface="Times New Roman" pitchFamily="18" charset="0"/>
                <a:cs typeface="Times New Roman" pitchFamily="18" charset="0"/>
              </a:rPr>
              <a:t>».</a:t>
            </a:r>
          </a:p>
          <a:p>
            <a:pPr algn="just"/>
            <a:endParaRPr lang="el-GR" sz="2600" dirty="0">
              <a:latin typeface="Times New Roman" pitchFamily="18" charset="0"/>
              <a:cs typeface="Times New Roman" pitchFamily="18" charset="0"/>
            </a:endParaRPr>
          </a:p>
          <a:p>
            <a:pPr algn="just"/>
            <a:endParaRPr lang="el-GR" sz="26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188640"/>
            <a:ext cx="8712968" cy="5170646"/>
          </a:xfrm>
          <a:prstGeom prst="rect">
            <a:avLst/>
          </a:prstGeom>
        </p:spPr>
        <p:txBody>
          <a:bodyPr wrap="square">
            <a:spAutoFit/>
          </a:bodyPr>
          <a:lstStyle/>
          <a:p>
            <a:pPr algn="just"/>
            <a:r>
              <a:rPr lang="el-GR" sz="2600" dirty="0" smtClean="0">
                <a:latin typeface="Times New Roman" pitchFamily="18" charset="0"/>
                <a:cs typeface="Times New Roman" pitchFamily="18" charset="0"/>
              </a:rPr>
              <a:t>Αντικειμενικά νέο όταν δεν υπήρξε ξανά στο παρελθόν. Υποκειμενικά νέο </a:t>
            </a:r>
            <a:r>
              <a:rPr lang="el-GR" sz="2600" dirty="0" err="1" smtClean="0">
                <a:latin typeface="Times New Roman" pitchFamily="18" charset="0"/>
                <a:cs typeface="Times New Roman" pitchFamily="18" charset="0"/>
              </a:rPr>
              <a:t>διαπλάσθηκε</a:t>
            </a:r>
            <a:r>
              <a:rPr lang="el-GR" sz="2600" dirty="0" smtClean="0">
                <a:latin typeface="Times New Roman" pitchFamily="18" charset="0"/>
                <a:cs typeface="Times New Roman" pitchFamily="18" charset="0"/>
              </a:rPr>
              <a:t> από το δημιουργό χωρίς να έχει πρότυπο κάποια προηγούμενη σχετική διαμόρφωση.</a:t>
            </a:r>
          </a:p>
          <a:p>
            <a:pPr algn="just"/>
            <a:endParaRPr lang="el-GR" sz="2600" dirty="0" smtClean="0">
              <a:latin typeface="Times New Roman" pitchFamily="18" charset="0"/>
              <a:cs typeface="Times New Roman" pitchFamily="18" charset="0"/>
            </a:endParaRPr>
          </a:p>
          <a:p>
            <a:pPr algn="just"/>
            <a:r>
              <a:rPr lang="el-GR" sz="2600" dirty="0" smtClean="0">
                <a:latin typeface="Times New Roman" pitchFamily="18" charset="0"/>
                <a:cs typeface="Times New Roman" pitchFamily="18" charset="0"/>
              </a:rPr>
              <a:t>Για να κριθεί αν ένα σχέδιο ή υπόδειγμα νέο αρκεί να είναι άγνωστο στους ειδικούς του κλάδου που ασκούν δραστηριότητα μέσα στην ΕΕ, έστω και αν έχει προϋπάρξει σε απομακρυσμένο γεωγραφικό χώρο ή δεν έχει τύχει ευρύτερης διάδοσης.</a:t>
            </a:r>
          </a:p>
          <a:p>
            <a:pPr algn="just"/>
            <a:endParaRPr lang="el-GR" sz="2600" dirty="0" smtClean="0">
              <a:latin typeface="Times New Roman" pitchFamily="18" charset="0"/>
              <a:cs typeface="Times New Roman" pitchFamily="18" charset="0"/>
            </a:endParaRPr>
          </a:p>
          <a:p>
            <a:pPr algn="just"/>
            <a:r>
              <a:rPr lang="el-GR" sz="2600" dirty="0" smtClean="0">
                <a:latin typeface="Times New Roman" pitchFamily="18" charset="0"/>
                <a:cs typeface="Times New Roman" pitchFamily="18" charset="0"/>
              </a:rPr>
              <a:t>Νομολογία- Σημασία έχει η εντύπωση που προκαλείται στον ενημερωμένο καταναλωτή.</a:t>
            </a:r>
          </a:p>
          <a:p>
            <a:pPr algn="just"/>
            <a:endParaRPr lang="el-GR" dirty="0" smtClean="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TotalTime>
  <Words>1226</Words>
  <Application>Microsoft Office PowerPoint</Application>
  <PresentationFormat>Προβολή στην οθόνη (4:3)</PresentationFormat>
  <Paragraphs>161</Paragraphs>
  <Slides>19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19</vt:i4>
      </vt:variant>
    </vt:vector>
  </HeadingPairs>
  <TitlesOfParts>
    <vt:vector size="20" baseType="lpstr">
      <vt:lpstr>Θέμα του Office</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Sofia Gourgouliani</dc:creator>
  <cp:lastModifiedBy>Sofia Gourgouliani</cp:lastModifiedBy>
  <cp:revision>14</cp:revision>
  <dcterms:created xsi:type="dcterms:W3CDTF">2018-11-14T11:02:07Z</dcterms:created>
  <dcterms:modified xsi:type="dcterms:W3CDTF">2018-11-16T09:28:31Z</dcterms:modified>
</cp:coreProperties>
</file>