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71" r:id="rId15"/>
    <p:sldId id="272" r:id="rId16"/>
    <p:sldId id="273"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5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06/11/18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06/11/18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100" b="1" i="1" dirty="0" smtClean="0"/>
              <a:t>Ο Στρατηγικός Σχεδιασμός ως τύπος σχεδιασμού και ως</a:t>
            </a:r>
            <a:r>
              <a:rPr lang="el-GR" sz="3100" dirty="0" smtClean="0"/>
              <a:t/>
            </a:r>
            <a:br>
              <a:rPr lang="el-GR" sz="3100" dirty="0" smtClean="0"/>
            </a:br>
            <a:r>
              <a:rPr lang="el-GR" sz="3100" b="1" i="1" dirty="0" smtClean="0"/>
              <a:t>εργαλείο αποτελεσματικής </a:t>
            </a:r>
            <a:r>
              <a:rPr lang="el-GR" sz="3100" b="1" i="1" dirty="0" err="1" smtClean="0"/>
              <a:t>Aστικής</a:t>
            </a:r>
            <a:r>
              <a:rPr lang="el-GR" sz="3100" b="1" i="1" dirty="0" smtClean="0"/>
              <a:t> Διαχείρισης</a:t>
            </a:r>
            <a:r>
              <a:rPr lang="el-GR" sz="3100" dirty="0" smtClean="0"/>
              <a:t/>
            </a:r>
            <a:br>
              <a:rPr lang="el-GR" sz="3100" dirty="0" smtClean="0"/>
            </a:br>
            <a:r>
              <a:rPr lang="el-GR" sz="3100" b="1" i="1" dirty="0" smtClean="0"/>
              <a:t> </a:t>
            </a:r>
            <a:r>
              <a:rPr lang="el-GR" sz="3100" dirty="0" smtClean="0"/>
              <a:t/>
            </a:r>
            <a:br>
              <a:rPr lang="el-GR" sz="3100" dirty="0" smtClean="0"/>
            </a:br>
            <a:r>
              <a:rPr lang="el-GR" sz="3100" b="1" i="1" dirty="0" smtClean="0"/>
              <a:t>Θεόδωρος Μεταξάς </a:t>
            </a:r>
            <a:r>
              <a:rPr lang="el-GR" sz="3100" dirty="0" smtClean="0"/>
              <a:t/>
            </a:r>
            <a:br>
              <a:rPr lang="el-GR" sz="3100" dirty="0" smtClean="0"/>
            </a:br>
            <a:r>
              <a:rPr lang="el-GR" sz="3100" b="1" i="1" dirty="0" smtClean="0"/>
              <a:t>Κωνσταντίνος Λαλένης</a:t>
            </a:r>
            <a:r>
              <a:rPr lang="en-US" sz="3100" b="1" i="1" dirty="0" smtClean="0"/>
              <a:t/>
            </a:r>
            <a:br>
              <a:rPr lang="en-US" sz="3100" b="1" i="1" dirty="0" smtClean="0"/>
            </a:br>
            <a:r>
              <a:rPr lang="el-GR" dirty="0" smtClean="0"/>
              <a:t/>
            </a:r>
            <a:br>
              <a:rPr lang="el-GR" dirty="0" smtClean="0"/>
            </a:br>
            <a:endParaRPr lang="el-GR" dirty="0"/>
          </a:p>
        </p:txBody>
      </p:sp>
      <p:sp>
        <p:nvSpPr>
          <p:cNvPr id="3" name="2 - Υπότιτλος"/>
          <p:cNvSpPr>
            <a:spLocks noGrp="1"/>
          </p:cNvSpPr>
          <p:nvPr>
            <p:ph type="subTitle" idx="1"/>
          </p:nvPr>
        </p:nvSpPr>
        <p:spPr>
          <a:xfrm>
            <a:off x="1371600" y="4293096"/>
            <a:ext cx="6400800" cy="1345704"/>
          </a:xfrm>
        </p:spPr>
        <p:txBody>
          <a:bodyPr>
            <a:normAutofit/>
          </a:bodyPr>
          <a:lstStyle/>
          <a:p>
            <a:r>
              <a:rPr lang="el-GR" sz="2400" dirty="0" smtClean="0"/>
              <a:t>ΑΕΙΧΩΡΟΣ, </a:t>
            </a:r>
          </a:p>
          <a:p>
            <a:r>
              <a:rPr lang="el-GR" sz="2400" dirty="0" smtClean="0"/>
              <a:t>ΤΟΜΟΣ 5, ΤΕΥΧΟΣ 1, ΜΑΪΟΣ 2006</a:t>
            </a:r>
          </a:p>
          <a:p>
            <a:r>
              <a:rPr lang="en-US" sz="2400" dirty="0" smtClean="0"/>
              <a:t>www</a:t>
            </a:r>
            <a:r>
              <a:rPr lang="el-GR" sz="2400" dirty="0" smtClean="0"/>
              <a:t>.</a:t>
            </a:r>
            <a:r>
              <a:rPr lang="en-US" sz="2400" dirty="0" err="1" smtClean="0"/>
              <a:t>aeihoros</a:t>
            </a:r>
            <a:r>
              <a:rPr lang="el-GR" sz="2400" dirty="0" smtClean="0"/>
              <a:t>.</a:t>
            </a:r>
            <a:r>
              <a:rPr lang="en-US" sz="2400" dirty="0" err="1" smtClean="0"/>
              <a:t>gr</a:t>
            </a:r>
            <a:endParaRPr lang="el-GR" sz="2400" dirty="0" smtClean="0"/>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3100" u="sng" dirty="0" smtClean="0"/>
              <a:t>Στρατηγικός σχεδιασμός</a:t>
            </a:r>
            <a:r>
              <a:rPr lang="el-GR" sz="3100" dirty="0" smtClean="0"/>
              <a:t>: </a:t>
            </a:r>
            <a:r>
              <a:rPr lang="en-US" sz="3100" dirty="0" smtClean="0"/>
              <a:t/>
            </a:r>
            <a:br>
              <a:rPr lang="en-US" sz="3100" dirty="0" smtClean="0"/>
            </a:br>
            <a:r>
              <a:rPr lang="en-US" sz="3100" dirty="0" smtClean="0"/>
              <a:t>A</a:t>
            </a:r>
            <a:r>
              <a:rPr lang="el-GR" sz="3100" dirty="0" err="1" smtClean="0"/>
              <a:t>λλη</a:t>
            </a:r>
            <a:r>
              <a:rPr lang="el-GR" sz="3100" dirty="0" smtClean="0"/>
              <a:t> μια εναλλακτική πρόταση στον ορθολογικό σχεδιασμό, από διαφορετική όμως αφετηρία και με διαφορετικό περιεχόμενο από τον σχεδιασμό αποσπασματικών </a:t>
            </a:r>
            <a:r>
              <a:rPr lang="el-GR" sz="3100" dirty="0" err="1" smtClean="0"/>
              <a:t>μικροβελτιώσεων</a:t>
            </a:r>
            <a:r>
              <a:rPr lang="el-GR" sz="3100" dirty="0" smtClean="0"/>
              <a:t>. Θεωρείται από τα πιο σύγχρονα είδη σχεδιασμού. Σαν κύριο στοιχείο του αναπτύσσει ακριβώς τον κοινό αυτό τόπο όπου η γενική δομή του επιτρέπει την υιοθέτησή του από διαφορετικές πολιτικές και ιδεολογικές κατευθύνσεις, με ευρέα όρια προσαρμογών.</a:t>
            </a:r>
            <a:br>
              <a:rPr lang="el-GR" sz="3100" dirty="0" smtClean="0"/>
            </a:br>
            <a:r>
              <a:rPr lang="el-GR" sz="3100" dirty="0" smtClean="0"/>
              <a:t/>
            </a:r>
            <a:br>
              <a:rPr lang="el-GR" sz="3100" dirty="0" smtClean="0"/>
            </a:br>
            <a:r>
              <a:rPr lang="el-GR" sz="3100" dirty="0" smtClean="0"/>
              <a:t>Από στρατιωτικό περιβάλλον (κυρίως στις ΗΠΑ) και  από τον κόσμο των επιχειρήσεων.</a:t>
            </a:r>
            <a:r>
              <a:rPr lang="el-GR" sz="2800" dirty="0" smtClean="0"/>
              <a:t/>
            </a:r>
            <a:br>
              <a:rPr lang="el-GR" sz="2800" dirty="0" smtClean="0"/>
            </a:br>
            <a:r>
              <a:rPr lang="el-GR" sz="2800" dirty="0" smtClean="0"/>
              <a:t/>
            </a:r>
            <a:br>
              <a:rPr lang="el-GR" sz="2800" dirty="0" smtClean="0"/>
            </a:br>
            <a:endParaRPr lang="el-G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b="1" dirty="0" smtClean="0"/>
              <a:t>Χαρακτηριστικά</a:t>
            </a:r>
            <a:r>
              <a:rPr lang="el-GR" sz="2800" dirty="0" smtClean="0"/>
              <a:t/>
            </a:r>
            <a:br>
              <a:rPr lang="el-GR" sz="2800" dirty="0" smtClean="0"/>
            </a:br>
            <a:r>
              <a:rPr lang="el-GR" sz="2800" dirty="0" smtClean="0"/>
              <a:t>Ανάληψη δράσης, εφαρμογή, αποτελέσματα.</a:t>
            </a:r>
            <a:br>
              <a:rPr lang="el-GR" sz="2800" dirty="0" smtClean="0"/>
            </a:br>
            <a:r>
              <a:rPr lang="el-GR" sz="2800" dirty="0" smtClean="0"/>
              <a:t>Ευρύτερες και με μεγαλύτερη ποικιλία συμμετοχικές διαδικασίες.</a:t>
            </a:r>
            <a:br>
              <a:rPr lang="el-GR" sz="2800" dirty="0" smtClean="0"/>
            </a:br>
            <a:r>
              <a:rPr lang="el-GR" sz="2800" dirty="0" smtClean="0"/>
              <a:t>Κατανόηση των παραγόντων που επηρεάζουν μια τοπική κοινωνία στο ευρύτερο περιβάλλον της, ευκαιρίες και απειλές που προέρχονται από αυτό.</a:t>
            </a:r>
            <a:br>
              <a:rPr lang="el-GR" sz="2800" dirty="0" smtClean="0"/>
            </a:br>
            <a:r>
              <a:rPr lang="el-GR" sz="2800" dirty="0" smtClean="0"/>
              <a:t>Αξιολόγηση δυνατοτήτων και αδυναμιών τοπικής κοινωνίας σε σχέση με ευκαιρίες και απειλές από το ευρύτερο περιβάλλον. </a:t>
            </a:r>
            <a:br>
              <a:rPr lang="el-GR" sz="2800" dirty="0" smtClean="0"/>
            </a:br>
            <a:r>
              <a:rPr lang="el-GR" sz="2800" dirty="0" smtClean="0"/>
              <a:t/>
            </a:r>
            <a:br>
              <a:rPr lang="el-GR" sz="2800" dirty="0" smtClean="0"/>
            </a:br>
            <a:r>
              <a:rPr lang="el-GR" sz="2800" b="1" dirty="0" smtClean="0"/>
              <a:t>Χρονικός ορίζοντας</a:t>
            </a:r>
            <a:r>
              <a:rPr lang="el-GR" sz="2800" dirty="0" smtClean="0"/>
              <a:t>: </a:t>
            </a:r>
            <a:br>
              <a:rPr lang="el-GR" sz="2800" dirty="0" smtClean="0"/>
            </a:br>
            <a:r>
              <a:rPr lang="el-GR" sz="2800" dirty="0" smtClean="0"/>
              <a:t>μεσοπρόθεσμο συνήθως</a:t>
            </a:r>
            <a:br>
              <a:rPr lang="el-GR" sz="2800" dirty="0" smtClean="0"/>
            </a:br>
            <a:r>
              <a:rPr lang="el-GR" sz="2800" dirty="0" smtClean="0"/>
              <a:t/>
            </a:r>
            <a:br>
              <a:rPr lang="el-GR" sz="2800" dirty="0" smtClean="0"/>
            </a:br>
            <a:r>
              <a:rPr lang="el-GR" sz="2800" b="1" dirty="0" smtClean="0"/>
              <a:t>Βασικά εργαλεία</a:t>
            </a:r>
            <a:r>
              <a:rPr lang="el-GR" sz="2800" dirty="0" smtClean="0"/>
              <a:t>: </a:t>
            </a:r>
            <a:br>
              <a:rPr lang="el-GR" sz="2800" dirty="0" smtClean="0"/>
            </a:br>
            <a:r>
              <a:rPr lang="el-GR" sz="2800" dirty="0" smtClean="0"/>
              <a:t>Αναλύσεις </a:t>
            </a:r>
            <a:r>
              <a:rPr lang="en-US" sz="2800" dirty="0" smtClean="0"/>
              <a:t>SWOT</a:t>
            </a:r>
            <a:r>
              <a:rPr lang="el-GR" sz="2800" dirty="0" smtClean="0"/>
              <a:t> </a:t>
            </a:r>
            <a:r>
              <a:rPr lang="en-US" sz="2800" dirty="0" smtClean="0"/>
              <a:t>(Strengths, Weaknesses, Opportunities, Threats) </a:t>
            </a:r>
            <a:r>
              <a:rPr lang="el-GR" sz="2800" dirty="0" smtClean="0"/>
              <a:t>και </a:t>
            </a:r>
            <a:r>
              <a:rPr lang="en-US" sz="2800" dirty="0" smtClean="0"/>
              <a:t>PEST (Political, Economic, Social, Technological)</a:t>
            </a:r>
            <a:r>
              <a:rPr lang="el-GR" sz="2800" dirty="0" smtClean="0"/>
              <a:t/>
            </a:r>
            <a:br>
              <a:rPr lang="el-GR" sz="2800" dirty="0" smtClean="0"/>
            </a:br>
            <a:endParaRPr lang="el-G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a:bodyPr>
          <a:lstStyle/>
          <a:p>
            <a:pPr algn="l"/>
            <a:r>
              <a:rPr lang="el-GR" sz="2800" b="1" dirty="0" smtClean="0"/>
              <a:t>Διαδικαστικά στάδια</a:t>
            </a:r>
            <a:r>
              <a:rPr lang="el-GR" sz="2800" dirty="0" smtClean="0"/>
              <a:t>: </a:t>
            </a:r>
            <a:br>
              <a:rPr lang="el-GR" sz="2800" dirty="0" smtClean="0"/>
            </a:br>
            <a:r>
              <a:rPr lang="el-GR" sz="2800" dirty="0" smtClean="0"/>
              <a:t>α) προσδιορισμός του σκοπού και των στόχων του σχεδιασμού, </a:t>
            </a:r>
            <a:br>
              <a:rPr lang="el-GR" sz="2800" dirty="0" smtClean="0"/>
            </a:br>
            <a:r>
              <a:rPr lang="el-GR" sz="2800" dirty="0" smtClean="0"/>
              <a:t>β) ανάλυση της υπάρχουσας κατάστασης, </a:t>
            </a:r>
            <a:br>
              <a:rPr lang="el-GR" sz="2800" dirty="0" smtClean="0"/>
            </a:br>
            <a:r>
              <a:rPr lang="el-GR" sz="2800" dirty="0" smtClean="0"/>
              <a:t>γ) διαμόρφωση στρατηγικής με τον προσδιορισμό των παραγόντων των αναλύσεων </a:t>
            </a:r>
            <a:r>
              <a:rPr lang="en-GB" sz="2800" dirty="0" smtClean="0"/>
              <a:t>SWOT</a:t>
            </a:r>
            <a:r>
              <a:rPr lang="el-GR" sz="2800" dirty="0" smtClean="0"/>
              <a:t> και </a:t>
            </a:r>
            <a:r>
              <a:rPr lang="en-GB" sz="2800" dirty="0" smtClean="0"/>
              <a:t>PEST</a:t>
            </a:r>
            <a:r>
              <a:rPr lang="el-GR" sz="2800" dirty="0" smtClean="0"/>
              <a:t>, </a:t>
            </a:r>
            <a:br>
              <a:rPr lang="el-GR" sz="2800" dirty="0" smtClean="0"/>
            </a:br>
            <a:r>
              <a:rPr lang="el-GR" sz="2800" dirty="0" smtClean="0"/>
              <a:t>δ) επιλογή εναλλακτικής πρότασης, </a:t>
            </a:r>
            <a:br>
              <a:rPr lang="el-GR" sz="2800" dirty="0" smtClean="0"/>
            </a:br>
            <a:r>
              <a:rPr lang="el-GR" sz="2800" dirty="0" smtClean="0"/>
              <a:t>ε) εφαρμογή και </a:t>
            </a:r>
            <a:br>
              <a:rPr lang="el-GR" sz="2800" dirty="0" smtClean="0"/>
            </a:br>
            <a:r>
              <a:rPr lang="el-GR" sz="2800" dirty="0" smtClean="0"/>
              <a:t>στ) έλεγχος, αξιολόγηση, ανατροφοδότηση, αναθεώρηση.</a:t>
            </a:r>
            <a:br>
              <a:rPr lang="el-GR" sz="2800" dirty="0" smtClean="0"/>
            </a:br>
            <a:endParaRPr lang="el-G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fontScale="90000"/>
          </a:bodyPr>
          <a:lstStyle/>
          <a:p>
            <a:pPr algn="l"/>
            <a:r>
              <a:rPr lang="el-GR" sz="2800" b="1" dirty="0" smtClean="0"/>
              <a:t>Αρνητικοί παράγοντες αποδοτικότητας:</a:t>
            </a:r>
            <a:r>
              <a:rPr lang="el-GR" sz="2800" dirty="0" smtClean="0"/>
              <a:t/>
            </a:r>
            <a:br>
              <a:rPr lang="el-GR" sz="2800" dirty="0" smtClean="0"/>
            </a:br>
            <a:r>
              <a:rPr lang="el-GR" sz="2800" dirty="0" smtClean="0"/>
              <a:t>Ι. Η μη αποσαφήνιση της έννοιας, του οράματος του Στρατηγικού σχεδιασμού και του σκοπού που  καλείται να υλοποιήσει. </a:t>
            </a:r>
            <a:br>
              <a:rPr lang="el-GR" sz="2800" dirty="0" smtClean="0"/>
            </a:br>
            <a:r>
              <a:rPr lang="el-GR" sz="2800" dirty="0" smtClean="0"/>
              <a:t>ΙΙ. Η μη κατανόηση του διαχωρισμού ανάμεσα στον ‘σχεδιασμό’ του Στρατηγικού Πλάνου από την ‘ουσιαστική εφαρμογή του’. </a:t>
            </a:r>
            <a:br>
              <a:rPr lang="el-GR" sz="2800" dirty="0" smtClean="0"/>
            </a:br>
            <a:r>
              <a:rPr lang="el-GR" sz="2800" dirty="0" smtClean="0"/>
              <a:t>ΙΙΙ. Η μη ενασχόληση των τοπικών αρχών με τον Στρατηγικό Σχεδιασμό.</a:t>
            </a:r>
            <a:br>
              <a:rPr lang="el-GR" sz="2800" dirty="0" smtClean="0"/>
            </a:br>
            <a:r>
              <a:rPr lang="en-US" sz="2800" dirty="0" smtClean="0"/>
              <a:t>IV. </a:t>
            </a:r>
            <a:r>
              <a:rPr lang="el-GR" sz="2800" dirty="0" smtClean="0"/>
              <a:t>Η εμμονή στον παραδοσιακό τρόπο σχεδιασμού που είναι η παραγωγή του σχεδίου και όχι η ανάπτυξη δυναμικής διαδικασίας συνεχιζόμενου σχεδιασμού που μπορεί ανά πάσα στιγμή να συσχετίσει τους διαθέσιμους για την συγκεκριμένη περιοχή πόρους προς μια επιθυμητή πορεία ανάπτυξης.</a:t>
            </a:r>
            <a:br>
              <a:rPr lang="el-GR" sz="2800" dirty="0" smtClean="0"/>
            </a:br>
            <a:endParaRPr lang="el-G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700" b="1" dirty="0" smtClean="0"/>
              <a:t>Αξιολόγηση Στρατηγικών Σχεδίων και μεθοδολογίες λήψης αποφάσεων</a:t>
            </a:r>
            <a:r>
              <a:rPr lang="el-GR" sz="2700" dirty="0" smtClean="0"/>
              <a:t/>
            </a:r>
            <a:br>
              <a:rPr lang="el-GR" sz="2700" dirty="0" smtClean="0"/>
            </a:br>
            <a:r>
              <a:rPr lang="el-GR" sz="2700" b="1" i="1" dirty="0" smtClean="0"/>
              <a:t>Πρόβλεψη και αξιολόγηση</a:t>
            </a:r>
            <a:r>
              <a:rPr lang="el-GR" sz="2700" dirty="0" smtClean="0"/>
              <a:t>: </a:t>
            </a:r>
            <a:r>
              <a:rPr lang="en-US" sz="2700" dirty="0" smtClean="0"/>
              <a:t>Analysis of Interconnected Decision Areas</a:t>
            </a:r>
            <a:r>
              <a:rPr lang="el-GR" sz="2700" dirty="0" smtClean="0"/>
              <a:t> (</a:t>
            </a:r>
            <a:r>
              <a:rPr lang="en-US" sz="2700" dirty="0" smtClean="0"/>
              <a:t>AIDA</a:t>
            </a:r>
            <a:r>
              <a:rPr lang="el-GR" sz="2700" dirty="0" smtClean="0"/>
              <a:t>) (προσδιορισμός των ρόλων στην διαδικασία λήψης αποφάσεων), </a:t>
            </a:r>
            <a:r>
              <a:rPr lang="en-US" sz="2700" dirty="0" smtClean="0"/>
              <a:t>Brainstorming sessions</a:t>
            </a:r>
            <a:r>
              <a:rPr lang="el-GR" sz="2700" dirty="0" smtClean="0"/>
              <a:t> (συμμετοχική διαδικασία για την διαμόρφωση εναλλακτικών σεναρίων), </a:t>
            </a:r>
            <a:r>
              <a:rPr lang="en-US" sz="2700" dirty="0" smtClean="0"/>
              <a:t>cost</a:t>
            </a:r>
            <a:r>
              <a:rPr lang="el-GR" sz="2700" dirty="0" smtClean="0"/>
              <a:t> – </a:t>
            </a:r>
            <a:r>
              <a:rPr lang="en-US" sz="2700" dirty="0" smtClean="0"/>
              <a:t>benefit analysis</a:t>
            </a:r>
            <a:r>
              <a:rPr lang="el-GR" sz="2700" dirty="0" smtClean="0"/>
              <a:t> (ανάλυση κόστους / οφέλους), </a:t>
            </a:r>
            <a:r>
              <a:rPr lang="en-US" sz="2700" dirty="0" smtClean="0"/>
              <a:t>cost</a:t>
            </a:r>
            <a:r>
              <a:rPr lang="el-GR" sz="2700" dirty="0" smtClean="0"/>
              <a:t> – </a:t>
            </a:r>
            <a:r>
              <a:rPr lang="en-US" sz="2700" dirty="0" smtClean="0"/>
              <a:t>effectiveness analysis</a:t>
            </a:r>
            <a:r>
              <a:rPr lang="el-GR" sz="2700" dirty="0" smtClean="0"/>
              <a:t> (ανάλυση κόστους / αποτελεσματικότητας), </a:t>
            </a:r>
            <a:r>
              <a:rPr lang="en-US" sz="2700" dirty="0" smtClean="0"/>
              <a:t>Assessing the Sustainability of Societal Initiatives and Proposed Agendas for Change</a:t>
            </a:r>
            <a:r>
              <a:rPr lang="el-GR" sz="2700" dirty="0" smtClean="0"/>
              <a:t> (</a:t>
            </a:r>
            <a:r>
              <a:rPr lang="en-US" sz="2700" dirty="0" smtClean="0"/>
              <a:t>ASSIPAC</a:t>
            </a:r>
            <a:r>
              <a:rPr lang="el-GR" sz="2700" dirty="0" smtClean="0"/>
              <a:t>) (πρόβλεψης των πιθανών συγκρούσεων του σχεδιασμού με οράματα και πολιτικές </a:t>
            </a:r>
            <a:r>
              <a:rPr lang="el-GR" sz="2700" dirty="0" err="1" smtClean="0"/>
              <a:t>αειφορικής</a:t>
            </a:r>
            <a:r>
              <a:rPr lang="el-GR" sz="2700" dirty="0" smtClean="0"/>
              <a:t> ανάπτυξης και των συνεπειών αυτών), </a:t>
            </a:r>
            <a:r>
              <a:rPr lang="en-US" sz="2700" dirty="0" smtClean="0"/>
              <a:t>economic forecasting analysis</a:t>
            </a:r>
            <a:r>
              <a:rPr lang="el-GR" sz="2700" dirty="0" smtClean="0"/>
              <a:t> (οικονομική ανάλυση προβλέψεων), </a:t>
            </a:r>
            <a:r>
              <a:rPr lang="en-US" sz="2700" dirty="0" smtClean="0"/>
              <a:t>Community Impact Evaluation</a:t>
            </a:r>
            <a:r>
              <a:rPr lang="el-GR" sz="2700" dirty="0" smtClean="0"/>
              <a:t> (</a:t>
            </a:r>
            <a:r>
              <a:rPr lang="en-US" sz="2700" dirty="0" smtClean="0"/>
              <a:t>CIE</a:t>
            </a:r>
            <a:r>
              <a:rPr lang="el-GR" sz="2700" dirty="0" smtClean="0"/>
              <a:t>) (Αξιολόγηση κόστους / οφέλους κοινωνικών παραγόντων σε περιβάλλον τοπικής κοινωνίας), </a:t>
            </a:r>
            <a:r>
              <a:rPr lang="en-US" sz="2700" dirty="0" smtClean="0"/>
              <a:t>input</a:t>
            </a:r>
            <a:r>
              <a:rPr lang="el-GR" sz="2700" dirty="0" smtClean="0"/>
              <a:t> – </a:t>
            </a:r>
            <a:r>
              <a:rPr lang="en-US" sz="2700" dirty="0" smtClean="0"/>
              <a:t>output analysis</a:t>
            </a:r>
            <a:r>
              <a:rPr lang="el-GR" sz="2700" dirty="0" smtClean="0"/>
              <a:t> (ανάλυση εισροών και εκροών), </a:t>
            </a:r>
            <a:r>
              <a:rPr lang="en-US" sz="2700" dirty="0" smtClean="0"/>
              <a:t>market analysis</a:t>
            </a:r>
            <a:r>
              <a:rPr lang="el-GR" sz="2700" dirty="0" smtClean="0"/>
              <a:t> (ανάλυση αγοράς) κλπ.</a:t>
            </a:r>
            <a:r>
              <a:rPr lang="el-GR" sz="2800" dirty="0" smtClean="0"/>
              <a:t/>
            </a:r>
            <a:br>
              <a:rPr lang="el-GR" sz="2800" dirty="0" smtClean="0"/>
            </a:b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b="1" dirty="0" smtClean="0"/>
              <a:t>Λήψη αποφάσεων</a:t>
            </a:r>
            <a:r>
              <a:rPr lang="el-GR" sz="2800" dirty="0" smtClean="0"/>
              <a:t>:</a:t>
            </a:r>
            <a:br>
              <a:rPr lang="el-GR" sz="2800" dirty="0" smtClean="0"/>
            </a:br>
            <a:r>
              <a:rPr lang="el-GR" sz="2800" dirty="0" smtClean="0"/>
              <a:t>1. Δ</a:t>
            </a:r>
            <a:r>
              <a:rPr lang="el-GR" sz="2800" i="1" dirty="0" smtClean="0"/>
              <a:t>έντρα λήψης αποφάσεων (</a:t>
            </a:r>
            <a:r>
              <a:rPr lang="en-US" sz="2800" i="1" dirty="0" smtClean="0"/>
              <a:t>decision trees</a:t>
            </a:r>
            <a:r>
              <a:rPr lang="el-GR" sz="2800" i="1" dirty="0" smtClean="0"/>
              <a:t>): Σ</a:t>
            </a:r>
            <a:r>
              <a:rPr lang="el-GR" sz="2800" dirty="0" smtClean="0"/>
              <a:t>υστηματική διαδικασία απλοποίησης πολλαπλών περιπτώσεων διαμόρφωσης σεναρίων, και επιλογής και λήψης απόφασης.</a:t>
            </a:r>
            <a:br>
              <a:rPr lang="el-GR" sz="2800" dirty="0" smtClean="0"/>
            </a:br>
            <a:r>
              <a:rPr lang="el-GR" sz="2800" dirty="0" smtClean="0"/>
              <a:t>2. Α</a:t>
            </a:r>
            <a:r>
              <a:rPr lang="el-GR" sz="2800" i="1" dirty="0" smtClean="0"/>
              <a:t>νάλυση </a:t>
            </a:r>
            <a:r>
              <a:rPr lang="en-US" sz="2800" i="1" dirty="0" smtClean="0"/>
              <a:t>PERT</a:t>
            </a:r>
            <a:r>
              <a:rPr lang="el-GR" sz="2800" i="1" dirty="0" smtClean="0"/>
              <a:t> (</a:t>
            </a:r>
            <a:r>
              <a:rPr lang="en-US" sz="2800" i="1" dirty="0" err="1" smtClean="0"/>
              <a:t>programme</a:t>
            </a:r>
            <a:r>
              <a:rPr lang="en-US" sz="2800" i="1" dirty="0" smtClean="0"/>
              <a:t> evaluation and review technique</a:t>
            </a:r>
            <a:r>
              <a:rPr lang="el-GR" sz="2800" i="1" dirty="0" smtClean="0"/>
              <a:t>): Σ</a:t>
            </a:r>
            <a:r>
              <a:rPr lang="el-GR" sz="2800" dirty="0" smtClean="0"/>
              <a:t>ε καταστάσεις διεύθυνσης τεχνικών έργων (</a:t>
            </a:r>
            <a:r>
              <a:rPr lang="en-US" sz="2800" dirty="0" smtClean="0"/>
              <a:t>project management</a:t>
            </a:r>
            <a:r>
              <a:rPr lang="el-GR" sz="2800" dirty="0" smtClean="0"/>
              <a:t>), με βασικό χαρακτηριστικό τον χρονικό προγραμματισμό στην υλοποίηση των φάσεων για κάθε έργο.</a:t>
            </a:r>
            <a:br>
              <a:rPr lang="el-GR" sz="2800" dirty="0" smtClean="0"/>
            </a:br>
            <a:r>
              <a:rPr lang="el-GR" sz="2800" dirty="0" smtClean="0"/>
              <a:t>3. Δ</a:t>
            </a:r>
            <a:r>
              <a:rPr lang="el-GR" sz="2800" i="1" dirty="0" smtClean="0"/>
              <a:t>ιαγράμματα </a:t>
            </a:r>
            <a:r>
              <a:rPr lang="en-US" sz="2800" i="1" dirty="0" smtClean="0"/>
              <a:t>GANTT</a:t>
            </a:r>
            <a:r>
              <a:rPr lang="el-GR" sz="2800" i="1" dirty="0" smtClean="0"/>
              <a:t>: </a:t>
            </a:r>
            <a:r>
              <a:rPr lang="el-GR" sz="2800" dirty="0" smtClean="0"/>
              <a:t>Πιο ελεύθερα από την ανάλυση </a:t>
            </a:r>
            <a:r>
              <a:rPr lang="en-US" sz="2800" dirty="0" smtClean="0"/>
              <a:t>PERT</a:t>
            </a:r>
            <a:r>
              <a:rPr lang="el-GR" sz="2800" dirty="0" smtClean="0"/>
              <a:t>, με αισιόδοξα και απαισιόδοξα σενάρια.</a:t>
            </a:r>
            <a:br>
              <a:rPr lang="el-GR" sz="2800" dirty="0" smtClean="0"/>
            </a:br>
            <a:r>
              <a:rPr lang="el-GR" sz="2800" dirty="0" smtClean="0"/>
              <a:t>4.  </a:t>
            </a:r>
            <a:r>
              <a:rPr lang="en-US" sz="2800" i="1" dirty="0" smtClean="0"/>
              <a:t>AHP</a:t>
            </a:r>
            <a:r>
              <a:rPr lang="el-GR" sz="2800" dirty="0" smtClean="0"/>
              <a:t> (</a:t>
            </a:r>
            <a:r>
              <a:rPr lang="en-US" sz="2800" dirty="0" smtClean="0"/>
              <a:t>Analytic Hierarchy Process</a:t>
            </a:r>
            <a:r>
              <a:rPr lang="el-GR" sz="2800" dirty="0" smtClean="0"/>
              <a:t>): Τεχνική λήψης αποφάσεων για σύνθετα προβλήματα βασισμένη στην ιεράρχηση εναλλακτικών λύσεων με συντελεστές βαρύτητας.</a:t>
            </a:r>
            <a:br>
              <a:rPr lang="el-GR" sz="2800" dirty="0" smtClean="0"/>
            </a:br>
            <a:endParaRPr lang="el-G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fontScale="90000"/>
          </a:bodyPr>
          <a:lstStyle/>
          <a:p>
            <a:pPr algn="l"/>
            <a:r>
              <a:rPr lang="el-GR" sz="2800" b="1" dirty="0" smtClean="0"/>
              <a:t>Τα Στρατηγικά Σχέδια στην Ελληνική πραγματικότητα</a:t>
            </a:r>
            <a:r>
              <a:rPr lang="el-GR" sz="2800" dirty="0" smtClean="0"/>
              <a:t/>
            </a:r>
            <a:br>
              <a:rPr lang="el-GR" sz="2800" dirty="0" smtClean="0"/>
            </a:br>
            <a:r>
              <a:rPr lang="el-GR" sz="2800" i="1" u="sng" dirty="0" smtClean="0"/>
              <a:t>Φορείς</a:t>
            </a:r>
            <a:r>
              <a:rPr lang="el-GR" sz="2800" dirty="0" smtClean="0"/>
              <a:t/>
            </a:r>
            <a:br>
              <a:rPr lang="el-GR" sz="2800" dirty="0" smtClean="0"/>
            </a:br>
            <a:r>
              <a:rPr lang="el-GR" sz="2800" dirty="0" smtClean="0"/>
              <a:t>Υπουργείο Περιβάλλοντος και Κλιματικής Αλλαγής, Υπουργείο Εσωτερικών και Δημόσιας Διοίκησης, Υπουργείο Εθνικής Οικονομίας.</a:t>
            </a:r>
            <a:br>
              <a:rPr lang="el-GR" sz="2800" dirty="0" smtClean="0"/>
            </a:br>
            <a:r>
              <a:rPr lang="el-GR" sz="2800" dirty="0" smtClean="0"/>
              <a:t/>
            </a:r>
            <a:br>
              <a:rPr lang="el-GR" sz="2800" dirty="0" smtClean="0"/>
            </a:br>
            <a:r>
              <a:rPr lang="el-GR" sz="2800" dirty="0" smtClean="0"/>
              <a:t>Υπουργεία Εσωτερικών και Δημόσιας Διοίκησης, και Εθνικής Οικονομίας, είναι συμβουλευτικού χαρακτήρα και χωρίς προκαθορισμένες και αυστηρές προδιαγραφές.</a:t>
            </a:r>
            <a:br>
              <a:rPr lang="el-GR" sz="2800" dirty="0" smtClean="0"/>
            </a:br>
            <a:r>
              <a:rPr lang="el-GR" sz="2800" dirty="0" smtClean="0"/>
              <a:t>ΥΠΕΚΑ, αντίθετα έχουν υποχρεωτικό χαρακτήρα.</a:t>
            </a:r>
            <a:br>
              <a:rPr lang="el-GR" sz="2800" dirty="0" smtClean="0"/>
            </a:br>
            <a:r>
              <a:rPr lang="el-GR" sz="2800" dirty="0" smtClean="0"/>
              <a:t/>
            </a:r>
            <a:br>
              <a:rPr lang="el-GR" sz="2800" dirty="0" smtClean="0"/>
            </a:br>
            <a:r>
              <a:rPr lang="el-GR" sz="2800" i="1" u="sng" dirty="0" smtClean="0"/>
              <a:t>Είδη</a:t>
            </a:r>
            <a:r>
              <a:rPr lang="el-GR" sz="2800" dirty="0" smtClean="0"/>
              <a:t/>
            </a:r>
            <a:br>
              <a:rPr lang="el-GR" sz="2800" dirty="0" smtClean="0"/>
            </a:br>
            <a:r>
              <a:rPr lang="el-GR" sz="2800" dirty="0" smtClean="0"/>
              <a:t>Χωροταξικές Μελέτες διαφόρων τύπων, Ρυθμιστικά Σχέδια, Γενικά Πολεοδομικά Σχέδια και ΣΧΟΟΑΠ.</a:t>
            </a:r>
            <a:br>
              <a:rPr lang="el-GR" sz="2800" dirty="0" smtClean="0"/>
            </a:br>
            <a:r>
              <a:rPr lang="el-GR" sz="2800" dirty="0" smtClean="0"/>
              <a:t>Νέοι τύποι σχεδίων (Ν. 4</a:t>
            </a:r>
            <a:r>
              <a:rPr lang="en-US" sz="2800" dirty="0" smtClean="0"/>
              <a:t>44</a:t>
            </a:r>
            <a:r>
              <a:rPr lang="el-GR" sz="2800" dirty="0" smtClean="0"/>
              <a:t>7/2016),</a:t>
            </a:r>
            <a:r>
              <a:rPr lang="en-US" sz="2800" dirty="0" smtClean="0"/>
              <a:t> </a:t>
            </a:r>
            <a:r>
              <a:rPr lang="el-GR" sz="2800" dirty="0" smtClean="0"/>
              <a:t>ΤΧΣ.</a:t>
            </a:r>
            <a:endParaRPr lang="el-G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4638"/>
            <a:ext cx="8229600" cy="6322714"/>
          </a:xfrm>
        </p:spPr>
        <p:txBody>
          <a:bodyPr>
            <a:normAutofit/>
          </a:bodyPr>
          <a:lstStyle/>
          <a:p>
            <a:pPr algn="l"/>
            <a:r>
              <a:rPr lang="el-GR" sz="3100" b="1" dirty="0" smtClean="0"/>
              <a:t>Ορισμός</a:t>
            </a:r>
            <a:r>
              <a:rPr lang="el-GR" sz="3100" dirty="0" smtClean="0"/>
              <a:t/>
            </a:r>
            <a:br>
              <a:rPr lang="el-GR" sz="3100" dirty="0" smtClean="0"/>
            </a:br>
            <a:r>
              <a:rPr lang="el-GR" sz="3100" dirty="0" smtClean="0"/>
              <a:t>«ο σχεδιασμός είναι μια ιδιαίτερα λογική διαδικασία προς την επίτευξη μιας κατάστασης που παρουσιάζει ορισμένα επιθυμητά χαρακτηριστικά» (</a:t>
            </a:r>
            <a:r>
              <a:rPr lang="el-GR" sz="3100" dirty="0" err="1" smtClean="0"/>
              <a:t>Αραβαντινός</a:t>
            </a:r>
            <a:r>
              <a:rPr lang="el-GR" sz="3100" dirty="0" smtClean="0"/>
              <a:t>, 1999:53). </a:t>
            </a:r>
            <a:br>
              <a:rPr lang="el-GR" sz="3100" dirty="0" smtClean="0"/>
            </a:br>
            <a:r>
              <a:rPr lang="el-GR" sz="3100" dirty="0" smtClean="0"/>
              <a:t> </a:t>
            </a:r>
            <a:br>
              <a:rPr lang="el-GR" sz="3100" dirty="0" smtClean="0"/>
            </a:br>
            <a:r>
              <a:rPr lang="el-GR" sz="3100" b="1" dirty="0" smtClean="0"/>
              <a:t>Αφετηρία</a:t>
            </a:r>
            <a:r>
              <a:rPr lang="el-GR" sz="3100" dirty="0" smtClean="0"/>
              <a:t/>
            </a:r>
            <a:br>
              <a:rPr lang="el-GR" sz="3100" dirty="0" smtClean="0"/>
            </a:br>
            <a:r>
              <a:rPr lang="el-GR" sz="3100" dirty="0" smtClean="0"/>
              <a:t>1909 ο πρώτος αμιγής πολεοδομικός νόμος στη Βρετανία (</a:t>
            </a:r>
            <a:r>
              <a:rPr lang="en-US" sz="3100" dirty="0" smtClean="0"/>
              <a:t>Town and Country Planning Act</a:t>
            </a:r>
            <a:r>
              <a:rPr lang="el-GR" sz="3100" dirty="0" smtClean="0"/>
              <a:t>) που καθιέρωσε και τον σχετικό όρο. </a:t>
            </a:r>
            <a:r>
              <a:rPr lang="el-GR" dirty="0" smtClean="0"/>
              <a:t/>
            </a:r>
            <a:br>
              <a:rPr lang="el-GR"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3600" b="1" dirty="0" smtClean="0"/>
              <a:t>Γενικές κατηγορίες</a:t>
            </a:r>
            <a:r>
              <a:rPr lang="el-GR" sz="3600" dirty="0" smtClean="0"/>
              <a:t/>
            </a:r>
            <a:br>
              <a:rPr lang="el-GR" sz="3600" dirty="0" smtClean="0"/>
            </a:br>
            <a:r>
              <a:rPr lang="el-GR" sz="3600" dirty="0" smtClean="0"/>
              <a:t>Δύο διακριτές ομάδες: </a:t>
            </a:r>
            <a:r>
              <a:rPr lang="en-US" sz="3600" dirty="0" smtClean="0"/>
              <a:t/>
            </a:r>
            <a:br>
              <a:rPr lang="en-US" sz="3600" dirty="0" smtClean="0"/>
            </a:br>
            <a:r>
              <a:rPr lang="el-GR" sz="3600" dirty="0" smtClean="0"/>
              <a:t>α. η ομάδα στην οποία τα χαρακτηριστικά των διαφόρων ειδών σχεδιασμού καθορίζονται από μια αντίστοιχη πολιτική/φιλοσοφική θεωρία ή την κυρίαρχη πολιτική άποψη αυτών που συμμετέχουν </a:t>
            </a:r>
            <a:r>
              <a:rPr lang="en-US" sz="3600" dirty="0" smtClean="0"/>
              <a:t/>
            </a:r>
            <a:br>
              <a:rPr lang="en-US" sz="3600" dirty="0" smtClean="0"/>
            </a:br>
            <a:r>
              <a:rPr lang="el-GR" sz="3600" dirty="0" smtClean="0"/>
              <a:t/>
            </a:r>
            <a:br>
              <a:rPr lang="el-GR" sz="3600" dirty="0" smtClean="0"/>
            </a:br>
            <a:r>
              <a:rPr lang="el-GR" sz="3600" dirty="0" smtClean="0"/>
              <a:t>β. η ομάδα που τονίζει τα χαρακτηριστικά δομής και διαδικασιών των διαφόρων ειδών σχεδιασμού και την διαχρονική τους εξέλιξη, ακολουθώντας μια πιο «τεχνική» προσέγγιση.</a:t>
            </a:r>
            <a:r>
              <a:rPr lang="el-GR" dirty="0" smtClean="0"/>
              <a:t/>
            </a:r>
            <a:br>
              <a:rPr lang="el-GR" dirty="0" smtClean="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a:bodyPr>
          <a:lstStyle/>
          <a:p>
            <a:pPr algn="l"/>
            <a:r>
              <a:rPr lang="el-GR" sz="3600" b="1" i="1" dirty="0" smtClean="0"/>
              <a:t>Προσεγγίσεις με βάση τον πολιτικό χαρακτήρα</a:t>
            </a:r>
            <a:r>
              <a:rPr lang="el-GR" sz="3600" dirty="0" smtClean="0"/>
              <a:t/>
            </a:r>
            <a:br>
              <a:rPr lang="el-GR" sz="3600" dirty="0" smtClean="0"/>
            </a:br>
            <a:r>
              <a:rPr lang="en-US" sz="3600" u="sng" dirty="0" err="1" smtClean="0"/>
              <a:t>Yukubousky</a:t>
            </a:r>
            <a:r>
              <a:rPr lang="el-GR" sz="3600" u="sng" dirty="0" smtClean="0"/>
              <a:t> (1979):  </a:t>
            </a:r>
            <a:r>
              <a:rPr lang="en-US" sz="3600" dirty="0" smtClean="0"/>
              <a:t/>
            </a:r>
            <a:br>
              <a:rPr lang="en-US" sz="3600" dirty="0" smtClean="0"/>
            </a:br>
            <a:r>
              <a:rPr lang="el-GR" sz="3600" dirty="0" smtClean="0"/>
              <a:t/>
            </a:r>
            <a:br>
              <a:rPr lang="el-GR" sz="3600" dirty="0" smtClean="0"/>
            </a:br>
            <a:r>
              <a:rPr lang="en-US" sz="3600" dirty="0" smtClean="0"/>
              <a:t>1. </a:t>
            </a:r>
            <a:r>
              <a:rPr lang="el-GR" sz="3600" dirty="0" smtClean="0"/>
              <a:t>τεχνοκρατικός σχεδιασμός </a:t>
            </a:r>
            <a:br>
              <a:rPr lang="el-GR" sz="3600" dirty="0" smtClean="0"/>
            </a:br>
            <a:r>
              <a:rPr lang="en-US" sz="3600" dirty="0" smtClean="0"/>
              <a:t>2. </a:t>
            </a:r>
            <a:r>
              <a:rPr lang="el-GR" sz="3600" dirty="0" smtClean="0"/>
              <a:t>φιλελεύθερος (</a:t>
            </a:r>
            <a:r>
              <a:rPr lang="en-US" sz="3600" dirty="0" smtClean="0"/>
              <a:t>liberal</a:t>
            </a:r>
            <a:r>
              <a:rPr lang="el-GR" sz="3600" dirty="0" smtClean="0"/>
              <a:t>) σχεδιασμός </a:t>
            </a:r>
            <a:br>
              <a:rPr lang="el-GR" sz="3600" dirty="0" smtClean="0"/>
            </a:br>
            <a:r>
              <a:rPr lang="en-US" sz="3600" dirty="0" smtClean="0"/>
              <a:t>3. </a:t>
            </a:r>
            <a:r>
              <a:rPr lang="el-GR" sz="3600" dirty="0" smtClean="0"/>
              <a:t>δημοκρατικός σχεδιασμός </a:t>
            </a:r>
            <a:br>
              <a:rPr lang="el-GR" sz="3600" dirty="0" smtClean="0"/>
            </a:br>
            <a:r>
              <a:rPr lang="en-US" sz="3600" dirty="0" smtClean="0"/>
              <a:t>4. </a:t>
            </a:r>
            <a:r>
              <a:rPr lang="el-GR" sz="3600" dirty="0" smtClean="0"/>
              <a:t>σοσιαλιστικός σχεδιασμός </a:t>
            </a:r>
            <a:br>
              <a:rPr lang="el-GR" sz="3600" dirty="0" smtClean="0"/>
            </a:br>
            <a:endParaRPr lang="el-G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6453336"/>
          </a:xfrm>
        </p:spPr>
        <p:txBody>
          <a:bodyPr>
            <a:normAutofit fontScale="90000"/>
          </a:bodyPr>
          <a:lstStyle/>
          <a:p>
            <a:pPr algn="l"/>
            <a:r>
              <a:rPr lang="en-US" sz="2700" u="sng" dirty="0" err="1" smtClean="0"/>
              <a:t>Thornley</a:t>
            </a:r>
            <a:r>
              <a:rPr lang="el-GR" sz="2700" u="sng" dirty="0" smtClean="0"/>
              <a:t> (1977): </a:t>
            </a:r>
            <a:r>
              <a:rPr lang="en-US" sz="2700" u="sng" dirty="0" smtClean="0"/>
              <a:t/>
            </a:r>
            <a:br>
              <a:rPr lang="en-US" sz="2700" u="sng" dirty="0" smtClean="0"/>
            </a:br>
            <a:r>
              <a:rPr lang="el-GR" sz="2700" dirty="0" smtClean="0"/>
              <a:t/>
            </a:r>
            <a:br>
              <a:rPr lang="el-GR" sz="2700" dirty="0" smtClean="0"/>
            </a:br>
            <a:r>
              <a:rPr lang="en-US" sz="2700" dirty="0" smtClean="0"/>
              <a:t>1. </a:t>
            </a:r>
            <a:r>
              <a:rPr lang="el-GR" sz="2700" b="1" i="1" dirty="0" smtClean="0"/>
              <a:t>Σχεδιασμός κοινωνικής σταθερότητας και πολιτικής ομαλότητας</a:t>
            </a:r>
            <a:r>
              <a:rPr lang="el-GR" sz="2700" i="1" dirty="0" smtClean="0"/>
              <a:t> </a:t>
            </a:r>
            <a:r>
              <a:rPr lang="el-GR" sz="2700" dirty="0" smtClean="0"/>
              <a:t>(</a:t>
            </a:r>
            <a:r>
              <a:rPr lang="en-US" sz="2700" dirty="0" smtClean="0"/>
              <a:t>consensus and stability</a:t>
            </a:r>
            <a:r>
              <a:rPr lang="el-GR" sz="2700" dirty="0" smtClean="0"/>
              <a:t>) με σκοπό την όσο το δυνατό ομαλότερη διατήρηση ενός μάλλον αταξικού κοινωνικού / πολιτικού συστήματος με κατά περίπτωση παρεμβάσεις.</a:t>
            </a:r>
            <a:br>
              <a:rPr lang="el-GR" sz="2700" dirty="0" smtClean="0"/>
            </a:br>
            <a:r>
              <a:rPr lang="el-GR" sz="2700" dirty="0" smtClean="0"/>
              <a:t>2. </a:t>
            </a:r>
            <a:r>
              <a:rPr lang="el-GR" sz="2700" b="1" i="1" dirty="0" smtClean="0"/>
              <a:t>Σχεδιασμός περιστολής και διαπραγμάτευσης </a:t>
            </a:r>
            <a:r>
              <a:rPr lang="el-GR" sz="2700" dirty="0" smtClean="0"/>
              <a:t>(</a:t>
            </a:r>
            <a:r>
              <a:rPr lang="en-US" sz="2700" dirty="0" smtClean="0"/>
              <a:t>containment and bargaining</a:t>
            </a:r>
            <a:r>
              <a:rPr lang="el-GR" sz="2700" dirty="0" smtClean="0"/>
              <a:t>) όπου οι κοινωνικές συγκρούσεις αναγνωρίζονται σαν εγγενές –και συχνά θετικό- στοιχείο της κοινωνίας και δίνεται έμφαση στην διαχείριση των συγκρούσεων με σκοπό την ομαλή ενσωμάτωση της δυναμικής τους στο υπάρχον κοινωνικό σύστημα. </a:t>
            </a:r>
            <a:br>
              <a:rPr lang="el-GR" sz="2700" dirty="0" smtClean="0"/>
            </a:br>
            <a:r>
              <a:rPr lang="el-GR" sz="2700" dirty="0" smtClean="0"/>
              <a:t>3. </a:t>
            </a:r>
            <a:r>
              <a:rPr lang="el-GR" sz="2700" b="1" i="1" dirty="0" smtClean="0"/>
              <a:t>Σχεδιασμός σύγκρουσης και αύξησης της κοινωνικής συνείδησης</a:t>
            </a:r>
            <a:r>
              <a:rPr lang="el-GR" sz="2700" i="1" dirty="0" smtClean="0"/>
              <a:t> </a:t>
            </a:r>
            <a:r>
              <a:rPr lang="el-GR" sz="2700" dirty="0" smtClean="0"/>
              <a:t>(</a:t>
            </a:r>
            <a:r>
              <a:rPr lang="en-US" sz="2700" dirty="0" smtClean="0"/>
              <a:t>conflict and increased consciousness</a:t>
            </a:r>
            <a:r>
              <a:rPr lang="el-GR" sz="2700" dirty="0" smtClean="0"/>
              <a:t>) όπου αναγνωρίζεται η συνεχής ταξική πάλη, θεωρείται ότι κοινωνική πρόοδος επιτυγχάνεται κυρίως με κοινωνικές συγκρούσεις και ανατροπές, και ο σκοπός του σχεδιασμού είναι οι βασικές δομικές αλλαγές στην κοινωνία. </a:t>
            </a:r>
            <a:r>
              <a:rPr lang="el-GR" sz="3200" dirty="0" smtClean="0"/>
              <a:t/>
            </a:r>
            <a:br>
              <a:rPr lang="el-GR" sz="3200" dirty="0" smtClean="0"/>
            </a:br>
            <a:endParaRPr lang="el-G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n-US" sz="2700" u="sng" dirty="0" err="1" smtClean="0"/>
              <a:t>Fainstein</a:t>
            </a:r>
            <a:r>
              <a:rPr lang="el-GR" sz="2700" u="sng" dirty="0" smtClean="0"/>
              <a:t> και </a:t>
            </a:r>
            <a:r>
              <a:rPr lang="en-US" sz="2700" u="sng" dirty="0" err="1" smtClean="0"/>
              <a:t>Fainstein</a:t>
            </a:r>
            <a:r>
              <a:rPr lang="el-GR" sz="2700" u="sng" dirty="0" smtClean="0"/>
              <a:t> </a:t>
            </a:r>
            <a:r>
              <a:rPr lang="el-GR" sz="2700" dirty="0" smtClean="0"/>
              <a:t>(</a:t>
            </a:r>
            <a:r>
              <a:rPr lang="el-GR" sz="2700" u="sng" dirty="0" smtClean="0"/>
              <a:t>1996):</a:t>
            </a:r>
            <a:r>
              <a:rPr lang="el-GR" sz="2700" dirty="0" smtClean="0"/>
              <a:t/>
            </a:r>
            <a:br>
              <a:rPr lang="el-GR" sz="2700" dirty="0" smtClean="0"/>
            </a:br>
            <a:r>
              <a:rPr lang="en-US" sz="2700" dirty="0" smtClean="0"/>
              <a:t> </a:t>
            </a:r>
            <a:r>
              <a:rPr lang="el-GR" sz="2700" dirty="0" smtClean="0"/>
              <a:t/>
            </a:r>
            <a:br>
              <a:rPr lang="el-GR" sz="2700" dirty="0" smtClean="0"/>
            </a:br>
            <a:r>
              <a:rPr lang="el-GR" sz="2700" dirty="0" smtClean="0"/>
              <a:t>1. </a:t>
            </a:r>
            <a:r>
              <a:rPr lang="el-GR" sz="2700" b="1" i="1" dirty="0" smtClean="0"/>
              <a:t>Παραδοσιακός ή ορθολογικός καθολικός σχεδιασμός </a:t>
            </a:r>
            <a:r>
              <a:rPr lang="el-GR" sz="2700" dirty="0" smtClean="0"/>
              <a:t>(</a:t>
            </a:r>
            <a:r>
              <a:rPr lang="en-US" sz="2700" dirty="0" smtClean="0"/>
              <a:t>traditional</a:t>
            </a:r>
            <a:r>
              <a:rPr lang="el-GR" sz="2700" dirty="0" smtClean="0"/>
              <a:t> ή </a:t>
            </a:r>
            <a:r>
              <a:rPr lang="en-US" sz="2700" dirty="0" smtClean="0"/>
              <a:t>rational comprehensive planning</a:t>
            </a:r>
            <a:r>
              <a:rPr lang="el-GR" sz="2700" dirty="0" smtClean="0"/>
              <a:t>) όπου ο ειδικός μόνο προκαθορίζει τους σκοπούς του σχεδιασμού και τους τρόπους υλοποίησής του (ελιτισμός). Έμφαση δίνεται στον «επιστημονικό» χαρακτήρα του σχεδιασμού, που θεωρείται υπεράνω πολιτικών, ταξικών κλπ. διαφοροποιήσεων. </a:t>
            </a:r>
            <a:br>
              <a:rPr lang="el-GR" sz="2700" dirty="0" smtClean="0"/>
            </a:br>
            <a:r>
              <a:rPr lang="el-GR" sz="2700" dirty="0" smtClean="0"/>
              <a:t>2. </a:t>
            </a:r>
            <a:r>
              <a:rPr lang="el-GR" sz="2700" b="1" i="1" dirty="0" smtClean="0"/>
              <a:t>Αποσπασματικός βελτιωτικός σχεδιασμός </a:t>
            </a:r>
            <a:r>
              <a:rPr lang="el-GR" sz="2700" dirty="0" smtClean="0"/>
              <a:t>(</a:t>
            </a:r>
            <a:r>
              <a:rPr lang="en-US" sz="2700" dirty="0" smtClean="0"/>
              <a:t>incremental planning</a:t>
            </a:r>
            <a:r>
              <a:rPr lang="el-GR" sz="2700" dirty="0" smtClean="0"/>
              <a:t>) όπου οι αποφάσεις λαμβάνονται σε σχέση με τα συγκριτικά πλεονεκτήματα ορισμένων εναλλακτικών δυνατοτήτων, περιορισμένων σε αριθμό. Δεν υπάρχουν μακροπρόθεσμοι στόχοι αλλά μόνο διαδοχικές </a:t>
            </a:r>
            <a:r>
              <a:rPr lang="el-GR" sz="2700" dirty="0" err="1" smtClean="0"/>
              <a:t>μικροβελτιώσεις</a:t>
            </a:r>
            <a:r>
              <a:rPr lang="el-GR" sz="2700" dirty="0" smtClean="0"/>
              <a:t> και γρήγορη αντιμετώπιση των πιο επιτακτικών ζητημάτων. Ο σχεδιασμός αυτός διατηρεί την υπάρχουσα κατάσταση και προσιδιάζει με την φιλελεύθερη πολιτική ιδεολογία.</a:t>
            </a:r>
            <a:r>
              <a:rPr lang="el-GR" sz="2800" dirty="0" smtClean="0"/>
              <a:t/>
            </a:r>
            <a:br>
              <a:rPr lang="el-GR" sz="2800" dirty="0" smtClean="0"/>
            </a:br>
            <a:endParaRPr lang="el-G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a:bodyPr>
          <a:lstStyle/>
          <a:p>
            <a:pPr lvl="0" algn="l"/>
            <a:r>
              <a:rPr lang="el-GR" sz="2400" dirty="0" smtClean="0"/>
              <a:t>3. </a:t>
            </a:r>
            <a:r>
              <a:rPr lang="el-GR" sz="2400" b="1" i="1" dirty="0" smtClean="0"/>
              <a:t>Σχεδιασμός ισοκατανομής</a:t>
            </a:r>
            <a:r>
              <a:rPr lang="el-GR" sz="2400" i="1" dirty="0" smtClean="0"/>
              <a:t> </a:t>
            </a:r>
            <a:r>
              <a:rPr lang="el-GR" sz="2400" dirty="0" smtClean="0"/>
              <a:t>(</a:t>
            </a:r>
            <a:r>
              <a:rPr lang="en-US" sz="2400" dirty="0" smtClean="0"/>
              <a:t>equity planning</a:t>
            </a:r>
            <a:r>
              <a:rPr lang="el-GR" sz="2400" dirty="0" smtClean="0"/>
              <a:t>) επικεντρώνεται στην «πολιτικά ορθή» ιδεολογική προσέγγιση. Αναγνωρίζει την ταξική δομή της κοινωνίας και την κυριαρχία κοινωνικών ομάδων επί άλλων, και προσπαθεί μέσω του σχεδιασμού να ενισχύσει την κοινωνική θέση και το πολιτικό βάρος των ομάδων που μειονεκτούν, έστω και αν αυτό δεν γίνεται με τυπικά δημοκρατικές διαδικασίες (</a:t>
            </a:r>
            <a:r>
              <a:rPr lang="en-US" sz="2400" dirty="0" smtClean="0"/>
              <a:t>positive discrimination</a:t>
            </a:r>
            <a:r>
              <a:rPr lang="el-GR" sz="2400" dirty="0" smtClean="0"/>
              <a:t>).</a:t>
            </a:r>
            <a:br>
              <a:rPr lang="el-GR" sz="2400" dirty="0" smtClean="0"/>
            </a:br>
            <a:r>
              <a:rPr lang="el-GR" sz="2400" dirty="0" smtClean="0"/>
              <a:t>4. </a:t>
            </a:r>
            <a:r>
              <a:rPr lang="el-GR" sz="2400" b="1" i="1" dirty="0" smtClean="0"/>
              <a:t>Δημοκρατικός σχεδιασμός </a:t>
            </a:r>
            <a:r>
              <a:rPr lang="el-GR" sz="2400" dirty="0" smtClean="0"/>
              <a:t>(</a:t>
            </a:r>
            <a:r>
              <a:rPr lang="en-US" sz="2400" dirty="0" smtClean="0"/>
              <a:t>democratic planning</a:t>
            </a:r>
            <a:r>
              <a:rPr lang="el-GR" sz="2400" dirty="0" smtClean="0"/>
              <a:t>) έχει κοινό πολιτικό και πρακτικό τόπο με τον σχεδιασμό ισοκατανομής. Τονίζει την σημασία της ευρύτερης δυνατής συμμετοχής του κοινού στο σχεδιασμό. Διαφέρει από τον προηγούμενο στο ότι επικεντρώνεται στις διαδικασίες μεγιστοποίησης της συμμετοχής και όχι τόσο στον στόχο ενίσχυσης των αδύνατων κοινωνικών ομάδων.</a:t>
            </a:r>
            <a:br>
              <a:rPr lang="el-GR" sz="2400" dirty="0" smtClean="0"/>
            </a:br>
            <a:endParaRPr lang="el-G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700" b="1" i="1" dirty="0" smtClean="0"/>
              <a:t>Προσεγγίσεις με βάση την δομή ή/και την διαδικασία</a:t>
            </a:r>
            <a:r>
              <a:rPr lang="el-GR" sz="2700" dirty="0" smtClean="0"/>
              <a:t/>
            </a:r>
            <a:br>
              <a:rPr lang="el-GR" sz="2700" dirty="0" smtClean="0"/>
            </a:br>
            <a:r>
              <a:rPr lang="en-US" sz="2700" u="sng" dirty="0" smtClean="0"/>
              <a:t>Geddes</a:t>
            </a:r>
            <a:r>
              <a:rPr lang="el-GR" sz="2700" u="sng" dirty="0" smtClean="0"/>
              <a:t> (1915): </a:t>
            </a:r>
            <a:r>
              <a:rPr lang="el-GR" sz="2700" dirty="0" smtClean="0"/>
              <a:t/>
            </a:r>
            <a:br>
              <a:rPr lang="el-GR" sz="2700" dirty="0" smtClean="0"/>
            </a:br>
            <a:r>
              <a:rPr lang="el-GR" sz="2700" dirty="0" smtClean="0"/>
              <a:t>«συλλογή στοιχείων – ανάλυση – πρόταση» (</a:t>
            </a:r>
            <a:r>
              <a:rPr lang="en-US" sz="2700" dirty="0" smtClean="0"/>
              <a:t>survey</a:t>
            </a:r>
            <a:r>
              <a:rPr lang="el-GR" sz="2700" dirty="0" smtClean="0"/>
              <a:t> – </a:t>
            </a:r>
            <a:r>
              <a:rPr lang="en-US" sz="2700" dirty="0" smtClean="0"/>
              <a:t>analysis</a:t>
            </a:r>
            <a:r>
              <a:rPr lang="el-GR" sz="2700" dirty="0" smtClean="0"/>
              <a:t> – </a:t>
            </a:r>
            <a:r>
              <a:rPr lang="en-US" sz="2700" dirty="0" smtClean="0"/>
              <a:t>plan</a:t>
            </a:r>
            <a:r>
              <a:rPr lang="el-GR" sz="2700" dirty="0" smtClean="0"/>
              <a:t>).</a:t>
            </a:r>
            <a:br>
              <a:rPr lang="el-GR" sz="2700" dirty="0" smtClean="0"/>
            </a:br>
            <a:r>
              <a:rPr lang="el-GR" sz="2700" dirty="0" smtClean="0"/>
              <a:t/>
            </a:r>
            <a:br>
              <a:rPr lang="el-GR" sz="2700" dirty="0" smtClean="0"/>
            </a:br>
            <a:r>
              <a:rPr lang="el-GR" sz="2700" u="sng" dirty="0" smtClean="0"/>
              <a:t>Ορθολογικός σχεδιασμός (</a:t>
            </a:r>
            <a:r>
              <a:rPr lang="en-US" sz="2700" u="sng" dirty="0" smtClean="0"/>
              <a:t>rational planning</a:t>
            </a:r>
            <a:r>
              <a:rPr lang="el-GR" sz="2700" u="sng" dirty="0" smtClean="0"/>
              <a:t>), τέλη της δεκαετίας του ΄60: </a:t>
            </a:r>
            <a:r>
              <a:rPr lang="el-GR" sz="2700" dirty="0" smtClean="0"/>
              <a:t/>
            </a:r>
            <a:br>
              <a:rPr lang="el-GR" sz="2700" dirty="0" smtClean="0"/>
            </a:br>
            <a:r>
              <a:rPr lang="el-GR" sz="2700" dirty="0" smtClean="0"/>
              <a:t>«περιγραφή του συστήματος και διατύπωση του προβλήματος – διαμόρφωση και ανάλυση εναλλακτικών λύσεων – αξιολόγηση και επιλογή – εφαρμογή και παρακολούθηση – </a:t>
            </a:r>
            <a:r>
              <a:rPr lang="el-GR" sz="2700" dirty="0" err="1" smtClean="0"/>
              <a:t>επανατροφοδότηση</a:t>
            </a:r>
            <a:r>
              <a:rPr lang="el-GR" sz="2700" dirty="0" smtClean="0"/>
              <a:t> των προηγουμένων σταδίων – επιστροφή στην διαδικασία και αναθεώρηση». </a:t>
            </a:r>
            <a:br>
              <a:rPr lang="el-GR" sz="2700" dirty="0" smtClean="0"/>
            </a:br>
            <a:r>
              <a:rPr lang="el-GR" sz="2700" dirty="0" smtClean="0"/>
              <a:t>Επίσης ο </a:t>
            </a:r>
            <a:r>
              <a:rPr lang="el-GR" sz="2700" u="sng" dirty="0" smtClean="0"/>
              <a:t>τομεακός</a:t>
            </a:r>
            <a:r>
              <a:rPr lang="el-GR" sz="2700" dirty="0" smtClean="0"/>
              <a:t> (</a:t>
            </a:r>
            <a:r>
              <a:rPr lang="en-US" sz="2700" dirty="0" err="1" smtClean="0"/>
              <a:t>sectoral</a:t>
            </a:r>
            <a:r>
              <a:rPr lang="el-GR" sz="2700" dirty="0" smtClean="0"/>
              <a:t>), ο </a:t>
            </a:r>
            <a:r>
              <a:rPr lang="el-GR" sz="2700" u="sng" dirty="0" smtClean="0"/>
              <a:t>παράλληλος</a:t>
            </a:r>
            <a:r>
              <a:rPr lang="el-GR" sz="2700" dirty="0" smtClean="0"/>
              <a:t> (</a:t>
            </a:r>
            <a:r>
              <a:rPr lang="en-US" sz="2700" dirty="0" smtClean="0"/>
              <a:t>parallel</a:t>
            </a:r>
            <a:r>
              <a:rPr lang="el-GR" sz="2700" dirty="0" smtClean="0"/>
              <a:t>) και ο </a:t>
            </a:r>
            <a:r>
              <a:rPr lang="el-GR" sz="2700" u="sng" dirty="0" smtClean="0"/>
              <a:t>καθολικός</a:t>
            </a:r>
            <a:r>
              <a:rPr lang="el-GR" sz="2700" dirty="0" smtClean="0"/>
              <a:t>  (</a:t>
            </a:r>
            <a:r>
              <a:rPr lang="en-US" sz="2700" dirty="0" smtClean="0"/>
              <a:t>comprehensive</a:t>
            </a:r>
            <a:r>
              <a:rPr lang="el-GR" sz="2700" dirty="0" smtClean="0"/>
              <a:t>) σχεδιασμός. </a:t>
            </a:r>
            <a:br>
              <a:rPr lang="el-GR" sz="2700" dirty="0" smtClean="0"/>
            </a:br>
            <a:r>
              <a:rPr lang="el-GR" sz="2700" dirty="0" smtClean="0"/>
              <a:t/>
            </a:r>
            <a:br>
              <a:rPr lang="el-GR" sz="2700" dirty="0" smtClean="0"/>
            </a:br>
            <a:r>
              <a:rPr lang="el-GR" sz="2700" dirty="0" smtClean="0"/>
              <a:t>Περιοριστικός για την απρόσκοπτη λειτουργία των δυνάμεων της ελεύθερης αγοράς. </a:t>
            </a:r>
            <a:r>
              <a:rPr lang="el-GR" sz="3200" dirty="0" smtClean="0"/>
              <a:t/>
            </a:r>
            <a:br>
              <a:rPr lang="el-GR" sz="3200" dirty="0" smtClean="0"/>
            </a:br>
            <a:endParaRPr lang="el-GR"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u="sng" dirty="0" smtClean="0"/>
              <a:t>Σχεδιασμός αποσπασματικών </a:t>
            </a:r>
            <a:r>
              <a:rPr lang="el-GR" sz="2800" u="sng" dirty="0" err="1" smtClean="0"/>
              <a:t>μικροβελτιώσεων</a:t>
            </a:r>
            <a:r>
              <a:rPr lang="el-GR" sz="2800" u="sng" dirty="0" smtClean="0"/>
              <a:t> </a:t>
            </a:r>
            <a:r>
              <a:rPr lang="el-GR" sz="2800" dirty="0" smtClean="0"/>
              <a:t>(</a:t>
            </a:r>
            <a:r>
              <a:rPr lang="en-US" sz="2800" dirty="0" smtClean="0"/>
              <a:t>disjoined </a:t>
            </a:r>
            <a:r>
              <a:rPr lang="en-US" sz="2800" dirty="0" err="1" smtClean="0"/>
              <a:t>incrementalism</a:t>
            </a:r>
            <a:r>
              <a:rPr lang="el-GR" sz="2800" dirty="0" smtClean="0"/>
              <a:t>). </a:t>
            </a:r>
            <a:br>
              <a:rPr lang="el-GR" sz="2800" dirty="0" smtClean="0"/>
            </a:br>
            <a:r>
              <a:rPr lang="el-GR" sz="2800" dirty="0" err="1" smtClean="0"/>
              <a:t>Κατ΄</a:t>
            </a:r>
            <a:r>
              <a:rPr lang="el-GR" sz="2800" dirty="0" smtClean="0"/>
              <a:t> αυτόν, «οι διάφορες αβεβαιότητες ως προς τις εξελίξεις, αλλά και ως προς τις πραγματικές επιδιώξεις του σχεδιασμού είναι πάντα περισσότερες και σοβαρότερες από τις σωστές προβλέψεις και εκτιμήσεις που μπορεί να κάνει κανείς» και «οι μόνες ρεαλιστικές λύσεις είναι οι αποσπασματικές, περιορισμένης φιλοδοξίας προτάσεις, που δεν απομακρύνονται αισθητά από τα δεδομένα της υφιστάμενης κατάστασης».  </a:t>
            </a:r>
            <a:br>
              <a:rPr lang="el-GR" sz="2800" dirty="0" smtClean="0"/>
            </a:br>
            <a:r>
              <a:rPr lang="el-GR" sz="2800" dirty="0" smtClean="0"/>
              <a:t/>
            </a:r>
            <a:br>
              <a:rPr lang="el-GR" sz="2800" dirty="0" smtClean="0"/>
            </a:br>
            <a:r>
              <a:rPr lang="el-GR" sz="2800" dirty="0" smtClean="0"/>
              <a:t>Ιδιαίτερα συντηρητικός στις επιλογές του, απέκλειε κάθε καινοτομία και βαθύτερη αλλαγή, και ευνούχιζε κάθε όραμα για το μέλλον.</a:t>
            </a:r>
            <a:br>
              <a:rPr lang="el-GR" sz="2800" dirty="0" smtClean="0"/>
            </a:br>
            <a:endParaRPr lang="el-GR" sz="28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150</Words>
  <Application>Microsoft Macintosh PowerPoint</Application>
  <PresentationFormat>On-screen Show (4:3)</PresentationFormat>
  <Paragraphs>19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Θέμα του Office</vt:lpstr>
      <vt:lpstr>Ο Στρατηγικός Σχεδιασμός ως τύπος σχεδιασμού και ως εργαλείο αποτελεσματικής Aστικής Διαχείρισης   Θεόδωρος Μεταξάς  Κωνσταντίνος Λαλένης  </vt:lpstr>
      <vt:lpstr>Ορισμός «ο σχεδιασμός είναι μια ιδιαίτερα λογική διαδικασία προς την επίτευξη μιας κατάστασης που παρουσιάζει ορισμένα επιθυμητά χαρακτηριστικά» (Αραβαντινός, 1999:53).    Αφετηρία 1909 ο πρώτος αμιγής πολεοδομικός νόμος στη Βρετανία (Town and Country Planning Act) που καθιέρωσε και τον σχετικό όρο.  </vt:lpstr>
      <vt:lpstr>Γενικές κατηγορίες Δύο διακριτές ομάδες:  α. η ομάδα στην οποία τα χαρακτηριστικά των διαφόρων ειδών σχεδιασμού καθορίζονται από μια αντίστοιχη πολιτική/φιλοσοφική θεωρία ή την κυρίαρχη πολιτική άποψη αυτών που συμμετέχουν   β. η ομάδα που τονίζει τα χαρακτηριστικά δομής και διαδικασιών των διαφόρων ειδών σχεδιασμού και την διαχρονική τους εξέλιξη, ακολουθώντας μια πιο «τεχνική» προσέγγιση. </vt:lpstr>
      <vt:lpstr>Προσεγγίσεις με βάση τον πολιτικό χαρακτήρα Yukubousky (1979):    1. τεχνοκρατικός σχεδιασμός  2. φιλελεύθερος (liberal) σχεδιασμός  3. δημοκρατικός σχεδιασμός  4. σοσιαλιστικός σχεδιασμός  </vt:lpstr>
      <vt:lpstr>Thornley (1977):   1. Σχεδιασμός κοινωνικής σταθερότητας και πολιτικής ομαλότητας (consensus and stability) με σκοπό την όσο το δυνατό ομαλότερη διατήρηση ενός μάλλον αταξικού κοινωνικού / πολιτικού συστήματος με κατά περίπτωση παρεμβάσεις. 2. Σχεδιασμός περιστολής και διαπραγμάτευσης (containment and bargaining) όπου οι κοινωνικές συγκρούσεις αναγνωρίζονται σαν εγγενές –και συχνά θετικό- στοιχείο της κοινωνίας και δίνεται έμφαση στην διαχείριση των συγκρούσεων με σκοπό την ομαλή ενσωμάτωση της δυναμικής τους στο υπάρχον κοινωνικό σύστημα.  3. Σχεδιασμός σύγκρουσης και αύξησης της κοινωνικής συνείδησης (conflict and increased consciousness) όπου αναγνωρίζεται η συνεχής ταξική πάλη, θεωρείται ότι κοινωνική πρόοδος επιτυγχάνεται κυρίως με κοινωνικές συγκρούσεις και ανατροπές, και ο σκοπός του σχεδιασμού είναι οι βασικές δομικές αλλαγές στην κοινωνία.  </vt:lpstr>
      <vt:lpstr>Fainstein και Fainstein (1996):   1. Παραδοσιακός ή ορθολογικός καθολικός σχεδιασμός (traditional ή rational comprehensive planning) όπου ο ειδικός μόνο προκαθορίζει τους σκοπούς του σχεδιασμού και τους τρόπους υλοποίησής του (ελιτισμός). Έμφαση δίνεται στον «επιστημονικό» χαρακτήρα του σχεδιασμού, που θεωρείται υπεράνω πολιτικών, ταξικών κλπ. διαφοροποιήσεων.  2. Αποσπασματικός βελτιωτικός σχεδιασμός (incremental planning) όπου οι αποφάσεις λαμβάνονται σε σχέση με τα συγκριτικά πλεονεκτήματα ορισμένων εναλλακτικών δυνατοτήτων, περιορισμένων σε αριθμό. Δεν υπάρχουν μακροπρόθεσμοι στόχοι αλλά μόνο διαδοχικές μικροβελτιώσεις και γρήγορη αντιμετώπιση των πιο επιτακτικών ζητημάτων. Ο σχεδιασμός αυτός διατηρεί την υπάρχουσα κατάσταση και προσιδιάζει με την φιλελεύθερη πολιτική ιδεολογία. </vt:lpstr>
      <vt:lpstr>3. Σχεδιασμός ισοκατανομής (equity planning) επικεντρώνεται στην «πολιτικά ορθή» ιδεολογική προσέγγιση. Αναγνωρίζει την ταξική δομή της κοινωνίας και την κυριαρχία κοινωνικών ομάδων επί άλλων, και προσπαθεί μέσω του σχεδιασμού να ενισχύσει την κοινωνική θέση και το πολιτικό βάρος των ομάδων που μειονεκτούν, έστω και αν αυτό δεν γίνεται με τυπικά δημοκρατικές διαδικασίες (positive discrimination). 4. Δημοκρατικός σχεδιασμός (democratic planning) έχει κοινό πολιτικό και πρακτικό τόπο με τον σχεδιασμό ισοκατανομής. Τονίζει την σημασία της ευρύτερης δυνατής συμμετοχής του κοινού στο σχεδιασμό. Διαφέρει από τον προηγούμενο στο ότι επικεντρώνεται στις διαδικασίες μεγιστοποίησης της συμμετοχής και όχι τόσο στον στόχο ενίσχυσης των αδύνατων κοινωνικών ομάδων. </vt:lpstr>
      <vt:lpstr>Προσεγγίσεις με βάση την δομή ή/και την διαδικασία Geddes (1915):  «συλλογή στοιχείων – ανάλυση – πρόταση» (survey – analysis – plan).  Ορθολογικός σχεδιασμός (rational planning), τέλη της δεκαετίας του ΄60:  «περιγραφή του συστήματος και διατύπωση του προβλήματος – διαμόρφωση και ανάλυση εναλλακτικών λύσεων – αξιολόγηση και επιλογή – εφαρμογή και παρακολούθηση – επανατροφοδότηση των προηγουμένων σταδίων – επιστροφή στην διαδικασία και αναθεώρηση».  Επίσης ο τομεακός (sectoral), ο παράλληλος (parallel) και ο καθολικός  (comprehensive) σχεδιασμός.   Περιοριστικός για την απρόσκοπτη λειτουργία των δυνάμεων της ελεύθερης αγοράς.  </vt:lpstr>
      <vt:lpstr>Σχεδιασμός αποσπασματικών μικροβελτιώσεων (disjoined incrementalism).  Κατ΄ αυτόν, «οι διάφορες αβεβαιότητες ως προς τις εξελίξεις, αλλά και ως προς τις πραγματικές επιδιώξεις του σχεδιασμού είναι πάντα περισσότερες και σοβαρότερες από τις σωστές προβλέψεις και εκτιμήσεις που μπορεί να κάνει κανείς» και «οι μόνες ρεαλιστικές λύσεις είναι οι αποσπασματικές, περιορισμένης φιλοδοξίας προτάσεις, που δεν απομακρύνονται αισθητά από τα δεδομένα της υφιστάμενης κατάστασης».    Ιδιαίτερα συντηρητικός στις επιλογές του, απέκλειε κάθε καινοτομία και βαθύτερη αλλαγή, και ευνούχιζε κάθε όραμα για το μέλλον. </vt:lpstr>
      <vt:lpstr>Στρατηγικός σχεδιασμός:  Aλλη μια εναλλακτική πρόταση στον ορθολογικό σχεδιασμό, από διαφορετική όμως αφετηρία και με διαφορετικό περιεχόμενο από τον σχεδιασμό αποσπασματικών μικροβελτιώσεων. Θεωρείται από τα πιο σύγχρονα είδη σχεδιασμού. Σαν κύριο στοιχείο του αναπτύσσει ακριβώς τον κοινό αυτό τόπο όπου η γενική δομή του επιτρέπει την υιοθέτησή του από διαφορετικές πολιτικές και ιδεολογικές κατευθύνσεις, με ευρέα όρια προσαρμογών.  Από στρατιωτικό περιβάλλον (κυρίως στις ΗΠΑ) και  από τον κόσμο των επιχειρήσεων.  </vt:lpstr>
      <vt:lpstr>Χαρακτηριστικά Ανάληψη δράσης, εφαρμογή, αποτελέσματα. Ευρύτερες και με μεγαλύτερη ποικιλία συμμετοχικές διαδικασίες. Κατανόηση των παραγόντων που επηρεάζουν μια τοπική κοινωνία στο ευρύτερο περιβάλλον της, ευκαιρίες και απειλές που προέρχονται από αυτό. Αξιολόγηση δυνατοτήτων και αδυναμιών τοπικής κοινωνίας σε σχέση με ευκαιρίες και απειλές από το ευρύτερο περιβάλλον.   Χρονικός ορίζοντας:  μεσοπρόθεσμο συνήθως  Βασικά εργαλεία:  Αναλύσεις SWOT (Strengths, Weaknesses, Opportunities, Threats) και PEST (Political, Economic, Social, Technological) </vt:lpstr>
      <vt:lpstr>Διαδικαστικά στάδια:  α) προσδιορισμός του σκοπού και των στόχων του σχεδιασμού,  β) ανάλυση της υπάρχουσας κατάστασης,  γ) διαμόρφωση στρατηγικής με τον προσδιορισμό των παραγόντων των αναλύσεων SWOT και PEST,  δ) επιλογή εναλλακτικής πρότασης,  ε) εφαρμογή και  στ) έλεγχος, αξιολόγηση, ανατροφοδότηση, αναθεώρηση. </vt:lpstr>
      <vt:lpstr>Αρνητικοί παράγοντες αποδοτικότητας: Ι. Η μη αποσαφήνιση της έννοιας, του οράματος του Στρατηγικού σχεδιασμού και του σκοπού που  καλείται να υλοποιήσει.  ΙΙ. Η μη κατανόηση του διαχωρισμού ανάμεσα στον ‘σχεδιασμό’ του Στρατηγικού Πλάνου από την ‘ουσιαστική εφαρμογή του’.  ΙΙΙ. Η μη ενασχόληση των τοπικών αρχών με τον Στρατηγικό Σχεδιασμό. IV. Η εμμονή στον παραδοσιακό τρόπο σχεδιασμού που είναι η παραγωγή του σχεδίου και όχι η ανάπτυξη δυναμικής διαδικασίας συνεχιζόμενου σχεδιασμού που μπορεί ανά πάσα στιγμή να συσχετίσει τους διαθέσιμους για την συγκεκριμένη περιοχή πόρους προς μια επιθυμητή πορεία ανάπτυξης. </vt:lpstr>
      <vt:lpstr>Αξιολόγηση Στρατηγικών Σχεδίων και μεθοδολογίες λήψης αποφάσεων Πρόβλεψη και αξιολόγηση: Analysis of Interconnected Decision Areas (AIDA) (προσδιορισμός των ρόλων στην διαδικασία λήψης αποφάσεων), Brainstorming sessions (συμμετοχική διαδικασία για την διαμόρφωση εναλλακτικών σεναρίων), cost – benefit analysis (ανάλυση κόστους / οφέλους), cost – effectiveness analysis (ανάλυση κόστους / αποτελεσματικότητας), Assessing the Sustainability of Societal Initiatives and Proposed Agendas for Change (ASSIPAC) (πρόβλεψης των πιθανών συγκρούσεων του σχεδιασμού με οράματα και πολιτικές αειφορικής ανάπτυξης και των συνεπειών αυτών), economic forecasting analysis (οικονομική ανάλυση προβλέψεων), Community Impact Evaluation (CIE) (Αξιολόγηση κόστους / οφέλους κοινωνικών παραγόντων σε περιβάλλον τοπικής κοινωνίας), input – output analysis (ανάλυση εισροών και εκροών), market analysis (ανάλυση αγοράς) κλπ. </vt:lpstr>
      <vt:lpstr>Λήψη αποφάσεων: 1. Δέντρα λήψης αποφάσεων (decision trees): Συστηματική διαδικασία απλοποίησης πολλαπλών περιπτώσεων διαμόρφωσης σεναρίων, και επιλογής και λήψης απόφασης. 2. Ανάλυση PERT (programme evaluation and review technique): Σε καταστάσεις διεύθυνσης τεχνικών έργων (project management), με βασικό χαρακτηριστικό τον χρονικό προγραμματισμό στην υλοποίηση των φάσεων για κάθε έργο. 3. Διαγράμματα GANTT: Πιο ελεύθερα από την ανάλυση PERT, με αισιόδοξα και απαισιόδοξα σενάρια. 4.  AHP (Analytic Hierarchy Process): Τεχνική λήψης αποφάσεων για σύνθετα προβλήματα βασισμένη στην ιεράρχηση εναλλακτικών λύσεων με συντελεστές βαρύτητας. </vt:lpstr>
      <vt:lpstr>Τα Στρατηγικά Σχέδια στην Ελληνική πραγματικότητα Φορείς Υπουργείο Περιβάλλοντος και Κλιματικής Αλλαγής, Υπουργείο Εσωτερικών και Δημόσιας Διοίκησης, Υπουργείο Εθνικής Οικονομίας.  Υπουργεία Εσωτερικών και Δημόσιας Διοίκησης, και Εθνικής Οικονομίας, είναι συμβουλευτικού χαρακτήρα και χωρίς προκαθορισμένες και αυστηρές προδιαγραφές. ΥΠΕΚΑ, αντίθετα έχουν υποχρεωτικό χαρακτήρα.  Είδη Χωροταξικές Μελέτες διαφόρων τύπων, Ρυθμιστικά Σχέδια, Γενικά Πολεοδομικά Σχέδια και ΣΧΟΟΑΠ. Νέοι τύποι σχεδίων (Ν. 4447/2016), ΤΧΣ.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Στρατηγικός Σχεδιασμός ως τύπος σχεδιασμού και ως εργαλείο αποτελεσματικής Aστικής Διαχείρισης   Θεόδωρος Μεταξάς  Κωνσταντίνος Λαλένης</dc:title>
  <dc:creator>Kostas</dc:creator>
  <cp:lastModifiedBy>Konstantinos Lalenis</cp:lastModifiedBy>
  <cp:revision>14</cp:revision>
  <dcterms:created xsi:type="dcterms:W3CDTF">2012-10-31T20:56:31Z</dcterms:created>
  <dcterms:modified xsi:type="dcterms:W3CDTF">2018-11-06T20:40:20Z</dcterms:modified>
</cp:coreProperties>
</file>