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9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69" r:id="rId16"/>
    <p:sldId id="270" r:id="rId17"/>
    <p:sldId id="278" r:id="rId18"/>
    <p:sldId id="271" r:id="rId19"/>
    <p:sldId id="295" r:id="rId20"/>
    <p:sldId id="294" r:id="rId21"/>
    <p:sldId id="272" r:id="rId22"/>
    <p:sldId id="296" r:id="rId23"/>
    <p:sldId id="273" r:id="rId24"/>
    <p:sldId id="277" r:id="rId25"/>
    <p:sldId id="274" r:id="rId26"/>
    <p:sldId id="275" r:id="rId27"/>
    <p:sldId id="276" r:id="rId28"/>
    <p:sldId id="279" r:id="rId29"/>
    <p:sldId id="280" r:id="rId30"/>
    <p:sldId id="281" r:id="rId31"/>
    <p:sldId id="284" r:id="rId32"/>
    <p:sldId id="282" r:id="rId33"/>
    <p:sldId id="285" r:id="rId34"/>
    <p:sldId id="286" r:id="rId35"/>
    <p:sldId id="289" r:id="rId36"/>
    <p:sldId id="288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0110F4-F23A-764C-85DE-0E4BB9873828}" type="datetimeFigureOut">
              <a:rPr lang="en-US" smtClean="0"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8E3B73-0336-8E4C-BEA9-0312B65E33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70" y="949739"/>
            <a:ext cx="8492434" cy="231913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Η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Φύση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των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συν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ισθημάτων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εξελ</a:t>
            </a:r>
            <a:r>
              <a:rPr lang="el-GR" dirty="0" smtClean="0">
                <a:latin typeface="Cambria"/>
                <a:cs typeface="Cambria"/>
              </a:rPr>
              <a:t>ε</a:t>
            </a:r>
            <a:r>
              <a:rPr lang="en-US" dirty="0" err="1" smtClean="0">
                <a:latin typeface="Cambria"/>
                <a:cs typeface="Cambria"/>
              </a:rPr>
              <a:t>κτική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κ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νευρο</a:t>
            </a:r>
            <a:r>
              <a:rPr lang="en-US" dirty="0">
                <a:latin typeface="Cambria"/>
                <a:cs typeface="Cambria"/>
              </a:rPr>
              <a:t>β</a:t>
            </a:r>
            <a:r>
              <a:rPr lang="en-US" dirty="0" err="1">
                <a:latin typeface="Cambria"/>
                <a:cs typeface="Cambria"/>
              </a:rPr>
              <a:t>ιολογική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π</a:t>
            </a:r>
            <a:r>
              <a:rPr lang="en-US" dirty="0" err="1" smtClean="0">
                <a:latin typeface="Cambria"/>
                <a:cs typeface="Cambria"/>
              </a:rPr>
              <a:t>ροέλευση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391" y="3886200"/>
            <a:ext cx="6990521" cy="238649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mbria"/>
                <a:cs typeface="Cambria"/>
              </a:rPr>
              <a:t>Εργασία στο μάθημα:Νευροφυσιολογία της συμπεριφοράς</a:t>
            </a:r>
          </a:p>
          <a:p>
            <a:r>
              <a:rPr lang="el-GR" dirty="0" smtClean="0">
                <a:latin typeface="Cambria"/>
                <a:cs typeface="Cambria"/>
              </a:rPr>
              <a:t>Υπε</a:t>
            </a:r>
            <a:r>
              <a:rPr lang="el-GR" dirty="0" smtClean="0">
                <a:latin typeface="Cambria"/>
                <a:cs typeface="Cambria"/>
              </a:rPr>
              <a:t>ύ</a:t>
            </a:r>
            <a:r>
              <a:rPr lang="el-GR" dirty="0" smtClean="0">
                <a:latin typeface="Cambria"/>
                <a:cs typeface="Cambria"/>
              </a:rPr>
              <a:t>θυνη </a:t>
            </a:r>
            <a:r>
              <a:rPr lang="el-GR" dirty="0" smtClean="0">
                <a:latin typeface="Cambria"/>
                <a:cs typeface="Cambria"/>
              </a:rPr>
              <a:t>καθηγήτρια</a:t>
            </a:r>
            <a:r>
              <a:rPr lang="el-GR" dirty="0" smtClean="0">
                <a:latin typeface="Cambria"/>
                <a:cs typeface="Cambria"/>
              </a:rPr>
              <a:t>: Χατζηευθυμ</a:t>
            </a:r>
            <a:r>
              <a:rPr lang="el-GR" dirty="0" smtClean="0">
                <a:latin typeface="Cambria"/>
                <a:cs typeface="Cambria"/>
              </a:rPr>
              <a:t>ίου Αποστολία</a:t>
            </a:r>
            <a:endParaRPr lang="el-GR" dirty="0" smtClean="0">
              <a:latin typeface="Cambria"/>
              <a:cs typeface="Cambria"/>
            </a:endParaRPr>
          </a:p>
          <a:p>
            <a:endParaRPr lang="el-GR" dirty="0" smtClean="0">
              <a:latin typeface="Cambria"/>
              <a:cs typeface="Cambria"/>
            </a:endParaRPr>
          </a:p>
          <a:p>
            <a:r>
              <a:rPr lang="el-GR" dirty="0" smtClean="0">
                <a:latin typeface="Cambria"/>
                <a:cs typeface="Cambria"/>
              </a:rPr>
              <a:t>Μπάρμπα </a:t>
            </a:r>
            <a:r>
              <a:rPr lang="el-GR" dirty="0" smtClean="0">
                <a:latin typeface="Cambria"/>
                <a:cs typeface="Cambria"/>
              </a:rPr>
              <a:t>Ανθή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mbria"/>
                <a:cs typeface="Cambria"/>
              </a:rPr>
              <a:t>Ορισμοί-</a:t>
            </a:r>
            <a:r>
              <a:rPr lang="en-US" dirty="0" smtClean="0">
                <a:latin typeface="Cambria"/>
                <a:cs typeface="Cambria"/>
              </a:rPr>
              <a:t>Drive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Ένα πρόγραμμα δράσης που στοχεύει στην ικανοποίηση μίας βασικής </a:t>
            </a:r>
            <a:r>
              <a:rPr lang="el-GR" b="1" dirty="0">
                <a:latin typeface="Cambria"/>
                <a:cs typeface="Cambria"/>
              </a:rPr>
              <a:t>εσωδεκτικής ανάγκης</a:t>
            </a:r>
            <a:r>
              <a:rPr lang="el-GR" dirty="0">
                <a:latin typeface="Cambria"/>
                <a:cs typeface="Cambria"/>
              </a:rPr>
              <a:t>. Συμπεριλαμβανομένης της πείνας, </a:t>
            </a:r>
            <a:r>
              <a:rPr lang="el-GR" dirty="0" smtClean="0">
                <a:latin typeface="Cambria"/>
                <a:cs typeface="Cambria"/>
              </a:rPr>
              <a:t>δείψας</a:t>
            </a:r>
            <a:r>
              <a:rPr lang="en-US" dirty="0" smtClean="0">
                <a:latin typeface="Cambria"/>
                <a:cs typeface="Cambria"/>
              </a:rPr>
              <a:t>, libido</a:t>
            </a:r>
            <a:r>
              <a:rPr lang="el-GR" dirty="0">
                <a:latin typeface="Cambria"/>
                <a:cs typeface="Cambria"/>
              </a:rPr>
              <a:t>, </a:t>
            </a:r>
            <a:r>
              <a:rPr lang="el-GR" dirty="0" smtClean="0">
                <a:latin typeface="Cambria"/>
                <a:cs typeface="Cambria"/>
              </a:rPr>
              <a:t>εξερευνηση</a:t>
            </a:r>
            <a:r>
              <a:rPr lang="en-US" dirty="0" smtClean="0">
                <a:latin typeface="Cambria"/>
                <a:cs typeface="Cambria"/>
              </a:rPr>
              <a:t>w</a:t>
            </a:r>
            <a:r>
              <a:rPr lang="el-GR" dirty="0" smtClean="0">
                <a:latin typeface="Cambria"/>
                <a:cs typeface="Cambria"/>
              </a:rPr>
              <a:t>, </a:t>
            </a:r>
            <a:r>
              <a:rPr lang="el-GR" dirty="0">
                <a:latin typeface="Cambria"/>
                <a:cs typeface="Cambria"/>
              </a:rPr>
              <a:t>παιχνίδι, φροντίδα των απογόνων, αφοσίωση/ συνδεση με συντρόφους.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4" name="Picture 3" descr="what-drives-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32" y="4032446"/>
            <a:ext cx="7028591" cy="23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2321"/>
            <a:ext cx="8913813" cy="9144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latin typeface="Cambria"/>
                <a:cs typeface="Cambria"/>
              </a:rPr>
              <a:t>Ορισμοί-</a:t>
            </a:r>
            <a:r>
              <a:rPr lang="en-US" sz="4000" dirty="0" smtClean="0">
                <a:latin typeface="Cambria"/>
                <a:cs typeface="Cambria"/>
              </a:rPr>
              <a:t>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7" y="2200168"/>
            <a:ext cx="7610476" cy="36707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Προγράμματα δράσης σε μεγάλο βαθμό προκαλούμενα απο </a:t>
            </a:r>
            <a:r>
              <a:rPr lang="el-GR" b="1" dirty="0">
                <a:latin typeface="Cambria"/>
                <a:cs typeface="Cambria"/>
              </a:rPr>
              <a:t>εξωδεκτικό ερέθισμα</a:t>
            </a:r>
            <a:r>
              <a:rPr lang="el-GR" dirty="0">
                <a:latin typeface="Cambria"/>
                <a:cs typeface="Cambria"/>
              </a:rPr>
              <a:t>(που γίνεται αντιληπτό ή υπενθυμίζεται) . </a:t>
            </a:r>
            <a:r>
              <a:rPr lang="el-GR" dirty="0" smtClean="0">
                <a:latin typeface="Cambria"/>
                <a:cs typeface="Cambria"/>
              </a:rPr>
              <a:t>Σε </a:t>
            </a:r>
            <a:r>
              <a:rPr lang="el-GR" dirty="0">
                <a:latin typeface="Cambria"/>
                <a:cs typeface="Cambria"/>
              </a:rPr>
              <a:t>αυτα συμπεριλαμβάνονται η αηδία, ο φόβος, ο θυμός, η λύπη, η χαρά, ντροπή, η περιφάνεια, η συμπόνια, ο θαυμασμός, η περιφρόνηση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4" name="Picture 3" descr="can-botox-stunt-your-emotional-expre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69" y="4371358"/>
            <a:ext cx="4042659" cy="22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mbria"/>
                <a:cs typeface="Cambria"/>
              </a:rPr>
              <a:t>Ορισμοί-</a:t>
            </a:r>
            <a:r>
              <a:rPr lang="en-US" dirty="0" smtClean="0">
                <a:latin typeface="Cambria"/>
                <a:cs typeface="Cambria"/>
              </a:rPr>
              <a:t>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4" y="2212149"/>
            <a:ext cx="7610476" cy="367076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l-GR" b="1" dirty="0" smtClean="0">
                <a:latin typeface="Cambria"/>
                <a:cs typeface="Cambria"/>
              </a:rPr>
              <a:t>Η </a:t>
            </a:r>
            <a:r>
              <a:rPr lang="el-GR" b="1" dirty="0">
                <a:latin typeface="Cambria"/>
                <a:cs typeface="Cambria"/>
              </a:rPr>
              <a:t>πνευματική εμπειρία που συνοδεύει τις οργανικές καταστάσεις</a:t>
            </a:r>
            <a:r>
              <a:rPr lang="el-GR" dirty="0">
                <a:latin typeface="Cambria"/>
                <a:cs typeface="Cambria"/>
              </a:rPr>
              <a:t>. Τα προγράμματα δράσης μπορούν να ‘εξάγουν-εκμαιεύσουν’ συναισθήματα. Εμπειρίες που σχετίζονται με εξωδεκτικές αισθήσεις( όραση,ακοή, αφή, γεύση, όσφρηση) συνήθως προκαλούν </a:t>
            </a:r>
            <a:r>
              <a:rPr lang="en-US" dirty="0">
                <a:latin typeface="Cambria"/>
                <a:cs typeface="Cambria"/>
              </a:rPr>
              <a:t>emotions </a:t>
            </a:r>
            <a:r>
              <a:rPr lang="el-GR" dirty="0">
                <a:latin typeface="Cambria"/>
                <a:cs typeface="Cambria"/>
              </a:rPr>
              <a:t>και οδηγούν σε </a:t>
            </a:r>
            <a:r>
              <a:rPr lang="el-GR" dirty="0" smtClean="0">
                <a:latin typeface="Cambria"/>
                <a:cs typeface="Cambria"/>
              </a:rPr>
              <a:t>συναισθ</a:t>
            </a:r>
            <a:r>
              <a:rPr lang="el-GR" dirty="0" smtClean="0">
                <a:latin typeface="Cambria"/>
                <a:cs typeface="Cambria"/>
              </a:rPr>
              <a:t>ή</a:t>
            </a:r>
            <a:r>
              <a:rPr lang="el-GR" dirty="0" smtClean="0">
                <a:latin typeface="Cambria"/>
                <a:cs typeface="Cambria"/>
              </a:rPr>
              <a:t>ματα (</a:t>
            </a:r>
            <a:r>
              <a:rPr lang="en-US" dirty="0" smtClean="0">
                <a:latin typeface="Cambria"/>
                <a:cs typeface="Cambria"/>
              </a:rPr>
              <a:t>feelings</a:t>
            </a:r>
            <a:r>
              <a:rPr lang="el-GR" dirty="0" smtClean="0">
                <a:latin typeface="Cambria"/>
                <a:cs typeface="Cambria"/>
              </a:rPr>
              <a:t>)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αλλα γενικά δεν γίνονται αντιληπτά ως αίσθηση με την έννοια του ότι δεν τα συναισθανόμαστε μόνα </a:t>
            </a:r>
            <a:r>
              <a:rPr lang="el-GR" dirty="0" smtClean="0">
                <a:latin typeface="Cambria"/>
                <a:cs typeface="Cambria"/>
              </a:rPr>
              <a:t>τους</a:t>
            </a:r>
            <a:r>
              <a:rPr lang="en-US" dirty="0" smtClean="0">
                <a:latin typeface="Cambria"/>
                <a:cs typeface="Cambria"/>
              </a:rPr>
              <a:t>. </a:t>
            </a:r>
            <a:r>
              <a:rPr lang="en-US" dirty="0">
                <a:latin typeface="Cambria"/>
                <a:cs typeface="Cambria"/>
              </a:rPr>
              <a:t>A</a:t>
            </a:r>
            <a:r>
              <a:rPr lang="el-GR" dirty="0" smtClean="0">
                <a:latin typeface="Cambria"/>
                <a:cs typeface="Cambria"/>
              </a:rPr>
              <a:t>υτός </a:t>
            </a:r>
            <a:r>
              <a:rPr lang="el-GR" dirty="0">
                <a:latin typeface="Cambria"/>
                <a:cs typeface="Cambria"/>
              </a:rPr>
              <a:t>ο ορισμός αποκλείει τη χρήση του συναισθήματος με την έννοια της σκέψης και της διαίσθησης.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6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mbria"/>
                <a:cs typeface="Cambria"/>
              </a:rPr>
              <a:t>Ορισμοί-Εσωδεκτικό σύστημα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27" y="2284038"/>
            <a:ext cx="7610476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Το σύνολο των νευρικών μονοπατιών και των πυρήνων του ΚΝΣ που αποσκοπούν στην εντόπιση και χαρτογράφηση των ομοιοστατικών </a:t>
            </a:r>
            <a:r>
              <a:rPr lang="el-GR" dirty="0" smtClean="0">
                <a:latin typeface="Cambria"/>
                <a:cs typeface="Cambria"/>
              </a:rPr>
              <a:t>σημάτων.Το </a:t>
            </a:r>
            <a:r>
              <a:rPr lang="el-GR" dirty="0">
                <a:latin typeface="Cambria"/>
                <a:cs typeface="Cambria"/>
              </a:rPr>
              <a:t>κύριο εσωδεκτικό μονοπάτι είναι το πνευμονογαστρικό και η </a:t>
            </a:r>
            <a:r>
              <a:rPr lang="en-US" dirty="0">
                <a:latin typeface="Cambria"/>
                <a:cs typeface="Cambria"/>
              </a:rPr>
              <a:t>lamina I </a:t>
            </a:r>
            <a:r>
              <a:rPr lang="el-GR" dirty="0">
                <a:latin typeface="Cambria"/>
                <a:cs typeface="Cambria"/>
              </a:rPr>
              <a:t>του νωτιοθαλαμοφλοιικού </a:t>
            </a:r>
            <a:r>
              <a:rPr lang="el-GR" dirty="0" smtClean="0">
                <a:latin typeface="Cambria"/>
                <a:cs typeface="Cambria"/>
              </a:rPr>
              <a:t>δεματίου. Το </a:t>
            </a:r>
            <a:r>
              <a:rPr lang="el-GR" dirty="0">
                <a:latin typeface="Cambria"/>
                <a:cs typeface="Cambria"/>
              </a:rPr>
              <a:t>εσωδεκτικό σύστημα παρακολουθεί την κατάσταση του οργανισμού, προγραμματίζει αντιδράσεις πάνω σε αυτές και έχει κεντρικό ρόλο στην παραγωγή των συναισθημάτων ( </a:t>
            </a:r>
            <a:r>
              <a:rPr lang="en-US" dirty="0">
                <a:latin typeface="Cambria"/>
                <a:cs typeface="Cambria"/>
              </a:rPr>
              <a:t>feelings)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0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0px-Medulla_spinalis_-_Substantia_grisea_-_English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41" r="-26141"/>
          <a:stretch>
            <a:fillRect/>
          </a:stretch>
        </p:blipFill>
        <p:spPr>
          <a:xfrm>
            <a:off x="371389" y="850695"/>
            <a:ext cx="8893138" cy="4612939"/>
          </a:xfrm>
        </p:spPr>
      </p:pic>
    </p:spTree>
    <p:extLst>
      <p:ext uri="{BB962C8B-B14F-4D97-AF65-F5344CB8AC3E}">
        <p14:creationId xmlns:p14="http://schemas.microsoft.com/office/powerpoint/2010/main" val="346552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Drives </a:t>
            </a:r>
            <a:r>
              <a:rPr lang="el-GR" dirty="0" smtClean="0">
                <a:latin typeface="Cambria"/>
                <a:cs typeface="Cambria"/>
              </a:rPr>
              <a:t>κ’ emotions </a:t>
            </a:r>
            <a:r>
              <a:rPr lang="el-GR" dirty="0">
                <a:latin typeface="Cambria"/>
                <a:cs typeface="Cambria"/>
              </a:rPr>
              <a:t>διευκολύνουν την ομοιόσταση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>
                <a:latin typeface="Cambria"/>
                <a:cs typeface="Cambria"/>
              </a:rPr>
              <a:t>η συμπλοκή των </a:t>
            </a:r>
            <a:r>
              <a:rPr lang="el-GR" dirty="0" smtClean="0">
                <a:latin typeface="Cambria"/>
                <a:cs typeface="Cambria"/>
              </a:rPr>
              <a:t>ομοιοστατικ</a:t>
            </a:r>
            <a:r>
              <a:rPr lang="el-GR" dirty="0" smtClean="0">
                <a:latin typeface="Cambria"/>
                <a:cs typeface="Cambria"/>
              </a:rPr>
              <a:t>ώ</a:t>
            </a:r>
            <a:r>
              <a:rPr lang="el-GR" dirty="0" smtClean="0">
                <a:latin typeface="Cambria"/>
                <a:cs typeface="Cambria"/>
              </a:rPr>
              <a:t>ν </a:t>
            </a:r>
            <a:r>
              <a:rPr lang="el-GR" dirty="0">
                <a:latin typeface="Cambria"/>
                <a:cs typeface="Cambria"/>
              </a:rPr>
              <a:t>αντιδράσεων </a:t>
            </a:r>
            <a:r>
              <a:rPr lang="el-GR" dirty="0" smtClean="0">
                <a:latin typeface="Cambria"/>
                <a:cs typeface="Cambria"/>
              </a:rPr>
              <a:t>απαιτε</a:t>
            </a:r>
            <a:r>
              <a:rPr lang="el-GR" dirty="0" smtClean="0">
                <a:latin typeface="Cambria"/>
                <a:cs typeface="Cambria"/>
              </a:rPr>
              <a:t>ί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4 στοιχεια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l-GR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u="sng" dirty="0">
                <a:latin typeface="Cambria"/>
                <a:cs typeface="Cambria"/>
              </a:rPr>
              <a:t>αρμόδιο </a:t>
            </a:r>
            <a:r>
              <a:rPr lang="el-GR" u="sng" dirty="0" smtClean="0">
                <a:latin typeface="Cambria"/>
                <a:cs typeface="Cambria"/>
              </a:rPr>
              <a:t>ερέθισμα</a:t>
            </a:r>
            <a:r>
              <a:rPr lang="el-GR" dirty="0" smtClean="0">
                <a:latin typeface="Cambria"/>
                <a:cs typeface="Cambria"/>
              </a:rPr>
              <a:t>-εσωτερική </a:t>
            </a:r>
            <a:r>
              <a:rPr lang="el-GR" dirty="0">
                <a:latin typeface="Cambria"/>
                <a:cs typeface="Cambria"/>
              </a:rPr>
              <a:t>απόκλιση απο την ομοιοστατική </a:t>
            </a:r>
            <a:r>
              <a:rPr lang="el-GR" dirty="0" smtClean="0">
                <a:latin typeface="Cambria"/>
                <a:cs typeface="Cambria"/>
              </a:rPr>
              <a:t>ισορροπία, </a:t>
            </a:r>
            <a:r>
              <a:rPr lang="el-GR" dirty="0">
                <a:latin typeface="Cambria"/>
                <a:cs typeface="Cambria"/>
              </a:rPr>
              <a:t>μια εξωτερική συνθήκη που γίνεται αντιληπτή ή ανακαλείται στην μνήμη.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l-GR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</a:t>
            </a:r>
            <a:r>
              <a:rPr lang="el-GR" dirty="0">
                <a:latin typeface="Cambria"/>
                <a:cs typeface="Cambria"/>
              </a:rPr>
              <a:t>νευρωνικες διεπαφές ικανές να εντοπίσουν αυτό το ερέθισμα. </a:t>
            </a:r>
            <a:endParaRPr lang="el-GR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Cambria"/>
                <a:cs typeface="Cambria"/>
              </a:rPr>
              <a:t>νευρωνικες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εκτελεστικες περιοχές-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action programmes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l-GR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ambria"/>
                <a:cs typeface="Cambria"/>
              </a:rPr>
              <a:t>νευρωνικες </a:t>
            </a:r>
            <a:r>
              <a:rPr lang="el-GR" dirty="0">
                <a:latin typeface="Cambria"/>
                <a:cs typeface="Cambria"/>
              </a:rPr>
              <a:t>διεπαφές </a:t>
            </a:r>
            <a:r>
              <a:rPr lang="el-GR" dirty="0" smtClean="0">
                <a:latin typeface="Cambria"/>
                <a:cs typeface="Cambria"/>
              </a:rPr>
              <a:t>ικαν</a:t>
            </a:r>
            <a:r>
              <a:rPr lang="el-GR" dirty="0" smtClean="0">
                <a:latin typeface="Cambria"/>
                <a:cs typeface="Cambria"/>
              </a:rPr>
              <a:t>έ</a:t>
            </a:r>
            <a:r>
              <a:rPr lang="el-GR" dirty="0" smtClean="0">
                <a:latin typeface="Cambria"/>
                <a:cs typeface="Cambria"/>
              </a:rPr>
              <a:t>ς </a:t>
            </a:r>
            <a:r>
              <a:rPr lang="el-GR" dirty="0">
                <a:latin typeface="Cambria"/>
                <a:cs typeface="Cambria"/>
              </a:rPr>
              <a:t>να εντοπίζουν την ολοκλήρωση της διόρθωσης </a:t>
            </a:r>
            <a:r>
              <a:rPr lang="el-GR" dirty="0" smtClean="0">
                <a:latin typeface="Cambria"/>
                <a:cs typeface="Cambria"/>
              </a:rPr>
              <a:t>, να </a:t>
            </a:r>
            <a:r>
              <a:rPr lang="el-GR" dirty="0">
                <a:latin typeface="Cambria"/>
                <a:cs typeface="Cambria"/>
              </a:rPr>
              <a:t>τερματίζουν τις διορθωτικές αυτές </a:t>
            </a:r>
            <a:r>
              <a:rPr lang="el-GR" dirty="0" smtClean="0">
                <a:latin typeface="Cambria"/>
                <a:cs typeface="Cambria"/>
              </a:rPr>
              <a:t>δράσεις και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να δημιουργ</a:t>
            </a:r>
            <a:r>
              <a:rPr lang="el-GR" dirty="0" smtClean="0">
                <a:latin typeface="Cambria"/>
                <a:cs typeface="Cambria"/>
              </a:rPr>
              <a:t>ούν</a:t>
            </a:r>
            <a:r>
              <a:rPr lang="el-GR" dirty="0" smtClean="0">
                <a:latin typeface="Cambria"/>
                <a:cs typeface="Cambria"/>
              </a:rPr>
              <a:t> την βιωματική συνιστώσα </a:t>
            </a:r>
            <a:r>
              <a:rPr lang="el-GR" dirty="0">
                <a:latin typeface="Cambria"/>
                <a:cs typeface="Cambria"/>
              </a:rPr>
              <a:t>των χαρτογραφημένων καταστάσεων </a:t>
            </a:r>
            <a:r>
              <a:rPr lang="el-GR" dirty="0" smtClean="0">
                <a:latin typeface="Cambria"/>
                <a:cs typeface="Cambria"/>
              </a:rPr>
              <a:t>( </a:t>
            </a:r>
            <a:r>
              <a:rPr lang="el-GR" dirty="0">
                <a:latin typeface="Cambria"/>
                <a:cs typeface="Cambria"/>
              </a:rPr>
              <a:t>συναισθήματα feelings) </a:t>
            </a:r>
            <a:endParaRPr lang="en-US" dirty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272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Drives κ’ emotions διευκολύνουν την ομοιόσταση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63" y="2248095"/>
            <a:ext cx="8374011" cy="353904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Τα προγράμματα δράσης </a:t>
            </a:r>
            <a:r>
              <a:rPr lang="el-GR" dirty="0">
                <a:latin typeface="Cambria"/>
                <a:cs typeface="Cambria"/>
              </a:rPr>
              <a:t>ε</a:t>
            </a:r>
            <a:r>
              <a:rPr lang="el-GR" dirty="0" smtClean="0">
                <a:latin typeface="Cambria"/>
                <a:cs typeface="Cambria"/>
              </a:rPr>
              <a:t>ίναι μ</a:t>
            </a:r>
            <a:r>
              <a:rPr lang="el-GR" dirty="0" smtClean="0">
                <a:latin typeface="Cambria"/>
                <a:cs typeface="Cambria"/>
              </a:rPr>
              <a:t>ία </a:t>
            </a:r>
            <a:r>
              <a:rPr lang="el-GR" dirty="0" smtClean="0">
                <a:latin typeface="Cambria"/>
                <a:cs typeface="Cambria"/>
              </a:rPr>
              <a:t>ενστικτώδη -βιολογικά προκαθορισμένη και </a:t>
            </a:r>
            <a:r>
              <a:rPr lang="el-GR" dirty="0">
                <a:latin typeface="Cambria"/>
                <a:cs typeface="Cambria"/>
              </a:rPr>
              <a:t>σε μεγαλο βαθμο </a:t>
            </a:r>
            <a:r>
              <a:rPr lang="el-GR" dirty="0" smtClean="0">
                <a:latin typeface="Cambria"/>
                <a:cs typeface="Cambria"/>
              </a:rPr>
              <a:t>στερεοτυπικ</a:t>
            </a:r>
            <a:r>
              <a:rPr lang="el-GR" dirty="0" smtClean="0">
                <a:latin typeface="Cambria"/>
                <a:cs typeface="Cambria"/>
              </a:rPr>
              <a:t>ή συνθήκη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π.χ. Πιεση απο ενα αιχμηρ</a:t>
            </a:r>
            <a:r>
              <a:rPr lang="el-GR" dirty="0" smtClean="0">
                <a:latin typeface="Cambria"/>
                <a:cs typeface="Cambria"/>
              </a:rPr>
              <a:t>ό</a:t>
            </a:r>
            <a:r>
              <a:rPr lang="el-GR" dirty="0" smtClean="0">
                <a:latin typeface="Cambria"/>
                <a:cs typeface="Cambria"/>
              </a:rPr>
              <a:t> αντικε</a:t>
            </a:r>
            <a:r>
              <a:rPr lang="el-GR" dirty="0" smtClean="0">
                <a:latin typeface="Cambria"/>
                <a:cs typeface="Cambria"/>
              </a:rPr>
              <a:t>ί</a:t>
            </a:r>
            <a:r>
              <a:rPr lang="el-GR" dirty="0" smtClean="0">
                <a:latin typeface="Cambria"/>
                <a:cs typeface="Cambria"/>
              </a:rPr>
              <a:t>μενο,φ</a:t>
            </a:r>
            <a:r>
              <a:rPr lang="el-GR" dirty="0" smtClean="0">
                <a:latin typeface="Cambria"/>
                <a:cs typeface="Cambria"/>
              </a:rPr>
              <a:t>όβος</a:t>
            </a:r>
            <a:r>
              <a:rPr lang="en-US" dirty="0" smtClean="0">
                <a:latin typeface="Cambria"/>
                <a:cs typeface="Cambria"/>
              </a:rPr>
              <a:t>, fight or flight</a:t>
            </a:r>
            <a:endParaRPr lang="el-GR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η αναπτυξη αυτών των </a:t>
            </a:r>
            <a:r>
              <a:rPr lang="el-GR" dirty="0" smtClean="0">
                <a:latin typeface="Cambria"/>
                <a:cs typeface="Cambria"/>
              </a:rPr>
              <a:t>αντιδρ</a:t>
            </a:r>
            <a:r>
              <a:rPr lang="el-GR" dirty="0" smtClean="0">
                <a:latin typeface="Cambria"/>
                <a:cs typeface="Cambria"/>
              </a:rPr>
              <a:t>ά</a:t>
            </a:r>
            <a:r>
              <a:rPr lang="el-GR" dirty="0" smtClean="0">
                <a:latin typeface="Cambria"/>
                <a:cs typeface="Cambria"/>
              </a:rPr>
              <a:t>σεων </a:t>
            </a:r>
            <a:r>
              <a:rPr lang="el-GR" dirty="0">
                <a:latin typeface="Cambria"/>
                <a:cs typeface="Cambria"/>
              </a:rPr>
              <a:t>μπορεί να </a:t>
            </a:r>
            <a:r>
              <a:rPr lang="el-GR" dirty="0" smtClean="0">
                <a:latin typeface="Cambria"/>
                <a:cs typeface="Cambria"/>
              </a:rPr>
              <a:t>επηρεαστε</a:t>
            </a:r>
            <a:r>
              <a:rPr lang="el-GR" dirty="0" smtClean="0">
                <a:latin typeface="Cambria"/>
                <a:cs typeface="Cambria"/>
              </a:rPr>
              <a:t>ί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απο τη μάθηση η οποία επιτρέπει την επέκταση και μετακίνηση των ομοιοστατικων στόχων σε αντικείμενα και καταστάσεις που είναι </a:t>
            </a:r>
            <a:r>
              <a:rPr lang="el-GR" dirty="0" smtClean="0">
                <a:latin typeface="Cambria"/>
                <a:cs typeface="Cambria"/>
              </a:rPr>
              <a:t>διαποτισμ</a:t>
            </a:r>
            <a:r>
              <a:rPr lang="el-GR" dirty="0" smtClean="0">
                <a:latin typeface="Cambria"/>
                <a:cs typeface="Cambria"/>
              </a:rPr>
              <a:t>έν</a:t>
            </a:r>
            <a:r>
              <a:rPr lang="el-GR" dirty="0" smtClean="0">
                <a:latin typeface="Cambria"/>
                <a:cs typeface="Cambria"/>
              </a:rPr>
              <a:t>α </a:t>
            </a:r>
            <a:r>
              <a:rPr lang="el-GR" dirty="0">
                <a:latin typeface="Cambria"/>
                <a:cs typeface="Cambria"/>
              </a:rPr>
              <a:t>με </a:t>
            </a:r>
            <a:r>
              <a:rPr lang="el-GR" dirty="0" smtClean="0">
                <a:latin typeface="Cambria"/>
                <a:cs typeface="Cambria"/>
              </a:rPr>
              <a:t>αξίες </a:t>
            </a:r>
            <a:r>
              <a:rPr lang="el-GR" dirty="0">
                <a:latin typeface="Cambria"/>
                <a:cs typeface="Cambria"/>
              </a:rPr>
              <a:t>όπως χρήματα εξουσία , </a:t>
            </a:r>
            <a:r>
              <a:rPr lang="el-GR" dirty="0" smtClean="0">
                <a:latin typeface="Cambria"/>
                <a:cs typeface="Cambria"/>
              </a:rPr>
              <a:t>ναρκωτικ</a:t>
            </a:r>
            <a:r>
              <a:rPr lang="el-GR" dirty="0" smtClean="0">
                <a:latin typeface="Cambria"/>
                <a:cs typeface="Cambria"/>
              </a:rPr>
              <a:t>ά.</a:t>
            </a:r>
            <a:r>
              <a:rPr lang="en-US" dirty="0" smtClean="0">
                <a:latin typeface="Cambria"/>
                <a:cs typeface="Cambria"/>
              </a:rPr>
              <a:t> </a:t>
            </a:r>
            <a:endParaRPr lang="el-GR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00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oda-Fear-is-the-path-to-the-dark-sid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1" t="-1829" r="-13888" b="-2033"/>
          <a:stretch/>
        </p:blipFill>
        <p:spPr>
          <a:xfrm>
            <a:off x="251587" y="455303"/>
            <a:ext cx="8482086" cy="6122626"/>
          </a:xfrm>
        </p:spPr>
      </p:pic>
    </p:spTree>
    <p:extLst>
      <p:ext uri="{BB962C8B-B14F-4D97-AF65-F5344CB8AC3E}">
        <p14:creationId xmlns:p14="http://schemas.microsoft.com/office/powerpoint/2010/main" val="71872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Τα νευρωνικα υποστρώματα των </a:t>
            </a:r>
            <a:r>
              <a:rPr lang="el-GR" dirty="0" smtClean="0">
                <a:latin typeface="Cambria"/>
                <a:cs typeface="Cambria"/>
              </a:rPr>
              <a:t>συναισθημάτων-μακροσκοπικ</a:t>
            </a:r>
            <a:r>
              <a:rPr lang="el-GR" dirty="0" smtClean="0">
                <a:latin typeface="Cambria"/>
                <a:cs typeface="Cambria"/>
              </a:rPr>
              <a:t>ό επίπεδο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13" y="2286000"/>
            <a:ext cx="81832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Στο</a:t>
            </a:r>
            <a:r>
              <a:rPr lang="el-GR" dirty="0" smtClean="0">
                <a:latin typeface="Cambria"/>
                <a:cs typeface="Cambria"/>
              </a:rPr>
              <a:t> εγκεφαλικ</a:t>
            </a:r>
            <a:r>
              <a:rPr lang="el-GR" dirty="0" smtClean="0">
                <a:latin typeface="Cambria"/>
                <a:cs typeface="Cambria"/>
              </a:rPr>
              <a:t>ό στέλεχος </a:t>
            </a:r>
            <a:r>
              <a:rPr lang="en-US" dirty="0" err="1" smtClean="0">
                <a:latin typeface="Cambria"/>
                <a:cs typeface="Cambria"/>
              </a:rPr>
              <a:t>οι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εριοχές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π</a:t>
            </a:r>
            <a:r>
              <a:rPr lang="en-US" dirty="0" err="1" smtClean="0">
                <a:latin typeface="Cambria"/>
                <a:cs typeface="Cambria"/>
              </a:rPr>
              <a:t>ου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έχουν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ενοχο</a:t>
            </a:r>
            <a:r>
              <a:rPr lang="en-US" dirty="0" smtClean="0">
                <a:latin typeface="Cambria"/>
                <a:cs typeface="Cambria"/>
              </a:rPr>
              <a:t>π</a:t>
            </a:r>
            <a:r>
              <a:rPr lang="en-US" dirty="0" err="1" smtClean="0">
                <a:latin typeface="Cambria"/>
                <a:cs typeface="Cambria"/>
              </a:rPr>
              <a:t>οιηθεί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στη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γένεση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των</a:t>
            </a:r>
            <a:r>
              <a:rPr lang="en-US" dirty="0">
                <a:latin typeface="Cambria"/>
                <a:cs typeface="Cambria"/>
              </a:rPr>
              <a:t> drives </a:t>
            </a:r>
            <a:r>
              <a:rPr lang="el-GR" dirty="0" smtClean="0">
                <a:latin typeface="Cambria"/>
                <a:cs typeface="Cambria"/>
              </a:rPr>
              <a:t>,</a:t>
            </a:r>
            <a:r>
              <a:rPr lang="en-US" dirty="0" smtClean="0">
                <a:latin typeface="Cambria"/>
                <a:cs typeface="Cambria"/>
              </a:rPr>
              <a:t>emotions 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ου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μετ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γενέστερ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οδηγούντ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σε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συν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ισθήμ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τ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είν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mbria"/>
                <a:cs typeface="Cambria"/>
              </a:rPr>
              <a:t>nucleus </a:t>
            </a:r>
            <a:r>
              <a:rPr lang="en-US" dirty="0" err="1">
                <a:latin typeface="Cambria"/>
                <a:cs typeface="Cambria"/>
              </a:rPr>
              <a:t>tractus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solitarius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NTS</a:t>
            </a:r>
            <a:r>
              <a:rPr lang="el-GR" dirty="0" smtClean="0">
                <a:latin typeface="Cambria"/>
                <a:cs typeface="Cambria"/>
              </a:rPr>
              <a:t>-</a:t>
            </a:r>
            <a:r>
              <a:rPr lang="en-US" dirty="0" smtClean="0">
                <a:latin typeface="Cambria"/>
                <a:cs typeface="Cambria"/>
              </a:rPr>
              <a:t>π</a:t>
            </a:r>
            <a:r>
              <a:rPr lang="en-US" dirty="0" err="1" smtClean="0">
                <a:latin typeface="Cambria"/>
                <a:cs typeface="Cambria"/>
              </a:rPr>
              <a:t>υρην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n-US" dirty="0" err="1" smtClean="0">
                <a:latin typeface="Cambria"/>
                <a:cs typeface="Cambria"/>
              </a:rPr>
              <a:t>ς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μονήρους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δεσμίδ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l-GR" dirty="0" smtClean="0">
                <a:latin typeface="Cambria"/>
                <a:cs typeface="Cambria"/>
              </a:rPr>
              <a:t>ς✓</a:t>
            </a:r>
            <a:endParaRPr lang="en-US" dirty="0">
              <a:latin typeface="Cambria"/>
              <a:cs typeface="Cambri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mbria"/>
                <a:cs typeface="Cambria"/>
              </a:rPr>
              <a:t>area </a:t>
            </a:r>
            <a:r>
              <a:rPr lang="en-US" dirty="0" err="1">
                <a:latin typeface="Cambria"/>
                <a:cs typeface="Cambria"/>
              </a:rPr>
              <a:t>postrema-έσχ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τη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τέρυγ</a:t>
            </a:r>
            <a:r>
              <a:rPr lang="en-US" dirty="0">
                <a:latin typeface="Cambria"/>
                <a:cs typeface="Cambria"/>
              </a:rPr>
              <a:t>α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mbria"/>
                <a:cs typeface="Cambria"/>
              </a:rPr>
              <a:t>parabrachial nucleus (PBM</a:t>
            </a:r>
            <a:r>
              <a:rPr lang="en-US" dirty="0" smtClean="0">
                <a:latin typeface="Cambria"/>
                <a:cs typeface="Cambria"/>
              </a:rPr>
              <a:t>)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latin typeface="Cambria"/>
              <a:cs typeface="Cambri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mbria"/>
                <a:cs typeface="Cambria"/>
              </a:rPr>
              <a:t>ventral tegmental area (VTA</a:t>
            </a:r>
            <a:r>
              <a:rPr lang="en-US" dirty="0" smtClean="0">
                <a:latin typeface="Cambria"/>
                <a:cs typeface="Cambria"/>
              </a:rPr>
              <a:t>)</a:t>
            </a:r>
            <a:r>
              <a:rPr lang="el-GR" dirty="0" smtClean="0"/>
              <a:t>-</a:t>
            </a:r>
            <a:r>
              <a:rPr lang="el-GR" dirty="0" smtClean="0">
                <a:latin typeface="Cambria"/>
                <a:cs typeface="Cambria"/>
              </a:rPr>
              <a:t>κοιλιακό </a:t>
            </a:r>
            <a:r>
              <a:rPr lang="el-GR" dirty="0">
                <a:latin typeface="Cambria"/>
                <a:cs typeface="Cambria"/>
              </a:rPr>
              <a:t>καλυπτρικό πεδίο</a:t>
            </a:r>
            <a:endParaRPr lang="en-US" dirty="0">
              <a:latin typeface="Cambria"/>
              <a:cs typeface="Cambri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mbria"/>
                <a:cs typeface="Cambria"/>
              </a:rPr>
              <a:t>other monoamine nuclei-π</a:t>
            </a:r>
            <a:r>
              <a:rPr lang="en-US" dirty="0" err="1">
                <a:latin typeface="Cambria"/>
                <a:cs typeface="Cambria"/>
              </a:rPr>
              <a:t>υρήνες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μονο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μινών</a:t>
            </a:r>
            <a:endParaRPr lang="en-US" dirty="0">
              <a:latin typeface="Cambria"/>
              <a:cs typeface="Cambri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Cambria"/>
                <a:cs typeface="Cambria"/>
              </a:rPr>
              <a:t>substantia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nigra-μέλ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ιν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ουσί</a:t>
            </a:r>
            <a:r>
              <a:rPr lang="en-US" dirty="0">
                <a:latin typeface="Cambria"/>
                <a:cs typeface="Cambria"/>
              </a:rPr>
              <a:t>α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mbria"/>
                <a:cs typeface="Cambria"/>
              </a:rPr>
              <a:t>red nucleus- </a:t>
            </a:r>
            <a:r>
              <a:rPr lang="el-GR" dirty="0">
                <a:latin typeface="Cambria"/>
                <a:cs typeface="Cambria"/>
              </a:rPr>
              <a:t>ερυθρος </a:t>
            </a:r>
            <a:r>
              <a:rPr lang="el-GR" dirty="0" smtClean="0">
                <a:latin typeface="Cambria"/>
                <a:cs typeface="Cambria"/>
              </a:rPr>
              <a:t>πυρηνας</a:t>
            </a:r>
            <a:endParaRPr lang="en-US" dirty="0" smtClean="0">
              <a:latin typeface="Cambria"/>
              <a:cs typeface="Cambri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periaqueductal grey (PAG)-</a:t>
            </a:r>
            <a:r>
              <a:rPr lang="en-US" dirty="0" err="1" smtClean="0">
                <a:latin typeface="Cambria"/>
                <a:cs typeface="Cambria"/>
              </a:rPr>
              <a:t>κεντρική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φ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n-US" dirty="0" err="1" smtClean="0">
                <a:latin typeface="Cambria"/>
                <a:cs typeface="Cambria"/>
              </a:rPr>
              <a:t>ιά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ουσί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>
              <a:latin typeface="Cambria"/>
              <a:cs typeface="Cambri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the deep layers of the superior </a:t>
            </a:r>
            <a:r>
              <a:rPr lang="en-US" dirty="0" err="1" smtClean="0">
                <a:latin typeface="Cambria"/>
                <a:cs typeface="Cambria"/>
              </a:rPr>
              <a:t>colliculus</a:t>
            </a:r>
            <a:r>
              <a:rPr lang="en-US" dirty="0" smtClean="0">
                <a:latin typeface="Cambria"/>
                <a:cs typeface="Cambria"/>
              </a:rPr>
              <a:t> (SC)</a:t>
            </a:r>
            <a:r>
              <a:rPr lang="el-GR" dirty="0" smtClean="0">
                <a:latin typeface="Cambria"/>
                <a:cs typeface="Cambria"/>
              </a:rPr>
              <a:t>-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n-US" dirty="0" err="1" smtClean="0">
                <a:latin typeface="Cambria"/>
                <a:cs typeface="Cambria"/>
              </a:rPr>
              <a:t>νω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διδύμι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>
              <a:latin typeface="Cambria"/>
              <a:cs typeface="Cambri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Hypothalamus</a:t>
            </a:r>
            <a:endParaRPr lang="el-GR" dirty="0" smtClean="0">
              <a:latin typeface="Cambria"/>
              <a:cs typeface="Cambria"/>
            </a:endParaRPr>
          </a:p>
          <a:p>
            <a:pPr lvl="0"/>
            <a:endParaRPr lang="el-GR" dirty="0">
              <a:latin typeface="Cambria"/>
              <a:cs typeface="Cambria"/>
            </a:endParaRPr>
          </a:p>
          <a:p>
            <a:pPr lvl="0"/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>
                <a:latin typeface="Cambria"/>
                <a:cs typeface="Cambria"/>
                <a:sym typeface="Zapf Dingbats"/>
              </a:rPr>
              <a:t>:</a:t>
            </a:r>
            <a:r>
              <a:rPr lang="el-GR" dirty="0" smtClean="0">
                <a:latin typeface="Cambria"/>
                <a:cs typeface="Cambria"/>
                <a:sym typeface="Zapf Dingbats"/>
              </a:rPr>
              <a:t>περιοχ</a:t>
            </a:r>
            <a:r>
              <a:rPr lang="el-GR" dirty="0" smtClean="0">
                <a:latin typeface="Cambria"/>
                <a:cs typeface="Cambria"/>
                <a:sym typeface="Zapf Dingbats"/>
              </a:rPr>
              <a:t>ές που επιδεικνύουν εμφανείς τοπογραφικούς χάρτες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92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best reward pic_ both sides and 3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5" t="1092" r="-3916" b="1567"/>
          <a:stretch/>
        </p:blipFill>
        <p:spPr>
          <a:xfrm>
            <a:off x="1" y="491248"/>
            <a:ext cx="9057142" cy="6366751"/>
          </a:xfrm>
        </p:spPr>
      </p:pic>
    </p:spTree>
    <p:extLst>
      <p:ext uri="{BB962C8B-B14F-4D97-AF65-F5344CB8AC3E}">
        <p14:creationId xmlns:p14="http://schemas.microsoft.com/office/powerpoint/2010/main" val="17908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mbria"/>
                <a:cs typeface="Cambria"/>
              </a:rPr>
              <a:t>Τι είναι τα συναισθήματα</a:t>
            </a:r>
            <a:r>
              <a:rPr lang="en-US" dirty="0" smtClean="0">
                <a:latin typeface="Cambria"/>
                <a:cs typeface="Cambria"/>
              </a:rPr>
              <a:t>;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913" y="2429566"/>
            <a:ext cx="7984987" cy="3836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>
                <a:latin typeface="Cambria"/>
                <a:cs typeface="Cambria"/>
              </a:rPr>
              <a:t>Τ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συν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ισθήμ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τ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είν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νοητικές</a:t>
            </a:r>
            <a:r>
              <a:rPr lang="en-US" dirty="0">
                <a:latin typeface="Cambria"/>
                <a:cs typeface="Cambria"/>
              </a:rPr>
              <a:t>/π</a:t>
            </a:r>
            <a:r>
              <a:rPr lang="en-US" dirty="0" err="1">
                <a:latin typeface="Cambria"/>
                <a:cs typeface="Cambria"/>
              </a:rPr>
              <a:t>νευμ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τικές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εμ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ειρίες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των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σωμ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τικών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συνθηκών</a:t>
            </a:r>
            <a:r>
              <a:rPr lang="el-GR" dirty="0" smtClean="0">
                <a:latin typeface="Cambria"/>
                <a:cs typeface="Cambria"/>
              </a:rPr>
              <a:t>.</a:t>
            </a:r>
            <a:endParaRPr lang="en-US" dirty="0" smtClean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/>
                <a:cs typeface="Cambria"/>
              </a:rPr>
              <a:t>‘</a:t>
            </a:r>
            <a:r>
              <a:rPr lang="el-GR" dirty="0" smtClean="0"/>
              <a:t> </a:t>
            </a:r>
            <a:r>
              <a:rPr lang="el-GR" dirty="0">
                <a:latin typeface="Cambria"/>
                <a:cs typeface="Cambria"/>
              </a:rPr>
              <a:t>τα συναισθήματα τα οποία είναι </a:t>
            </a:r>
            <a:r>
              <a:rPr lang="el-GR" dirty="0" smtClean="0">
                <a:latin typeface="Cambria"/>
                <a:cs typeface="Cambria"/>
              </a:rPr>
              <a:t>μ</a:t>
            </a:r>
            <a:r>
              <a:rPr lang="el-GR" dirty="0" smtClean="0">
                <a:latin typeface="Cambria"/>
                <a:cs typeface="Cambria"/>
              </a:rPr>
              <a:t>ό</a:t>
            </a:r>
            <a:r>
              <a:rPr lang="el-GR" dirty="0" smtClean="0">
                <a:latin typeface="Cambria"/>
                <a:cs typeface="Cambria"/>
              </a:rPr>
              <a:t>νο </a:t>
            </a:r>
            <a:r>
              <a:rPr lang="el-GR" dirty="0">
                <a:latin typeface="Cambria"/>
                <a:cs typeface="Cambria"/>
              </a:rPr>
              <a:t>προσβάσιμα στον οργανισμό στο οποίο </a:t>
            </a:r>
            <a:r>
              <a:rPr lang="el-GR" dirty="0" smtClean="0">
                <a:latin typeface="Cambria"/>
                <a:cs typeface="Cambria"/>
              </a:rPr>
              <a:t>γεννιούνται</a:t>
            </a:r>
            <a:r>
              <a:rPr lang="el-GR" dirty="0">
                <a:latin typeface="Cambria"/>
                <a:cs typeface="Cambria"/>
              </a:rPr>
              <a:t>, παρέχουν ένα υποκειμενικό εμπειρικό παράθυρο στη διαδικασία της ζωής – life </a:t>
            </a:r>
            <a:r>
              <a:rPr lang="el-GR" dirty="0" smtClean="0">
                <a:latin typeface="Cambria"/>
                <a:cs typeface="Cambria"/>
              </a:rPr>
              <a:t>regulation</a:t>
            </a:r>
            <a:r>
              <a:rPr lang="en-US" dirty="0" smtClean="0">
                <a:latin typeface="Cambria"/>
                <a:cs typeface="Cambria"/>
              </a:rPr>
              <a:t>’</a:t>
            </a:r>
            <a:r>
              <a:rPr lang="el-GR" dirty="0" smtClean="0">
                <a:latin typeface="Cambria"/>
                <a:cs typeface="Cambria"/>
              </a:rPr>
              <a:t> </a:t>
            </a:r>
          </a:p>
          <a:p>
            <a:endParaRPr lang="el-GR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dirty="0">
                <a:latin typeface="Cambria"/>
                <a:cs typeface="Cambria"/>
              </a:rPr>
              <a:t>βιοιατρική συνάφεια</a:t>
            </a:r>
            <a:r>
              <a:rPr lang="en-US" dirty="0">
                <a:latin typeface="Cambria"/>
                <a:cs typeface="Cambria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Cambria"/>
                <a:cs typeface="Cambria"/>
              </a:rPr>
              <a:t>“</a:t>
            </a:r>
            <a:r>
              <a:rPr lang="el-GR" dirty="0" smtClean="0">
                <a:latin typeface="Cambria"/>
                <a:cs typeface="Cambria"/>
              </a:rPr>
              <a:t>παθολογίες των συναισθημάτων</a:t>
            </a:r>
            <a:r>
              <a:rPr lang="en-US" dirty="0" smtClean="0">
                <a:latin typeface="Cambria"/>
                <a:cs typeface="Cambria"/>
              </a:rPr>
              <a:t>”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κατάθλιψη, εθισμοί σε ναρκωτικές ουσίες, χρόνιος πόνος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3655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rn3403-f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81" t="-2308" r="-18737"/>
          <a:stretch/>
        </p:blipFill>
        <p:spPr>
          <a:xfrm>
            <a:off x="167725" y="275578"/>
            <a:ext cx="8829516" cy="6374241"/>
          </a:xfrm>
        </p:spPr>
      </p:pic>
    </p:spTree>
    <p:extLst>
      <p:ext uri="{BB962C8B-B14F-4D97-AF65-F5344CB8AC3E}">
        <p14:creationId xmlns:p14="http://schemas.microsoft.com/office/powerpoint/2010/main" val="269186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270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Τα νευρωνικα υποστρώματα των συναισθημάτων-μακροσκοπικό επίπεδο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706" y="1779686"/>
            <a:ext cx="796693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latin typeface="Cambria"/>
                <a:cs typeface="Cambria"/>
              </a:rPr>
              <a:t>υποφλοιικ</a:t>
            </a:r>
            <a:r>
              <a:rPr lang="el-GR" u="sng" dirty="0" smtClean="0">
                <a:latin typeface="Cambria"/>
                <a:cs typeface="Cambria"/>
              </a:rPr>
              <a:t>έ</a:t>
            </a:r>
            <a:r>
              <a:rPr lang="el-GR" u="sng" dirty="0" smtClean="0">
                <a:latin typeface="Cambria"/>
                <a:cs typeface="Cambria"/>
              </a:rPr>
              <a:t>ς δομ</a:t>
            </a:r>
            <a:r>
              <a:rPr lang="el-GR" u="sng" dirty="0" smtClean="0">
                <a:latin typeface="Cambria"/>
                <a:cs typeface="Cambria"/>
              </a:rPr>
              <a:t>ές</a:t>
            </a:r>
          </a:p>
          <a:p>
            <a:r>
              <a:rPr lang="el-GR" dirty="0">
                <a:latin typeface="Cambria"/>
                <a:cs typeface="Cambria"/>
              </a:rPr>
              <a:t>1 την </a:t>
            </a:r>
            <a:r>
              <a:rPr lang="el-GR" dirty="0" smtClean="0">
                <a:latin typeface="Cambria"/>
                <a:cs typeface="Cambria"/>
              </a:rPr>
              <a:t>αμυγδαλή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2 nucleus </a:t>
            </a:r>
            <a:r>
              <a:rPr lang="en-US" dirty="0" err="1" smtClean="0">
                <a:latin typeface="Cambria"/>
                <a:cs typeface="Cambria"/>
              </a:rPr>
              <a:t>accumbens</a:t>
            </a:r>
            <a:r>
              <a:rPr lang="el-GR" dirty="0" smtClean="0">
                <a:latin typeface="Cambria"/>
                <a:cs typeface="Cambria"/>
              </a:rPr>
              <a:t>-</a:t>
            </a:r>
            <a:r>
              <a:rPr lang="el-GR" dirty="0">
                <a:latin typeface="Cambria"/>
                <a:cs typeface="Cambria"/>
              </a:rPr>
              <a:t>επικλινής πυρήνας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3 ventral </a:t>
            </a:r>
            <a:r>
              <a:rPr lang="en-US" dirty="0" smtClean="0">
                <a:latin typeface="Cambria"/>
                <a:cs typeface="Cambria"/>
              </a:rPr>
              <a:t>stratum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4 ventral </a:t>
            </a:r>
            <a:r>
              <a:rPr lang="en-US" dirty="0" err="1">
                <a:latin typeface="Cambria"/>
                <a:cs typeface="Cambria"/>
              </a:rPr>
              <a:t>pallidum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-</a:t>
            </a:r>
            <a:r>
              <a:rPr lang="el-GR" dirty="0">
                <a:latin typeface="Cambria"/>
                <a:cs typeface="Cambria"/>
              </a:rPr>
              <a:t>ωχρή σφαίρα, κοιλιακή μοίρα</a:t>
            </a:r>
            <a:endParaRPr lang="en-US" dirty="0">
              <a:latin typeface="Cambria"/>
              <a:cs typeface="Cambria"/>
            </a:endParaRPr>
          </a:p>
          <a:p>
            <a:r>
              <a:rPr lang="el-GR" dirty="0">
                <a:latin typeface="Cambria"/>
                <a:cs typeface="Cambria"/>
              </a:rPr>
              <a:t>5 </a:t>
            </a:r>
            <a:r>
              <a:rPr lang="el-GR" dirty="0" smtClean="0">
                <a:latin typeface="Cambria"/>
                <a:cs typeface="Cambria"/>
              </a:rPr>
              <a:t>άλλα </a:t>
            </a:r>
            <a:r>
              <a:rPr lang="el-GR" dirty="0">
                <a:latin typeface="Cambria"/>
                <a:cs typeface="Cambria"/>
              </a:rPr>
              <a:t>βασικά γάγγλια </a:t>
            </a:r>
            <a:r>
              <a:rPr lang="el-GR" dirty="0" smtClean="0">
                <a:latin typeface="Cambria"/>
                <a:cs typeface="Cambria"/>
              </a:rPr>
              <a:t>6 </a:t>
            </a:r>
            <a:r>
              <a:rPr lang="el-GR" dirty="0">
                <a:latin typeface="Cambria"/>
                <a:cs typeface="Cambria"/>
              </a:rPr>
              <a:t>βασικούς τομείς του </a:t>
            </a:r>
            <a:r>
              <a:rPr lang="el-GR" dirty="0" smtClean="0">
                <a:latin typeface="Cambria"/>
                <a:cs typeface="Cambria"/>
              </a:rPr>
              <a:t>προσθεγκεφάλου</a:t>
            </a:r>
          </a:p>
          <a:p>
            <a:endParaRPr lang="el-GR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σχετίζονται με την παραγωγή των ομοιοστατικών </a:t>
            </a:r>
            <a:r>
              <a:rPr lang="el-GR" dirty="0" smtClean="0">
                <a:latin typeface="Cambria"/>
                <a:cs typeface="Cambria"/>
              </a:rPr>
              <a:t>αντιδρ</a:t>
            </a:r>
            <a:r>
              <a:rPr lang="el-GR" dirty="0" smtClean="0">
                <a:latin typeface="Cambria"/>
                <a:cs typeface="Cambria"/>
              </a:rPr>
              <a:t>άσεων</a:t>
            </a:r>
            <a:r>
              <a:rPr lang="en-US" u="sng" dirty="0" smtClean="0">
                <a:latin typeface="Cambria"/>
                <a:cs typeface="Cambria"/>
              </a:rPr>
              <a:t>:</a:t>
            </a:r>
          </a:p>
          <a:p>
            <a:r>
              <a:rPr lang="el-GR" dirty="0" smtClean="0">
                <a:latin typeface="Cambria"/>
                <a:cs typeface="Cambria"/>
              </a:rPr>
              <a:t>απο </a:t>
            </a:r>
            <a:r>
              <a:rPr lang="el-GR" dirty="0">
                <a:latin typeface="Cambria"/>
                <a:cs typeface="Cambria"/>
              </a:rPr>
              <a:t>τη </a:t>
            </a:r>
            <a:r>
              <a:rPr lang="el-GR" u="sng" dirty="0">
                <a:latin typeface="Cambria"/>
                <a:cs typeface="Cambria"/>
              </a:rPr>
              <a:t>διαμόρφωση της συναισθηματικής αντίδρασης </a:t>
            </a:r>
            <a:r>
              <a:rPr lang="el-GR" dirty="0">
                <a:latin typeface="Cambria"/>
                <a:cs typeface="Cambria"/>
              </a:rPr>
              <a:t>( </a:t>
            </a:r>
            <a:r>
              <a:rPr lang="en-US" dirty="0">
                <a:latin typeface="Cambria"/>
                <a:cs typeface="Cambria"/>
              </a:rPr>
              <a:t>emotional value) </a:t>
            </a:r>
            <a:r>
              <a:rPr lang="el-GR" dirty="0">
                <a:latin typeface="Cambria"/>
                <a:cs typeface="Cambria"/>
              </a:rPr>
              <a:t>που σχετίζεται με ένα ερέθισμα </a:t>
            </a:r>
            <a:r>
              <a:rPr lang="el-GR" dirty="0" smtClean="0">
                <a:latin typeface="Cambria"/>
                <a:cs typeface="Cambria"/>
              </a:rPr>
              <a:t>(γευση</a:t>
            </a:r>
            <a:r>
              <a:rPr lang="el-GR" dirty="0">
                <a:latin typeface="Cambria"/>
                <a:cs typeface="Cambria"/>
              </a:rPr>
              <a:t>, ηδονή στον nu</a:t>
            </a:r>
            <a:r>
              <a:rPr lang="en-US" dirty="0" err="1">
                <a:latin typeface="Cambria"/>
                <a:cs typeface="Cambria"/>
              </a:rPr>
              <a:t>cleous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accumbens</a:t>
            </a:r>
            <a:r>
              <a:rPr lang="en-US" dirty="0" smtClean="0">
                <a:latin typeface="Cambria"/>
                <a:cs typeface="Cambria"/>
              </a:rPr>
              <a:t>) </a:t>
            </a:r>
            <a:r>
              <a:rPr lang="el-GR" dirty="0" smtClean="0">
                <a:latin typeface="Cambria"/>
                <a:cs typeface="Cambria"/>
              </a:rPr>
              <a:t>έως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την </a:t>
            </a:r>
            <a:r>
              <a:rPr lang="el-GR" u="sng" dirty="0">
                <a:latin typeface="Cambria"/>
                <a:cs typeface="Cambria"/>
              </a:rPr>
              <a:t>πρόκληση κινητήριων συμπεριφορών </a:t>
            </a:r>
            <a:r>
              <a:rPr lang="el-GR" dirty="0" smtClean="0">
                <a:latin typeface="Cambria"/>
                <a:cs typeface="Cambria"/>
              </a:rPr>
              <a:t>(δρασης </a:t>
            </a:r>
            <a:r>
              <a:rPr lang="el-GR" dirty="0">
                <a:latin typeface="Cambria"/>
                <a:cs typeface="Cambria"/>
              </a:rPr>
              <a:t>ή φυγής απο τον αμυγδαλοειδη </a:t>
            </a:r>
            <a:r>
              <a:rPr lang="el-GR" dirty="0" smtClean="0">
                <a:latin typeface="Cambria"/>
                <a:cs typeface="Cambria"/>
              </a:rPr>
              <a:t>πυρηνα). </a:t>
            </a:r>
          </a:p>
          <a:p>
            <a:r>
              <a:rPr lang="el-GR" dirty="0" smtClean="0">
                <a:latin typeface="Cambria"/>
                <a:cs typeface="Cambria"/>
              </a:rPr>
              <a:t>Δεν εμφανίζουν </a:t>
            </a:r>
            <a:r>
              <a:rPr lang="el-GR" dirty="0">
                <a:latin typeface="Cambria"/>
                <a:cs typeface="Cambria"/>
              </a:rPr>
              <a:t>τοπογραφικούς </a:t>
            </a:r>
            <a:r>
              <a:rPr lang="el-GR" dirty="0" smtClean="0">
                <a:latin typeface="Cambria"/>
                <a:cs typeface="Cambria"/>
              </a:rPr>
              <a:t>χάρτες</a:t>
            </a:r>
          </a:p>
          <a:p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. </a:t>
            </a:r>
            <a:r>
              <a:rPr lang="en-US" dirty="0" err="1" smtClean="0">
                <a:latin typeface="Cambria"/>
                <a:cs typeface="Cambria"/>
              </a:rPr>
              <a:t>δεν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έχουν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άμεσο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ρόλο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στην</a:t>
            </a:r>
            <a:r>
              <a:rPr lang="en-US" dirty="0">
                <a:latin typeface="Cambria"/>
                <a:cs typeface="Cambria"/>
              </a:rPr>
              <a:t> πα</a:t>
            </a:r>
            <a:r>
              <a:rPr lang="en-US" dirty="0" err="1">
                <a:latin typeface="Cambria"/>
                <a:cs typeface="Cambria"/>
              </a:rPr>
              <a:t>ρ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γωγή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των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συν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ισθημάτων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l-GR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 βοηθούν </a:t>
            </a:r>
            <a:r>
              <a:rPr lang="el-GR" dirty="0">
                <a:latin typeface="Cambria"/>
                <a:cs typeface="Cambria"/>
              </a:rPr>
              <a:t>στη διαμόρφωση των καταστάσεων του σώματος για παράδειγμα μέσω των 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ρογρ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μμάτων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δράσης</a:t>
            </a:r>
            <a:r>
              <a:rPr lang="en-US" dirty="0"/>
              <a:t>.</a:t>
            </a: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378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ward-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80" t="-3984" r="-84321" b="-120892"/>
          <a:stretch/>
        </p:blipFill>
        <p:spPr>
          <a:xfrm>
            <a:off x="19050" y="455305"/>
            <a:ext cx="9045575" cy="6438642"/>
          </a:xfrm>
        </p:spPr>
      </p:pic>
      <p:pic>
        <p:nvPicPr>
          <p:cNvPr id="5" name="Picture 4" descr="400px-Basal_Ganglia_lateral-el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26" y="3508534"/>
            <a:ext cx="508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Τα νευρωνικα υποστρώματα των συναισθημάτων-μακροσκοπικό επίπεδο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94" y="2236113"/>
            <a:ext cx="7610476" cy="4437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mbria"/>
                <a:cs typeface="Cambria"/>
              </a:rPr>
              <a:t>Στο </a:t>
            </a:r>
            <a:r>
              <a:rPr lang="en-US" u="sng" dirty="0" err="1">
                <a:latin typeface="Cambria"/>
                <a:cs typeface="Cambria"/>
              </a:rPr>
              <a:t>ε</a:t>
            </a:r>
            <a:r>
              <a:rPr lang="en-US" u="sng" dirty="0">
                <a:latin typeface="Cambria"/>
                <a:cs typeface="Cambria"/>
              </a:rPr>
              <a:t>π</a:t>
            </a:r>
            <a:r>
              <a:rPr lang="en-US" u="sng" dirty="0" err="1">
                <a:latin typeface="Cambria"/>
                <a:cs typeface="Cambria"/>
              </a:rPr>
              <a:t>ί</a:t>
            </a:r>
            <a:r>
              <a:rPr lang="en-US" u="sng" dirty="0">
                <a:latin typeface="Cambria"/>
                <a:cs typeface="Cambria"/>
              </a:rPr>
              <a:t>π</a:t>
            </a:r>
            <a:r>
              <a:rPr lang="en-US" u="sng" dirty="0" err="1">
                <a:latin typeface="Cambria"/>
                <a:cs typeface="Cambria"/>
              </a:rPr>
              <a:t>εδο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του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εγκεφ</a:t>
            </a:r>
            <a:r>
              <a:rPr lang="en-US" u="sng" dirty="0">
                <a:latin typeface="Cambria"/>
                <a:cs typeface="Cambria"/>
              </a:rPr>
              <a:t>α</a:t>
            </a:r>
            <a:r>
              <a:rPr lang="en-US" u="sng" dirty="0" err="1">
                <a:latin typeface="Cambria"/>
                <a:cs typeface="Cambria"/>
              </a:rPr>
              <a:t>λικού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φλοιού</a:t>
            </a:r>
            <a:r>
              <a:rPr lang="en-US" u="sng" dirty="0">
                <a:latin typeface="Cambria"/>
                <a:cs typeface="Cambria"/>
              </a:rPr>
              <a:t> </a:t>
            </a:r>
            <a:endParaRPr lang="el-GR" u="sng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Cambria"/>
                <a:cs typeface="Cambria"/>
              </a:rPr>
              <a:t>Ο φλοιός της νήσου </a:t>
            </a:r>
            <a:r>
              <a:rPr lang="el-GR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l-GR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ambria"/>
                <a:cs typeface="Cambria"/>
              </a:rPr>
              <a:t>σωματοαισθητικό </a:t>
            </a:r>
            <a:r>
              <a:rPr lang="el-GR" dirty="0">
                <a:latin typeface="Cambria"/>
                <a:cs typeface="Cambria"/>
              </a:rPr>
              <a:t>φλοιό (</a:t>
            </a:r>
            <a:r>
              <a:rPr lang="en-US" dirty="0">
                <a:latin typeface="Cambria"/>
                <a:cs typeface="Cambria"/>
              </a:rPr>
              <a:t>SI </a:t>
            </a:r>
            <a:r>
              <a:rPr lang="el-GR" dirty="0">
                <a:latin typeface="Cambria"/>
                <a:cs typeface="Cambria"/>
              </a:rPr>
              <a:t>και </a:t>
            </a:r>
            <a:r>
              <a:rPr lang="en-US" dirty="0">
                <a:latin typeface="Cambria"/>
                <a:cs typeface="Cambria"/>
              </a:rPr>
              <a:t>SII</a:t>
            </a:r>
            <a:r>
              <a:rPr lang="en-US" dirty="0" smtClean="0">
                <a:latin typeface="Cambria"/>
                <a:cs typeface="Cambria"/>
              </a:rPr>
              <a:t>)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l-GR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 algn="ctr">
              <a:buNone/>
            </a:pPr>
            <a:r>
              <a:rPr lang="el-GR" dirty="0" smtClean="0">
                <a:latin typeface="Cambria"/>
                <a:cs typeface="Cambria"/>
              </a:rPr>
              <a:t>Άρα </a:t>
            </a:r>
            <a:r>
              <a:rPr lang="el-GR" dirty="0" smtClean="0">
                <a:latin typeface="Cambria"/>
                <a:cs typeface="Cambria"/>
              </a:rPr>
              <a:t>οι </a:t>
            </a:r>
            <a:r>
              <a:rPr lang="el-GR" dirty="0">
                <a:latin typeface="Cambria"/>
                <a:cs typeface="Cambria"/>
              </a:rPr>
              <a:t>πιο </a:t>
            </a:r>
            <a:r>
              <a:rPr lang="el-GR" dirty="0" smtClean="0">
                <a:latin typeface="Cambria"/>
                <a:cs typeface="Cambria"/>
              </a:rPr>
              <a:t>σημαντικ</a:t>
            </a:r>
            <a:r>
              <a:rPr lang="el-GR" dirty="0" smtClean="0">
                <a:latin typeface="Cambria"/>
                <a:cs typeface="Cambria"/>
              </a:rPr>
              <a:t>έ</a:t>
            </a:r>
            <a:r>
              <a:rPr lang="el-GR" dirty="0" smtClean="0">
                <a:latin typeface="Cambria"/>
                <a:cs typeface="Cambria"/>
              </a:rPr>
              <a:t>ς περιοχ</a:t>
            </a:r>
            <a:r>
              <a:rPr lang="el-GR" dirty="0" smtClean="0">
                <a:latin typeface="Cambria"/>
                <a:cs typeface="Cambria"/>
              </a:rPr>
              <a:t>ές </a:t>
            </a:r>
            <a:r>
              <a:rPr lang="el-GR" dirty="0" smtClean="0">
                <a:latin typeface="Cambria"/>
                <a:cs typeface="Cambria"/>
              </a:rPr>
              <a:t>για το νευρωνικό </a:t>
            </a:r>
            <a:r>
              <a:rPr lang="el-GR" dirty="0">
                <a:latin typeface="Cambria"/>
                <a:cs typeface="Cambria"/>
              </a:rPr>
              <a:t>υπόστρωμα των </a:t>
            </a:r>
            <a:r>
              <a:rPr lang="el-GR" dirty="0" smtClean="0">
                <a:latin typeface="Cambria"/>
                <a:cs typeface="Cambria"/>
              </a:rPr>
              <a:t>συναισθημ</a:t>
            </a:r>
            <a:r>
              <a:rPr lang="el-GR" dirty="0" smtClean="0">
                <a:latin typeface="Cambria"/>
                <a:cs typeface="Cambria"/>
              </a:rPr>
              <a:t>ά</a:t>
            </a:r>
            <a:r>
              <a:rPr lang="el-GR" dirty="0" smtClean="0">
                <a:latin typeface="Cambria"/>
                <a:cs typeface="Cambria"/>
              </a:rPr>
              <a:t>των μπορο</a:t>
            </a:r>
            <a:r>
              <a:rPr lang="el-GR" dirty="0" smtClean="0">
                <a:latin typeface="Cambria"/>
                <a:cs typeface="Cambria"/>
              </a:rPr>
              <a:t>ύ</a:t>
            </a:r>
            <a:r>
              <a:rPr lang="el-GR" dirty="0" smtClean="0">
                <a:latin typeface="Cambria"/>
                <a:cs typeface="Cambria"/>
              </a:rPr>
              <a:t>ν </a:t>
            </a:r>
            <a:r>
              <a:rPr lang="el-GR" dirty="0">
                <a:latin typeface="Cambria"/>
                <a:cs typeface="Cambria"/>
              </a:rPr>
              <a:t>να βρεθούν σε δύο περιοχές φυλογεντικών επιπέδων</a:t>
            </a:r>
            <a:r>
              <a:rPr lang="el-GR" dirty="0" smtClean="0">
                <a:latin typeface="Cambria"/>
                <a:cs typeface="Cambria"/>
              </a:rPr>
              <a:t>:</a:t>
            </a: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στο πιο πρωτόγονο επίπεδο του εγκεφαλικού στελέχους ( κυριως </a:t>
            </a:r>
            <a:r>
              <a:rPr lang="en-US" dirty="0">
                <a:latin typeface="Cambria"/>
                <a:cs typeface="Cambria"/>
              </a:rPr>
              <a:t>PBN,NTS,PAG </a:t>
            </a:r>
            <a:r>
              <a:rPr lang="el-GR" dirty="0">
                <a:latin typeface="Cambria"/>
                <a:cs typeface="Cambria"/>
              </a:rPr>
              <a:t>και στα εν τω </a:t>
            </a:r>
            <a:r>
              <a:rPr lang="el-GR" dirty="0" smtClean="0">
                <a:latin typeface="Cambria"/>
                <a:cs typeface="Cambria"/>
              </a:rPr>
              <a:t>β</a:t>
            </a:r>
            <a:r>
              <a:rPr lang="el-GR" dirty="0" smtClean="0">
                <a:latin typeface="Cambria"/>
                <a:cs typeface="Cambria"/>
              </a:rPr>
              <a:t>ά</a:t>
            </a:r>
            <a:r>
              <a:rPr lang="el-GR" dirty="0" smtClean="0">
                <a:latin typeface="Cambria"/>
                <a:cs typeface="Cambria"/>
              </a:rPr>
              <a:t>θει στρωματα των </a:t>
            </a:r>
            <a:r>
              <a:rPr lang="en-US" dirty="0">
                <a:latin typeface="Cambria"/>
                <a:cs typeface="Cambria"/>
              </a:rPr>
              <a:t>SC) </a:t>
            </a:r>
            <a:endParaRPr lang="el-GR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και </a:t>
            </a:r>
            <a:r>
              <a:rPr lang="el-GR" dirty="0">
                <a:latin typeface="Cambria"/>
                <a:cs typeface="Cambria"/>
              </a:rPr>
              <a:t>σε πιο </a:t>
            </a:r>
            <a:r>
              <a:rPr lang="el-GR" dirty="0" smtClean="0">
                <a:latin typeface="Cambria"/>
                <a:cs typeface="Cambria"/>
              </a:rPr>
              <a:t>πρ</a:t>
            </a:r>
            <a:r>
              <a:rPr lang="el-GR" dirty="0" smtClean="0">
                <a:latin typeface="Cambria"/>
                <a:cs typeface="Cambria"/>
              </a:rPr>
              <a:t>ό</a:t>
            </a:r>
            <a:r>
              <a:rPr lang="el-GR" dirty="0" smtClean="0">
                <a:latin typeface="Cambria"/>
                <a:cs typeface="Cambria"/>
              </a:rPr>
              <a:t>σφατο </a:t>
            </a:r>
            <a:r>
              <a:rPr lang="el-GR" dirty="0">
                <a:latin typeface="Cambria"/>
                <a:cs typeface="Cambria"/>
              </a:rPr>
              <a:t>εξελεκτικά εγκεφαλικό </a:t>
            </a:r>
            <a:r>
              <a:rPr lang="el-GR" dirty="0" smtClean="0">
                <a:latin typeface="Cambria"/>
                <a:cs typeface="Cambria"/>
              </a:rPr>
              <a:t>φλοιό (κυρίως </a:t>
            </a:r>
            <a:r>
              <a:rPr lang="el-GR" dirty="0">
                <a:latin typeface="Cambria"/>
                <a:cs typeface="Cambria"/>
              </a:rPr>
              <a:t>στη νήσο, </a:t>
            </a:r>
            <a:r>
              <a:rPr lang="en-US" dirty="0" smtClean="0">
                <a:latin typeface="Cambria"/>
                <a:cs typeface="Cambria"/>
              </a:rPr>
              <a:t>SI</a:t>
            </a:r>
            <a:r>
              <a:rPr lang="el-GR" dirty="0" smtClean="0">
                <a:latin typeface="Cambria"/>
                <a:cs typeface="Cambria"/>
              </a:rPr>
              <a:t>,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>
                <a:latin typeface="Cambria"/>
                <a:cs typeface="Cambria"/>
              </a:rPr>
              <a:t>SII)</a:t>
            </a: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2619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image_insul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42" r="-38142"/>
          <a:stretch>
            <a:fillRect/>
          </a:stretch>
        </p:blipFill>
        <p:spPr>
          <a:xfrm>
            <a:off x="-47224" y="1186186"/>
            <a:ext cx="9191224" cy="4433210"/>
          </a:xfrm>
        </p:spPr>
      </p:pic>
    </p:spTree>
    <p:extLst>
      <p:ext uri="{BB962C8B-B14F-4D97-AF65-F5344CB8AC3E}">
        <p14:creationId xmlns:p14="http://schemas.microsoft.com/office/powerpoint/2010/main" val="304700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sii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7" r="-27747"/>
          <a:stretch>
            <a:fillRect/>
          </a:stretch>
        </p:blipFill>
        <p:spPr>
          <a:xfrm>
            <a:off x="38777" y="1282036"/>
            <a:ext cx="8846715" cy="4912479"/>
          </a:xfrm>
        </p:spPr>
      </p:pic>
    </p:spTree>
    <p:extLst>
      <p:ext uri="{BB962C8B-B14F-4D97-AF65-F5344CB8AC3E}">
        <p14:creationId xmlns:p14="http://schemas.microsoft.com/office/powerpoint/2010/main" val="295425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514"/>
            <a:ext cx="8913813" cy="1067742"/>
          </a:xfrm>
        </p:spPr>
        <p:txBody>
          <a:bodyPr>
            <a:noAutofit/>
          </a:bodyPr>
          <a:lstStyle/>
          <a:p>
            <a:r>
              <a:rPr lang="el-GR" sz="1800" b="1" dirty="0">
                <a:latin typeface="Cambria"/>
                <a:cs typeface="Cambria"/>
              </a:rPr>
              <a:t>Οι πρωτα </a:t>
            </a:r>
            <a:r>
              <a:rPr lang="el-GR" sz="1800" b="1" dirty="0">
                <a:latin typeface="Cambria"/>
                <a:cs typeface="Cambria"/>
              </a:rPr>
              <a:t>ολοκληρωμενοι </a:t>
            </a:r>
            <a:r>
              <a:rPr lang="el-GR" sz="1800" b="1" dirty="0" smtClean="0">
                <a:latin typeface="Cambria"/>
                <a:cs typeface="Cambria"/>
              </a:rPr>
              <a:t>οργανωμένοι χάρτες </a:t>
            </a:r>
            <a:r>
              <a:rPr lang="el-GR" sz="1800" b="1" dirty="0">
                <a:latin typeface="Cambria"/>
                <a:cs typeface="Cambria"/>
              </a:rPr>
              <a:t>των εσωδεκτικών σημάτων απο όλο το σώμα βρίσκονται στο εγκεφαλικό στέλεχος</a:t>
            </a:r>
            <a:r>
              <a:rPr lang="el-GR" sz="1800" b="1" dirty="0" smtClean="0">
                <a:latin typeface="Cambria"/>
                <a:cs typeface="Cambria"/>
              </a:rPr>
              <a:t>.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Οι εσωδεκτικές </a:t>
            </a:r>
            <a:r>
              <a:rPr lang="el-GR" dirty="0" smtClean="0">
                <a:latin typeface="Cambria"/>
                <a:cs typeface="Cambria"/>
              </a:rPr>
              <a:t>πληροφορίες( </a:t>
            </a:r>
            <a:r>
              <a:rPr lang="en-US" dirty="0" smtClean="0">
                <a:latin typeface="Cambria"/>
                <a:cs typeface="Cambria"/>
              </a:rPr>
              <a:t>lamina I , </a:t>
            </a:r>
            <a:r>
              <a:rPr lang="en-US" dirty="0" err="1" smtClean="0">
                <a:latin typeface="Cambria"/>
                <a:cs typeface="Cambria"/>
              </a:rPr>
              <a:t>vagus</a:t>
            </a:r>
            <a:r>
              <a:rPr lang="en-US" dirty="0" smtClean="0">
                <a:latin typeface="Cambria"/>
                <a:cs typeface="Cambria"/>
              </a:rPr>
              <a:t> nerve)</a:t>
            </a:r>
            <a:r>
              <a:rPr lang="el-GR" dirty="0" smtClean="0">
                <a:latin typeface="Cambria"/>
                <a:cs typeface="Cambria"/>
              </a:rPr>
              <a:t>συγκεντρώνονται </a:t>
            </a:r>
            <a:r>
              <a:rPr lang="el-GR" dirty="0">
                <a:latin typeface="Cambria"/>
                <a:cs typeface="Cambria"/>
              </a:rPr>
              <a:t>στην σπονδυλική στήλη και στις κατώτερες περιοχές του εγκεφαλικού </a:t>
            </a:r>
            <a:r>
              <a:rPr lang="el-GR" dirty="0" smtClean="0">
                <a:latin typeface="Cambria"/>
                <a:cs typeface="Cambria"/>
              </a:rPr>
              <a:t>στελέχους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συγκλίνουν σε ανώτερες περιοχές του εγκεφαλικού στελέχους όπως ο </a:t>
            </a:r>
            <a:r>
              <a:rPr lang="en-US" dirty="0">
                <a:latin typeface="Cambria"/>
                <a:cs typeface="Cambria"/>
              </a:rPr>
              <a:t>PBN, </a:t>
            </a:r>
            <a:r>
              <a:rPr lang="en-US" dirty="0" smtClean="0">
                <a:latin typeface="Cambria"/>
                <a:cs typeface="Cambria"/>
              </a:rPr>
              <a:t>PAG</a:t>
            </a:r>
            <a:r>
              <a:rPr lang="el-GR" dirty="0" smtClean="0">
                <a:latin typeface="Cambria"/>
                <a:cs typeface="Cambria"/>
              </a:rPr>
              <a:t>-</a:t>
            </a:r>
            <a:r>
              <a:rPr lang="el-GR" dirty="0">
                <a:latin typeface="Cambria"/>
                <a:cs typeface="Cambria"/>
              </a:rPr>
              <a:t>κεντρική φαιά ουσία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και στον δικτυωτό σχηματισμό</a:t>
            </a:r>
            <a:r>
              <a:rPr lang="el-GR" dirty="0" smtClean="0">
                <a:latin typeface="Cambria"/>
                <a:cs typeface="Cambria"/>
              </a:rPr>
              <a:t>.</a:t>
            </a:r>
            <a:endParaRPr lang="en-US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</a:t>
            </a:r>
            <a:r>
              <a:rPr lang="el-GR" dirty="0" smtClean="0">
                <a:latin typeface="Cambria"/>
                <a:cs typeface="Cambria"/>
              </a:rPr>
              <a:t>ο </a:t>
            </a:r>
            <a:r>
              <a:rPr lang="el-GR" dirty="0">
                <a:latin typeface="Cambria"/>
                <a:cs typeface="Cambria"/>
              </a:rPr>
              <a:t>ανώτερο εγκεφαλικό στέλεχος </a:t>
            </a:r>
            <a:r>
              <a:rPr lang="el-GR" dirty="0" smtClean="0">
                <a:latin typeface="Cambria"/>
                <a:cs typeface="Cambria"/>
              </a:rPr>
              <a:t>(PBN </a:t>
            </a:r>
            <a:r>
              <a:rPr lang="el-GR" dirty="0">
                <a:latin typeface="Cambria"/>
                <a:cs typeface="Cambria"/>
              </a:rPr>
              <a:t>και 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PAG</a:t>
            </a:r>
            <a:r>
              <a:rPr lang="el-GR" dirty="0" smtClean="0">
                <a:latin typeface="Cambria"/>
                <a:cs typeface="Cambria"/>
              </a:rPr>
              <a:t>-</a:t>
            </a:r>
            <a:r>
              <a:rPr lang="en-US" dirty="0" smtClean="0">
                <a:latin typeface="Cambria"/>
                <a:cs typeface="Cambria"/>
              </a:rPr>
              <a:t>) </a:t>
            </a:r>
            <a:r>
              <a:rPr lang="en-US" dirty="0" err="1">
                <a:latin typeface="Cambria"/>
                <a:cs typeface="Cambria"/>
              </a:rPr>
              <a:t>είν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το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ιο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ουρ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ίο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σημείο</a:t>
            </a:r>
            <a:r>
              <a:rPr lang="en-US" dirty="0">
                <a:latin typeface="Cambria"/>
                <a:cs typeface="Cambria"/>
              </a:rPr>
              <a:t> στο </a:t>
            </a:r>
            <a:r>
              <a:rPr lang="en-US" dirty="0" err="1">
                <a:latin typeface="Cambria"/>
                <a:cs typeface="Cambria"/>
              </a:rPr>
              <a:t>ο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οίο</a:t>
            </a:r>
            <a:r>
              <a:rPr lang="en-US" dirty="0">
                <a:latin typeface="Cambria"/>
                <a:cs typeface="Cambria"/>
              </a:rPr>
              <a:t> δια</a:t>
            </a:r>
            <a:r>
              <a:rPr lang="en-US" dirty="0" err="1">
                <a:latin typeface="Cambria"/>
                <a:cs typeface="Cambria"/>
              </a:rPr>
              <a:t>φορετικές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τυχές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των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εσωδεκτικών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ροσ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γωγών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ληροφοριών</a:t>
            </a:r>
            <a:r>
              <a:rPr lang="en-US" dirty="0">
                <a:latin typeface="Cambria"/>
                <a:cs typeface="Cambria"/>
              </a:rPr>
              <a:t> μπ</a:t>
            </a:r>
            <a:r>
              <a:rPr lang="en-US" dirty="0" err="1">
                <a:latin typeface="Cambria"/>
                <a:cs typeface="Cambria"/>
              </a:rPr>
              <a:t>ορούν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ν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συν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ρμολογηθούν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γι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ν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σχημ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τιστεί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έν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ολοκληρωμένος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χάρτης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του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σώμ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n-US" dirty="0" err="1" smtClean="0">
                <a:latin typeface="Cambria"/>
                <a:cs typeface="Cambria"/>
              </a:rPr>
              <a:t>τος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675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4278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ambria"/>
                <a:cs typeface="Cambria"/>
              </a:rPr>
              <a:t>Συναισθήματα και η νήσος του εγκεφάλου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32" y="2420294"/>
            <a:ext cx="8317568" cy="4037818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Απλά ανθρώπινα συναισθήματα δεν απαιτούν τη νήσο, αν και συνεχώς εμπλέκουν αυτήν την περιοχή. </a:t>
            </a:r>
            <a:endParaRPr lang="el-GR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Ο</a:t>
            </a:r>
            <a:r>
              <a:rPr lang="el-GR" dirty="0" smtClean="0">
                <a:latin typeface="Cambria"/>
                <a:cs typeface="Cambria"/>
              </a:rPr>
              <a:t>ι χάρτες στη  </a:t>
            </a:r>
            <a:r>
              <a:rPr lang="el-GR" dirty="0">
                <a:latin typeface="Cambria"/>
                <a:cs typeface="Cambria"/>
              </a:rPr>
              <a:t>νήσο </a:t>
            </a:r>
            <a:r>
              <a:rPr lang="el-GR" dirty="0" smtClean="0">
                <a:latin typeface="Cambria"/>
                <a:cs typeface="Cambria"/>
              </a:rPr>
              <a:t>επιτρέπουν </a:t>
            </a:r>
            <a:r>
              <a:rPr lang="el-GR" dirty="0">
                <a:latin typeface="Cambria"/>
                <a:cs typeface="Cambria"/>
              </a:rPr>
              <a:t>τη συναρμολόγηση μιας πιο λεπτομερειακής αναπαράστασης των εσωδεκτικών πληροφοριών </a:t>
            </a:r>
            <a:r>
              <a:rPr lang="el-GR" dirty="0" smtClean="0">
                <a:latin typeface="Cambria"/>
                <a:cs typeface="Cambria"/>
              </a:rPr>
              <a:t>συγκριτικ</a:t>
            </a:r>
            <a:r>
              <a:rPr lang="el-GR" dirty="0" smtClean="0">
                <a:latin typeface="Cambria"/>
                <a:cs typeface="Cambria"/>
              </a:rPr>
              <a:t>ά με αυτών του </a:t>
            </a:r>
            <a:r>
              <a:rPr lang="el-GR" dirty="0" smtClean="0">
                <a:latin typeface="Cambria"/>
                <a:cs typeface="Cambria"/>
              </a:rPr>
              <a:t> εγκεφαλικο</a:t>
            </a:r>
            <a:r>
              <a:rPr lang="el-GR" dirty="0" smtClean="0">
                <a:latin typeface="Cambria"/>
                <a:cs typeface="Cambria"/>
              </a:rPr>
              <a:t>ύ</a:t>
            </a:r>
            <a:r>
              <a:rPr lang="el-GR" dirty="0" smtClean="0">
                <a:latin typeface="Cambria"/>
                <a:cs typeface="Cambria"/>
              </a:rPr>
              <a:t> στέλεχους </a:t>
            </a:r>
            <a:r>
              <a:rPr lang="el-GR" dirty="0">
                <a:latin typeface="Cambria"/>
                <a:cs typeface="Cambria"/>
              </a:rPr>
              <a:t>και μία ακριβέστερη διαμόρφωση των ρυθμιστικών </a:t>
            </a:r>
            <a:r>
              <a:rPr lang="el-GR" dirty="0" smtClean="0">
                <a:latin typeface="Cambria"/>
                <a:cs typeface="Cambria"/>
              </a:rPr>
              <a:t>απαντήσεων</a:t>
            </a:r>
            <a:r>
              <a:rPr lang="en-US" dirty="0">
                <a:latin typeface="Cambria"/>
                <a:cs typeface="Cambria"/>
              </a:rPr>
              <a:t>:</a:t>
            </a:r>
            <a:endParaRPr lang="el-GR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ambria"/>
                <a:cs typeface="Cambria"/>
              </a:rPr>
              <a:t>Κάποιες </a:t>
            </a:r>
            <a:r>
              <a:rPr lang="el-GR" dirty="0">
                <a:latin typeface="Cambria"/>
                <a:cs typeface="Cambria"/>
              </a:rPr>
              <a:t>προσαγωγές πληροφορίες </a:t>
            </a:r>
            <a:r>
              <a:rPr lang="el-GR" dirty="0" smtClean="0">
                <a:latin typeface="Cambria"/>
                <a:cs typeface="Cambria"/>
              </a:rPr>
              <a:t>φτάνουν </a:t>
            </a:r>
            <a:r>
              <a:rPr lang="el-GR" dirty="0">
                <a:latin typeface="Cambria"/>
                <a:cs typeface="Cambria"/>
              </a:rPr>
              <a:t>στη νήσο </a:t>
            </a:r>
            <a:r>
              <a:rPr lang="el-GR" dirty="0" smtClean="0">
                <a:latin typeface="Cambria"/>
                <a:cs typeface="Cambria"/>
              </a:rPr>
              <a:t>άμεσα </a:t>
            </a:r>
            <a:r>
              <a:rPr lang="el-GR" dirty="0">
                <a:latin typeface="Cambria"/>
                <a:cs typeface="Cambria"/>
              </a:rPr>
              <a:t>προσπερνώντας το εγκεφαλικό </a:t>
            </a:r>
            <a:r>
              <a:rPr lang="el-GR" dirty="0" smtClean="0">
                <a:latin typeface="Cambria"/>
                <a:cs typeface="Cambria"/>
              </a:rPr>
              <a:t>στέλεχος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Cambria"/>
                <a:cs typeface="Cambria"/>
              </a:rPr>
              <a:t>πληροφορίες </a:t>
            </a:r>
            <a:r>
              <a:rPr lang="el-GR" dirty="0">
                <a:latin typeface="Cambria"/>
                <a:cs typeface="Cambria"/>
              </a:rPr>
              <a:t>που παρουσιάζονται στο εγκεφαλικό στέλεχος σε έμμεση μορφή μπορεί να εκπροσωπούνται </a:t>
            </a:r>
            <a:r>
              <a:rPr lang="el-GR" dirty="0" smtClean="0">
                <a:latin typeface="Cambria"/>
                <a:cs typeface="Cambria"/>
              </a:rPr>
              <a:t>άμεσα </a:t>
            </a:r>
            <a:r>
              <a:rPr lang="el-GR" dirty="0">
                <a:latin typeface="Cambria"/>
                <a:cs typeface="Cambria"/>
              </a:rPr>
              <a:t>στη </a:t>
            </a:r>
            <a:r>
              <a:rPr lang="el-GR" dirty="0" smtClean="0">
                <a:latin typeface="Cambria"/>
                <a:cs typeface="Cambria"/>
              </a:rPr>
              <a:t>νήσο σύμφωνα με συντεταγμένες του σώματος που παρέχονται απο την </a:t>
            </a:r>
            <a:r>
              <a:rPr lang="en-US" dirty="0" smtClean="0">
                <a:latin typeface="Cambria"/>
                <a:cs typeface="Cambria"/>
              </a:rPr>
              <a:t>Si </a:t>
            </a:r>
            <a:r>
              <a:rPr lang="el-GR" dirty="0" smtClean="0">
                <a:latin typeface="Cambria"/>
                <a:cs typeface="Cambria"/>
              </a:rPr>
              <a:t>και </a:t>
            </a:r>
            <a:r>
              <a:rPr lang="en-US" dirty="0" smtClean="0">
                <a:latin typeface="Cambria"/>
                <a:cs typeface="Cambria"/>
              </a:rPr>
              <a:t>SII </a:t>
            </a:r>
            <a:r>
              <a:rPr lang="el-GR" dirty="0" smtClean="0">
                <a:latin typeface="Cambria"/>
                <a:cs typeface="Cambria"/>
              </a:rPr>
              <a:t>περιοχή. </a:t>
            </a:r>
          </a:p>
        </p:txBody>
      </p:sp>
    </p:spTree>
    <p:extLst>
      <p:ext uri="{BB962C8B-B14F-4D97-AF65-F5344CB8AC3E}">
        <p14:creationId xmlns:p14="http://schemas.microsoft.com/office/powerpoint/2010/main" val="210980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Συναισθήματα και η νήσος του εγκεφάλου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σταυροδρόμι </a:t>
            </a:r>
            <a:r>
              <a:rPr lang="el-GR" dirty="0">
                <a:latin typeface="Cambria"/>
                <a:cs typeface="Cambria"/>
              </a:rPr>
              <a:t>πολλαπλών μονοπατιών που σχετίζονται με υψηλότερα επίπεδα νόησης</a:t>
            </a:r>
            <a:r>
              <a:rPr lang="el-GR" dirty="0" smtClean="0">
                <a:latin typeface="Cambria"/>
                <a:cs typeface="Cambria"/>
              </a:rPr>
              <a:t>,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εκτενείς </a:t>
            </a:r>
            <a:r>
              <a:rPr lang="el-GR" dirty="0">
                <a:latin typeface="Cambria"/>
                <a:cs typeface="Cambria"/>
              </a:rPr>
              <a:t>συνδέσεις μεταξύ φλοιώδων περιοχών που σχετίζονται με τη μνήμη, τη γλώσσα και και το συλλογισμό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l-GR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dirty="0" smtClean="0">
                <a:latin typeface="Cambria"/>
                <a:cs typeface="Cambria"/>
              </a:rPr>
              <a:t>ουσιώδης </a:t>
            </a:r>
            <a:r>
              <a:rPr lang="el-GR" dirty="0">
                <a:latin typeface="Cambria"/>
                <a:cs typeface="Cambria"/>
              </a:rPr>
              <a:t>για την ‘’εισαγωγή’’ των συναισθημάτων στη ροή των γνωστικών λειτουργειών 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‘</a:t>
            </a:r>
            <a:r>
              <a:rPr lang="el-GR" dirty="0">
                <a:latin typeface="Cambria"/>
                <a:cs typeface="Cambria"/>
              </a:rPr>
              <a:t>’διευκολύνει τη στιχομυθία’’ μεταξύ της νόησης και των </a:t>
            </a:r>
            <a:r>
              <a:rPr lang="el-GR" dirty="0" smtClean="0">
                <a:latin typeface="Cambria"/>
                <a:cs typeface="Cambria"/>
              </a:rPr>
              <a:t>συναισθημάτων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επείκτητος ορθολογικός έλεγχος </a:t>
            </a:r>
            <a:r>
              <a:rPr lang="el-GR" dirty="0">
                <a:latin typeface="Cambria"/>
                <a:cs typeface="Cambria"/>
              </a:rPr>
              <a:t>πάνω στα </a:t>
            </a:r>
            <a:r>
              <a:rPr lang="en-US" dirty="0">
                <a:latin typeface="Cambria"/>
                <a:cs typeface="Cambria"/>
              </a:rPr>
              <a:t>drives and </a:t>
            </a:r>
            <a:r>
              <a:rPr lang="en-US" dirty="0" smtClean="0">
                <a:latin typeface="Cambria"/>
                <a:cs typeface="Cambria"/>
              </a:rPr>
              <a:t>emotions</a:t>
            </a:r>
            <a:r>
              <a:rPr lang="el-GR" i="1" dirty="0">
                <a:latin typeface="Cambria"/>
                <a:cs typeface="Cambria"/>
              </a:rPr>
              <a:t>-</a:t>
            </a:r>
            <a:r>
              <a:rPr lang="en-US" i="1" dirty="0" smtClean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η</a:t>
            </a:r>
            <a:r>
              <a:rPr lang="en-US" i="1" dirty="0">
                <a:latin typeface="Cambria"/>
                <a:cs typeface="Cambria"/>
              </a:rPr>
              <a:t> απ</a:t>
            </a:r>
            <a:r>
              <a:rPr lang="en-US" i="1" dirty="0" err="1">
                <a:latin typeface="Cambria"/>
                <a:cs typeface="Cambria"/>
              </a:rPr>
              <a:t>ουσί</a:t>
            </a:r>
            <a:r>
              <a:rPr lang="en-US" i="1" dirty="0">
                <a:latin typeface="Cambria"/>
                <a:cs typeface="Cambria"/>
              </a:rPr>
              <a:t>α </a:t>
            </a:r>
            <a:r>
              <a:rPr lang="en-US" i="1" dirty="0" err="1">
                <a:latin typeface="Cambria"/>
                <a:cs typeface="Cambria"/>
              </a:rPr>
              <a:t>των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ο</a:t>
            </a:r>
            <a:r>
              <a:rPr lang="en-US" i="1" dirty="0">
                <a:latin typeface="Cambria"/>
                <a:cs typeface="Cambria"/>
              </a:rPr>
              <a:t>π</a:t>
            </a:r>
            <a:r>
              <a:rPr lang="en-US" i="1" dirty="0" err="1">
                <a:latin typeface="Cambria"/>
                <a:cs typeface="Cambria"/>
              </a:rPr>
              <a:t>οίων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θ</a:t>
            </a:r>
            <a:r>
              <a:rPr lang="en-US" i="1" dirty="0">
                <a:latin typeface="Cambria"/>
                <a:cs typeface="Cambria"/>
              </a:rPr>
              <a:t>α </a:t>
            </a:r>
            <a:r>
              <a:rPr lang="en-US" i="1" dirty="0" err="1">
                <a:latin typeface="Cambria"/>
                <a:cs typeface="Cambria"/>
              </a:rPr>
              <a:t>λειτουργούσε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υ</a:t>
            </a:r>
            <a:r>
              <a:rPr lang="en-US" i="1" dirty="0">
                <a:latin typeface="Cambria"/>
                <a:cs typeface="Cambria"/>
              </a:rPr>
              <a:t>π</a:t>
            </a:r>
            <a:r>
              <a:rPr lang="en-US" i="1" dirty="0" err="1">
                <a:latin typeface="Cambria"/>
                <a:cs typeface="Cambria"/>
              </a:rPr>
              <a:t>έρ</a:t>
            </a:r>
            <a:r>
              <a:rPr lang="en-US" i="1" dirty="0">
                <a:latin typeface="Cambria"/>
                <a:cs typeface="Cambria"/>
              </a:rPr>
              <a:t> απ</a:t>
            </a:r>
            <a:r>
              <a:rPr lang="en-US" i="1" dirty="0" err="1">
                <a:latin typeface="Cambria"/>
                <a:cs typeface="Cambria"/>
              </a:rPr>
              <a:t>λούστερων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συμ</a:t>
            </a:r>
            <a:r>
              <a:rPr lang="en-US" i="1" dirty="0">
                <a:latin typeface="Cambria"/>
                <a:cs typeface="Cambria"/>
              </a:rPr>
              <a:t>π</a:t>
            </a:r>
            <a:r>
              <a:rPr lang="en-US" i="1" dirty="0" err="1">
                <a:latin typeface="Cambria"/>
                <a:cs typeface="Cambria"/>
              </a:rPr>
              <a:t>εριφορικών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μοτί</a:t>
            </a:r>
            <a:r>
              <a:rPr lang="en-US" i="1" dirty="0">
                <a:latin typeface="Cambria"/>
                <a:cs typeface="Cambria"/>
              </a:rPr>
              <a:t>β</a:t>
            </a:r>
            <a:r>
              <a:rPr lang="en-US" i="1" dirty="0" err="1">
                <a:latin typeface="Cambria"/>
                <a:cs typeface="Cambria"/>
              </a:rPr>
              <a:t>ων</a:t>
            </a:r>
            <a:r>
              <a:rPr lang="en-US" i="1" dirty="0">
                <a:latin typeface="Cambria"/>
                <a:cs typeface="Cambria"/>
              </a:rPr>
              <a:t> π</a:t>
            </a:r>
            <a:r>
              <a:rPr lang="en-US" i="1" dirty="0" err="1">
                <a:latin typeface="Cambria"/>
                <a:cs typeface="Cambria"/>
              </a:rPr>
              <a:t>ου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κυρι</a:t>
            </a:r>
            <a:r>
              <a:rPr lang="en-US" i="1" dirty="0">
                <a:latin typeface="Cambria"/>
                <a:cs typeface="Cambria"/>
              </a:rPr>
              <a:t>α</a:t>
            </a:r>
            <a:r>
              <a:rPr lang="en-US" i="1" dirty="0" err="1">
                <a:latin typeface="Cambria"/>
                <a:cs typeface="Cambria"/>
              </a:rPr>
              <a:t>ρχούντ</a:t>
            </a:r>
            <a:r>
              <a:rPr lang="en-US" i="1" dirty="0">
                <a:latin typeface="Cambria"/>
                <a:cs typeface="Cambria"/>
              </a:rPr>
              <a:t>α</a:t>
            </a:r>
            <a:r>
              <a:rPr lang="en-US" i="1" dirty="0" err="1">
                <a:latin typeface="Cambria"/>
                <a:cs typeface="Cambria"/>
              </a:rPr>
              <a:t>ι</a:t>
            </a:r>
            <a:r>
              <a:rPr lang="en-US" i="1" dirty="0">
                <a:latin typeface="Cambria"/>
                <a:cs typeface="Cambria"/>
              </a:rPr>
              <a:t> απ</a:t>
            </a:r>
            <a:r>
              <a:rPr lang="en-US" i="1" dirty="0" err="1">
                <a:latin typeface="Cambria"/>
                <a:cs typeface="Cambria"/>
              </a:rPr>
              <a:t>ο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τις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συν</a:t>
            </a:r>
            <a:r>
              <a:rPr lang="en-US" i="1" dirty="0">
                <a:latin typeface="Cambria"/>
                <a:cs typeface="Cambria"/>
              </a:rPr>
              <a:t>α</a:t>
            </a:r>
            <a:r>
              <a:rPr lang="en-US" i="1" dirty="0" err="1">
                <a:latin typeface="Cambria"/>
                <a:cs typeface="Cambria"/>
              </a:rPr>
              <a:t>ισθημ</a:t>
            </a:r>
            <a:r>
              <a:rPr lang="en-US" i="1" dirty="0">
                <a:latin typeface="Cambria"/>
                <a:cs typeface="Cambria"/>
              </a:rPr>
              <a:t>α</a:t>
            </a:r>
            <a:r>
              <a:rPr lang="en-US" i="1" dirty="0" err="1">
                <a:latin typeface="Cambria"/>
                <a:cs typeface="Cambria"/>
              </a:rPr>
              <a:t>τικές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n-US" i="1" dirty="0" err="1">
                <a:latin typeface="Cambria"/>
                <a:cs typeface="Cambria"/>
              </a:rPr>
              <a:t>κ</a:t>
            </a:r>
            <a:r>
              <a:rPr lang="en-US" i="1" dirty="0">
                <a:latin typeface="Cambria"/>
                <a:cs typeface="Cambria"/>
              </a:rPr>
              <a:t>α</a:t>
            </a:r>
            <a:r>
              <a:rPr lang="en-US" i="1" dirty="0" err="1">
                <a:latin typeface="Cambria"/>
                <a:cs typeface="Cambria"/>
              </a:rPr>
              <a:t>τ</a:t>
            </a:r>
            <a:r>
              <a:rPr lang="en-US" i="1" dirty="0">
                <a:latin typeface="Cambria"/>
                <a:cs typeface="Cambria"/>
              </a:rPr>
              <a:t>α</a:t>
            </a:r>
            <a:r>
              <a:rPr lang="en-US" i="1" dirty="0" err="1">
                <a:latin typeface="Cambria"/>
                <a:cs typeface="Cambria"/>
              </a:rPr>
              <a:t>στάσεις</a:t>
            </a:r>
            <a:r>
              <a:rPr lang="en-US" i="1" dirty="0">
                <a:latin typeface="Cambria"/>
                <a:cs typeface="Cambria"/>
              </a:rPr>
              <a:t> </a:t>
            </a:r>
            <a:r>
              <a:rPr lang="el-GR" i="1" dirty="0" smtClean="0">
                <a:latin typeface="Cambria"/>
                <a:cs typeface="Cambria"/>
              </a:rPr>
              <a:t>-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5575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ambria"/>
                <a:cs typeface="Cambria"/>
              </a:rPr>
              <a:t>Τα συναισθήματα και ο σωματοαισθητικός φλοιός</a:t>
            </a:r>
            <a:r>
              <a:rPr lang="el-GR" b="1" dirty="0" smtClean="0">
                <a:latin typeface="Cambria"/>
                <a:cs typeface="Cambria"/>
              </a:rPr>
              <a:t>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723" y="2492184"/>
            <a:ext cx="7946177" cy="377414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Για τον </a:t>
            </a:r>
            <a:r>
              <a:rPr lang="en-US" dirty="0">
                <a:latin typeface="Cambria"/>
                <a:cs typeface="Cambria"/>
              </a:rPr>
              <a:t>SI </a:t>
            </a:r>
            <a:r>
              <a:rPr lang="el-GR" dirty="0">
                <a:latin typeface="Cambria"/>
                <a:cs typeface="Cambria"/>
              </a:rPr>
              <a:t>και </a:t>
            </a:r>
            <a:r>
              <a:rPr lang="el-GR" dirty="0" smtClean="0">
                <a:latin typeface="Cambria"/>
                <a:cs typeface="Cambria"/>
              </a:rPr>
              <a:t>τον </a:t>
            </a:r>
            <a:r>
              <a:rPr lang="en-US" dirty="0">
                <a:latin typeface="Cambria"/>
                <a:cs typeface="Cambria"/>
              </a:rPr>
              <a:t>SII, </a:t>
            </a:r>
            <a:r>
              <a:rPr lang="el-GR" dirty="0">
                <a:latin typeface="Cambria"/>
                <a:cs typeface="Cambria"/>
              </a:rPr>
              <a:t>τα διαθέσιμα στοιχεία υποδεικνύουν ότι ο </a:t>
            </a:r>
            <a:r>
              <a:rPr lang="el-GR" dirty="0" smtClean="0">
                <a:latin typeface="Cambria"/>
                <a:cs typeface="Cambria"/>
              </a:rPr>
              <a:t>σωματοαισθητικός </a:t>
            </a:r>
            <a:r>
              <a:rPr lang="el-GR" dirty="0">
                <a:latin typeface="Cambria"/>
                <a:cs typeface="Cambria"/>
              </a:rPr>
              <a:t>φλοιός δεν είναι απαραίτητος για τη παραγωγή των σωματικών ή των </a:t>
            </a:r>
            <a:r>
              <a:rPr lang="en-US" dirty="0" smtClean="0">
                <a:latin typeface="Cambria"/>
                <a:cs typeface="Cambria"/>
              </a:rPr>
              <a:t>‘emotional’ </a:t>
            </a:r>
            <a:r>
              <a:rPr lang="el-GR" dirty="0">
                <a:latin typeface="Cambria"/>
                <a:cs typeface="Cambria"/>
              </a:rPr>
              <a:t>συναισθηματων ( </a:t>
            </a:r>
            <a:r>
              <a:rPr lang="en-US" dirty="0">
                <a:latin typeface="Cambria"/>
                <a:cs typeface="Cambria"/>
              </a:rPr>
              <a:t>body or emotional </a:t>
            </a:r>
            <a:r>
              <a:rPr lang="en-US" dirty="0" smtClean="0">
                <a:latin typeface="Cambria"/>
                <a:cs typeface="Cambria"/>
              </a:rPr>
              <a:t>feeling</a:t>
            </a:r>
            <a:r>
              <a:rPr lang="en-US" dirty="0">
                <a:latin typeface="Cambria"/>
                <a:cs typeface="Cambria"/>
              </a:rPr>
              <a:t>s</a:t>
            </a:r>
            <a:r>
              <a:rPr lang="en-US" dirty="0" smtClean="0">
                <a:latin typeface="Cambria"/>
                <a:cs typeface="Cambria"/>
              </a:rPr>
              <a:t>) </a:t>
            </a:r>
            <a:endParaRPr lang="en-US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απεικονιστικός ρόλος </a:t>
            </a:r>
            <a:r>
              <a:rPr lang="el-GR" dirty="0">
                <a:latin typeface="Cambria"/>
                <a:cs typeface="Cambria"/>
              </a:rPr>
              <a:t>κατα τη βίωση των εσωδεκτικών οργανικών καταστάσεων, όμοια με αυτόν της νήσου.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3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9740"/>
            <a:ext cx="8913813" cy="1203738"/>
          </a:xfrm>
        </p:spPr>
        <p:txBody>
          <a:bodyPr>
            <a:normAutofit/>
          </a:bodyPr>
          <a:lstStyle/>
          <a:p>
            <a:r>
              <a:rPr lang="el-GR" sz="3100" dirty="0" smtClean="0">
                <a:latin typeface="Cambria"/>
                <a:cs typeface="Cambria"/>
              </a:rPr>
              <a:t>Ο ρόλος των συναισθημάτων στη </a:t>
            </a:r>
            <a:r>
              <a:rPr lang="el-GR" sz="3100" dirty="0">
                <a:latin typeface="Cambria"/>
                <a:cs typeface="Cambria"/>
              </a:rPr>
              <a:t>ρύθμιση της </a:t>
            </a:r>
            <a:r>
              <a:rPr lang="el-GR" sz="3100" dirty="0" smtClean="0">
                <a:latin typeface="Cambria"/>
                <a:cs typeface="Cambria"/>
              </a:rPr>
              <a:t>συμπεριφοράς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2363304"/>
            <a:ext cx="8128552" cy="3903025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δημιουργία</a:t>
            </a:r>
            <a:r>
              <a:rPr lang="el-GR" dirty="0">
                <a:latin typeface="Cambria"/>
                <a:cs typeface="Cambria"/>
              </a:rPr>
              <a:t>, επικράτηση και κινητοποίηση </a:t>
            </a:r>
            <a:r>
              <a:rPr lang="el-GR" dirty="0" smtClean="0">
                <a:latin typeface="Cambria"/>
                <a:cs typeface="Cambria"/>
              </a:rPr>
              <a:t>περίπλοκων </a:t>
            </a:r>
            <a:r>
              <a:rPr lang="el-GR" dirty="0">
                <a:latin typeface="Cambria"/>
                <a:cs typeface="Cambria"/>
              </a:rPr>
              <a:t>νευρωνικών μηχανισμών </a:t>
            </a:r>
            <a:r>
              <a:rPr lang="el-GR" dirty="0" smtClean="0">
                <a:latin typeface="Cambria"/>
                <a:cs typeface="Cambria"/>
              </a:rPr>
              <a:t>(αντικατροπίζοντας </a:t>
            </a:r>
            <a:r>
              <a:rPr lang="el-GR" dirty="0">
                <a:latin typeface="Cambria"/>
                <a:cs typeface="Cambria"/>
              </a:rPr>
              <a:t>την επωφελή ή μη φύση των καταστάσεων της φυσιολογίας του οργανισμού σαν συναισθηματική </a:t>
            </a:r>
            <a:r>
              <a:rPr lang="el-GR" dirty="0" smtClean="0">
                <a:latin typeface="Cambria"/>
                <a:cs typeface="Cambria"/>
              </a:rPr>
              <a:t>εμπειρία)</a:t>
            </a: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Μάθηση</a:t>
            </a:r>
            <a:r>
              <a:rPr lang="en-US" dirty="0" smtClean="0">
                <a:latin typeface="Cambria"/>
                <a:cs typeface="Cambria"/>
              </a:rPr>
              <a:t>:</a:t>
            </a:r>
            <a:r>
              <a:rPr lang="el-GR" dirty="0" smtClean="0">
                <a:latin typeface="Cambria"/>
                <a:cs typeface="Cambria"/>
              </a:rPr>
              <a:t>  </a:t>
            </a:r>
          </a:p>
          <a:p>
            <a:pPr marL="0" indent="0">
              <a:buNone/>
            </a:pPr>
            <a:r>
              <a:rPr lang="el-GR" dirty="0" smtClean="0">
                <a:latin typeface="Cambria"/>
                <a:cs typeface="Cambria"/>
              </a:rPr>
              <a:t>συνθηκών υπεύθυνων </a:t>
            </a:r>
            <a:r>
              <a:rPr lang="el-GR" dirty="0">
                <a:latin typeface="Cambria"/>
                <a:cs typeface="Cambria"/>
              </a:rPr>
              <a:t>για την ομοιοστατική </a:t>
            </a:r>
            <a:r>
              <a:rPr lang="el-GR" dirty="0" smtClean="0">
                <a:latin typeface="Cambria"/>
                <a:cs typeface="Cambria"/>
              </a:rPr>
              <a:t>ισορροπία</a:t>
            </a:r>
            <a:r>
              <a:rPr lang="en-US" dirty="0" smtClean="0">
                <a:latin typeface="Cambria"/>
                <a:cs typeface="Cambria"/>
              </a:rPr>
              <a:t>,</a:t>
            </a:r>
            <a:r>
              <a:rPr lang="el-GR" dirty="0" smtClean="0">
                <a:latin typeface="Cambria"/>
                <a:cs typeface="Cambria"/>
              </a:rPr>
              <a:t>  αντίστοιχων </a:t>
            </a:r>
            <a:r>
              <a:rPr lang="el-GR" dirty="0" smtClean="0">
                <a:latin typeface="Cambria"/>
                <a:cs typeface="Cambria"/>
              </a:rPr>
              <a:t>επιδιορθώσεων 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προβλέπουν </a:t>
            </a:r>
            <a:r>
              <a:rPr lang="el-GR" dirty="0">
                <a:latin typeface="Cambria"/>
                <a:cs typeface="Cambria"/>
              </a:rPr>
              <a:t>μελλοντικές </a:t>
            </a:r>
            <a:r>
              <a:rPr lang="el-GR" dirty="0" smtClean="0">
                <a:latin typeface="Cambria"/>
                <a:cs typeface="Cambria"/>
              </a:rPr>
              <a:t>δυσμενής </a:t>
            </a:r>
            <a:r>
              <a:rPr lang="el-GR" dirty="0">
                <a:latin typeface="Cambria"/>
                <a:cs typeface="Cambria"/>
              </a:rPr>
              <a:t>ή ευνοικές </a:t>
            </a:r>
            <a:r>
              <a:rPr lang="el-GR" dirty="0" smtClean="0">
                <a:latin typeface="Cambria"/>
                <a:cs typeface="Cambria"/>
              </a:rPr>
              <a:t>συνθηκες.</a:t>
            </a:r>
            <a:r>
              <a:rPr lang="el-GR" dirty="0">
                <a:latin typeface="Cambria"/>
                <a:cs typeface="Cambria"/>
              </a:rPr>
              <a:t> ενίσχυση της συναισθηματικής ευκαμψίας </a:t>
            </a:r>
            <a:endParaRPr lang="en-US" dirty="0" smtClean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l-GR" dirty="0" smtClean="0">
                <a:latin typeface="Cambria"/>
                <a:cs typeface="Cambria"/>
              </a:rPr>
              <a:t>Τόσο </a:t>
            </a:r>
            <a:r>
              <a:rPr lang="el-GR" dirty="0">
                <a:latin typeface="Cambria"/>
                <a:cs typeface="Cambria"/>
              </a:rPr>
              <a:t>από εξελικτική όσο και απο γενετική προοπτική, η βιωματική πλευρά των ομοιοστατικών νευρωνικών κυκλωμάτων και χαρτών, μπορούν να θεωρηθούν το κατώτερο επίπεδο του μυαλού και της συνείδησης.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7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ambria"/>
                <a:cs typeface="Cambria"/>
              </a:rPr>
              <a:t>Η εξέλιξη των συναισθημάτων 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64" y="2248094"/>
            <a:ext cx="8326524" cy="3063423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l-GR" dirty="0"/>
              <a:t> </a:t>
            </a:r>
            <a:r>
              <a:rPr lang="el-GR" dirty="0">
                <a:latin typeface="Cambria"/>
                <a:cs typeface="Cambria"/>
              </a:rPr>
              <a:t>φυλογενετικά πρόσφατοι τομείς του νευρωνικού συστήματος </a:t>
            </a:r>
            <a:r>
              <a:rPr lang="el-GR" dirty="0" smtClean="0">
                <a:latin typeface="Cambria"/>
                <a:cs typeface="Cambria"/>
              </a:rPr>
              <a:t>εγκεφαλικός φλοιός ( νησος </a:t>
            </a:r>
            <a:r>
              <a:rPr lang="en-US" dirty="0" smtClean="0">
                <a:latin typeface="Cambria"/>
                <a:cs typeface="Cambria"/>
              </a:rPr>
              <a:t>, SI ,SII )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συμβάλλουν αλλα δεν είναι απαραίτητοι για την εμφάνιση των συναισθημάτων </a:t>
            </a:r>
            <a:r>
              <a:rPr lang="el-GR" dirty="0" smtClean="0">
                <a:latin typeface="Cambria"/>
                <a:cs typeface="Cambria"/>
              </a:rPr>
              <a:t>σε αντ</a:t>
            </a:r>
            <a:r>
              <a:rPr lang="el-GR" dirty="0" smtClean="0">
                <a:latin typeface="Cambria"/>
                <a:cs typeface="Cambria"/>
              </a:rPr>
              <a:t>ίθεση </a:t>
            </a:r>
            <a:r>
              <a:rPr lang="el-GR" dirty="0" smtClean="0">
                <a:latin typeface="Cambria"/>
                <a:cs typeface="Cambria"/>
              </a:rPr>
              <a:t>παλαιότερες </a:t>
            </a:r>
            <a:r>
              <a:rPr lang="el-GR" dirty="0">
                <a:latin typeface="Cambria"/>
                <a:cs typeface="Cambria"/>
              </a:rPr>
              <a:t>περιοχές όπως το εγκεφαλικό στέλεχος 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u="sng" dirty="0">
                <a:latin typeface="Cambria"/>
                <a:cs typeface="Cambria"/>
              </a:rPr>
              <a:t>τα συναισθήματα δεν είναι αποκλειστικά για τους ανθρώπους </a:t>
            </a:r>
            <a:r>
              <a:rPr lang="el-GR" u="sng" dirty="0" smtClean="0">
                <a:latin typeface="Cambria"/>
                <a:cs typeface="Cambria"/>
              </a:rPr>
              <a:t>ή ακόμη και για τα θηλαστικά!!!</a:t>
            </a:r>
            <a:endParaRPr lang="el-GR" u="sng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α</a:t>
            </a:r>
            <a:r>
              <a:rPr lang="en-US" dirty="0" err="1" smtClean="0">
                <a:latin typeface="Cambria"/>
                <a:cs typeface="Cambria"/>
              </a:rPr>
              <a:t>ρκετά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είδη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έχουν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το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νευρικό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υ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ό</a:t>
            </a:r>
            <a:r>
              <a:rPr lang="en-US" dirty="0">
                <a:latin typeface="Cambria"/>
                <a:cs typeface="Cambria"/>
              </a:rPr>
              <a:t>βα</a:t>
            </a:r>
            <a:r>
              <a:rPr lang="en-US" dirty="0" err="1">
                <a:latin typeface="Cambria"/>
                <a:cs typeface="Cambria"/>
              </a:rPr>
              <a:t>θρο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ου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φα</a:t>
            </a:r>
            <a:r>
              <a:rPr lang="el-GR" dirty="0" smtClean="0">
                <a:latin typeface="Cambria"/>
                <a:cs typeface="Cambria"/>
              </a:rPr>
              <a:t>ίνεται </a:t>
            </a:r>
            <a:r>
              <a:rPr lang="en-US" dirty="0" err="1" smtClean="0">
                <a:latin typeface="Cambria"/>
                <a:cs typeface="Cambria"/>
              </a:rPr>
              <a:t>ν</a:t>
            </a:r>
            <a:r>
              <a:rPr lang="en-US" dirty="0" smtClean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είν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ουσιώδες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γι</a:t>
            </a:r>
            <a:r>
              <a:rPr lang="en-US" dirty="0">
                <a:latin typeface="Cambria"/>
                <a:cs typeface="Cambria"/>
              </a:rPr>
              <a:t>α την </a:t>
            </a:r>
            <a:r>
              <a:rPr lang="en-US" dirty="0" err="1">
                <a:latin typeface="Cambria"/>
                <a:cs typeface="Cambria"/>
              </a:rPr>
              <a:t>ύ</a:t>
            </a:r>
            <a:r>
              <a:rPr lang="en-US" dirty="0">
                <a:latin typeface="Cambria"/>
                <a:cs typeface="Cambria"/>
              </a:rPr>
              <a:t>πα</a:t>
            </a:r>
            <a:r>
              <a:rPr lang="en-US" dirty="0" err="1">
                <a:latin typeface="Cambria"/>
                <a:cs typeface="Cambria"/>
              </a:rPr>
              <a:t>ρξη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των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συν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ισθημάτων</a:t>
            </a:r>
            <a:r>
              <a:rPr lang="en-US" dirty="0">
                <a:latin typeface="Cambria"/>
                <a:cs typeface="Cambria"/>
              </a:rPr>
              <a:t>, </a:t>
            </a:r>
            <a:r>
              <a:rPr lang="en-US" dirty="0" err="1">
                <a:latin typeface="Cambria"/>
                <a:cs typeface="Cambria"/>
              </a:rPr>
              <a:t>κ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εμφ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νίζουν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εκδηλώσεις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συμ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εριφοράς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ου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είν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συν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φή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με</a:t>
            </a:r>
            <a:r>
              <a:rPr lang="en-US" dirty="0">
                <a:latin typeface="Cambria"/>
                <a:cs typeface="Cambria"/>
              </a:rPr>
              <a:t> emotions </a:t>
            </a:r>
            <a:r>
              <a:rPr lang="el-GR" dirty="0" smtClean="0">
                <a:latin typeface="Cambria"/>
                <a:cs typeface="Cambria"/>
              </a:rPr>
              <a:t>κ </a:t>
            </a:r>
            <a:r>
              <a:rPr lang="en-US" dirty="0" smtClean="0">
                <a:latin typeface="Cambria"/>
                <a:cs typeface="Cambria"/>
              </a:rPr>
              <a:t>feelings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 descr="Monkey-Emotion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9" y="5311517"/>
            <a:ext cx="1784989" cy="1383367"/>
          </a:xfrm>
          <a:prstGeom prst="rect">
            <a:avLst/>
          </a:prstGeom>
        </p:spPr>
      </p:pic>
      <p:pic>
        <p:nvPicPr>
          <p:cNvPr id="6" name="Picture 5" descr="5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50" y="5251996"/>
            <a:ext cx="2192838" cy="1442888"/>
          </a:xfrm>
          <a:prstGeom prst="rect">
            <a:avLst/>
          </a:prstGeom>
        </p:spPr>
      </p:pic>
      <p:pic>
        <p:nvPicPr>
          <p:cNvPr id="7" name="Picture 6" descr="animals_have_feelings_2_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13" y="5251996"/>
            <a:ext cx="2138331" cy="14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7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scious_anim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7" r="-27747"/>
          <a:stretch>
            <a:fillRect/>
          </a:stretch>
        </p:blipFill>
        <p:spPr>
          <a:xfrm>
            <a:off x="-1111128" y="718900"/>
            <a:ext cx="11501297" cy="5547430"/>
          </a:xfrm>
        </p:spPr>
      </p:pic>
    </p:spTree>
    <p:extLst>
      <p:ext uri="{BB962C8B-B14F-4D97-AF65-F5344CB8AC3E}">
        <p14:creationId xmlns:p14="http://schemas.microsoft.com/office/powerpoint/2010/main" val="194535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064"/>
            <a:ext cx="8913813" cy="142719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ambria"/>
                <a:cs typeface="Cambria"/>
              </a:rPr>
              <a:t>Η κυτταρική βάση των </a:t>
            </a:r>
            <a:r>
              <a:rPr lang="el-GR" b="1" dirty="0" smtClean="0">
                <a:latin typeface="Cambria"/>
                <a:cs typeface="Cambria"/>
              </a:rPr>
              <a:t>συναισθημάτων-μικροσκοπικ</a:t>
            </a:r>
            <a:r>
              <a:rPr lang="el-GR" b="1" dirty="0" smtClean="0">
                <a:latin typeface="Cambria"/>
                <a:cs typeface="Cambria"/>
              </a:rPr>
              <a:t>ό επίπεδο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10" y="2288496"/>
            <a:ext cx="8365490" cy="4277451"/>
          </a:xfrm>
        </p:spPr>
        <p:txBody>
          <a:bodyPr>
            <a:normAutofit lnSpcReduction="10000"/>
          </a:bodyPr>
          <a:lstStyle/>
          <a:p>
            <a:pPr algn="ctr"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τα κρίσιμα κύτταρα βρίσκονται στο </a:t>
            </a:r>
            <a:r>
              <a:rPr lang="el-GR" u="sng" dirty="0">
                <a:latin typeface="Cambria"/>
                <a:cs typeface="Cambria"/>
              </a:rPr>
              <a:t>εσωδεκτικό </a:t>
            </a:r>
            <a:r>
              <a:rPr lang="el-GR" u="sng" dirty="0" smtClean="0">
                <a:latin typeface="Cambria"/>
                <a:cs typeface="Cambria"/>
              </a:rPr>
              <a:t>σύστημα</a:t>
            </a:r>
            <a:r>
              <a:rPr lang="en-US" dirty="0">
                <a:latin typeface="Cambria"/>
                <a:cs typeface="Cambria"/>
              </a:rPr>
              <a:t>,</a:t>
            </a:r>
            <a:r>
              <a:rPr lang="el-GR" dirty="0" smtClean="0">
                <a:latin typeface="Cambria"/>
                <a:cs typeface="Cambria"/>
              </a:rPr>
              <a:t> στους </a:t>
            </a:r>
            <a:r>
              <a:rPr lang="el-GR" b="1" dirty="0">
                <a:latin typeface="Cambria"/>
                <a:cs typeface="Cambria"/>
              </a:rPr>
              <a:t>αμύελους άξονες </a:t>
            </a:r>
            <a:endParaRPr lang="el-GR" b="1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dirty="0" smtClean="0">
                <a:latin typeface="Cambria"/>
                <a:cs typeface="Cambria"/>
              </a:rPr>
              <a:t>σήματα από τη </a:t>
            </a:r>
            <a:r>
              <a:rPr lang="el-GR" dirty="0">
                <a:latin typeface="Cambria"/>
                <a:cs typeface="Cambria"/>
              </a:rPr>
              <a:t>χυμική και σπλαγχνική πτυχή του σώματος 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πυρήνες της σπονδυλικής στήλης και στο εγκεφαλικό </a:t>
            </a:r>
            <a:r>
              <a:rPr lang="el-GR" dirty="0" smtClean="0">
                <a:latin typeface="Cambria"/>
                <a:cs typeface="Cambria"/>
              </a:rPr>
              <a:t>στέλεχος</a:t>
            </a:r>
            <a:endParaRPr lang="en-US" dirty="0" smtClean="0">
              <a:latin typeface="Cambria"/>
              <a:cs typeface="Cambria"/>
            </a:endParaRPr>
          </a:p>
          <a:p>
            <a:pPr algn="ctr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σημαντικό </a:t>
            </a:r>
            <a:r>
              <a:rPr lang="el-GR" dirty="0" smtClean="0">
                <a:latin typeface="Cambria"/>
                <a:cs typeface="Cambria"/>
              </a:rPr>
              <a:t>ρόλο </a:t>
            </a:r>
            <a:r>
              <a:rPr lang="el-GR" dirty="0" smtClean="0">
                <a:latin typeface="Cambria"/>
                <a:cs typeface="Cambria"/>
              </a:rPr>
              <a:t>έχει </a:t>
            </a:r>
            <a:r>
              <a:rPr lang="el-GR" dirty="0" smtClean="0">
                <a:latin typeface="Cambria"/>
                <a:cs typeface="Cambria"/>
              </a:rPr>
              <a:t>η ‘</a:t>
            </a:r>
            <a:r>
              <a:rPr lang="el-GR" b="1" dirty="0" smtClean="0">
                <a:latin typeface="Cambria"/>
                <a:cs typeface="Cambria"/>
              </a:rPr>
              <a:t>εφαπτ</a:t>
            </a:r>
            <a:r>
              <a:rPr lang="el-GR" b="1" dirty="0" smtClean="0">
                <a:latin typeface="Cambria"/>
                <a:cs typeface="Cambria"/>
              </a:rPr>
              <a:t>ική</a:t>
            </a:r>
            <a:r>
              <a:rPr lang="el-GR" b="1" dirty="0" smtClean="0">
                <a:latin typeface="Cambria"/>
                <a:cs typeface="Cambria"/>
              </a:rPr>
              <a:t> σηματοδότηση’ </a:t>
            </a:r>
            <a:r>
              <a:rPr lang="el-GR" dirty="0" smtClean="0">
                <a:latin typeface="Cambria"/>
                <a:cs typeface="Cambria"/>
              </a:rPr>
              <a:t>μεταξύ </a:t>
            </a:r>
            <a:r>
              <a:rPr lang="el-GR" dirty="0">
                <a:latin typeface="Cambria"/>
                <a:cs typeface="Cambria"/>
              </a:rPr>
              <a:t>των αμύελων </a:t>
            </a:r>
            <a:r>
              <a:rPr lang="el-GR" dirty="0" smtClean="0">
                <a:latin typeface="Cambria"/>
                <a:cs typeface="Cambria"/>
              </a:rPr>
              <a:t>αξόνων</a:t>
            </a:r>
          </a:p>
          <a:p>
            <a:pPr marL="0" indent="0">
              <a:buNone/>
            </a:pPr>
            <a:r>
              <a:rPr lang="el-GR" dirty="0">
                <a:latin typeface="Cambria"/>
                <a:cs typeface="Cambria"/>
              </a:rPr>
              <a:t>εφαπτική μετάδοση έχει παρατηρηθεί τόσο </a:t>
            </a:r>
            <a:r>
              <a:rPr lang="en-US" dirty="0">
                <a:latin typeface="Cambria"/>
                <a:cs typeface="Cambria"/>
              </a:rPr>
              <a:t>in vitro </a:t>
            </a:r>
            <a:r>
              <a:rPr lang="el-GR" dirty="0">
                <a:latin typeface="Cambria"/>
                <a:cs typeface="Cambria"/>
              </a:rPr>
              <a:t>όσο και </a:t>
            </a:r>
            <a:r>
              <a:rPr lang="en-US" dirty="0">
                <a:latin typeface="Cambria"/>
                <a:cs typeface="Cambria"/>
              </a:rPr>
              <a:t>in vivo </a:t>
            </a:r>
            <a:r>
              <a:rPr lang="el-GR" dirty="0">
                <a:latin typeface="Cambria"/>
                <a:cs typeface="Cambria"/>
              </a:rPr>
              <a:t>και πιστεύεται ότι συμβαίνει στον οσφρητικό νεύρο των θηλαστικών, το πνευμονογαστρικό, τα περιφερειακά νεύρα, στη σπονδυλική στήλη και σε συγκεκριμένες περιοχές στον εγκεφαλικο φλοιό. Η </a:t>
            </a:r>
            <a:r>
              <a:rPr lang="el-GR" dirty="0" smtClean="0">
                <a:latin typeface="Cambria"/>
                <a:cs typeface="Cambria"/>
              </a:rPr>
              <a:t>εφαπτική-πλ</a:t>
            </a:r>
            <a:r>
              <a:rPr lang="el-GR" dirty="0" smtClean="0">
                <a:latin typeface="Cambria"/>
                <a:cs typeface="Cambria"/>
              </a:rPr>
              <a:t>άγια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επικοινωνία μπορεί να έχει ρόλο στο τοπικό συγχρονισμό της μεμβράνης πιθανά κατά μήκος των </a:t>
            </a:r>
            <a:r>
              <a:rPr lang="el-GR" dirty="0" smtClean="0">
                <a:latin typeface="Cambria"/>
                <a:cs typeface="Cambria"/>
              </a:rPr>
              <a:t>νευρώνων.</a:t>
            </a:r>
            <a:endParaRPr lang="el-G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5026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881"/>
            <a:ext cx="8913813" cy="1307375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ambria"/>
                <a:cs typeface="Cambria"/>
              </a:rPr>
              <a:t>Η κυτταρική βάση των συναισθημάτων-μικροσκοπικό επίπεδο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92" y="2871141"/>
            <a:ext cx="7610476" cy="2424752"/>
          </a:xfrm>
        </p:spPr>
        <p:txBody>
          <a:bodyPr>
            <a:normAutofit/>
          </a:bodyPr>
          <a:lstStyle/>
          <a:p>
            <a:pPr algn="ctr"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Δεδομένου του εξελεκτικού πλεονεκτήματος των θηκών της μυελίνης να είναι η επιτάχυνση της διάδοσης των ώσεων στους άξονες, </a:t>
            </a:r>
            <a:r>
              <a:rPr lang="el-GR" dirty="0" smtClean="0">
                <a:latin typeface="Cambria"/>
                <a:cs typeface="Cambria"/>
              </a:rPr>
              <a:t>γιατί </a:t>
            </a:r>
            <a:r>
              <a:rPr lang="el-GR" dirty="0">
                <a:latin typeface="Cambria"/>
                <a:cs typeface="Cambria"/>
              </a:rPr>
              <a:t>τα </a:t>
            </a:r>
            <a:r>
              <a:rPr lang="el-GR" dirty="0" smtClean="0">
                <a:latin typeface="Cambria"/>
                <a:cs typeface="Cambria"/>
              </a:rPr>
              <a:t>κρίσιμα </a:t>
            </a:r>
            <a:r>
              <a:rPr lang="el-GR" dirty="0">
                <a:latin typeface="Cambria"/>
                <a:cs typeface="Cambria"/>
              </a:rPr>
              <a:t>σημεία που εμπλέκονται στην </a:t>
            </a:r>
            <a:r>
              <a:rPr lang="el-GR" dirty="0" smtClean="0">
                <a:latin typeface="Cambria"/>
                <a:cs typeface="Cambria"/>
              </a:rPr>
              <a:t>ομοιόσταση(π.χ.</a:t>
            </a:r>
            <a:r>
              <a:rPr lang="en-US" dirty="0" err="1" smtClean="0">
                <a:latin typeface="Cambria"/>
                <a:cs typeface="Cambria"/>
              </a:rPr>
              <a:t>vagus</a:t>
            </a:r>
            <a:r>
              <a:rPr lang="en-US" dirty="0" smtClean="0">
                <a:latin typeface="Cambria"/>
                <a:cs typeface="Cambria"/>
              </a:rPr>
              <a:t>)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έχουν μείνει αμύελα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?</a:t>
            </a:r>
          </a:p>
        </p:txBody>
      </p:sp>
      <p:pic>
        <p:nvPicPr>
          <p:cNvPr id="4" name="Picture 3" descr="0313vsm_McCaffreyNeural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35" y="4381872"/>
            <a:ext cx="2985172" cy="20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0"/>
            <a:ext cx="8913813" cy="153502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ambria"/>
                <a:cs typeface="Cambria"/>
              </a:rPr>
              <a:t>Η κυτταρική βάση των συναισθημάτων-μικροσκοπικό επίπεδο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Λ</a:t>
            </a:r>
            <a:r>
              <a:rPr lang="en-US" dirty="0" err="1" smtClean="0">
                <a:latin typeface="Cambria"/>
                <a:cs typeface="Cambria"/>
              </a:rPr>
              <a:t>όγω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της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μετ</a:t>
            </a:r>
            <a:r>
              <a:rPr lang="en-US" u="sng" dirty="0">
                <a:latin typeface="Cambria"/>
                <a:cs typeface="Cambria"/>
              </a:rPr>
              <a:t>αβ</a:t>
            </a:r>
            <a:r>
              <a:rPr lang="en-US" u="sng" dirty="0" err="1">
                <a:latin typeface="Cambria"/>
                <a:cs typeface="Cambria"/>
              </a:rPr>
              <a:t>ολικής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τιμής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ου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δημιουργεί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κ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δια</a:t>
            </a:r>
            <a:r>
              <a:rPr lang="en-US" dirty="0" err="1">
                <a:latin typeface="Cambria"/>
                <a:cs typeface="Cambria"/>
              </a:rPr>
              <a:t>τηρεί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έλυτρ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 smtClean="0">
                <a:latin typeface="Cambria"/>
                <a:cs typeface="Cambria"/>
              </a:rPr>
              <a:t>μυελίνης</a:t>
            </a:r>
            <a:r>
              <a:rPr lang="el-GR" dirty="0" smtClean="0">
                <a:latin typeface="Cambria"/>
                <a:cs typeface="Cambria"/>
              </a:rPr>
              <a:t>.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 err="1" smtClean="0">
                <a:latin typeface="Cambria"/>
                <a:cs typeface="Cambria"/>
              </a:rPr>
              <a:t>Η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μυελίνωση</a:t>
            </a:r>
            <a:r>
              <a:rPr lang="en-US" dirty="0">
                <a:latin typeface="Cambria"/>
                <a:cs typeface="Cambria"/>
              </a:rPr>
              <a:t> μπ</a:t>
            </a:r>
            <a:r>
              <a:rPr lang="en-US" dirty="0" err="1">
                <a:latin typeface="Cambria"/>
                <a:cs typeface="Cambria"/>
              </a:rPr>
              <a:t>ορεί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ν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είν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μόνο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ενεργει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κά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ικερδής</a:t>
            </a:r>
            <a:r>
              <a:rPr lang="en-US" dirty="0">
                <a:latin typeface="Cambria"/>
                <a:cs typeface="Cambria"/>
              </a:rPr>
              <a:t> π</a:t>
            </a:r>
            <a:r>
              <a:rPr lang="en-US" dirty="0" err="1">
                <a:latin typeface="Cambria"/>
                <a:cs typeface="Cambria"/>
              </a:rPr>
              <a:t>άνω</a:t>
            </a:r>
            <a:r>
              <a:rPr lang="en-US" dirty="0">
                <a:latin typeface="Cambria"/>
                <a:cs typeface="Cambria"/>
              </a:rPr>
              <a:t> απ</a:t>
            </a:r>
            <a:r>
              <a:rPr lang="en-US" dirty="0" err="1">
                <a:latin typeface="Cambria"/>
                <a:cs typeface="Cambria"/>
              </a:rPr>
              <a:t>ό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ορισμένης</a:t>
            </a:r>
            <a:r>
              <a:rPr lang="en-US" dirty="0">
                <a:latin typeface="Cambria"/>
                <a:cs typeface="Cambria"/>
              </a:rPr>
              <a:t> δια</a:t>
            </a:r>
            <a:r>
              <a:rPr lang="en-US" dirty="0" err="1">
                <a:latin typeface="Cambria"/>
                <a:cs typeface="Cambria"/>
              </a:rPr>
              <a:t>μέτρου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ίνες</a:t>
            </a:r>
            <a:r>
              <a:rPr lang="el-GR" dirty="0" smtClean="0">
                <a:latin typeface="Cambria"/>
                <a:cs typeface="Cambria"/>
              </a:rPr>
              <a:t>.</a:t>
            </a:r>
            <a:r>
              <a:rPr lang="en-US" dirty="0" smtClean="0">
                <a:latin typeface="Cambria"/>
                <a:cs typeface="Cambria"/>
              </a:rPr>
              <a:t> </a:t>
            </a:r>
            <a:endParaRPr lang="el-GR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Η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μυελίνη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έχει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>
                <a:latin typeface="Cambria"/>
                <a:cs typeface="Cambria"/>
              </a:rPr>
              <a:t>π</a:t>
            </a:r>
            <a:r>
              <a:rPr lang="en-US" u="sng" dirty="0" err="1">
                <a:latin typeface="Cambria"/>
                <a:cs typeface="Cambria"/>
              </a:rPr>
              <a:t>λειοτρο</a:t>
            </a:r>
            <a:r>
              <a:rPr lang="en-US" u="sng" dirty="0">
                <a:latin typeface="Cambria"/>
                <a:cs typeface="Cambria"/>
              </a:rPr>
              <a:t>π</a:t>
            </a:r>
            <a:r>
              <a:rPr lang="en-US" u="sng" dirty="0" err="1">
                <a:latin typeface="Cambria"/>
                <a:cs typeface="Cambria"/>
              </a:rPr>
              <a:t>ικές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 smtClean="0">
                <a:latin typeface="Cambria"/>
                <a:cs typeface="Cambria"/>
              </a:rPr>
              <a:t>ε</a:t>
            </a:r>
            <a:r>
              <a:rPr lang="en-US" u="sng" dirty="0" smtClean="0">
                <a:latin typeface="Cambria"/>
                <a:cs typeface="Cambria"/>
              </a:rPr>
              <a:t>π</a:t>
            </a:r>
            <a:r>
              <a:rPr lang="en-US" u="sng" dirty="0" err="1" smtClean="0">
                <a:latin typeface="Cambria"/>
                <a:cs typeface="Cambria"/>
              </a:rPr>
              <a:t>ιδράσεις</a:t>
            </a:r>
            <a:r>
              <a:rPr lang="en-US" dirty="0" smtClean="0">
                <a:latin typeface="Cambria"/>
                <a:cs typeface="Cambria"/>
              </a:rPr>
              <a:t>: </a:t>
            </a:r>
            <a:r>
              <a:rPr lang="en-US" dirty="0" err="1">
                <a:latin typeface="Cambria"/>
                <a:cs typeface="Cambria"/>
              </a:rPr>
              <a:t>διευκολύνοντ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τι</a:t>
            </a:r>
            <a:r>
              <a:rPr lang="el-GR" dirty="0" smtClean="0">
                <a:latin typeface="Cambria"/>
                <a:cs typeface="Cambria"/>
              </a:rPr>
              <a:t>ς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λειτουργίες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ορισμένων</a:t>
            </a:r>
            <a:r>
              <a:rPr lang="en-US" dirty="0">
                <a:latin typeface="Cambria"/>
                <a:cs typeface="Cambria"/>
              </a:rPr>
              <a:t> α</a:t>
            </a:r>
            <a:r>
              <a:rPr lang="en-US" dirty="0" err="1">
                <a:latin typeface="Cambria"/>
                <a:cs typeface="Cambria"/>
              </a:rPr>
              <a:t>ξόνων</a:t>
            </a:r>
            <a:r>
              <a:rPr lang="en-US" dirty="0">
                <a:latin typeface="Cambria"/>
                <a:cs typeface="Cambria"/>
              </a:rPr>
              <a:t> α</a:t>
            </a:r>
            <a:r>
              <a:rPr lang="en-US" dirty="0" err="1">
                <a:latin typeface="Cambria"/>
                <a:cs typeface="Cambria"/>
              </a:rPr>
              <a:t>λλά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εμ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οδίζοντ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άλλες</a:t>
            </a:r>
            <a:r>
              <a:rPr lang="en-US" dirty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κ</a:t>
            </a:r>
            <a:r>
              <a:rPr lang="en-US" dirty="0" smtClean="0">
                <a:latin typeface="Cambria"/>
                <a:cs typeface="Cambria"/>
              </a:rPr>
              <a:t>α</a:t>
            </a:r>
            <a:r>
              <a:rPr lang="en-US" dirty="0" err="1" smtClean="0">
                <a:latin typeface="Cambria"/>
                <a:cs typeface="Cambria"/>
              </a:rPr>
              <a:t>τ</a:t>
            </a:r>
            <a:r>
              <a:rPr lang="el-GR" dirty="0" smtClean="0">
                <a:latin typeface="Cambria"/>
                <a:cs typeface="Cambria"/>
              </a:rPr>
              <a:t>ά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υτό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τον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τρό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ο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κ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θιστά</a:t>
            </a:r>
            <a:r>
              <a:rPr lang="en-US" dirty="0">
                <a:latin typeface="Cambria"/>
                <a:cs typeface="Cambria"/>
              </a:rPr>
              <a:t> την </a:t>
            </a:r>
            <a:r>
              <a:rPr lang="en-US" dirty="0" err="1">
                <a:latin typeface="Cambria"/>
                <a:cs typeface="Cambria"/>
              </a:rPr>
              <a:t>μυελίνωση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συμφέρουσ</a:t>
            </a:r>
            <a:r>
              <a:rPr lang="en-US" dirty="0">
                <a:latin typeface="Cambria"/>
                <a:cs typeface="Cambria"/>
              </a:rPr>
              <a:t>α </a:t>
            </a:r>
            <a:r>
              <a:rPr lang="en-US" dirty="0" err="1">
                <a:latin typeface="Cambria"/>
                <a:cs typeface="Cambria"/>
              </a:rPr>
              <a:t>σε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κά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οιες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νευρικές</a:t>
            </a:r>
            <a:r>
              <a:rPr lang="en-US" dirty="0">
                <a:latin typeface="Cambria"/>
                <a:cs typeface="Cambria"/>
              </a:rPr>
              <a:t> δια</a:t>
            </a:r>
            <a:r>
              <a:rPr lang="en-US" dirty="0" err="1">
                <a:latin typeface="Cambria"/>
                <a:cs typeface="Cambria"/>
              </a:rPr>
              <a:t>δικ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σίες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κ</a:t>
            </a:r>
            <a:r>
              <a:rPr lang="en-US" dirty="0">
                <a:latin typeface="Cambria"/>
                <a:cs typeface="Cambria"/>
              </a:rPr>
              <a:t>α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ε</a:t>
            </a:r>
            <a:r>
              <a:rPr lang="en-US" dirty="0">
                <a:latin typeface="Cambria"/>
                <a:cs typeface="Cambria"/>
              </a:rPr>
              <a:t>π</a:t>
            </a:r>
            <a:r>
              <a:rPr lang="en-US" dirty="0" err="1">
                <a:latin typeface="Cambria"/>
                <a:cs typeface="Cambria"/>
              </a:rPr>
              <a:t>ι</a:t>
            </a:r>
            <a:r>
              <a:rPr lang="en-US" dirty="0">
                <a:latin typeface="Cambria"/>
                <a:cs typeface="Cambria"/>
              </a:rPr>
              <a:t>β</a:t>
            </a:r>
            <a:r>
              <a:rPr lang="en-US" dirty="0" err="1">
                <a:latin typeface="Cambria"/>
                <a:cs typeface="Cambria"/>
              </a:rPr>
              <a:t>λ</a:t>
            </a:r>
            <a:r>
              <a:rPr lang="en-US" dirty="0">
                <a:latin typeface="Cambria"/>
                <a:cs typeface="Cambria"/>
              </a:rPr>
              <a:t>αβ</a:t>
            </a:r>
            <a:r>
              <a:rPr lang="en-US" dirty="0" err="1">
                <a:latin typeface="Cambria"/>
                <a:cs typeface="Cambria"/>
              </a:rPr>
              <a:t>ής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σε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άλλες</a:t>
            </a:r>
            <a:r>
              <a:rPr lang="en-US" dirty="0">
                <a:latin typeface="Cambria"/>
                <a:cs typeface="Cambria"/>
              </a:rPr>
              <a:t>. 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dirty="0" smtClean="0">
                <a:latin typeface="Cambria"/>
                <a:cs typeface="Cambria"/>
              </a:rPr>
              <a:t>Συγκεκριμ</a:t>
            </a:r>
            <a:r>
              <a:rPr lang="el-GR" dirty="0" smtClean="0">
                <a:latin typeface="Cambria"/>
                <a:cs typeface="Cambria"/>
              </a:rPr>
              <a:t>ένα: </a:t>
            </a:r>
            <a:r>
              <a:rPr lang="el-GR" dirty="0" smtClean="0">
                <a:latin typeface="Cambria"/>
                <a:cs typeface="Cambria"/>
              </a:rPr>
              <a:t>η </a:t>
            </a:r>
            <a:r>
              <a:rPr lang="el-GR" dirty="0">
                <a:latin typeface="Cambria"/>
                <a:cs typeface="Cambria"/>
              </a:rPr>
              <a:t>μυελίνη επιταχύνει την αξονική αγωγιμότητα , αλλά </a:t>
            </a:r>
            <a:r>
              <a:rPr lang="el-GR" dirty="0" smtClean="0">
                <a:latin typeface="Cambria"/>
                <a:cs typeface="Cambria"/>
              </a:rPr>
              <a:t>απομονώνει </a:t>
            </a:r>
            <a:r>
              <a:rPr lang="el-GR" dirty="0">
                <a:latin typeface="Cambria"/>
                <a:cs typeface="Cambria"/>
              </a:rPr>
              <a:t>τη νευρική μεμβράνη απο το περιβάλλον της, εμποδίζοντας τόσο τις ιοντικές ανταλλαγές </a:t>
            </a:r>
            <a:r>
              <a:rPr lang="el-GR" dirty="0" smtClean="0">
                <a:latin typeface="Cambria"/>
                <a:cs typeface="Cambria"/>
              </a:rPr>
              <a:t>όσο </a:t>
            </a:r>
            <a:r>
              <a:rPr lang="el-GR" dirty="0" smtClean="0">
                <a:latin typeface="Cambria"/>
                <a:cs typeface="Cambria"/>
              </a:rPr>
              <a:t>και </a:t>
            </a:r>
            <a:r>
              <a:rPr lang="el-GR" dirty="0">
                <a:latin typeface="Cambria"/>
                <a:cs typeface="Cambria"/>
              </a:rPr>
              <a:t>την πρόσδεση των κυκλοφορούντων προσδεμάτων 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5333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rn3403-f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27" t="-9112" r="-19195" b="-7060"/>
          <a:stretch/>
        </p:blipFill>
        <p:spPr>
          <a:xfrm>
            <a:off x="215646" y="335485"/>
            <a:ext cx="8769613" cy="6110645"/>
          </a:xfrm>
        </p:spPr>
      </p:pic>
    </p:spTree>
    <p:extLst>
      <p:ext uri="{BB962C8B-B14F-4D97-AF65-F5344CB8AC3E}">
        <p14:creationId xmlns:p14="http://schemas.microsoft.com/office/powerpoint/2010/main" val="131588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9450"/>
            <a:ext cx="8913813" cy="167880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ambria"/>
                <a:cs typeface="Cambria"/>
              </a:rPr>
              <a:t>Η κυτταρική βάση των συναισθημάτων-μικροσκοπικό επίπεδο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Οι </a:t>
            </a:r>
            <a:r>
              <a:rPr lang="el-GR" b="1" dirty="0">
                <a:solidFill>
                  <a:srgbClr val="595959"/>
                </a:solidFill>
                <a:latin typeface="Cambria"/>
                <a:cs typeface="Cambria"/>
              </a:rPr>
              <a:t>χημειοευαίσθητοι νευρικοί άξονες </a:t>
            </a:r>
            <a:r>
              <a:rPr lang="el-GR" dirty="0">
                <a:latin typeface="Cambria"/>
                <a:cs typeface="Cambria"/>
              </a:rPr>
              <a:t>έχουν εξελικτική λογική στις ίνες που είναι αφιερωμένες στην </a:t>
            </a:r>
            <a:r>
              <a:rPr lang="el-GR" u="sng" dirty="0">
                <a:latin typeface="Cambria"/>
                <a:cs typeface="Cambria"/>
              </a:rPr>
              <a:t>ανίχνευση</a:t>
            </a:r>
            <a:r>
              <a:rPr lang="el-GR" dirty="0">
                <a:latin typeface="Cambria"/>
                <a:cs typeface="Cambria"/>
              </a:rPr>
              <a:t> κυκλοφορούντων παραγόντων και του εσωτερικού </a:t>
            </a:r>
            <a:r>
              <a:rPr lang="el-GR" dirty="0" smtClean="0">
                <a:latin typeface="Cambria"/>
                <a:cs typeface="Cambria"/>
              </a:rPr>
              <a:t>περιβάλλοντος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(</a:t>
            </a:r>
            <a:r>
              <a:rPr lang="el-GR" dirty="0" smtClean="0">
                <a:latin typeface="Cambria"/>
                <a:cs typeface="Cambria"/>
              </a:rPr>
              <a:t>κεντρικού </a:t>
            </a:r>
            <a:r>
              <a:rPr lang="el-GR" dirty="0">
                <a:latin typeface="Cambria"/>
                <a:cs typeface="Cambria"/>
              </a:rPr>
              <a:t>μηχανισμού της </a:t>
            </a:r>
            <a:r>
              <a:rPr lang="el-GR" dirty="0" smtClean="0">
                <a:latin typeface="Cambria"/>
                <a:cs typeface="Cambria"/>
              </a:rPr>
              <a:t>εσωδεκτικότητας</a:t>
            </a:r>
            <a:r>
              <a:rPr lang="en-US" dirty="0" smtClean="0">
                <a:latin typeface="Cambria"/>
                <a:cs typeface="Cambria"/>
              </a:rPr>
              <a:t>)</a:t>
            </a:r>
            <a:r>
              <a:rPr lang="el-GR" dirty="0" smtClean="0">
                <a:latin typeface="Cambria"/>
                <a:cs typeface="Cambria"/>
              </a:rPr>
              <a:t>.</a:t>
            </a:r>
            <a:endParaRPr lang="en-US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Αν </a:t>
            </a:r>
            <a:r>
              <a:rPr lang="el-GR" dirty="0">
                <a:latin typeface="Cambria"/>
                <a:cs typeface="Cambria"/>
              </a:rPr>
              <a:t>κάθε άξονας ήταν χημειοευαίσθητος μόνο στα κομβία του, παρά κατά μήκος του άξονά </a:t>
            </a:r>
            <a:r>
              <a:rPr lang="el-GR" dirty="0" smtClean="0">
                <a:latin typeface="Cambria"/>
                <a:cs typeface="Cambria"/>
              </a:rPr>
              <a:t>του, πολ</a:t>
            </a:r>
            <a:r>
              <a:rPr lang="el-GR" dirty="0" smtClean="0">
                <a:latin typeface="Cambria"/>
                <a:cs typeface="Cambria"/>
              </a:rPr>
              <a:t>ύ </a:t>
            </a:r>
            <a:r>
              <a:rPr lang="el-GR" dirty="0" smtClean="0">
                <a:latin typeface="Cambria"/>
                <a:cs typeface="Cambria"/>
              </a:rPr>
              <a:t>περισσότερες </a:t>
            </a:r>
            <a:r>
              <a:rPr lang="el-GR" dirty="0">
                <a:latin typeface="Cambria"/>
                <a:cs typeface="Cambria"/>
              </a:rPr>
              <a:t>νευρικές ίνες ή τουλάχιστον διακλαδώσεις τους, θα χρειαζόταν για να καλύψουν όλες τις περιοχές του </a:t>
            </a:r>
            <a:r>
              <a:rPr lang="el-GR" dirty="0" smtClean="0">
                <a:latin typeface="Cambria"/>
                <a:cs typeface="Cambria"/>
              </a:rPr>
              <a:t>οργανισμού.</a:t>
            </a:r>
            <a:r>
              <a:rPr lang="en-US" dirty="0" smtClean="0">
                <a:latin typeface="Cambria"/>
                <a:cs typeface="Cambria"/>
              </a:rPr>
              <a:t> 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2085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Απο την αισθητικότητα στα </a:t>
            </a:r>
            <a:r>
              <a:rPr lang="el-GR" dirty="0" smtClean="0">
                <a:latin typeface="Cambria"/>
                <a:cs typeface="Cambria"/>
              </a:rPr>
              <a:t>συναισθήματα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Ένα μοντέλο γενικά αποδεκτό για τη νόηση είναι </a:t>
            </a:r>
            <a:r>
              <a:rPr lang="el-GR" dirty="0" smtClean="0">
                <a:latin typeface="Cambria"/>
                <a:cs typeface="Cambria"/>
              </a:rPr>
              <a:t>ότι </a:t>
            </a:r>
            <a:r>
              <a:rPr lang="el-GR" dirty="0" smtClean="0">
                <a:latin typeface="Cambria"/>
                <a:cs typeface="Cambria"/>
              </a:rPr>
              <a:t>οι </a:t>
            </a:r>
            <a:r>
              <a:rPr lang="el-GR" dirty="0">
                <a:latin typeface="Cambria"/>
                <a:cs typeface="Cambria"/>
              </a:rPr>
              <a:t>ρυπές των δυναμικών ενέργειας σε επίπεδο νευρώνα </a:t>
            </a:r>
            <a:r>
              <a:rPr lang="el-GR" dirty="0" smtClean="0">
                <a:latin typeface="Cambria"/>
                <a:cs typeface="Cambria"/>
              </a:rPr>
              <a:t>ενισχύονται μέσω </a:t>
            </a:r>
            <a:r>
              <a:rPr lang="el-GR" dirty="0">
                <a:latin typeface="Cambria"/>
                <a:cs typeface="Cambria"/>
              </a:rPr>
              <a:t>διαχρονικού συγχρονισμού, σε συτηματικού επιπέδου φαινόμενο. </a:t>
            </a:r>
            <a:endParaRPr lang="el-GR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Η </a:t>
            </a:r>
            <a:r>
              <a:rPr lang="el-GR" dirty="0">
                <a:latin typeface="Cambria"/>
                <a:cs typeface="Cambria"/>
              </a:rPr>
              <a:t>ίδια διαδικασία μπορεί </a:t>
            </a:r>
            <a:r>
              <a:rPr lang="el-GR" dirty="0" smtClean="0">
                <a:latin typeface="Cambria"/>
                <a:cs typeface="Cambria"/>
              </a:rPr>
              <a:t>να </a:t>
            </a:r>
            <a:r>
              <a:rPr lang="el-GR" dirty="0">
                <a:latin typeface="Cambria"/>
                <a:cs typeface="Cambria"/>
              </a:rPr>
              <a:t>εφαρμοστεί και στα </a:t>
            </a:r>
            <a:r>
              <a:rPr lang="el-GR" dirty="0" smtClean="0">
                <a:latin typeface="Cambria"/>
                <a:cs typeface="Cambria"/>
              </a:rPr>
              <a:t>συναισθήματα.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Αλλαγές σε κυτταρικό επίπεδο μπορούν σε βάθος χρόνου να συγχρονίζονται  σε πολλούς επιμέρους νευρώνες </a:t>
            </a:r>
            <a:r>
              <a:rPr lang="el-GR" dirty="0" smtClean="0">
                <a:latin typeface="Cambria"/>
                <a:cs typeface="Cambria"/>
              </a:rPr>
              <a:t>π.χ, </a:t>
            </a:r>
            <a:r>
              <a:rPr lang="el-GR" dirty="0">
                <a:latin typeface="Cambria"/>
                <a:cs typeface="Cambria"/>
              </a:rPr>
              <a:t>μέσω της εφαπτικής επικοινωνίας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l-GR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dirty="0" smtClean="0">
                <a:latin typeface="Cambria"/>
                <a:ea typeface="Wingdings"/>
                <a:cs typeface="Cambria"/>
                <a:sym typeface="Wingdings"/>
              </a:rPr>
              <a:t>	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pPr marL="0" indent="0">
              <a:buNone/>
            </a:pPr>
            <a:r>
              <a:rPr lang="el-GR" dirty="0">
                <a:latin typeface="Cambria"/>
                <a:cs typeface="Cambria"/>
              </a:rPr>
              <a:t>Σήματα που μεταφέρονται μεταξύ αυτών των </a:t>
            </a:r>
            <a:r>
              <a:rPr lang="el-GR" dirty="0" smtClean="0">
                <a:latin typeface="Cambria"/>
                <a:cs typeface="Cambria"/>
              </a:rPr>
              <a:t>ινών </a:t>
            </a:r>
            <a:r>
              <a:rPr lang="el-GR" dirty="0">
                <a:latin typeface="Cambria"/>
                <a:cs typeface="Cambria"/>
              </a:rPr>
              <a:t>συγκλίνουν στα κέντρα ‘’παρακολούθησης’’ της εσωδεκτικότητας 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9206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Απο την αισθητικότητα στα συναισθήματα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91" y="2300478"/>
            <a:ext cx="8353509" cy="4289432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Ο αριθμός των προσαγωγών ινών απο την ίδια τοπογραφική περιοχή που εκπολώνονται ταυτόχρονα θα μπορούσε να αναπαρηστά το </a:t>
            </a:r>
            <a:r>
              <a:rPr lang="el-GR" u="sng" dirty="0">
                <a:latin typeface="Cambria"/>
                <a:cs typeface="Cambria"/>
              </a:rPr>
              <a:t>μέγεθος του ερεθίσματος</a:t>
            </a:r>
            <a:r>
              <a:rPr lang="el-GR" u="sng" dirty="0" smtClean="0">
                <a:latin typeface="Cambria"/>
                <a:cs typeface="Cambria"/>
              </a:rPr>
              <a:t>,</a:t>
            </a: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Για </a:t>
            </a:r>
            <a:r>
              <a:rPr lang="el-GR" dirty="0">
                <a:latin typeface="Cambria"/>
                <a:cs typeface="Cambria"/>
              </a:rPr>
              <a:t>παράδειγμα, ένα λεπτό-μικρό ερέθισμα θα επιστρατεύσει λίγους ή καθόλου άξονες και θα προκαλέσει ελάχιστο ή καθόλου διορθώσεις. </a:t>
            </a:r>
            <a:endParaRPr lang="el-GR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Ένα </a:t>
            </a:r>
            <a:r>
              <a:rPr lang="el-GR" dirty="0">
                <a:latin typeface="Cambria"/>
                <a:cs typeface="Cambria"/>
              </a:rPr>
              <a:t>ερέθισμα μέτριας έντασης θα προκαλέσει την διέγερση ενός αξιόλογου αριθμού ινών και θα προκαλλέσει αυτόνομα διορθωτικά μέτρα. </a:t>
            </a:r>
            <a:endParaRPr lang="el-GR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Τέλος </a:t>
            </a:r>
            <a:r>
              <a:rPr lang="el-GR" dirty="0">
                <a:latin typeface="Cambria"/>
                <a:cs typeface="Cambria"/>
              </a:rPr>
              <a:t>μεγάλη διατάραξη θα επιστρατεύσει μεγάλο αριθμό ινών και θα προκαλέσει όχι μόνο αντιδράσεις του αυτόνομου νευρικού συστήματος αλλα </a:t>
            </a:r>
            <a:r>
              <a:rPr lang="el-GR" b="1" dirty="0">
                <a:latin typeface="Cambria"/>
                <a:cs typeface="Cambria"/>
              </a:rPr>
              <a:t>θα γίνει συνειδητά αντιληπτή ( μέσω των συναισθημάτων ) </a:t>
            </a:r>
            <a:r>
              <a:rPr lang="el-GR" dirty="0">
                <a:latin typeface="Cambria"/>
                <a:cs typeface="Cambria"/>
              </a:rPr>
              <a:t>αφήνοντας χώρο για προσαρμογή της συμπεριφοράς μέσω της ελέυθερης βούκησης ( εθελοντικα) 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Cambria"/>
                <a:cs typeface="Cambria"/>
              </a:rPr>
              <a:t>Intrinsic</a:t>
            </a:r>
            <a:r>
              <a:rPr lang="el-GR" u="sng" dirty="0">
                <a:latin typeface="Cambria"/>
                <a:cs typeface="Cambria"/>
              </a:rPr>
              <a:t> </a:t>
            </a:r>
            <a:r>
              <a:rPr lang="en-US" u="sng" dirty="0">
                <a:latin typeface="Cambria"/>
                <a:cs typeface="Cambria"/>
              </a:rPr>
              <a:t>valence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σημαντικό χαρακτηριστικό των συναισθημάτων </a:t>
            </a:r>
            <a:r>
              <a:rPr lang="el-GR" dirty="0" smtClean="0">
                <a:latin typeface="Cambria"/>
                <a:cs typeface="Cambria"/>
              </a:rPr>
              <a:t>:</a:t>
            </a:r>
          </a:p>
          <a:p>
            <a:pPr marL="0" indent="0">
              <a:buNone/>
            </a:pPr>
            <a:r>
              <a:rPr lang="en-US" u="sng" dirty="0" smtClean="0">
                <a:latin typeface="Cambria"/>
                <a:cs typeface="Cambria"/>
              </a:rPr>
              <a:t>Intrinsic</a:t>
            </a:r>
            <a:r>
              <a:rPr lang="el-GR" u="sng" dirty="0" smtClean="0">
                <a:latin typeface="Cambria"/>
                <a:cs typeface="Cambria"/>
              </a:rPr>
              <a:t> </a:t>
            </a:r>
            <a:r>
              <a:rPr lang="en-US" u="sng" dirty="0" smtClean="0">
                <a:latin typeface="Cambria"/>
                <a:cs typeface="Cambria"/>
              </a:rPr>
              <a:t>valence</a:t>
            </a:r>
            <a:r>
              <a:rPr lang="en-US" dirty="0">
                <a:latin typeface="Cambria"/>
                <a:cs typeface="Cambria"/>
              </a:rPr>
              <a:t>- </a:t>
            </a:r>
            <a:r>
              <a:rPr lang="el-GR" dirty="0">
                <a:latin typeface="Cambria"/>
                <a:cs typeface="Cambria"/>
              </a:rPr>
              <a:t>η καθοδήγηση, θετικού ή αρνητικού, και η ένταση της ομοιοστατικής απόκλισης που προσεγγίζεται απο τα </a:t>
            </a:r>
            <a:r>
              <a:rPr lang="el-GR" dirty="0" smtClean="0">
                <a:latin typeface="Cambria"/>
                <a:cs typeface="Cambria"/>
              </a:rPr>
              <a:t>συναισθήματα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latin typeface="Cambria"/>
                <a:cs typeface="Cambria"/>
              </a:rPr>
              <a:t>ο </a:t>
            </a:r>
            <a:r>
              <a:rPr lang="el-GR" dirty="0">
                <a:latin typeface="Cambria"/>
                <a:cs typeface="Cambria"/>
              </a:rPr>
              <a:t>οργανισμός ακολουθεί προσανατολισμό που καθορίζεται απο το συναίσθημα. </a:t>
            </a:r>
            <a:endParaRPr lang="el-GR" dirty="0" smtClean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l-GR" dirty="0" smtClean="0">
                <a:latin typeface="Cambria"/>
                <a:cs typeface="Cambria"/>
              </a:rPr>
              <a:t>εξωδεκτικές διαδικασίες που πιθανώς εξελίχθηκαν εργότερα( όραση, ακοή ) δεν περιέχουν εγγενή </a:t>
            </a:r>
            <a:r>
              <a:rPr lang="en-US" dirty="0" smtClean="0">
                <a:latin typeface="Cambria"/>
                <a:cs typeface="Cambria"/>
              </a:rPr>
              <a:t>valence </a:t>
            </a:r>
            <a:r>
              <a:rPr lang="el-GR" dirty="0" smtClean="0">
                <a:latin typeface="Cambria"/>
                <a:cs typeface="Cambria"/>
              </a:rPr>
              <a:t>, αν και συχνά επισημαίνονται με πρόσιμο που προκύπτει απο την κατάσταση του οργανισμού</a:t>
            </a:r>
            <a:r>
              <a:rPr lang="el-GR" u="sng" dirty="0" smtClean="0">
                <a:latin typeface="Cambria"/>
                <a:cs typeface="Cambria"/>
              </a:rPr>
              <a:t>. Κατα αυτό τον τρόπο η νόηση δανείζεται τις ‘ταμπέλες’ που πρώτα αναπτύχθηκαν σαν συστατικό της ομοιοστατικής λειτουργίας.</a:t>
            </a:r>
            <a:r>
              <a:rPr lang="el-GR" dirty="0" smtClean="0">
                <a:latin typeface="Cambria"/>
                <a:cs typeface="Cambria"/>
              </a:rPr>
              <a:t>	</a:t>
            </a:r>
            <a:endParaRPr lang="en-US" dirty="0" smtClean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8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087"/>
            <a:ext cx="9143999" cy="949739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ambria"/>
                <a:cs typeface="Cambria"/>
              </a:rPr>
              <a:t>Τα </a:t>
            </a:r>
            <a:r>
              <a:rPr lang="el-GR" dirty="0">
                <a:latin typeface="Cambria"/>
                <a:cs typeface="Cambria"/>
              </a:rPr>
              <a:t>συναισθήματα αναφέρονται σε φυσιο-λογικές καταστάσεις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38" y="1678609"/>
            <a:ext cx="4064001" cy="1733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 smtClean="0">
                <a:latin typeface="Cambria"/>
                <a:cs typeface="Cambria"/>
              </a:rPr>
              <a:t>Επιβίωση</a:t>
            </a:r>
          </a:p>
          <a:p>
            <a:pPr marL="0" indent="0" algn="ctr">
              <a:buNone/>
            </a:pPr>
            <a:endParaRPr lang="el-GR" sz="24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0" indent="0" algn="ctr">
              <a:buNone/>
            </a:pPr>
            <a:r>
              <a:rPr lang="el-GR" sz="2400" dirty="0" smtClean="0">
                <a:latin typeface="Cambria"/>
                <a:ea typeface="Wingdings"/>
                <a:cs typeface="Cambria"/>
                <a:sym typeface="Wingdings"/>
              </a:rPr>
              <a:t>Συναισθήματα</a:t>
            </a:r>
            <a:endParaRPr lang="en-US" sz="2400" dirty="0">
              <a:latin typeface="Cambria"/>
              <a:ea typeface="Wingdings"/>
              <a:cs typeface="Cambria"/>
              <a:sym typeface="Wingdings"/>
            </a:endParaRPr>
          </a:p>
          <a:p>
            <a:pPr algn="ctr">
              <a:buFont typeface="Arial"/>
              <a:buChar char="•"/>
            </a:pPr>
            <a:endParaRPr lang="en-US" sz="2400" dirty="0">
              <a:latin typeface="Cambria"/>
              <a:cs typeface="Cambri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63392" y="1910522"/>
            <a:ext cx="6736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6609" y="1678607"/>
            <a:ext cx="4284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ambria"/>
                <a:ea typeface="Wingdings"/>
                <a:cs typeface="Cambria"/>
                <a:sym typeface="Wingdings"/>
              </a:rPr>
              <a:t>διατήρηση ομοιοστασίας του οργανισμού</a:t>
            </a:r>
          </a:p>
          <a:p>
            <a:pPr algn="ctr"/>
            <a:endParaRPr lang="el-GR" sz="2400" dirty="0">
              <a:latin typeface="Cambria"/>
              <a:ea typeface="Wingdings"/>
              <a:cs typeface="Cambria"/>
              <a:sym typeface="Wingdings"/>
            </a:endParaRPr>
          </a:p>
          <a:p>
            <a:pPr algn="ctr"/>
            <a:r>
              <a:rPr lang="el-GR" sz="2400" dirty="0" smtClean="0">
                <a:latin typeface="Cambria"/>
                <a:ea typeface="Wingdings"/>
                <a:cs typeface="Cambria"/>
                <a:sym typeface="Wingdings"/>
              </a:rPr>
              <a:t>ομοιόσταση</a:t>
            </a:r>
          </a:p>
          <a:p>
            <a:pPr algn="ctr"/>
            <a:endParaRPr lang="el-GR" dirty="0" smtClean="0">
              <a:latin typeface="Cambria"/>
              <a:ea typeface="Wingdings"/>
              <a:cs typeface="Cambria"/>
              <a:sym typeface="Wingding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63392" y="3076714"/>
            <a:ext cx="6736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8174" y="3723358"/>
            <a:ext cx="861391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u="sng" dirty="0" smtClean="0">
                <a:latin typeface="Cambria"/>
                <a:cs typeface="Cambria"/>
              </a:rPr>
              <a:t>Θεώρηση </a:t>
            </a:r>
            <a:r>
              <a:rPr lang="en-US" sz="2000" u="sng" dirty="0" smtClean="0">
                <a:latin typeface="Cambria"/>
                <a:cs typeface="Cambria"/>
              </a:rPr>
              <a:t>: </a:t>
            </a:r>
            <a:endParaRPr lang="el-GR" sz="2000" u="sng" dirty="0" smtClean="0">
              <a:latin typeface="Cambria"/>
              <a:cs typeface="Cambria"/>
            </a:endParaRPr>
          </a:p>
          <a:p>
            <a:r>
              <a:rPr lang="el-GR" sz="2000" dirty="0" smtClean="0">
                <a:latin typeface="Cambria"/>
                <a:cs typeface="Cambria"/>
              </a:rPr>
              <a:t>νευρικοί μηχανισμοί ικανοί </a:t>
            </a:r>
            <a:r>
              <a:rPr lang="el-GR" sz="2000" dirty="0">
                <a:latin typeface="Cambria"/>
                <a:cs typeface="Cambria"/>
              </a:rPr>
              <a:t>να παράγουν </a:t>
            </a:r>
            <a:r>
              <a:rPr lang="el-GR" sz="2000" dirty="0" smtClean="0">
                <a:latin typeface="Cambria"/>
                <a:cs typeface="Cambria"/>
              </a:rPr>
              <a:t>συναισθήματα</a:t>
            </a:r>
          </a:p>
          <a:p>
            <a:r>
              <a:rPr lang="el-GR" sz="2000" dirty="0" smtClean="0">
                <a:latin typeface="Cambria"/>
                <a:cs typeface="Cambria"/>
              </a:rPr>
              <a:t>-</a:t>
            </a:r>
            <a:r>
              <a:rPr lang="el-GR" sz="2000" b="1" dirty="0" smtClean="0">
                <a:latin typeface="Cambria"/>
                <a:cs typeface="Cambria"/>
              </a:rPr>
              <a:t>χαρτογράφηση</a:t>
            </a:r>
            <a:r>
              <a:rPr lang="el-GR" sz="2000" dirty="0" smtClean="0">
                <a:latin typeface="Cambria"/>
                <a:cs typeface="Cambria"/>
              </a:rPr>
              <a:t> </a:t>
            </a:r>
            <a:r>
              <a:rPr lang="el-GR" sz="2000" dirty="0">
                <a:latin typeface="Cambria"/>
                <a:cs typeface="Cambria"/>
              </a:rPr>
              <a:t>μίας ποικιλίας χαρακτηριστικών των οργανικών καταστάσεων στο ΚΝΣ. </a:t>
            </a:r>
            <a:endParaRPr lang="el-GR" sz="2000" dirty="0" smtClean="0">
              <a:latin typeface="Cambria"/>
              <a:cs typeface="Cambria"/>
            </a:endParaRPr>
          </a:p>
          <a:p>
            <a:endParaRPr lang="el-GR" dirty="0">
              <a:latin typeface="Cambria"/>
              <a:cs typeface="Cambria"/>
            </a:endParaRPr>
          </a:p>
          <a:p>
            <a:r>
              <a:rPr lang="el-GR" sz="1600" dirty="0" smtClean="0">
                <a:latin typeface="Cambria"/>
                <a:cs typeface="Cambria"/>
              </a:rPr>
              <a:t>ομοιότητες </a:t>
            </a:r>
            <a:r>
              <a:rPr lang="el-GR" sz="1600" dirty="0">
                <a:latin typeface="Cambria"/>
                <a:cs typeface="Cambria"/>
              </a:rPr>
              <a:t>με την </a:t>
            </a:r>
            <a:r>
              <a:rPr lang="el-GR" sz="1600" dirty="0" smtClean="0">
                <a:latin typeface="Cambria"/>
                <a:cs typeface="Cambria"/>
              </a:rPr>
              <a:t>θεωρία ότι οπτικές </a:t>
            </a:r>
            <a:r>
              <a:rPr lang="el-GR" sz="1600" dirty="0">
                <a:latin typeface="Cambria"/>
                <a:cs typeface="Cambria"/>
              </a:rPr>
              <a:t>και ακουστικές εμπειρίες του εξωτερικού κόσμου, απαιτούν νευρωνικά κυκλώματα χαρακτηριστικών και  θέσης αυτών των αντικειμένων </a:t>
            </a:r>
            <a:r>
              <a:rPr lang="el-GR" sz="1600" dirty="0" smtClean="0">
                <a:latin typeface="Cambria"/>
                <a:cs typeface="Cambria"/>
              </a:rPr>
              <a:t>: </a:t>
            </a:r>
            <a:r>
              <a:rPr lang="el-GR" sz="1600" dirty="0">
                <a:latin typeface="Cambria"/>
                <a:cs typeface="Cambria"/>
              </a:rPr>
              <a:t>σχήματα, χρώματα, υφή, κίνηση, και θέση στο χώρο</a:t>
            </a:r>
            <a:r>
              <a:rPr lang="el-GR" sz="1600" dirty="0" smtClean="0">
                <a:latin typeface="Cambria"/>
                <a:cs typeface="Cambria"/>
              </a:rPr>
              <a:t>.</a:t>
            </a:r>
            <a:endParaRPr lang="en-US" sz="1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834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Τα συναισθήματα αναφέρονται σε φυσιο-λογικές καταστάσεις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400" dirty="0" smtClean="0">
                <a:latin typeface="Cambria"/>
                <a:cs typeface="Cambria"/>
              </a:rPr>
              <a:t>Πως  απο τα νευρωνικά κυκλώματα φτάνουμε στα συναισθήματα? </a:t>
            </a:r>
            <a:endParaRPr lang="el-GR" sz="24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/>
                <a:cs typeface="Cambria"/>
              </a:rPr>
              <a:t>Δεν </a:t>
            </a:r>
            <a:r>
              <a:rPr lang="el-GR" sz="2400" dirty="0" smtClean="0">
                <a:latin typeface="Cambria"/>
                <a:cs typeface="Cambria"/>
              </a:rPr>
              <a:t>είναι </a:t>
            </a:r>
            <a:r>
              <a:rPr lang="el-GR" sz="2400" dirty="0" smtClean="0">
                <a:latin typeface="Cambria"/>
                <a:cs typeface="Cambria"/>
              </a:rPr>
              <a:t>γνωστό-σχετίζεται </a:t>
            </a:r>
            <a:r>
              <a:rPr lang="el-GR" sz="2400" dirty="0" smtClean="0">
                <a:latin typeface="Cambria"/>
                <a:cs typeface="Cambria"/>
              </a:rPr>
              <a:t>με </a:t>
            </a:r>
            <a:r>
              <a:rPr lang="en-US" sz="2400" dirty="0" smtClean="0">
                <a:latin typeface="Cambria"/>
                <a:cs typeface="Cambria"/>
              </a:rPr>
              <a:t>:</a:t>
            </a:r>
          </a:p>
          <a:p>
            <a:pPr>
              <a:buFont typeface="Arial"/>
              <a:buChar char="•"/>
            </a:pPr>
            <a:r>
              <a:rPr lang="el-GR" sz="2400" dirty="0" smtClean="0">
                <a:latin typeface="Cambria"/>
                <a:cs typeface="Cambria"/>
              </a:rPr>
              <a:t>Ένταση του φαινομένου που χαρτογραφείται</a:t>
            </a:r>
          </a:p>
          <a:p>
            <a:pPr>
              <a:buFont typeface="Arial"/>
              <a:buChar char="•"/>
            </a:pPr>
            <a:r>
              <a:rPr lang="el-GR" sz="2400" dirty="0" smtClean="0">
                <a:latin typeface="Cambria"/>
                <a:cs typeface="Cambria"/>
              </a:rPr>
              <a:t>Επίπεδο συνείδησης</a:t>
            </a:r>
          </a:p>
          <a:p>
            <a:pPr marL="0" indent="0">
              <a:buNone/>
            </a:pPr>
            <a:endParaRPr lang="el-GR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2005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Cambria"/>
                <a:cs typeface="Cambria"/>
              </a:rPr>
              <a:t>Τα συναισθήματα αναφέρονται σε φυσιο-λογικές καταστάσεις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1" y="2153478"/>
            <a:ext cx="8404639" cy="45278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 smtClean="0">
                <a:latin typeface="Cambria"/>
                <a:ea typeface="Wingdings"/>
                <a:cs typeface="Cambria"/>
                <a:sym typeface="Wingdings"/>
              </a:rPr>
              <a:t>ΟΜΟΙΟΣΤΑΣΗ</a:t>
            </a:r>
          </a:p>
          <a:p>
            <a:pPr marL="0" indent="0" algn="ctr">
              <a:buNone/>
            </a:pPr>
            <a:r>
              <a:rPr lang="el-GR" u="sng" dirty="0" smtClean="0">
                <a:latin typeface="Cambria"/>
                <a:ea typeface="Wingdings"/>
                <a:cs typeface="Cambria"/>
                <a:sym typeface="Wingdings"/>
              </a:rPr>
              <a:t>1 Εντόπιση </a:t>
            </a:r>
            <a:r>
              <a:rPr lang="el-GR" u="sng" dirty="0">
                <a:latin typeface="Cambria"/>
                <a:ea typeface="Wingdings"/>
                <a:cs typeface="Cambria"/>
                <a:sym typeface="Wingdings"/>
              </a:rPr>
              <a:t>των δυνητικά επιβλαβών αλλαγών</a:t>
            </a:r>
            <a:endParaRPr lang="en-US" u="sng" dirty="0">
              <a:latin typeface="Cambria"/>
              <a:ea typeface="Wingdings"/>
              <a:cs typeface="Cambria"/>
              <a:sym typeface="Wingdings"/>
            </a:endParaRPr>
          </a:p>
          <a:p>
            <a:pPr marL="0" indent="0" algn="ctr">
              <a:buNone/>
            </a:pPr>
            <a:r>
              <a:rPr lang="el-GR" dirty="0">
                <a:latin typeface="Cambria"/>
                <a:cs typeface="Cambria"/>
              </a:rPr>
              <a:t>αλλαγές των σωματικών συνθηκών είναι τοπογραφικά κατανεμημένες στον ΚΝΣ ( </a:t>
            </a:r>
            <a:r>
              <a:rPr lang="en-US" dirty="0">
                <a:latin typeface="Cambria"/>
                <a:cs typeface="Cambria"/>
              </a:rPr>
              <a:t>mapped topographically) </a:t>
            </a:r>
            <a:endParaRPr lang="el-GR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dirty="0">
                <a:latin typeface="Cambria"/>
                <a:cs typeface="Cambria"/>
              </a:rPr>
              <a:t>upper brainstem</a:t>
            </a:r>
            <a:endParaRPr lang="el-GR" dirty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dirty="0">
                <a:latin typeface="Cambria"/>
                <a:ea typeface="Wingdings"/>
                <a:cs typeface="Cambria"/>
                <a:sym typeface="Wingdings"/>
              </a:rPr>
              <a:t>Cerebral cortex</a:t>
            </a:r>
            <a:endParaRPr lang="el-GR" dirty="0">
              <a:latin typeface="Cambria"/>
              <a:ea typeface="Wingdings"/>
              <a:cs typeface="Cambria"/>
              <a:sym typeface="Wingdings"/>
            </a:endParaRPr>
          </a:p>
          <a:p>
            <a:pPr marL="0" indent="0" algn="ctr">
              <a:buNone/>
            </a:pPr>
            <a:r>
              <a:rPr lang="el-GR" u="sng" dirty="0" smtClean="0">
                <a:latin typeface="Cambria"/>
                <a:ea typeface="Wingdings"/>
                <a:cs typeface="Cambria"/>
                <a:sym typeface="Wingdings"/>
              </a:rPr>
              <a:t>2 Επιδιόρθωση</a:t>
            </a:r>
            <a:endParaRPr lang="en-US" u="sng" dirty="0">
              <a:latin typeface="Cambria"/>
              <a:ea typeface="Wingdings"/>
              <a:cs typeface="Cambria"/>
              <a:sym typeface="Wingdings"/>
            </a:endParaRPr>
          </a:p>
          <a:p>
            <a:pPr marL="0" indent="0" algn="ctr">
              <a:buNone/>
            </a:pPr>
            <a:r>
              <a:rPr lang="en-US" dirty="0">
                <a:latin typeface="Cambria"/>
                <a:cs typeface="Cambria"/>
              </a:rPr>
              <a:t>neural maps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επιδιορθωτικούς μηχανισμούς </a:t>
            </a:r>
            <a:r>
              <a:rPr lang="el-GR" dirty="0" smtClean="0">
                <a:latin typeface="Cambria"/>
                <a:cs typeface="Cambria"/>
              </a:rPr>
              <a:t>,τερματισμ</a:t>
            </a:r>
            <a:r>
              <a:rPr lang="el-GR" dirty="0" smtClean="0">
                <a:latin typeface="Cambria"/>
                <a:cs typeface="Cambria"/>
              </a:rPr>
              <a:t>ός αυτών-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μώλις η </a:t>
            </a:r>
            <a:r>
              <a:rPr lang="el-GR" dirty="0" smtClean="0">
                <a:latin typeface="Cambria"/>
                <a:cs typeface="Cambria"/>
              </a:rPr>
              <a:t>παρέκκλιση διορθωθεί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(π.χ. </a:t>
            </a:r>
            <a:r>
              <a:rPr lang="el-GR" dirty="0">
                <a:latin typeface="Cambria"/>
                <a:cs typeface="Cambria"/>
              </a:rPr>
              <a:t>π</a:t>
            </a:r>
            <a:r>
              <a:rPr lang="el-GR" dirty="0" smtClean="0">
                <a:latin typeface="Cambria"/>
                <a:cs typeface="Cambria"/>
              </a:rPr>
              <a:t>είνα) </a:t>
            </a:r>
          </a:p>
          <a:p>
            <a:pPr marL="0" indent="0" algn="ctr">
              <a:buNone/>
            </a:pPr>
            <a:r>
              <a:rPr lang="el-GR" dirty="0" smtClean="0">
                <a:latin typeface="Cambria"/>
                <a:ea typeface="Wingdings"/>
                <a:cs typeface="Cambria"/>
                <a:sym typeface="Wingdings"/>
              </a:rPr>
              <a:t>ΕΞΕΛΙΚΤΙΚΟ ΠΛΕΟΝΕΚΤΗΜΑ</a:t>
            </a:r>
            <a:endParaRPr lang="en-US" dirty="0">
              <a:latin typeface="Cambria"/>
              <a:ea typeface="Wingdings"/>
              <a:cs typeface="Cambria"/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5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Η εξέλιξη των νευρωνικών χαρτών </a:t>
            </a:r>
            <a:r>
              <a:rPr lang="el-GR" dirty="0" smtClean="0">
                <a:latin typeface="Cambria"/>
                <a:cs typeface="Cambria"/>
              </a:rPr>
              <a:t>του σωματος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2038256"/>
            <a:ext cx="7741478" cy="4510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dirty="0" smtClean="0"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l-GR" u="sng" dirty="0" smtClean="0">
                <a:latin typeface="Cambria"/>
                <a:cs typeface="Cambria"/>
              </a:rPr>
              <a:t>η </a:t>
            </a:r>
            <a:r>
              <a:rPr lang="el-GR" u="sng" dirty="0">
                <a:latin typeface="Cambria"/>
                <a:cs typeface="Cambria"/>
              </a:rPr>
              <a:t>εμφάνιση των κεντρικών νευρωνικών χαρτών των οργανικών καταστάσεων </a:t>
            </a:r>
            <a:r>
              <a:rPr lang="el-GR" u="sng" dirty="0" smtClean="0">
                <a:latin typeface="Cambria"/>
                <a:cs typeface="Cambria"/>
              </a:rPr>
              <a:t>έχει </a:t>
            </a:r>
            <a:r>
              <a:rPr lang="el-GR" u="sng" dirty="0">
                <a:latin typeface="Cambria"/>
                <a:cs typeface="Cambria"/>
              </a:rPr>
              <a:t>προηγηθεί της έλευσης της </a:t>
            </a:r>
            <a:r>
              <a:rPr lang="el-GR" u="sng" dirty="0" smtClean="0">
                <a:latin typeface="Cambria"/>
                <a:cs typeface="Cambria"/>
              </a:rPr>
              <a:t>συναίσθησης.  </a:t>
            </a:r>
            <a:endParaRPr lang="el-GR" u="sng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δεν </a:t>
            </a:r>
            <a:r>
              <a:rPr lang="el-GR" dirty="0">
                <a:latin typeface="Cambria"/>
                <a:cs typeface="Cambria"/>
              </a:rPr>
              <a:t>απαιτείται </a:t>
            </a:r>
            <a:r>
              <a:rPr lang="el-GR" dirty="0" smtClean="0">
                <a:latin typeface="Cambria"/>
                <a:cs typeface="Cambria"/>
              </a:rPr>
              <a:t>συναισθηματική </a:t>
            </a:r>
            <a:r>
              <a:rPr lang="el-GR" dirty="0">
                <a:latin typeface="Cambria"/>
                <a:cs typeface="Cambria"/>
              </a:rPr>
              <a:t>εμπειρία </a:t>
            </a:r>
            <a:r>
              <a:rPr lang="el-GR" dirty="0" smtClean="0">
                <a:latin typeface="Cambria"/>
                <a:cs typeface="Cambria"/>
              </a:rPr>
              <a:t>έτσι </a:t>
            </a:r>
            <a:r>
              <a:rPr lang="el-GR" dirty="0">
                <a:latin typeface="Cambria"/>
                <a:cs typeface="Cambria"/>
              </a:rPr>
              <a:t>ώστε οι νευρωνικοι χάρτες να 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χρησιμοποιούνται </a:t>
            </a:r>
            <a:r>
              <a:rPr lang="el-GR" dirty="0" smtClean="0">
                <a:latin typeface="Cambria"/>
                <a:cs typeface="Cambria"/>
              </a:rPr>
              <a:t>προς οφελος της </a:t>
            </a:r>
            <a:r>
              <a:rPr lang="el-GR" dirty="0" smtClean="0">
                <a:latin typeface="Cambria"/>
                <a:cs typeface="Cambria"/>
              </a:rPr>
              <a:t>ομοι</a:t>
            </a:r>
            <a:r>
              <a:rPr lang="el-GR" dirty="0" smtClean="0">
                <a:latin typeface="Cambria"/>
                <a:cs typeface="Cambria"/>
              </a:rPr>
              <a:t>ό</a:t>
            </a:r>
            <a:r>
              <a:rPr lang="el-GR" dirty="0" smtClean="0">
                <a:latin typeface="Cambria"/>
                <a:cs typeface="Cambria"/>
              </a:rPr>
              <a:t>στασης</a:t>
            </a:r>
            <a:r>
              <a:rPr lang="el-GR" dirty="0" smtClean="0">
                <a:latin typeface="Cambria"/>
                <a:cs typeface="Cambria"/>
              </a:rPr>
              <a:t>.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l-GR" dirty="0" smtClean="0">
                <a:latin typeface="Cambria"/>
                <a:cs typeface="Cambria"/>
              </a:rPr>
              <a:t>-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 smtClean="0">
                <a:solidFill>
                  <a:schemeClr val="tx1"/>
                </a:solidFill>
                <a:latin typeface="Cambria"/>
                <a:ea typeface="Wingdings"/>
                <a:cs typeface="Cambria"/>
                <a:sym typeface="Wingdings"/>
              </a:rPr>
              <a:t>μ</a:t>
            </a:r>
            <a:r>
              <a:rPr lang="el-GR" dirty="0" smtClean="0">
                <a:solidFill>
                  <a:schemeClr val="tx1"/>
                </a:solidFill>
                <a:latin typeface="Cambria"/>
                <a:ea typeface="Wingdings"/>
                <a:cs typeface="Cambria"/>
                <a:sym typeface="Wingdings"/>
              </a:rPr>
              <a:t>έσω </a:t>
            </a:r>
            <a:r>
              <a:rPr lang="el-GR" u="sng" dirty="0" smtClean="0">
                <a:solidFill>
                  <a:schemeClr val="tx1"/>
                </a:solidFill>
                <a:latin typeface="Cambria"/>
                <a:cs typeface="Cambria"/>
              </a:rPr>
              <a:t>προγραμμάτων </a:t>
            </a:r>
            <a:r>
              <a:rPr lang="el-GR" u="sng" dirty="0" smtClean="0">
                <a:solidFill>
                  <a:schemeClr val="tx1"/>
                </a:solidFill>
                <a:latin typeface="Cambria"/>
                <a:cs typeface="Cambria"/>
              </a:rPr>
              <a:t>αντίδρασης</a:t>
            </a:r>
            <a:r>
              <a:rPr lang="el-GR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(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υποσυνείδητα) </a:t>
            </a:r>
            <a:r>
              <a:rPr lang="el-GR" sz="1800" dirty="0" smtClean="0">
                <a:latin typeface="Cambria"/>
                <a:cs typeface="Cambria"/>
              </a:rPr>
              <a:t>Π.χ.</a:t>
            </a:r>
            <a:r>
              <a:rPr lang="en-US" sz="1800" dirty="0" smtClean="0">
                <a:latin typeface="Cambria"/>
                <a:cs typeface="Cambria"/>
              </a:rPr>
              <a:t>HR</a:t>
            </a:r>
            <a:r>
              <a:rPr lang="el-GR" sz="1800" dirty="0" smtClean="0">
                <a:latin typeface="Cambria"/>
                <a:cs typeface="Cambria"/>
              </a:rPr>
              <a:t>, ρύθμιση  </a:t>
            </a:r>
            <a:r>
              <a:rPr lang="el-GR" sz="1800" dirty="0" smtClean="0">
                <a:latin typeface="Cambria"/>
                <a:cs typeface="Cambria"/>
              </a:rPr>
              <a:t>ανοσοποιητικο</a:t>
            </a:r>
            <a:r>
              <a:rPr lang="el-GR" sz="1800" dirty="0" smtClean="0">
                <a:latin typeface="Cambria"/>
                <a:cs typeface="Cambria"/>
              </a:rPr>
              <a:t>ύ</a:t>
            </a:r>
            <a:r>
              <a:rPr lang="el-GR" sz="1800" dirty="0" smtClean="0">
                <a:latin typeface="Cambria"/>
                <a:cs typeface="Cambria"/>
              </a:rPr>
              <a:t>, </a:t>
            </a:r>
            <a:r>
              <a:rPr lang="el-GR" sz="1800" dirty="0" smtClean="0">
                <a:latin typeface="Cambria"/>
                <a:cs typeface="Cambria"/>
              </a:rPr>
              <a:t>ενδοκρινικού, προσαρμογή λείων </a:t>
            </a:r>
            <a:r>
              <a:rPr lang="el-GR" sz="1800" dirty="0">
                <a:latin typeface="Cambria"/>
                <a:cs typeface="Cambria"/>
              </a:rPr>
              <a:t>μυϊκών </a:t>
            </a:r>
            <a:r>
              <a:rPr lang="el-GR" sz="1800" dirty="0" smtClean="0">
                <a:latin typeface="Cambria"/>
                <a:cs typeface="Cambria"/>
              </a:rPr>
              <a:t>συσπάσεων, επίδειξη </a:t>
            </a:r>
            <a:r>
              <a:rPr lang="el-GR" sz="1800" dirty="0">
                <a:latin typeface="Cambria"/>
                <a:cs typeface="Cambria"/>
              </a:rPr>
              <a:t>των συναισθημάτων προσώπου-</a:t>
            </a:r>
            <a:r>
              <a:rPr lang="el-GR" sz="1800" dirty="0" smtClean="0">
                <a:latin typeface="Cambria"/>
                <a:cs typeface="Cambria"/>
              </a:rPr>
              <a:t>emotions, πτυχές </a:t>
            </a:r>
            <a:r>
              <a:rPr lang="el-GR" sz="1800" dirty="0">
                <a:latin typeface="Cambria"/>
                <a:cs typeface="Cambria"/>
              </a:rPr>
              <a:t>της προσωπικής αναγνώρισης και της λήψης αποφάσεων</a:t>
            </a:r>
            <a:r>
              <a:rPr lang="el-GR" sz="1800" dirty="0" smtClean="0">
                <a:latin typeface="Cambria"/>
                <a:cs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44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mbria"/>
                <a:cs typeface="Cambria"/>
              </a:rPr>
              <a:t>Η εξέλιξη των νευρωνικών χαρτών του σωματος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η προσθήκη του συστατικού της  συναισθηματικης εμπειρίας στους βασικούς σωματικούς χάρτες προέκυψε και επικράτησε στην εξέλιξη εξαιτίας των πλεονεκτηματων που παρείχαν στην διαδικασία της ζωής </a:t>
            </a:r>
          </a:p>
          <a:p>
            <a:pPr>
              <a:buFont typeface="Arial"/>
              <a:buChar char="•"/>
            </a:pPr>
            <a:r>
              <a:rPr lang="el-GR" dirty="0" smtClean="0">
                <a:latin typeface="Cambria"/>
                <a:cs typeface="Cambria"/>
              </a:rPr>
              <a:t>Συναισθήματα: </a:t>
            </a:r>
            <a:r>
              <a:rPr lang="en-US" dirty="0" smtClean="0">
                <a:latin typeface="Cambria"/>
                <a:cs typeface="Cambria"/>
              </a:rPr>
              <a:t>intrinsic </a:t>
            </a:r>
            <a:r>
              <a:rPr lang="en-US" dirty="0">
                <a:latin typeface="Cambria"/>
                <a:cs typeface="Cambria"/>
              </a:rPr>
              <a:t>valence</a:t>
            </a:r>
            <a:r>
              <a:rPr lang="el-GR" dirty="0">
                <a:latin typeface="Cambria"/>
                <a:cs typeface="Cambria"/>
              </a:rPr>
              <a:t> απο πλευρά </a:t>
            </a:r>
            <a:r>
              <a:rPr lang="el-GR" dirty="0" smtClean="0">
                <a:latin typeface="Cambria"/>
                <a:cs typeface="Cambria"/>
              </a:rPr>
              <a:t>ομοιόστασης</a:t>
            </a:r>
            <a:r>
              <a:rPr lang="el-G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dirty="0">
                <a:latin typeface="Cambria"/>
                <a:cs typeface="Cambria"/>
              </a:rPr>
              <a:t>ισχυρα πληρεξουσια των εσωτερικών βιολογικών </a:t>
            </a:r>
            <a:r>
              <a:rPr lang="el-GR" dirty="0" smtClean="0">
                <a:latin typeface="Cambria"/>
                <a:cs typeface="Cambria"/>
              </a:rPr>
              <a:t>αξιών</a:t>
            </a:r>
          </a:p>
          <a:p>
            <a:pPr marL="0" indent="0">
              <a:buNone/>
            </a:pPr>
            <a:r>
              <a:rPr lang="el-GR" dirty="0" smtClean="0">
                <a:latin typeface="Cambria"/>
                <a:cs typeface="Cambria"/>
              </a:rPr>
              <a:t>Είναι φυσικοί </a:t>
            </a:r>
            <a:r>
              <a:rPr lang="el-GR" dirty="0">
                <a:latin typeface="Cambria"/>
                <a:cs typeface="Cambria"/>
              </a:rPr>
              <a:t>οδηγοί της προσαρμοστικής συμπεριφοράς.</a:t>
            </a:r>
            <a:endParaRPr lang="el-GR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l-GR" dirty="0">
                <a:latin typeface="Cambria"/>
                <a:cs typeface="Cambria"/>
              </a:rPr>
              <a:t>Τα συναισθηματα μέσα </a:t>
            </a:r>
            <a:r>
              <a:rPr lang="el-GR" dirty="0" smtClean="0">
                <a:latin typeface="Cambria"/>
                <a:cs typeface="Cambria"/>
              </a:rPr>
              <a:t> </a:t>
            </a:r>
            <a:r>
              <a:rPr lang="el-GR" dirty="0">
                <a:latin typeface="Cambria"/>
                <a:cs typeface="Cambria"/>
              </a:rPr>
              <a:t>στα πλαίσια απο τον πόνο και την απόλαυση στις ακραίες τους μορφές εξαναγκάζουν τον οργανισμο στο να αντεπεξέλθει στις τρέχουσες καταστάσεις</a:t>
            </a:r>
            <a:r>
              <a:rPr lang="el-GR" dirty="0" smtClean="0">
                <a:latin typeface="Cambria"/>
                <a:cs typeface="Cambria"/>
              </a:rPr>
              <a:t>. </a:t>
            </a:r>
            <a:endParaRPr lang="en-US" dirty="0">
              <a:latin typeface="Cambria"/>
              <a:cs typeface="Cambria"/>
            </a:endParaRPr>
          </a:p>
          <a:p>
            <a:endParaRPr lang="el-GR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1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3" y="1123856"/>
            <a:ext cx="8913813" cy="914400"/>
          </a:xfrm>
        </p:spPr>
        <p:txBody>
          <a:bodyPr/>
          <a:lstStyle/>
          <a:p>
            <a:r>
              <a:rPr lang="el-GR" dirty="0" smtClean="0">
                <a:latin typeface="Cambria"/>
                <a:cs typeface="Cambria"/>
              </a:rPr>
              <a:t>Ορισμο</a:t>
            </a:r>
            <a:r>
              <a:rPr lang="el-GR" dirty="0" smtClean="0">
                <a:latin typeface="Cambria"/>
                <a:cs typeface="Cambria"/>
              </a:rPr>
              <a:t>ί-</a:t>
            </a:r>
            <a:r>
              <a:rPr lang="en-US" dirty="0">
                <a:latin typeface="Cambria"/>
                <a:cs typeface="Cambria"/>
              </a:rPr>
              <a:t>Action </a:t>
            </a:r>
            <a:r>
              <a:rPr lang="en-US" dirty="0" err="1">
                <a:latin typeface="Cambria"/>
                <a:cs typeface="Cambria"/>
              </a:rPr>
              <a:t>programmes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68" y="2595562"/>
            <a:ext cx="7610476" cy="3670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>
                <a:latin typeface="Cambria"/>
                <a:cs typeface="Cambria"/>
              </a:rPr>
              <a:t>Μία </a:t>
            </a:r>
            <a:r>
              <a:rPr lang="el-GR" dirty="0">
                <a:latin typeface="Cambria"/>
                <a:cs typeface="Cambria"/>
              </a:rPr>
              <a:t>σειρά έμφυτων φυσιολογικών δράσεων που πυροδοτούνται απο αλλαγές στο εσωτερικό και εξωτερικό περιβάλλον και στοχέυουν στη διατήρηση ή την αποκατάσταση της ομοιόστατικής ισορροπίας. </a:t>
            </a:r>
            <a:endParaRPr lang="el-GR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dirty="0" smtClean="0">
                <a:latin typeface="Cambria"/>
                <a:cs typeface="Cambria"/>
              </a:rPr>
              <a:t>Οι </a:t>
            </a:r>
            <a:r>
              <a:rPr lang="el-GR" dirty="0">
                <a:latin typeface="Cambria"/>
                <a:cs typeface="Cambria"/>
              </a:rPr>
              <a:t>δράσεις περιλαμβάνουν αλλαγές στα σπλάγχα </a:t>
            </a:r>
            <a:r>
              <a:rPr lang="el-GR" dirty="0" smtClean="0">
                <a:latin typeface="Cambria"/>
                <a:cs typeface="Cambria"/>
              </a:rPr>
              <a:t>και το εσωτερικό </a:t>
            </a:r>
            <a:r>
              <a:rPr lang="el-GR" dirty="0">
                <a:latin typeface="Cambria"/>
                <a:cs typeface="Cambria"/>
              </a:rPr>
              <a:t>περιβάλλον( για παράδειγμα,μεταβολή στον καρδιακό ρυθμό , την αναπνοή, την ορμονική έκκριση), σύσπαση μυών (των εκφράσεων του προσώπου, τρέξιμο)και της νόησης( προσήλωση,ευνοώντας </a:t>
            </a:r>
            <a:r>
              <a:rPr lang="el-GR" dirty="0" smtClean="0">
                <a:latin typeface="Cambria"/>
                <a:cs typeface="Cambria"/>
              </a:rPr>
              <a:t>συγκεκριμένες </a:t>
            </a:r>
            <a:r>
              <a:rPr lang="el-GR" dirty="0">
                <a:latin typeface="Cambria"/>
                <a:cs typeface="Cambria"/>
              </a:rPr>
              <a:t>ιδέες και μοντέλα σκέψης). </a:t>
            </a:r>
            <a:endParaRPr lang="el-GR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l-GR" b="1" dirty="0" smtClean="0">
                <a:latin typeface="Cambria"/>
                <a:cs typeface="Cambria"/>
              </a:rPr>
              <a:t>Περιλαμβάνουν </a:t>
            </a:r>
            <a:r>
              <a:rPr lang="el-GR" b="1" dirty="0">
                <a:latin typeface="Cambria"/>
                <a:cs typeface="Cambria"/>
              </a:rPr>
              <a:t>τα </a:t>
            </a:r>
            <a:r>
              <a:rPr lang="en-US" b="1" dirty="0">
                <a:latin typeface="Cambria"/>
                <a:cs typeface="Cambria"/>
              </a:rPr>
              <a:t>drives </a:t>
            </a:r>
            <a:r>
              <a:rPr lang="el-GR" b="1" dirty="0">
                <a:latin typeface="Cambria"/>
                <a:cs typeface="Cambria"/>
              </a:rPr>
              <a:t>και τα </a:t>
            </a:r>
            <a:r>
              <a:rPr lang="en-US" b="1" dirty="0">
                <a:latin typeface="Cambria"/>
                <a:cs typeface="Cambria"/>
              </a:rPr>
              <a:t>emotions</a:t>
            </a:r>
            <a:r>
              <a:rPr lang="en-US" dirty="0">
                <a:latin typeface="Cambria"/>
                <a:cs typeface="Cambria"/>
              </a:rPr>
              <a:t>. </a:t>
            </a:r>
            <a:r>
              <a:rPr lang="el-GR" dirty="0">
                <a:latin typeface="Cambria"/>
                <a:cs typeface="Cambria"/>
              </a:rPr>
              <a:t>Αλλαγές των οργανικών καταστάσεων ως αποτέλεσμα των προγραμμάτων δράσης, λαμβάνονται απο το εσωδεκτικό σύστημα , εμφανίζονται στους αισθητήριους χάρτες του σώματος και μπορεί να γίνουν αντιληπτές ως συναίσθημα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4" name="Picture 3" descr="acti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7" y="685717"/>
            <a:ext cx="1566568" cy="16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0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838</TotalTime>
  <Words>2205</Words>
  <Application>Microsoft Macintosh PowerPoint</Application>
  <PresentationFormat>On-screen Show (4:3)</PresentationFormat>
  <Paragraphs>153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Perception</vt:lpstr>
      <vt:lpstr>Η Φύση των συναισθημάτων εξελεκτική και νευροβιολογική προέλευση</vt:lpstr>
      <vt:lpstr>Τι είναι τα συναισθήματα;</vt:lpstr>
      <vt:lpstr>Ο ρόλος των συναισθημάτων στη ρύθμιση της συμπεριφοράς</vt:lpstr>
      <vt:lpstr>Τα συναισθήματα αναφέρονται σε φυσιο-λογικές καταστάσεις</vt:lpstr>
      <vt:lpstr>Τα συναισθήματα αναφέρονται σε φυσιο-λογικές καταστάσεις</vt:lpstr>
      <vt:lpstr>Τα συναισθήματα αναφέρονται σε φυσιο-λογικές καταστάσεις</vt:lpstr>
      <vt:lpstr>Η εξέλιξη των νευρωνικών χαρτών του σωματος</vt:lpstr>
      <vt:lpstr>Η εξέλιξη των νευρωνικών χαρτών του σωματος</vt:lpstr>
      <vt:lpstr>Ορισμοί-Action programmes</vt:lpstr>
      <vt:lpstr>Ορισμοί-Drive</vt:lpstr>
      <vt:lpstr>Ορισμοί-Emotions</vt:lpstr>
      <vt:lpstr>Ορισμοί-Feelings</vt:lpstr>
      <vt:lpstr>Ορισμοί-Εσωδεκτικό σύστημα</vt:lpstr>
      <vt:lpstr>PowerPoint Presentation</vt:lpstr>
      <vt:lpstr>Drives κ’ emotions διευκολύνουν την ομοιόσταση </vt:lpstr>
      <vt:lpstr>Drives κ’ emotions διευκολύνουν την ομοιόσταση </vt:lpstr>
      <vt:lpstr>PowerPoint Presentation</vt:lpstr>
      <vt:lpstr>Τα νευρωνικα υποστρώματα των συναισθημάτων-μακροσκοπικό επίπεδο</vt:lpstr>
      <vt:lpstr>PowerPoint Presentation</vt:lpstr>
      <vt:lpstr>PowerPoint Presentation</vt:lpstr>
      <vt:lpstr>Τα νευρωνικα υποστρώματα των συναισθημάτων-μακροσκοπικό επίπεδο</vt:lpstr>
      <vt:lpstr>PowerPoint Presentation</vt:lpstr>
      <vt:lpstr>Τα νευρωνικα υποστρώματα των συναισθημάτων-μακροσκοπικό επίπεδο</vt:lpstr>
      <vt:lpstr>PowerPoint Presentation</vt:lpstr>
      <vt:lpstr>PowerPoint Presentation</vt:lpstr>
      <vt:lpstr>Οι πρωτα ολοκληρωμενοι οργανωμένοι χάρτες των εσωδεκτικών σημάτων απο όλο το σώμα βρίσκονται στο εγκεφαλικό στέλεχος.</vt:lpstr>
      <vt:lpstr>Συναισθήματα και η νήσος του εγκεφάλου</vt:lpstr>
      <vt:lpstr>Συναισθήματα και η νήσος του εγκεφάλου</vt:lpstr>
      <vt:lpstr>Τα συναισθήματα και ο σωματοαισθητικός φλοιός.</vt:lpstr>
      <vt:lpstr>Η εξέλιξη των συναισθημάτων </vt:lpstr>
      <vt:lpstr>PowerPoint Presentation</vt:lpstr>
      <vt:lpstr>Η κυτταρική βάση των συναισθημάτων-μικροσκοπικό επίπεδο</vt:lpstr>
      <vt:lpstr>Η κυτταρική βάση των συναισθημάτων-μικροσκοπικό επίπεδο</vt:lpstr>
      <vt:lpstr>Η κυτταρική βάση των συναισθημάτων-μικροσκοπικό επίπεδο</vt:lpstr>
      <vt:lpstr>PowerPoint Presentation</vt:lpstr>
      <vt:lpstr>Η κυτταρική βάση των συναισθημάτων-μικροσκοπικό επίπεδο</vt:lpstr>
      <vt:lpstr>Απο την αισθητικότητα στα συναισθήματα</vt:lpstr>
      <vt:lpstr>Απο την αισθητικότητα στα συναισθήματα</vt:lpstr>
      <vt:lpstr>Intrinsic valence</vt:lpstr>
    </vt:vector>
  </TitlesOfParts>
  <Company>ΗΟΜΕ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Φύση των συναισθημάτων εξελικτική και νευροβιολογική προέλευση</dc:title>
  <dc:creator>a b</dc:creator>
  <cp:lastModifiedBy>a b</cp:lastModifiedBy>
  <cp:revision>44</cp:revision>
  <dcterms:created xsi:type="dcterms:W3CDTF">2015-03-17T20:45:03Z</dcterms:created>
  <dcterms:modified xsi:type="dcterms:W3CDTF">2015-03-18T10:49:35Z</dcterms:modified>
</cp:coreProperties>
</file>