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56" r:id="rId3"/>
    <p:sldId id="262" r:id="rId4"/>
    <p:sldId id="265" r:id="rId5"/>
    <p:sldId id="269" r:id="rId6"/>
    <p:sldId id="270" r:id="rId7"/>
    <p:sldId id="271" r:id="rId8"/>
    <p:sldId id="27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3" d="100"/>
          <a:sy n="43" d="100"/>
        </p:scale>
        <p:origin x="1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7503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70003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3420847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52824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99173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13100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07661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55392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91422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682735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0180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779006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81665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95977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4284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286997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9685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CB27AD4-BEB6-4C46-9CEE-3C72AED92CCC}" type="datetimeFigureOut">
              <a:rPr lang="el-GR" smtClean="0"/>
              <a:t>1/6/2019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97704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CB27AD4-BEB6-4C46-9CEE-3C72AED92CCC}" type="datetimeFigureOut">
              <a:rPr lang="el-GR" smtClean="0"/>
              <a:t>1/6/2019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69983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CB27AD4-BEB6-4C46-9CEE-3C72AED92CCC}" type="datetimeFigureOut">
              <a:rPr lang="el-GR" smtClean="0"/>
              <a:t>1/6/2019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60072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57818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88184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27AD4-BEB6-4C46-9CEE-3C72AED92CCC}" type="datetimeFigureOut">
              <a:rPr lang="el-GR" smtClean="0"/>
              <a:t>1/6/2019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2AAE3-06CA-4013-B288-FE00B3BE07D7}" type="slidenum">
              <a:rPr lang="el-GR" smtClean="0"/>
              <a:t>‹#›</a:t>
            </a:fld>
            <a:endParaRPr lang="el-GR"/>
          </a:p>
        </p:txBody>
      </p:sp>
    </p:spTree>
    <p:extLst>
      <p:ext uri="{BB962C8B-B14F-4D97-AF65-F5344CB8AC3E}">
        <p14:creationId xmlns:p14="http://schemas.microsoft.com/office/powerpoint/2010/main" val="3637769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DD95A-9D45-42AA-8533-F4C7760B5F69}" type="datetimeFigureOut">
              <a:rPr lang="el-GR" smtClean="0">
                <a:solidFill>
                  <a:prstClr val="black">
                    <a:tint val="75000"/>
                  </a:prstClr>
                </a:solidFill>
              </a:rPr>
              <a:pPr/>
              <a:t>1/6/2019</a:t>
            </a:fld>
            <a:endParaRPr lang="el-GR">
              <a:solidFill>
                <a:prstClr val="black">
                  <a:tint val="75000"/>
                </a:prstClr>
              </a:solidFill>
            </a:endParaRP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50728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73891"/>
            <a:ext cx="12191999" cy="3436072"/>
          </a:xfrm>
          <a:solidFill>
            <a:schemeClr val="accent1">
              <a:lumMod val="40000"/>
              <a:lumOff val="60000"/>
            </a:schemeClr>
          </a:solidFill>
        </p:spPr>
        <p:txBody>
          <a:bodyPr>
            <a:normAutofit/>
          </a:bodyPr>
          <a:lstStyle/>
          <a:p>
            <a:r>
              <a:rPr lang="el-GR" b="1" dirty="0" smtClean="0"/>
              <a:t>Η αναφορά στις </a:t>
            </a:r>
            <a:r>
              <a:rPr lang="el-GR" b="1" i="1" dirty="0" smtClean="0"/>
              <a:t>πολιτισμικές διαφορές</a:t>
            </a:r>
            <a:endParaRPr lang="el-GR" b="1" i="1" dirty="0"/>
          </a:p>
        </p:txBody>
      </p:sp>
      <p:sp>
        <p:nvSpPr>
          <p:cNvPr id="3" name="Υπότιτλος 2"/>
          <p:cNvSpPr>
            <a:spLocks noGrp="1"/>
          </p:cNvSpPr>
          <p:nvPr>
            <p:ph type="subTitle" idx="1"/>
          </p:nvPr>
        </p:nvSpPr>
        <p:spPr>
          <a:xfrm>
            <a:off x="0" y="4073236"/>
            <a:ext cx="12192000" cy="1184564"/>
          </a:xfrm>
        </p:spPr>
        <p:txBody>
          <a:bodyPr>
            <a:normAutofit fontScale="92500" lnSpcReduction="10000"/>
          </a:bodyPr>
          <a:lstStyle/>
          <a:p>
            <a:endParaRPr lang="el-GR" dirty="0" smtClean="0"/>
          </a:p>
          <a:p>
            <a:r>
              <a:rPr lang="el-GR" b="1" dirty="0" smtClean="0"/>
              <a:t>Χρήστος </a:t>
            </a:r>
            <a:r>
              <a:rPr lang="el-GR" b="1" dirty="0" err="1" smtClean="0"/>
              <a:t>Γκόβαρης</a:t>
            </a:r>
            <a:endParaRPr lang="el-GR" b="1" dirty="0" smtClean="0"/>
          </a:p>
          <a:p>
            <a:r>
              <a:rPr lang="el-GR" b="1" dirty="0" smtClean="0"/>
              <a:t>Πανεπιστήμιο Θεσσαλίας</a:t>
            </a:r>
            <a:endParaRPr lang="el-GR" b="1" dirty="0"/>
          </a:p>
        </p:txBody>
      </p:sp>
    </p:spTree>
    <p:extLst>
      <p:ext uri="{BB962C8B-B14F-4D97-AF65-F5344CB8AC3E}">
        <p14:creationId xmlns:p14="http://schemas.microsoft.com/office/powerpoint/2010/main" val="1490353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1999" cy="1690688"/>
          </a:xfrm>
          <a:solidFill>
            <a:schemeClr val="accent1">
              <a:lumMod val="60000"/>
              <a:lumOff val="40000"/>
            </a:schemeClr>
          </a:solidFill>
        </p:spPr>
        <p:txBody>
          <a:bodyPr>
            <a:normAutofit fontScale="90000"/>
          </a:bodyPr>
          <a:lstStyle/>
          <a:p>
            <a:r>
              <a:rPr lang="el-GR" b="1" dirty="0" smtClean="0"/>
              <a:t>Η αναφορά στις </a:t>
            </a:r>
            <a:r>
              <a:rPr lang="el-GR" b="1" i="1" dirty="0" smtClean="0">
                <a:solidFill>
                  <a:srgbClr val="FF0000"/>
                </a:solidFill>
              </a:rPr>
              <a:t>πολιτισμικές διαφορές </a:t>
            </a:r>
            <a:r>
              <a:rPr lang="el-GR" b="1" dirty="0" smtClean="0"/>
              <a:t>- Αναζητώντας κριτικά την ισορροπία μεταξύ «κοινού» και «ιδιαίτερου»</a:t>
            </a:r>
            <a:endParaRPr lang="el-GR" b="1" dirty="0"/>
          </a:p>
        </p:txBody>
      </p:sp>
      <p:sp>
        <p:nvSpPr>
          <p:cNvPr id="3" name="Θέση περιεχομένου 2"/>
          <p:cNvSpPr>
            <a:spLocks noGrp="1"/>
          </p:cNvSpPr>
          <p:nvPr>
            <p:ph idx="1"/>
          </p:nvPr>
        </p:nvSpPr>
        <p:spPr>
          <a:xfrm>
            <a:off x="1" y="1939635"/>
            <a:ext cx="12191998" cy="4918363"/>
          </a:xfrm>
          <a:solidFill>
            <a:schemeClr val="tx2">
              <a:lumMod val="20000"/>
              <a:lumOff val="80000"/>
            </a:schemeClr>
          </a:solidFill>
        </p:spPr>
        <p:txBody>
          <a:bodyPr>
            <a:normAutofit fontScale="92500" lnSpcReduction="20000"/>
          </a:bodyPr>
          <a:lstStyle/>
          <a:p>
            <a:pPr marL="0" indent="0">
              <a:lnSpc>
                <a:spcPct val="100000"/>
              </a:lnSpc>
              <a:spcBef>
                <a:spcPts val="0"/>
              </a:spcBef>
              <a:buNone/>
            </a:pPr>
            <a:r>
              <a:rPr lang="el-GR" sz="3200" dirty="0" smtClean="0">
                <a:ln w="0"/>
                <a:solidFill>
                  <a:prstClr val="black"/>
                </a:solidFill>
                <a:effectLst>
                  <a:outerShdw blurRad="38100" dist="19050" dir="2700000" algn="tl" rotWithShape="0">
                    <a:prstClr val="black">
                      <a:alpha val="40000"/>
                    </a:prstClr>
                  </a:outerShdw>
                </a:effectLst>
              </a:rPr>
              <a:t>Μεταξύ </a:t>
            </a:r>
            <a:r>
              <a:rPr lang="el-GR" sz="3200" b="1" i="1" dirty="0" smtClean="0">
                <a:ln w="0"/>
                <a:solidFill>
                  <a:prstClr val="black"/>
                </a:solidFill>
                <a:effectLst>
                  <a:outerShdw blurRad="38100" dist="19050" dir="2700000" algn="tl" rotWithShape="0">
                    <a:prstClr val="black">
                      <a:alpha val="40000"/>
                    </a:prstClr>
                  </a:outerShdw>
                </a:effectLst>
              </a:rPr>
              <a:t>αφομοίωσης</a:t>
            </a:r>
            <a:r>
              <a:rPr lang="el-GR" sz="3200" dirty="0" smtClean="0">
                <a:ln w="0"/>
                <a:solidFill>
                  <a:prstClr val="black"/>
                </a:solidFill>
                <a:effectLst>
                  <a:outerShdw blurRad="38100" dist="19050" dir="2700000" algn="tl" rotWithShape="0">
                    <a:prstClr val="black">
                      <a:alpha val="40000"/>
                    </a:prstClr>
                  </a:outerShdw>
                </a:effectLst>
              </a:rPr>
              <a:t> και </a:t>
            </a:r>
            <a:r>
              <a:rPr lang="el-GR" sz="3200" b="1" i="1" dirty="0" smtClean="0">
                <a:ln w="0"/>
                <a:solidFill>
                  <a:prstClr val="black"/>
                </a:solidFill>
                <a:effectLst>
                  <a:outerShdw blurRad="38100" dist="19050" dir="2700000" algn="tl" rotWithShape="0">
                    <a:prstClr val="black">
                      <a:alpha val="40000"/>
                    </a:prstClr>
                  </a:outerShdw>
                </a:effectLst>
              </a:rPr>
              <a:t>διάκρισης/διαχωρισμού</a:t>
            </a:r>
            <a:r>
              <a:rPr lang="el-GR" sz="3200" b="1" dirty="0" smtClean="0">
                <a:ln w="0"/>
                <a:solidFill>
                  <a:prstClr val="black"/>
                </a:solidFill>
                <a:effectLst>
                  <a:outerShdw blurRad="38100" dist="19050" dir="2700000" algn="tl" rotWithShape="0">
                    <a:prstClr val="black">
                      <a:alpha val="40000"/>
                    </a:prstClr>
                  </a:outerShdw>
                </a:effectLst>
              </a:rPr>
              <a:t>:</a:t>
            </a:r>
          </a:p>
          <a:p>
            <a:pPr marL="0" indent="0">
              <a:lnSpc>
                <a:spcPct val="100000"/>
              </a:lnSpc>
              <a:spcBef>
                <a:spcPts val="0"/>
              </a:spcBef>
              <a:buNone/>
            </a:pPr>
            <a:endParaRPr lang="el-GR" sz="3200" i="1" dirty="0">
              <a:ln w="0"/>
              <a:solidFill>
                <a:prstClr val="black"/>
              </a:solidFill>
              <a:effectLst>
                <a:outerShdw blurRad="38100" dist="19050" dir="2700000" algn="tl" rotWithShape="0">
                  <a:prstClr val="black">
                    <a:alpha val="40000"/>
                  </a:prstClr>
                </a:outerShdw>
              </a:effectLst>
            </a:endParaRPr>
          </a:p>
          <a:p>
            <a:pPr>
              <a:lnSpc>
                <a:spcPct val="100000"/>
              </a:lnSpc>
              <a:spcBef>
                <a:spcPts val="0"/>
              </a:spcBef>
              <a:buFont typeface="Wingdings" panose="05000000000000000000" pitchFamily="2" charset="2"/>
              <a:buChar char="§"/>
            </a:pPr>
            <a:r>
              <a:rPr lang="el-GR" sz="3200" i="1" dirty="0" smtClean="0">
                <a:ln w="0"/>
                <a:solidFill>
                  <a:prstClr val="black"/>
                </a:solidFill>
                <a:effectLst>
                  <a:outerShdw blurRad="38100" dist="19050" dir="2700000" algn="tl" rotWithShape="0">
                    <a:prstClr val="black">
                      <a:alpha val="40000"/>
                    </a:prstClr>
                  </a:outerShdw>
                </a:effectLst>
              </a:rPr>
              <a:t>«Είναι όλα </a:t>
            </a:r>
            <a:r>
              <a:rPr lang="el-GR" sz="3200" i="1" dirty="0" smtClean="0">
                <a:ln w="0"/>
                <a:solidFill>
                  <a:srgbClr val="FF0000"/>
                </a:solidFill>
                <a:effectLst>
                  <a:outerShdw blurRad="38100" dist="19050" dir="2700000" algn="tl" rotWithShape="0">
                    <a:prstClr val="black">
                      <a:alpha val="40000"/>
                    </a:prstClr>
                  </a:outerShdw>
                </a:effectLst>
              </a:rPr>
              <a:t>παιδιά/νέοι»</a:t>
            </a:r>
            <a:r>
              <a:rPr lang="el-GR" sz="3200" i="1" dirty="0" smtClean="0">
                <a:ln w="0"/>
                <a:solidFill>
                  <a:prstClr val="black"/>
                </a:solidFill>
                <a:effectLst>
                  <a:outerShdw blurRad="38100" dist="19050" dir="2700000" algn="tl" rotWithShape="0">
                    <a:prstClr val="black">
                      <a:alpha val="40000"/>
                    </a:prstClr>
                  </a:outerShdw>
                </a:effectLst>
              </a:rPr>
              <a:t>: </a:t>
            </a:r>
            <a:r>
              <a:rPr lang="el-GR" sz="3200" i="1" u="sng" dirty="0" smtClean="0">
                <a:ln w="0"/>
                <a:solidFill>
                  <a:prstClr val="black"/>
                </a:solidFill>
                <a:effectLst>
                  <a:outerShdw blurRad="38100" dist="19050" dir="2700000" algn="tl" rotWithShape="0">
                    <a:prstClr val="black">
                      <a:alpha val="40000"/>
                    </a:prstClr>
                  </a:outerShdw>
                </a:effectLst>
              </a:rPr>
              <a:t>δεν με ενδιαφέρουν οι </a:t>
            </a:r>
            <a:r>
              <a:rPr lang="el-GR" sz="3200" i="1" u="sng" dirty="0" smtClean="0">
                <a:ln w="0"/>
                <a:effectLst>
                  <a:outerShdw blurRad="38100" dist="19050" dir="2700000" algn="tl" rotWithShape="0">
                    <a:prstClr val="black">
                      <a:alpha val="40000"/>
                    </a:prstClr>
                  </a:outerShdw>
                </a:effectLst>
              </a:rPr>
              <a:t>διαφορές</a:t>
            </a:r>
            <a:r>
              <a:rPr lang="el-GR" sz="3200" i="1" dirty="0" smtClean="0">
                <a:ln w="0"/>
                <a:effectLst>
                  <a:outerShdw blurRad="38100" dist="19050" dir="2700000" algn="tl" rotWithShape="0">
                    <a:prstClr val="black">
                      <a:alpha val="40000"/>
                    </a:prstClr>
                  </a:outerShdw>
                </a:effectLst>
              </a:rPr>
              <a:t>…</a:t>
            </a:r>
            <a:r>
              <a:rPr lang="en-US" sz="3200" i="1" dirty="0" smtClean="0">
                <a:ln w="0"/>
                <a:effectLst>
                  <a:outerShdw blurRad="38100" dist="19050" dir="2700000" algn="tl" rotWithShape="0">
                    <a:prstClr val="black">
                      <a:alpha val="40000"/>
                    </a:prstClr>
                  </a:outerShdw>
                </a:effectLst>
              </a:rPr>
              <a:t> </a:t>
            </a:r>
            <a:endParaRPr lang="el-GR" sz="3200" i="1" dirty="0" smtClean="0">
              <a:ln w="0"/>
              <a:effectLst>
                <a:outerShdw blurRad="38100" dist="19050" dir="2700000" algn="tl" rotWithShape="0">
                  <a:prstClr val="black">
                    <a:alpha val="40000"/>
                  </a:prstClr>
                </a:outerShdw>
              </a:effectLst>
            </a:endParaRPr>
          </a:p>
          <a:p>
            <a:pPr marL="0" indent="0">
              <a:lnSpc>
                <a:spcPct val="100000"/>
              </a:lnSpc>
              <a:spcBef>
                <a:spcPts val="0"/>
              </a:spcBef>
              <a:buNone/>
            </a:pPr>
            <a:endParaRPr lang="en-US" sz="3200" i="1" dirty="0" smtClean="0">
              <a:ln w="0"/>
              <a:solidFill>
                <a:prstClr val="black"/>
              </a:solidFill>
              <a:effectLst>
                <a:outerShdw blurRad="38100" dist="19050" dir="2700000" algn="tl" rotWithShape="0">
                  <a:prstClr val="black">
                    <a:alpha val="40000"/>
                  </a:prstClr>
                </a:outerShdw>
              </a:effectLst>
            </a:endParaRPr>
          </a:p>
          <a:p>
            <a:pPr lvl="1">
              <a:lnSpc>
                <a:spcPct val="100000"/>
              </a:lnSpc>
              <a:spcBef>
                <a:spcPts val="0"/>
              </a:spcBef>
              <a:buFont typeface="Wingdings" panose="05000000000000000000" pitchFamily="2" charset="2"/>
              <a:buChar char="Ø"/>
            </a:pPr>
            <a:r>
              <a:rPr lang="en-US" sz="2800" i="1" dirty="0">
                <a:ln w="0"/>
                <a:solidFill>
                  <a:prstClr val="black"/>
                </a:solidFill>
                <a:effectLst>
                  <a:outerShdw blurRad="38100" dist="19050" dir="2700000" algn="tl" rotWithShape="0">
                    <a:prstClr val="black">
                      <a:alpha val="40000"/>
                    </a:prstClr>
                  </a:outerShdw>
                </a:effectLst>
              </a:rPr>
              <a:t> </a:t>
            </a:r>
            <a:r>
              <a:rPr lang="el-GR" sz="2800" i="1" dirty="0" smtClean="0">
                <a:ln w="0"/>
                <a:solidFill>
                  <a:srgbClr val="C00000"/>
                </a:solidFill>
                <a:effectLst>
                  <a:outerShdw blurRad="38100" dist="19050" dir="2700000" algn="tl" rotWithShape="0">
                    <a:prstClr val="black">
                      <a:alpha val="40000"/>
                    </a:prstClr>
                  </a:outerShdw>
                </a:effectLst>
              </a:rPr>
              <a:t>Από μια κριτική σκοπιά</a:t>
            </a:r>
            <a:r>
              <a:rPr lang="el-GR" sz="2800" i="1" dirty="0" smtClean="0">
                <a:ln w="0"/>
                <a:solidFill>
                  <a:prstClr val="black"/>
                </a:solidFill>
                <a:effectLst>
                  <a:outerShdw blurRad="38100" dist="19050" dir="2700000" algn="tl" rotWithShape="0">
                    <a:prstClr val="black">
                      <a:alpha val="40000"/>
                    </a:prstClr>
                  </a:outerShdw>
                </a:effectLst>
              </a:rPr>
              <a:t>: Κάθε παιδί/νέος έχει δικαίωμα στην ανάπτυξη μιας ιδιαίτερης προσωπικής ταυτότητας – Οφείλω να το </a:t>
            </a:r>
            <a:r>
              <a:rPr lang="el-GR" sz="2800" b="1" i="1" dirty="0" smtClean="0">
                <a:ln w="0"/>
                <a:solidFill>
                  <a:prstClr val="black"/>
                </a:solidFill>
                <a:effectLst>
                  <a:outerShdw blurRad="38100" dist="19050" dir="2700000" algn="tl" rotWithShape="0">
                    <a:prstClr val="black">
                      <a:alpha val="40000"/>
                    </a:prstClr>
                  </a:outerShdw>
                </a:effectLst>
              </a:rPr>
              <a:t>αναγνωρίσω ως φορέα πολιτισμού </a:t>
            </a:r>
            <a:r>
              <a:rPr lang="el-GR" sz="2800" i="1" dirty="0" smtClean="0">
                <a:ln w="0"/>
                <a:solidFill>
                  <a:prstClr val="black"/>
                </a:solidFill>
                <a:effectLst>
                  <a:outerShdw blurRad="38100" dist="19050" dir="2700000" algn="tl" rotWithShape="0">
                    <a:prstClr val="black">
                      <a:alpha val="40000"/>
                    </a:prstClr>
                  </a:outerShdw>
                </a:effectLst>
              </a:rPr>
              <a:t>και ως </a:t>
            </a:r>
            <a:r>
              <a:rPr lang="el-GR" sz="2800" b="1" i="1" dirty="0" smtClean="0">
                <a:ln w="0"/>
                <a:solidFill>
                  <a:prstClr val="black"/>
                </a:solidFill>
                <a:effectLst>
                  <a:outerShdw blurRad="38100" dist="19050" dir="2700000" algn="tl" rotWithShape="0">
                    <a:prstClr val="black">
                      <a:alpha val="40000"/>
                    </a:prstClr>
                  </a:outerShdw>
                </a:effectLst>
              </a:rPr>
              <a:t>ικανό να δημιουργήσει πολιτισμό</a:t>
            </a:r>
            <a:endParaRPr lang="en-US" sz="2800" b="1" i="1" dirty="0" smtClean="0">
              <a:ln w="0"/>
              <a:solidFill>
                <a:prstClr val="black"/>
              </a:solidFill>
              <a:effectLst>
                <a:outerShdw blurRad="38100" dist="19050" dir="2700000" algn="tl" rotWithShape="0">
                  <a:prstClr val="black">
                    <a:alpha val="40000"/>
                  </a:prstClr>
                </a:outerShdw>
              </a:effectLst>
            </a:endParaRPr>
          </a:p>
          <a:p>
            <a:pPr marL="0" indent="0">
              <a:lnSpc>
                <a:spcPct val="100000"/>
              </a:lnSpc>
              <a:spcBef>
                <a:spcPts val="0"/>
              </a:spcBef>
              <a:buNone/>
            </a:pPr>
            <a:endParaRPr lang="el-GR" sz="3200" i="1" dirty="0">
              <a:ln w="0"/>
              <a:solidFill>
                <a:prstClr val="black"/>
              </a:solidFill>
              <a:effectLst>
                <a:outerShdw blurRad="38100" dist="19050" dir="2700000" algn="tl" rotWithShape="0">
                  <a:prstClr val="black">
                    <a:alpha val="40000"/>
                  </a:prstClr>
                </a:outerShdw>
              </a:effectLst>
            </a:endParaRPr>
          </a:p>
          <a:p>
            <a:pPr>
              <a:lnSpc>
                <a:spcPct val="100000"/>
              </a:lnSpc>
              <a:spcBef>
                <a:spcPts val="0"/>
              </a:spcBef>
              <a:buFont typeface="Wingdings" panose="05000000000000000000" pitchFamily="2" charset="2"/>
              <a:buChar char="§"/>
            </a:pPr>
            <a:r>
              <a:rPr lang="el-GR" sz="3200" i="1" dirty="0" smtClean="0">
                <a:ln w="0"/>
                <a:solidFill>
                  <a:prstClr val="black"/>
                </a:solidFill>
                <a:effectLst>
                  <a:outerShdw blurRad="38100" dist="19050" dir="2700000" algn="tl" rotWithShape="0">
                    <a:prstClr val="black">
                      <a:alpha val="40000"/>
                    </a:prstClr>
                  </a:outerShdw>
                </a:effectLst>
              </a:rPr>
              <a:t>«Είναι </a:t>
            </a:r>
            <a:r>
              <a:rPr lang="el-GR" sz="3200" i="1" dirty="0" smtClean="0">
                <a:ln w="0"/>
                <a:solidFill>
                  <a:srgbClr val="FF0000"/>
                </a:solidFill>
                <a:effectLst>
                  <a:outerShdw blurRad="38100" dist="19050" dir="2700000" algn="tl" rotWithShape="0">
                    <a:prstClr val="black">
                      <a:alpha val="40000"/>
                    </a:prstClr>
                  </a:outerShdw>
                </a:effectLst>
              </a:rPr>
              <a:t>διαφορετικοί</a:t>
            </a:r>
            <a:r>
              <a:rPr lang="el-GR" sz="3200" i="1" dirty="0" smtClean="0">
                <a:ln w="0"/>
                <a:solidFill>
                  <a:prstClr val="black"/>
                </a:solidFill>
                <a:effectLst>
                  <a:outerShdw blurRad="38100" dist="19050" dir="2700000" algn="tl" rotWithShape="0">
                    <a:prstClr val="black">
                      <a:alpha val="40000"/>
                    </a:prstClr>
                  </a:outerShdw>
                </a:effectLst>
              </a:rPr>
              <a:t>»: </a:t>
            </a:r>
            <a:r>
              <a:rPr lang="el-GR" sz="3200" i="1" u="sng" dirty="0" smtClean="0">
                <a:ln w="0"/>
                <a:solidFill>
                  <a:prstClr val="black"/>
                </a:solidFill>
                <a:effectLst>
                  <a:outerShdw blurRad="38100" dist="19050" dir="2700000" algn="tl" rotWithShape="0">
                    <a:prstClr val="black">
                      <a:alpha val="40000"/>
                    </a:prstClr>
                  </a:outerShdw>
                </a:effectLst>
              </a:rPr>
              <a:t>οφείλω να </a:t>
            </a:r>
            <a:r>
              <a:rPr lang="el-GR" sz="3200" i="1" u="sng" dirty="0" smtClean="0">
                <a:ln w="0"/>
                <a:solidFill>
                  <a:srgbClr val="FF0000"/>
                </a:solidFill>
                <a:effectLst>
                  <a:outerShdw blurRad="38100" dist="19050" dir="2700000" algn="tl" rotWithShape="0">
                    <a:prstClr val="black">
                      <a:alpha val="40000"/>
                    </a:prstClr>
                  </a:outerShdw>
                </a:effectLst>
              </a:rPr>
              <a:t>τονίσω</a:t>
            </a:r>
            <a:r>
              <a:rPr lang="el-GR" sz="3200" i="1" u="sng" dirty="0" smtClean="0">
                <a:ln w="0"/>
                <a:solidFill>
                  <a:prstClr val="black"/>
                </a:solidFill>
                <a:effectLst>
                  <a:outerShdw blurRad="38100" dist="19050" dir="2700000" algn="tl" rotWithShape="0">
                    <a:prstClr val="black">
                      <a:alpha val="40000"/>
                    </a:prstClr>
                  </a:outerShdw>
                </a:effectLst>
              </a:rPr>
              <a:t> τις διαφορές</a:t>
            </a:r>
            <a:r>
              <a:rPr lang="el-GR" sz="3200" i="1" dirty="0" smtClean="0">
                <a:ln w="0"/>
                <a:solidFill>
                  <a:prstClr val="black"/>
                </a:solidFill>
                <a:effectLst>
                  <a:outerShdw blurRad="38100" dist="19050" dir="2700000" algn="tl" rotWithShape="0">
                    <a:prstClr val="black">
                      <a:alpha val="40000"/>
                    </a:prstClr>
                  </a:outerShdw>
                </a:effectLst>
              </a:rPr>
              <a:t>…</a:t>
            </a:r>
          </a:p>
          <a:p>
            <a:pPr marL="0" indent="0">
              <a:lnSpc>
                <a:spcPct val="100000"/>
              </a:lnSpc>
              <a:spcBef>
                <a:spcPts val="0"/>
              </a:spcBef>
              <a:buNone/>
            </a:pPr>
            <a:endParaRPr lang="el-GR" sz="3200" i="1" dirty="0" smtClean="0">
              <a:ln w="0"/>
              <a:solidFill>
                <a:prstClr val="black"/>
              </a:solidFill>
              <a:effectLst>
                <a:outerShdw blurRad="38100" dist="19050" dir="2700000" algn="tl" rotWithShape="0">
                  <a:prstClr val="black">
                    <a:alpha val="40000"/>
                  </a:prstClr>
                </a:outerShdw>
              </a:effectLst>
            </a:endParaRPr>
          </a:p>
          <a:p>
            <a:pPr lvl="1">
              <a:lnSpc>
                <a:spcPct val="100000"/>
              </a:lnSpc>
              <a:spcBef>
                <a:spcPts val="0"/>
              </a:spcBef>
              <a:buFont typeface="Wingdings" panose="05000000000000000000" pitchFamily="2" charset="2"/>
              <a:buChar char="Ø"/>
            </a:pPr>
            <a:r>
              <a:rPr lang="el-GR" sz="2800" i="1" dirty="0" smtClean="0">
                <a:ln w="0"/>
                <a:solidFill>
                  <a:srgbClr val="C00000"/>
                </a:solidFill>
                <a:effectLst>
                  <a:outerShdw blurRad="38100" dist="19050" dir="2700000" algn="tl" rotWithShape="0">
                    <a:prstClr val="black">
                      <a:alpha val="40000"/>
                    </a:prstClr>
                  </a:outerShdw>
                </a:effectLst>
              </a:rPr>
              <a:t>Από μια κριτική σκοπιά</a:t>
            </a:r>
            <a:r>
              <a:rPr lang="el-GR" sz="2800" i="1" dirty="0" smtClean="0">
                <a:ln w="0"/>
                <a:solidFill>
                  <a:prstClr val="black"/>
                </a:solidFill>
                <a:effectLst>
                  <a:outerShdw blurRad="38100" dist="19050" dir="2700000" algn="tl" rotWithShape="0">
                    <a:prstClr val="black">
                      <a:alpha val="40000"/>
                    </a:prstClr>
                  </a:outerShdw>
                </a:effectLst>
              </a:rPr>
              <a:t>: Πώς ορίζω τις πολιτισμικές διαφορές; Σε ποιες διαφορές δίνω ιδιαίτερη έμφαση; Τι γνωρίζω για αυτές; Μήπως εγκλωβίζω το παιδί/το νέο σε μια στερεότυπη αντίληψη; </a:t>
            </a:r>
            <a:r>
              <a:rPr lang="en-US" sz="2800" i="1" dirty="0" smtClean="0">
                <a:ln w="0"/>
                <a:solidFill>
                  <a:prstClr val="black"/>
                </a:solidFill>
                <a:effectLst>
                  <a:outerShdw blurRad="38100" dist="19050" dir="2700000" algn="tl" rotWithShape="0">
                    <a:prstClr val="black">
                      <a:alpha val="40000"/>
                    </a:prstClr>
                  </a:outerShdw>
                </a:effectLst>
              </a:rPr>
              <a:t/>
            </a:r>
            <a:br>
              <a:rPr lang="en-US" sz="2800" i="1" dirty="0" smtClean="0">
                <a:ln w="0"/>
                <a:solidFill>
                  <a:prstClr val="black"/>
                </a:solidFill>
                <a:effectLst>
                  <a:outerShdw blurRad="38100" dist="19050" dir="2700000" algn="tl" rotWithShape="0">
                    <a:prstClr val="black">
                      <a:alpha val="40000"/>
                    </a:prstClr>
                  </a:outerShdw>
                </a:effectLst>
              </a:rPr>
            </a:br>
            <a:endParaRPr lang="el-GR" sz="2800" i="1" dirty="0">
              <a:ln w="0"/>
              <a:solidFill>
                <a:prstClr val="black"/>
              </a:solidFill>
              <a:effectLst>
                <a:outerShdw blurRad="38100" dist="19050" dir="2700000" algn="tl" rotWithShape="0">
                  <a:prstClr val="black">
                    <a:alpha val="40000"/>
                  </a:prstClr>
                </a:outerShdw>
              </a:effectLst>
            </a:endParaRPr>
          </a:p>
          <a:p>
            <a:endParaRPr lang="el-GR" dirty="0"/>
          </a:p>
        </p:txBody>
      </p:sp>
    </p:spTree>
    <p:extLst>
      <p:ext uri="{BB962C8B-B14F-4D97-AF65-F5344CB8AC3E}">
        <p14:creationId xmlns:p14="http://schemas.microsoft.com/office/powerpoint/2010/main" val="20343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1690688"/>
          </a:xfrm>
          <a:solidFill>
            <a:schemeClr val="accent2">
              <a:lumMod val="20000"/>
              <a:lumOff val="80000"/>
            </a:schemeClr>
          </a:solidFill>
        </p:spPr>
        <p:txBody>
          <a:bodyPr>
            <a:normAutofit/>
          </a:bodyPr>
          <a:lstStyle/>
          <a:p>
            <a:r>
              <a:rPr lang="el-GR" sz="4000" b="1" dirty="0">
                <a:solidFill>
                  <a:prstClr val="black"/>
                </a:solidFill>
              </a:rPr>
              <a:t>Η αναφορά στις </a:t>
            </a:r>
            <a:r>
              <a:rPr lang="el-GR" sz="4000" b="1" i="1" dirty="0">
                <a:solidFill>
                  <a:srgbClr val="FF0000"/>
                </a:solidFill>
              </a:rPr>
              <a:t>πολιτισμικές διαφορές </a:t>
            </a:r>
            <a:r>
              <a:rPr lang="el-GR" sz="4000" b="1" dirty="0">
                <a:solidFill>
                  <a:prstClr val="black"/>
                </a:solidFill>
              </a:rPr>
              <a:t>- Αναζητώντας κριτικά την ισορροπία μεταξύ «κοινού» και «ιδιαίτερου»</a:t>
            </a:r>
            <a:endParaRPr lang="el-GR" dirty="0"/>
          </a:p>
        </p:txBody>
      </p:sp>
      <p:pic>
        <p:nvPicPr>
          <p:cNvPr id="21" name="Θέση περιεχομένου 20"/>
          <p:cNvPicPr>
            <a:picLocks noGrp="1" noChangeAspect="1"/>
          </p:cNvPicPr>
          <p:nvPr>
            <p:ph idx="1"/>
          </p:nvPr>
        </p:nvPicPr>
        <p:blipFill>
          <a:blip r:embed="rId2"/>
          <a:stretch>
            <a:fillRect/>
          </a:stretch>
        </p:blipFill>
        <p:spPr>
          <a:xfrm>
            <a:off x="794327" y="1690689"/>
            <a:ext cx="10280073" cy="5167311"/>
          </a:xfrm>
          <a:prstGeom prst="rect">
            <a:avLst/>
          </a:prstGeom>
        </p:spPr>
      </p:pic>
    </p:spTree>
    <p:extLst>
      <p:ext uri="{BB962C8B-B14F-4D97-AF65-F5344CB8AC3E}">
        <p14:creationId xmlns:p14="http://schemas.microsoft.com/office/powerpoint/2010/main" val="405309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3963" y="274638"/>
            <a:ext cx="11767127" cy="1143000"/>
          </a:xfrm>
          <a:solidFill>
            <a:schemeClr val="accent4">
              <a:lumMod val="40000"/>
              <a:lumOff val="60000"/>
            </a:schemeClr>
          </a:solidFill>
        </p:spPr>
        <p:txBody>
          <a:bodyPr>
            <a:normAutofit fontScale="90000"/>
          </a:bodyPr>
          <a:lstStyle/>
          <a:p>
            <a:r>
              <a:rPr lang="el-GR" b="1" dirty="0" smtClean="0"/>
              <a:t>Η διάκριση μεταξύ </a:t>
            </a:r>
            <a:r>
              <a:rPr lang="el-GR" b="1" i="1" dirty="0" smtClean="0"/>
              <a:t>άμεσης</a:t>
            </a:r>
            <a:r>
              <a:rPr lang="el-GR" b="1" dirty="0" smtClean="0"/>
              <a:t> και </a:t>
            </a:r>
            <a:r>
              <a:rPr lang="el-GR" b="1" i="1" dirty="0" smtClean="0"/>
              <a:t>έμμεσης</a:t>
            </a:r>
            <a:r>
              <a:rPr lang="el-GR" b="1" dirty="0" smtClean="0"/>
              <a:t> αναφοράς στις πολιτισμικές διαφορές</a:t>
            </a:r>
            <a:r>
              <a:rPr lang="en-US" b="1" dirty="0" smtClean="0"/>
              <a:t> – </a:t>
            </a:r>
            <a:r>
              <a:rPr lang="el-GR" b="1" dirty="0" smtClean="0"/>
              <a:t>Μελέτη περίπτωσης</a:t>
            </a:r>
            <a:endParaRPr lang="el-GR" b="1" dirty="0"/>
          </a:p>
        </p:txBody>
      </p:sp>
      <p:sp>
        <p:nvSpPr>
          <p:cNvPr id="3" name="Θέση περιεχομένου 2"/>
          <p:cNvSpPr>
            <a:spLocks noGrp="1"/>
          </p:cNvSpPr>
          <p:nvPr>
            <p:ph idx="1"/>
          </p:nvPr>
        </p:nvSpPr>
        <p:spPr>
          <a:xfrm>
            <a:off x="193963" y="1600201"/>
            <a:ext cx="11767127" cy="5257799"/>
          </a:xfrm>
          <a:solidFill>
            <a:schemeClr val="accent4">
              <a:lumMod val="20000"/>
              <a:lumOff val="80000"/>
            </a:schemeClr>
          </a:solidFill>
        </p:spPr>
        <p:txBody>
          <a:bodyPr>
            <a:normAutofit fontScale="55000" lnSpcReduction="20000"/>
          </a:bodyPr>
          <a:lstStyle/>
          <a:p>
            <a:pPr marL="0" indent="0" algn="ctr">
              <a:lnSpc>
                <a:spcPct val="107000"/>
              </a:lnSpc>
              <a:spcAft>
                <a:spcPts val="800"/>
              </a:spcAft>
              <a:buNone/>
            </a:pPr>
            <a:r>
              <a:rPr lang="el-GR" sz="3800" i="1" dirty="0" smtClean="0">
                <a:latin typeface="Calibri" panose="020F0502020204030204" pitchFamily="34" charset="0"/>
                <a:ea typeface="Calibri" panose="020F0502020204030204" pitchFamily="34" charset="0"/>
                <a:cs typeface="Times New Roman" panose="02020603050405020304" pitchFamily="18" charset="0"/>
              </a:rPr>
              <a:t>«Αρχαίοι </a:t>
            </a:r>
            <a:r>
              <a:rPr lang="el-GR" sz="3800" i="1" dirty="0">
                <a:latin typeface="Calibri" panose="020F0502020204030204" pitchFamily="34" charset="0"/>
                <a:ea typeface="Calibri" panose="020F0502020204030204" pitchFamily="34" charset="0"/>
                <a:cs typeface="Times New Roman" panose="02020603050405020304" pitchFamily="18" charset="0"/>
              </a:rPr>
              <a:t>μύθοι</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Υπάρχει ένας αρχαίος μύθος από την Ινδία για τη θαλάσσια χελώνα, λέει ο μπαμπάς του </a:t>
            </a:r>
            <a:r>
              <a:rPr lang="el-GR" sz="3800" i="1" dirty="0" err="1">
                <a:latin typeface="Calibri" panose="020F0502020204030204" pitchFamily="34" charset="0"/>
                <a:ea typeface="Calibri" panose="020F0502020204030204" pitchFamily="34" charset="0"/>
                <a:cs typeface="Times New Roman" panose="02020603050405020304" pitchFamily="18" charset="0"/>
              </a:rPr>
              <a:t>Σαμπέρ</a:t>
            </a:r>
            <a:r>
              <a:rPr lang="el-GR" sz="3800" i="1" dirty="0">
                <a:latin typeface="Calibri" panose="020F0502020204030204" pitchFamily="34" charset="0"/>
                <a:ea typeface="Calibri" panose="020F0502020204030204" pitchFamily="34" charset="0"/>
                <a:cs typeface="Times New Roman" panose="02020603050405020304" pitchFamily="18" charset="0"/>
              </a:rPr>
              <a:t>. Στα αρχαία χρόνια οι άνθρωποι πίστευαν ότι τρεις ελέφαντες κουβαλούσαν τη Γη στις ράχες τους. Αυτούς τους ελέφαντες τους κουβαλούσε πάνω στο καβούκι της μια τεράστια θαλάσσια χελώνα. Η χελώνα κολυμπούσε σε μια θάλασσα χωρίς αρχή και τέλος. Λένε πως, αν η χελώνα πάψει να υπάρχει, οι ελέφαντες θα χάσουν την ισορροπία τους. Τότε η Γη θα γλιστρήσει από τις ράχες τους και θα χαθεί. </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Και στην αρχαία Ελλάδα πίστευαν ότι η θαλάσσια χελώνα ήταν σπουδαίο ζώο, λέει η μαμά του Ορφέα. Γι’ αυτό την είχαν σχεδιάσει πάνω σε νομίσματα. Έλεγαν ότι ήταν το αγαπημένο ζώο της Αφροδίτης, της θεάς της ομορφιάς.</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 Παλιά οι ψαράδες πίστευαν ότι θα είχαν καλό ταξίδι αν έβλεπαν χελώνα να κολυμπάει δεξιά από τη βάρκα τους. Όταν έβλεπαν τη χελώνα αριστερά, πίστευαν ότι θα είχαν κακό ταξίδι, συμπληρώνει ο μπαμπάς της </a:t>
            </a:r>
            <a:r>
              <a:rPr lang="el-GR" sz="3800" i="1" dirty="0" smtClean="0">
                <a:latin typeface="Calibri" panose="020F0502020204030204" pitchFamily="34" charset="0"/>
                <a:ea typeface="Calibri" panose="020F0502020204030204" pitchFamily="34" charset="0"/>
                <a:cs typeface="Times New Roman" panose="02020603050405020304" pitchFamily="18" charset="0"/>
              </a:rPr>
              <a:t>Αγγελικής»</a:t>
            </a:r>
          </a:p>
          <a:p>
            <a:pPr marL="0" indent="0">
              <a:lnSpc>
                <a:spcPct val="107000"/>
              </a:lnSpc>
              <a:spcAft>
                <a:spcPts val="800"/>
              </a:spcAft>
              <a:buNone/>
            </a:pPr>
            <a:endParaRPr lang="el-GR" sz="28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2800" dirty="0" smtClean="0">
                <a:latin typeface="Calibri" panose="020F0502020204030204" pitchFamily="34" charset="0"/>
                <a:ea typeface="Calibri" panose="020F0502020204030204" pitchFamily="34" charset="0"/>
                <a:cs typeface="Times New Roman" panose="02020603050405020304" pitchFamily="18" charset="0"/>
              </a:rPr>
              <a:t>(Εγχειρίδιο Γλώσσας Α΄ Δημοτικού)</a:t>
            </a:r>
            <a:endParaRPr lang="el-GR"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151993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0835" y="274638"/>
            <a:ext cx="11896437" cy="1143000"/>
          </a:xfrm>
          <a:solidFill>
            <a:schemeClr val="accent4">
              <a:lumMod val="40000"/>
              <a:lumOff val="60000"/>
            </a:schemeClr>
          </a:solidFill>
        </p:spPr>
        <p:txBody>
          <a:bodyPr>
            <a:normAutofit fontScale="90000"/>
          </a:bodyPr>
          <a:lstStyle/>
          <a:p>
            <a:r>
              <a:rPr lang="el-GR" sz="4000" b="1" dirty="0">
                <a:solidFill>
                  <a:prstClr val="black"/>
                </a:solidFill>
              </a:rPr>
              <a:t>Η διάκριση μεταξύ </a:t>
            </a:r>
            <a:r>
              <a:rPr lang="el-GR" sz="4000" b="1" i="1" dirty="0">
                <a:solidFill>
                  <a:prstClr val="black"/>
                </a:solidFill>
              </a:rPr>
              <a:t>άμεσης</a:t>
            </a:r>
            <a:r>
              <a:rPr lang="el-GR" sz="4000" b="1" dirty="0">
                <a:solidFill>
                  <a:prstClr val="black"/>
                </a:solidFill>
              </a:rPr>
              <a:t> και </a:t>
            </a:r>
            <a:r>
              <a:rPr lang="el-GR" sz="4000" b="1" i="1" dirty="0">
                <a:solidFill>
                  <a:prstClr val="black"/>
                </a:solidFill>
              </a:rPr>
              <a:t>έμμεσης</a:t>
            </a:r>
            <a:r>
              <a:rPr lang="el-GR" sz="4000" b="1" dirty="0">
                <a:solidFill>
                  <a:prstClr val="black"/>
                </a:solidFill>
              </a:rPr>
              <a:t> αναφοράς στις πολιτισμικές </a:t>
            </a:r>
            <a:r>
              <a:rPr lang="el-GR" sz="4000" b="1" dirty="0" smtClean="0">
                <a:solidFill>
                  <a:prstClr val="black"/>
                </a:solidFill>
              </a:rPr>
              <a:t>διαφορές – Μελέτη περίπτωσης</a:t>
            </a:r>
            <a:endParaRPr lang="el-GR" dirty="0"/>
          </a:p>
        </p:txBody>
      </p:sp>
      <p:sp>
        <p:nvSpPr>
          <p:cNvPr id="3" name="Θέση περιεχομένου 2"/>
          <p:cNvSpPr>
            <a:spLocks noGrp="1"/>
          </p:cNvSpPr>
          <p:nvPr>
            <p:ph idx="1"/>
          </p:nvPr>
        </p:nvSpPr>
        <p:spPr>
          <a:xfrm>
            <a:off x="110835" y="1600201"/>
            <a:ext cx="11896437" cy="5354781"/>
          </a:xfrm>
          <a:solidFill>
            <a:schemeClr val="accent4">
              <a:lumMod val="20000"/>
              <a:lumOff val="80000"/>
            </a:schemeClr>
          </a:solidFill>
        </p:spPr>
        <p:txBody>
          <a:bodyPr>
            <a:normAutofit fontScale="62500" lnSpcReduction="20000"/>
          </a:bodyPr>
          <a:lstStyle/>
          <a:p>
            <a:pPr marL="0" indent="0" algn="ctr">
              <a:lnSpc>
                <a:spcPct val="107000"/>
              </a:lnSpc>
              <a:spcAft>
                <a:spcPts val="800"/>
              </a:spcAft>
              <a:buNone/>
            </a:pPr>
            <a:r>
              <a:rPr lang="el-GR" b="1" i="1" dirty="0">
                <a:latin typeface="Calibri" panose="020F0502020204030204" pitchFamily="34" charset="0"/>
                <a:ea typeface="Calibri" panose="020F0502020204030204" pitchFamily="34" charset="0"/>
                <a:cs typeface="Times New Roman" panose="02020603050405020304" pitchFamily="18" charset="0"/>
              </a:rPr>
              <a:t>Το σχολείο του κόσμου</a:t>
            </a:r>
            <a:endParaRPr lang="el-GR"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a:latin typeface="Calibri" panose="020F0502020204030204" pitchFamily="34" charset="0"/>
                <a:ea typeface="Calibri" panose="020F0502020204030204" pitchFamily="34" charset="0"/>
                <a:cs typeface="Times New Roman" panose="02020603050405020304" pitchFamily="18" charset="0"/>
              </a:rPr>
              <a:t>Το σχολείο μας έχει μαθητές από διάφορα μέρη του κόσμου. Οι γονείς μας εργάζονται εδώ στο Παρίσι και δεν μπορούμε να πάμε σχολείο στον τόπο μας γιατί είναι μακριά. Έχουμε έναν δάσκαλο για τη Γυμναστική κι έναν που μας μαθαίνει τη γλώσσα αυτού του τόπου. Τα μαθήματα αυτά τα κάνουμε όλοι μαζί, χωριστά βέβαια τα μικρά παιδιά, χωριστά τα μεγάλα.</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smtClean="0">
                <a:latin typeface="Calibri" panose="020F0502020204030204" pitchFamily="34" charset="0"/>
                <a:ea typeface="Calibri" panose="020F0502020204030204" pitchFamily="34" charset="0"/>
                <a:cs typeface="Times New Roman" panose="02020603050405020304" pitchFamily="18" charset="0"/>
              </a:rPr>
              <a:t>Έχουμε </a:t>
            </a:r>
            <a:r>
              <a:rPr lang="el-GR" i="1" dirty="0">
                <a:latin typeface="Calibri" panose="020F0502020204030204" pitchFamily="34" charset="0"/>
                <a:ea typeface="Calibri" panose="020F0502020204030204" pitchFamily="34" charset="0"/>
                <a:cs typeface="Times New Roman" panose="02020603050405020304" pitchFamily="18" charset="0"/>
              </a:rPr>
              <a:t>κι έναν δάσκαλο ή μια δασκάλα από την πατρίδα μας. Όταν κάνουμε μάθημα μαζί τους, όσα παιδιά είναι από την ίδια χώρα μπαίνουν σε μια τάξη, μικρά μεγάλα. Οι δάσκαλοι συχνά φορούν ρούχα του τόπου τους. Κι αν φορούσαν ίδια ρούχα, πάλι δε θα έμοιαζαν μεταξύ τους. Άλλοι είναι ξανθοί, άλλοι μελαψοί, άλλοι μικροσκοπικοί, άλλοι πανύψηλοι, μερικοί με σχιστά μάτια, μερικοί με στρογγυλά. Μα όλοι είναι φίλοι μεταξύ τους. </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a:latin typeface="Calibri" panose="020F0502020204030204" pitchFamily="34" charset="0"/>
                <a:ea typeface="Calibri" panose="020F0502020204030204" pitchFamily="34" charset="0"/>
                <a:cs typeface="Times New Roman" panose="02020603050405020304" pitchFamily="18" charset="0"/>
              </a:rPr>
              <a:t>Κάθε ομάδα μαθαίνει τη γλώσσα, τα τραγούδια, την ιστορία και τους χορούς του τόπου της. Μια μέρα την εβδομάδα βγαίνουμε από το σχολείο και κάνουμε μια μικρή παρέλαση γύρω από το τετράγωνο κρατώντας πινακίδες. Οι γείτονες κι οι περαστικοί χαμογελούν και κοιτάζουν με ενδιαφέρον τις πινακίδες μας. Μερικοί μάλιστα χειροκροτούν. Περιμένουμε τη μέρα αυτή ανυπόμονα και την ετοιμάζουμε με  πολύ κέφι</a:t>
            </a:r>
            <a:r>
              <a:rPr lang="el-GR" i="1"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el-GR" i="1" dirty="0" smtClean="0">
                <a:latin typeface="Calibri" panose="020F0502020204030204" pitchFamily="34" charset="0"/>
                <a:ea typeface="Calibri" panose="020F0502020204030204" pitchFamily="34" charset="0"/>
                <a:cs typeface="Times New Roman" panose="02020603050405020304" pitchFamily="18" charset="0"/>
              </a:rPr>
              <a:t>(Εγχειρίδιο Γλώσσας Δ’ Δημοτικού)</a:t>
            </a:r>
            <a:endParaRPr lang="el-GR"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248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0835" y="274638"/>
            <a:ext cx="11905673" cy="1143000"/>
          </a:xfrm>
          <a:solidFill>
            <a:schemeClr val="accent4">
              <a:lumMod val="40000"/>
              <a:lumOff val="60000"/>
            </a:schemeClr>
          </a:solidFill>
        </p:spPr>
        <p:txBody>
          <a:bodyPr>
            <a:normAutofit fontScale="90000"/>
          </a:bodyPr>
          <a:lstStyle/>
          <a:p>
            <a:r>
              <a:rPr lang="el-GR" sz="4000" b="1" i="1" dirty="0" smtClean="0">
                <a:solidFill>
                  <a:prstClr val="black"/>
                </a:solidFill>
              </a:rPr>
              <a:t>Άμεση</a:t>
            </a:r>
            <a:r>
              <a:rPr lang="el-GR" sz="4000" b="1" dirty="0" smtClean="0">
                <a:solidFill>
                  <a:prstClr val="black"/>
                </a:solidFill>
              </a:rPr>
              <a:t> ή </a:t>
            </a:r>
            <a:r>
              <a:rPr lang="el-GR" sz="4000" b="1" i="1" dirty="0" smtClean="0">
                <a:solidFill>
                  <a:prstClr val="black"/>
                </a:solidFill>
              </a:rPr>
              <a:t>έμμεση</a:t>
            </a:r>
            <a:r>
              <a:rPr lang="el-GR" sz="4000" b="1" dirty="0" smtClean="0">
                <a:solidFill>
                  <a:prstClr val="black"/>
                </a:solidFill>
              </a:rPr>
              <a:t> αναφορά </a:t>
            </a:r>
            <a:r>
              <a:rPr lang="el-GR" sz="4000" b="1" dirty="0">
                <a:solidFill>
                  <a:prstClr val="black"/>
                </a:solidFill>
              </a:rPr>
              <a:t>στις </a:t>
            </a:r>
            <a:r>
              <a:rPr lang="el-GR" sz="4000" b="1" i="1" dirty="0">
                <a:solidFill>
                  <a:prstClr val="black"/>
                </a:solidFill>
              </a:rPr>
              <a:t>πολιτισμικές </a:t>
            </a:r>
            <a:r>
              <a:rPr lang="el-GR" sz="4000" b="1" i="1" dirty="0" smtClean="0">
                <a:solidFill>
                  <a:prstClr val="black"/>
                </a:solidFill>
              </a:rPr>
              <a:t>διαφορές; </a:t>
            </a:r>
            <a:r>
              <a:rPr lang="el-GR" sz="4000" b="1" dirty="0" smtClean="0">
                <a:solidFill>
                  <a:prstClr val="black"/>
                </a:solidFill>
              </a:rPr>
              <a:t>– Κριτική ανάγνωση των παραδειγμάτων (κειμένων)</a:t>
            </a:r>
            <a:endParaRPr lang="el-GR" dirty="0"/>
          </a:p>
        </p:txBody>
      </p:sp>
      <p:sp>
        <p:nvSpPr>
          <p:cNvPr id="3" name="Θέση περιεχομένου 2"/>
          <p:cNvSpPr>
            <a:spLocks noGrp="1"/>
          </p:cNvSpPr>
          <p:nvPr>
            <p:ph idx="1"/>
          </p:nvPr>
        </p:nvSpPr>
        <p:spPr>
          <a:xfrm>
            <a:off x="110835" y="1600201"/>
            <a:ext cx="11905673" cy="5345544"/>
          </a:xfrm>
          <a:solidFill>
            <a:schemeClr val="accent4">
              <a:lumMod val="20000"/>
              <a:lumOff val="80000"/>
            </a:schemeClr>
          </a:solidFill>
        </p:spPr>
        <p:txBody>
          <a:bodyPr>
            <a:normAutofit lnSpcReduction="10000"/>
          </a:bodyPr>
          <a:lstStyle/>
          <a:p>
            <a:pPr marL="0" indent="0">
              <a:buNone/>
            </a:pPr>
            <a:r>
              <a:rPr lang="el-GR" b="1" dirty="0" smtClean="0"/>
              <a:t>Ενδεικτικά κριτήρια:</a:t>
            </a:r>
          </a:p>
          <a:p>
            <a:pPr>
              <a:buFont typeface="Wingdings" panose="05000000000000000000" pitchFamily="2" charset="2"/>
              <a:buChar char="v"/>
            </a:pPr>
            <a:r>
              <a:rPr lang="el-GR" dirty="0"/>
              <a:t> </a:t>
            </a:r>
            <a:r>
              <a:rPr lang="el-GR" dirty="0" smtClean="0"/>
              <a:t>ουσιαστική διαπολιτισμική επαφή και αλληλεπίδραση</a:t>
            </a:r>
          </a:p>
          <a:p>
            <a:pPr>
              <a:buFont typeface="Wingdings" panose="05000000000000000000" pitchFamily="2" charset="2"/>
              <a:buChar char="v"/>
            </a:pPr>
            <a:r>
              <a:rPr lang="el-GR" dirty="0"/>
              <a:t> </a:t>
            </a:r>
            <a:r>
              <a:rPr lang="el-GR" dirty="0" smtClean="0"/>
              <a:t>η </a:t>
            </a:r>
            <a:r>
              <a:rPr lang="el-GR" i="1" dirty="0" smtClean="0"/>
              <a:t>πολιτισμική διαφορά </a:t>
            </a:r>
            <a:r>
              <a:rPr lang="el-GR" dirty="0" smtClean="0"/>
              <a:t>ως </a:t>
            </a:r>
            <a:r>
              <a:rPr lang="el-GR" i="1" dirty="0" smtClean="0"/>
              <a:t>πόρος</a:t>
            </a:r>
            <a:r>
              <a:rPr lang="el-GR" dirty="0" smtClean="0"/>
              <a:t> διαπολιτισμικής ανταλλαγής</a:t>
            </a:r>
          </a:p>
          <a:p>
            <a:pPr>
              <a:buFont typeface="Wingdings" panose="05000000000000000000" pitchFamily="2" charset="2"/>
              <a:buChar char="v"/>
            </a:pPr>
            <a:r>
              <a:rPr lang="el-GR" dirty="0" smtClean="0"/>
              <a:t>η διαπολιτισμική διδασκαλία/μάθηση ως διαδικασία στήριξης της κοινωνικής ένταξης</a:t>
            </a:r>
          </a:p>
          <a:p>
            <a:pPr>
              <a:buFont typeface="Wingdings" panose="05000000000000000000" pitchFamily="2" charset="2"/>
              <a:buChar char="v"/>
            </a:pPr>
            <a:r>
              <a:rPr lang="el-GR" dirty="0"/>
              <a:t> </a:t>
            </a:r>
            <a:r>
              <a:rPr lang="el-GR" dirty="0" smtClean="0"/>
              <a:t>η διαπολιτισμική διδασκαλία/μάθηση ως διαδικασία υποστήριξης/ενδυνάμωσης μιας ανοιχτής προς το μέλλον προσωπικής ταυτότητας</a:t>
            </a:r>
          </a:p>
          <a:p>
            <a:pPr>
              <a:buFont typeface="Wingdings" panose="05000000000000000000" pitchFamily="2" charset="2"/>
              <a:buChar char="v"/>
            </a:pPr>
            <a:r>
              <a:rPr lang="el-GR" dirty="0" smtClean="0"/>
              <a:t>η διαπολιτισμική διδασκαλία/μάθηση ως διαδικασία στήριξης της συμμετοχής στον πολιτισμό</a:t>
            </a:r>
            <a:endParaRPr lang="el-GR" dirty="0"/>
          </a:p>
        </p:txBody>
      </p:sp>
    </p:spTree>
    <p:extLst>
      <p:ext uri="{BB962C8B-B14F-4D97-AF65-F5344CB8AC3E}">
        <p14:creationId xmlns:p14="http://schemas.microsoft.com/office/powerpoint/2010/main" val="251151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2">
              <a:lumMod val="40000"/>
              <a:lumOff val="60000"/>
            </a:schemeClr>
          </a:solidFill>
        </p:spPr>
        <p:txBody>
          <a:bodyPr>
            <a:normAutofit/>
          </a:bodyPr>
          <a:lstStyle/>
          <a:p>
            <a:r>
              <a:rPr lang="el-GR" sz="3100" b="1" dirty="0" smtClean="0"/>
              <a:t>Σύνοψη</a:t>
            </a:r>
            <a:r>
              <a:rPr lang="el-GR" sz="3100" dirty="0" smtClean="0"/>
              <a:t>: </a:t>
            </a:r>
            <a:r>
              <a:rPr lang="el-GR" sz="3100" dirty="0"/>
              <a:t>Η διαλεκτική της </a:t>
            </a:r>
            <a:r>
              <a:rPr lang="el-GR" sz="3100" i="1" dirty="0"/>
              <a:t>διαφορετικότητας </a:t>
            </a:r>
            <a:r>
              <a:rPr lang="el-GR" sz="2800" i="1" dirty="0"/>
              <a:t>(</a:t>
            </a:r>
            <a:r>
              <a:rPr lang="en-US" sz="2800" i="1" dirty="0" err="1"/>
              <a:t>Edelmann</a:t>
            </a:r>
            <a:r>
              <a:rPr lang="en-US" sz="2800" i="1" dirty="0"/>
              <a:t>, 2007</a:t>
            </a:r>
            <a:r>
              <a:rPr lang="el-GR" sz="2800" i="1" dirty="0"/>
              <a:t>, βλ. </a:t>
            </a:r>
            <a:r>
              <a:rPr lang="el-GR" sz="2800" i="1" dirty="0" err="1"/>
              <a:t>επ</a:t>
            </a:r>
            <a:r>
              <a:rPr lang="el-GR" sz="2800" i="1" dirty="0"/>
              <a:t>. </a:t>
            </a:r>
            <a:r>
              <a:rPr lang="el-GR" sz="2800" i="1" dirty="0" err="1"/>
              <a:t>Γκόβαρης</a:t>
            </a:r>
            <a:r>
              <a:rPr lang="el-GR" sz="2800" i="1" dirty="0"/>
              <a:t> 2013</a:t>
            </a:r>
            <a:r>
              <a:rPr lang="en-US" sz="2800" i="1" dirty="0"/>
              <a:t>)</a:t>
            </a:r>
            <a:endParaRPr lang="el-GR" i="1" dirty="0"/>
          </a:p>
        </p:txBody>
      </p:sp>
      <p:sp>
        <p:nvSpPr>
          <p:cNvPr id="3" name="Θέση περιεχομένου 2"/>
          <p:cNvSpPr>
            <a:spLocks noGrp="1"/>
          </p:cNvSpPr>
          <p:nvPr>
            <p:ph idx="1"/>
          </p:nvPr>
        </p:nvSpPr>
        <p:spPr>
          <a:xfrm>
            <a:off x="2018769" y="1556793"/>
            <a:ext cx="8229600" cy="4525963"/>
          </a:xfrm>
        </p:spPr>
        <p:txBody>
          <a:bodyPr/>
          <a:lstStyle/>
          <a:p>
            <a:pPr marL="2743200" lvl="6" indent="0">
              <a:buNone/>
            </a:pPr>
            <a:endParaRPr lang="el-GR" dirty="0" smtClean="0"/>
          </a:p>
          <a:p>
            <a:pPr marL="2743200" lvl="6" indent="0">
              <a:buNone/>
            </a:pPr>
            <a:r>
              <a:rPr lang="el-GR" dirty="0" smtClean="0"/>
              <a:t>Σχέση θετικής έντασης</a:t>
            </a:r>
          </a:p>
          <a:p>
            <a:pPr marL="2743200" lvl="6" indent="0">
              <a:buNone/>
            </a:pPr>
            <a:r>
              <a:rPr lang="el-GR" dirty="0" smtClean="0"/>
              <a:t>«</a:t>
            </a:r>
            <a:r>
              <a:rPr lang="el-GR" sz="1800" i="1" dirty="0"/>
              <a:t>και παιδί και ιδιαίτερες</a:t>
            </a:r>
          </a:p>
          <a:p>
            <a:pPr marL="2743200" lvl="6" indent="0">
              <a:buNone/>
            </a:pPr>
            <a:r>
              <a:rPr lang="el-GR" sz="1800" i="1" dirty="0"/>
              <a:t>συνθήκες</a:t>
            </a:r>
            <a:r>
              <a:rPr lang="el-GR" dirty="0" smtClean="0"/>
              <a:t>»</a:t>
            </a:r>
            <a:endParaRPr lang="el-GR" dirty="0"/>
          </a:p>
          <a:p>
            <a:pPr marL="2743200" lvl="6" indent="0">
              <a:buNone/>
            </a:pPr>
            <a:endParaRPr lang="el-GR" dirty="0" smtClean="0"/>
          </a:p>
          <a:p>
            <a:pPr marL="2743200" lvl="6" indent="0">
              <a:buNone/>
            </a:pPr>
            <a:endParaRPr lang="el-GR" dirty="0"/>
          </a:p>
          <a:p>
            <a:pPr marL="2743200" lvl="6" indent="0">
              <a:buNone/>
            </a:pPr>
            <a:endParaRPr lang="el-GR" dirty="0" smtClean="0"/>
          </a:p>
          <a:p>
            <a:pPr marL="2743200" lvl="6" indent="0">
              <a:buNone/>
            </a:pPr>
            <a:endParaRPr lang="el-GR" dirty="0"/>
          </a:p>
          <a:p>
            <a:pPr marL="2743200" lvl="6" indent="0">
              <a:buNone/>
            </a:pPr>
            <a:endParaRPr lang="el-GR" dirty="0" smtClean="0"/>
          </a:p>
        </p:txBody>
      </p:sp>
      <p:sp>
        <p:nvSpPr>
          <p:cNvPr id="4" name="Ορθογώνιο 3"/>
          <p:cNvSpPr/>
          <p:nvPr/>
        </p:nvSpPr>
        <p:spPr>
          <a:xfrm>
            <a:off x="2279576" y="1916832"/>
            <a:ext cx="194421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Ομοιογένεια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Οικουμενικότητα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Ισότητα</a:t>
            </a:r>
          </a:p>
        </p:txBody>
      </p:sp>
      <p:sp>
        <p:nvSpPr>
          <p:cNvPr id="5" name="Ορθογώνιο 4"/>
          <p:cNvSpPr/>
          <p:nvPr/>
        </p:nvSpPr>
        <p:spPr>
          <a:xfrm>
            <a:off x="7726524" y="1910129"/>
            <a:ext cx="1800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Ετερογένεια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Μερικότητα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Διαφορά</a:t>
            </a:r>
          </a:p>
        </p:txBody>
      </p:sp>
      <p:cxnSp>
        <p:nvCxnSpPr>
          <p:cNvPr id="7" name="Ευθύγραμμο βέλος σύνδεσης 6"/>
          <p:cNvCxnSpPr/>
          <p:nvPr/>
        </p:nvCxnSpPr>
        <p:spPr>
          <a:xfrm>
            <a:off x="4655840" y="2420888"/>
            <a:ext cx="244827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Ορθογώνιο 7"/>
          <p:cNvSpPr/>
          <p:nvPr/>
        </p:nvSpPr>
        <p:spPr>
          <a:xfrm>
            <a:off x="2304203" y="4670210"/>
            <a:ext cx="194421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Αδιαφορία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Αφομοίωση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Στιγματισμός</a:t>
            </a:r>
          </a:p>
        </p:txBody>
      </p:sp>
      <p:sp>
        <p:nvSpPr>
          <p:cNvPr id="9" name="Ορθογώνιο 8"/>
          <p:cNvSpPr/>
          <p:nvPr/>
        </p:nvSpPr>
        <p:spPr>
          <a:xfrm>
            <a:off x="7690520" y="4670210"/>
            <a:ext cx="1872208"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Διαχωρισμός</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err="1">
                <a:ln>
                  <a:noFill/>
                </a:ln>
                <a:solidFill>
                  <a:prstClr val="white"/>
                </a:solidFill>
                <a:effectLst/>
                <a:uLnTx/>
                <a:uFillTx/>
                <a:latin typeface="Calibri"/>
                <a:ea typeface="+mn-ea"/>
                <a:cs typeface="+mn-cs"/>
              </a:rPr>
              <a:t>Κουλτουραλισμός</a:t>
            </a:r>
            <a:endParaRPr kumimoji="0" lang="el-GR"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Στιγματισμός</a:t>
            </a:r>
          </a:p>
        </p:txBody>
      </p:sp>
      <p:cxnSp>
        <p:nvCxnSpPr>
          <p:cNvPr id="11" name="Ευθύγραμμο βέλος σύνδεσης 10"/>
          <p:cNvCxnSpPr/>
          <p:nvPr/>
        </p:nvCxnSpPr>
        <p:spPr>
          <a:xfrm>
            <a:off x="2423592" y="3068960"/>
            <a:ext cx="0" cy="1296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Επεξήγηση με γραμμή 1 (χωρίς περίγραμμα) 11"/>
          <p:cNvSpPr/>
          <p:nvPr/>
        </p:nvSpPr>
        <p:spPr>
          <a:xfrm>
            <a:off x="2711624" y="3415449"/>
            <a:ext cx="1080120" cy="603166"/>
          </a:xfrm>
          <a:prstGeom prst="callout1">
            <a:avLst>
              <a:gd name="adj1" fmla="val 18750"/>
              <a:gd name="adj2" fmla="val -8333"/>
              <a:gd name="adj3" fmla="val 142244"/>
              <a:gd name="adj4" fmla="val -23842"/>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0" i="0" u="none" strike="noStrike" kern="1200" cap="none" spc="0" normalizeH="0" baseline="0" noProof="0" dirty="0" err="1">
                <a:ln>
                  <a:noFill/>
                </a:ln>
                <a:solidFill>
                  <a:prstClr val="white"/>
                </a:solidFill>
                <a:effectLst/>
                <a:uLnTx/>
                <a:uFillTx/>
                <a:latin typeface="Calibri"/>
                <a:ea typeface="+mn-ea"/>
                <a:cs typeface="+mn-cs"/>
              </a:rPr>
              <a:t>Απαξιωτική</a:t>
            </a:r>
            <a:r>
              <a:rPr kumimoji="0" lang="el-GR" sz="1400" b="0" i="0" u="none" strike="noStrike" kern="1200" cap="none" spc="0" normalizeH="0" baseline="0" noProof="0" dirty="0">
                <a:ln>
                  <a:noFill/>
                </a:ln>
                <a:solidFill>
                  <a:prstClr val="white"/>
                </a:solidFill>
                <a:effectLst/>
                <a:uLnTx/>
                <a:uFillTx/>
                <a:latin typeface="Calibri"/>
                <a:ea typeface="+mn-ea"/>
                <a:cs typeface="+mn-cs"/>
              </a:rPr>
              <a:t> υπερβολή</a:t>
            </a:r>
          </a:p>
        </p:txBody>
      </p:sp>
      <p:cxnSp>
        <p:nvCxnSpPr>
          <p:cNvPr id="14" name="Ευθύγραμμο βέλος σύνδεσης 13"/>
          <p:cNvCxnSpPr/>
          <p:nvPr/>
        </p:nvCxnSpPr>
        <p:spPr>
          <a:xfrm>
            <a:off x="8256240" y="2924944"/>
            <a:ext cx="0" cy="1584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Επεξήγηση με γραμμή 2 14"/>
          <p:cNvSpPr/>
          <p:nvPr/>
        </p:nvSpPr>
        <p:spPr>
          <a:xfrm>
            <a:off x="8764291" y="3404517"/>
            <a:ext cx="1069775" cy="745844"/>
          </a:xfrm>
          <a:prstGeom prst="borderCallout2">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400" b="0" i="0" u="none" strike="noStrike" kern="1200" cap="none" spc="0" normalizeH="0" baseline="0" noProof="0" dirty="0" err="1">
                <a:ln>
                  <a:noFill/>
                </a:ln>
                <a:solidFill>
                  <a:prstClr val="white"/>
                </a:solidFill>
                <a:effectLst/>
                <a:uLnTx/>
                <a:uFillTx/>
                <a:latin typeface="Calibri"/>
                <a:ea typeface="+mn-ea"/>
                <a:cs typeface="+mn-cs"/>
              </a:rPr>
              <a:t>Απαξιωτική</a:t>
            </a:r>
            <a:r>
              <a:rPr kumimoji="0" lang="el-GR" sz="1400" b="0" i="0" u="none" strike="noStrike" kern="1200" cap="none" spc="0" normalizeH="0" baseline="0" noProof="0" dirty="0">
                <a:ln>
                  <a:noFill/>
                </a:ln>
                <a:solidFill>
                  <a:prstClr val="white"/>
                </a:solidFill>
                <a:effectLst/>
                <a:uLnTx/>
                <a:uFillTx/>
                <a:latin typeface="Calibri"/>
                <a:ea typeface="+mn-ea"/>
                <a:cs typeface="+mn-cs"/>
              </a:rPr>
              <a:t> υπερβολή</a:t>
            </a:r>
          </a:p>
        </p:txBody>
      </p:sp>
      <p:cxnSp>
        <p:nvCxnSpPr>
          <p:cNvPr id="17" name="Ευθύγραμμο βέλος σύνδεσης 16"/>
          <p:cNvCxnSpPr/>
          <p:nvPr/>
        </p:nvCxnSpPr>
        <p:spPr>
          <a:xfrm flipH="1">
            <a:off x="4439816" y="5373216"/>
            <a:ext cx="316835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Επεξήγηση με στρογγυλεμένο παραλληλόγραμμο 17"/>
          <p:cNvSpPr/>
          <p:nvPr/>
        </p:nvSpPr>
        <p:spPr>
          <a:xfrm>
            <a:off x="5015880" y="4797152"/>
            <a:ext cx="1656184" cy="504056"/>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a:ln>
                  <a:noFill/>
                </a:ln>
                <a:solidFill>
                  <a:prstClr val="white"/>
                </a:solidFill>
                <a:effectLst/>
                <a:uLnTx/>
                <a:uFillTx/>
                <a:latin typeface="Calibri"/>
                <a:ea typeface="+mn-ea"/>
                <a:cs typeface="+mn-cs"/>
              </a:rPr>
              <a:t>Υπερβολική αντιστάθμιση</a:t>
            </a:r>
          </a:p>
        </p:txBody>
      </p:sp>
      <p:cxnSp>
        <p:nvCxnSpPr>
          <p:cNvPr id="22" name="Ευθύγραμμο βέλος σύνδεσης 21"/>
          <p:cNvCxnSpPr/>
          <p:nvPr/>
        </p:nvCxnSpPr>
        <p:spPr>
          <a:xfrm>
            <a:off x="4465991" y="2976814"/>
            <a:ext cx="3024336" cy="16012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flipH="1">
            <a:off x="4465992" y="2924944"/>
            <a:ext cx="3142177" cy="174526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83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687</Words>
  <Application>Microsoft Office PowerPoint</Application>
  <PresentationFormat>Ευρεία οθόνη</PresentationFormat>
  <Paragraphs>58</Paragraphs>
  <Slides>7</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7</vt:i4>
      </vt:variant>
    </vt:vector>
  </HeadingPairs>
  <TitlesOfParts>
    <vt:vector size="14" baseType="lpstr">
      <vt:lpstr>Arial</vt:lpstr>
      <vt:lpstr>Calibri</vt:lpstr>
      <vt:lpstr>Calibri Light</vt:lpstr>
      <vt:lpstr>Times New Roman</vt:lpstr>
      <vt:lpstr>Wingdings</vt:lpstr>
      <vt:lpstr>Θέμα του Office</vt:lpstr>
      <vt:lpstr>2_Θέμα του Office</vt:lpstr>
      <vt:lpstr>Η αναφορά στις πολιτισμικές διαφορές</vt:lpstr>
      <vt:lpstr>Η αναφορά στις πολιτισμικές διαφορές - Αναζητώντας κριτικά την ισορροπία μεταξύ «κοινού» και «ιδιαίτερου»</vt:lpstr>
      <vt:lpstr>Η αναφορά στις πολιτισμικές διαφορές - Αναζητώντας κριτικά την ισορροπία μεταξύ «κοινού» και «ιδιαίτερου»</vt:lpstr>
      <vt:lpstr>Η διάκριση μεταξύ άμεσης και έμμεσης αναφοράς στις πολιτισμικές διαφορές – Μελέτη περίπτωσης</vt:lpstr>
      <vt:lpstr>Η διάκριση μεταξύ άμεσης και έμμεσης αναφοράς στις πολιτισμικές διαφορές – Μελέτη περίπτωσης</vt:lpstr>
      <vt:lpstr>Άμεση ή έμμεση αναφορά στις πολιτισμικές διαφορές; – Κριτική ανάγνωση των παραδειγμάτων (κειμένων)</vt:lpstr>
      <vt:lpstr>Σύνοψη: Η διαλεκτική της διαφορετικότητας (Edelmann, 2007, βλ. επ. Γκόβαρης 2013)</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Παιδιών Προσφύγων – Επισημάνσεις και προτάσεις από τη σκοπιά της Διαπολιτισμικής Εκπαίδευσης</dc:title>
  <dc:creator>Hewlett-Packard Company</dc:creator>
  <cp:lastModifiedBy>Hewlett-Packard Company</cp:lastModifiedBy>
  <cp:revision>33</cp:revision>
  <dcterms:created xsi:type="dcterms:W3CDTF">2018-11-17T10:02:06Z</dcterms:created>
  <dcterms:modified xsi:type="dcterms:W3CDTF">2019-06-01T14:23:21Z</dcterms:modified>
</cp:coreProperties>
</file>