
<file path=[Content_Types].xml><?xml version="1.0" encoding="utf-8"?>
<Types xmlns="http://schemas.openxmlformats.org/package/2006/content-types">
  <Default Extension="xml" ContentType="application/xml"/>
  <Default Extension="tif" ContentType="image/tif"/>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44"/>
  </p:normalViewPr>
  <p:slideViewPr>
    <p:cSldViewPr snapToGrid="0" snapToObjects="1">
      <p:cViewPr varScale="1">
        <p:scale>
          <a:sx n="60" d="100"/>
          <a:sy n="60" d="100"/>
        </p:scale>
        <p:origin x="1728" y="176"/>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97353849"/>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Τίτλος και υπότιτλος">
    <p:spTree>
      <p:nvGrpSpPr>
        <p:cNvPr id="1" name=""/>
        <p:cNvGrpSpPr/>
        <p:nvPr/>
      </p:nvGrpSpPr>
      <p:grpSpPr>
        <a:xfrm>
          <a:off x="0" y="0"/>
          <a:ext cx="0" cy="0"/>
          <a:chOff x="0" y="0"/>
          <a:chExt cx="0" cy="0"/>
        </a:xfrm>
      </p:grpSpPr>
      <p:sp>
        <p:nvSpPr>
          <p:cNvPr id="11" name="Κείμενο τίτλου"/>
          <p:cNvSpPr txBox="1">
            <a:spLocks noGrp="1"/>
          </p:cNvSpPr>
          <p:nvPr>
            <p:ph type="title"/>
          </p:nvPr>
        </p:nvSpPr>
        <p:spPr>
          <a:xfrm>
            <a:off x="1270000" y="1638300"/>
            <a:ext cx="10464800" cy="3302000"/>
          </a:xfrm>
          <a:prstGeom prst="rect">
            <a:avLst/>
          </a:prstGeom>
        </p:spPr>
        <p:txBody>
          <a:bodyPr anchor="b"/>
          <a:lstStyle/>
          <a:p>
            <a:r>
              <a:t>Κείμενο τίτλου</a:t>
            </a:r>
          </a:p>
        </p:txBody>
      </p:sp>
      <p:sp>
        <p:nvSpPr>
          <p:cNvPr id="12" name="Επίπεδο κύριου τμήματος ένα…"/>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13" name="Αριθμός σλάιντ"/>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Παράθεση">
    <p:spTree>
      <p:nvGrpSpPr>
        <p:cNvPr id="1" name=""/>
        <p:cNvGrpSpPr/>
        <p:nvPr/>
      </p:nvGrpSpPr>
      <p:grpSpPr>
        <a:xfrm>
          <a:off x="0" y="0"/>
          <a:ext cx="0" cy="0"/>
          <a:chOff x="0" y="0"/>
          <a:chExt cx="0" cy="0"/>
        </a:xfrm>
      </p:grpSpPr>
      <p:sp>
        <p:nvSpPr>
          <p:cNvPr id="93" name="–Γιάννης Μηλοσπόρος"/>
          <p:cNvSpPr txBox="1">
            <a:spLocks noGrp="1"/>
          </p:cNvSpPr>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–Γιάννης Μηλοσπόρος</a:t>
            </a:r>
          </a:p>
        </p:txBody>
      </p:sp>
      <p:sp>
        <p:nvSpPr>
          <p:cNvPr id="94" name="«Πληκτρολογήστε παράθεση εδώ.»"/>
          <p:cNvSpPr txBox="1">
            <a:spLocks noGrp="1"/>
          </p:cNvSpPr>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«Πληκτρολογήστε παράθεση εδώ.» </a:t>
            </a:r>
          </a:p>
        </p:txBody>
      </p:sp>
      <p:sp>
        <p:nvSpPr>
          <p:cNvPr id="9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Φωτογραφία">
    <p:spTree>
      <p:nvGrpSpPr>
        <p:cNvPr id="1" name=""/>
        <p:cNvGrpSpPr/>
        <p:nvPr/>
      </p:nvGrpSpPr>
      <p:grpSpPr>
        <a:xfrm>
          <a:off x="0" y="0"/>
          <a:ext cx="0" cy="0"/>
          <a:chOff x="0" y="0"/>
          <a:chExt cx="0" cy="0"/>
        </a:xfrm>
      </p:grpSpPr>
      <p:sp>
        <p:nvSpPr>
          <p:cNvPr id="102" name="Εικόνα"/>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Κενό">
    <p:spTree>
      <p:nvGrpSpPr>
        <p:cNvPr id="1" name=""/>
        <p:cNvGrpSpPr/>
        <p:nvPr/>
      </p:nvGrpSpPr>
      <p:grpSpPr>
        <a:xfrm>
          <a:off x="0" y="0"/>
          <a:ext cx="0" cy="0"/>
          <a:chOff x="0" y="0"/>
          <a:chExt cx="0" cy="0"/>
        </a:xfrm>
      </p:grpSpPr>
      <p:sp>
        <p:nvSpPr>
          <p:cNvPr id="11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Φωτογραφία - Οριζόντια">
    <p:spTree>
      <p:nvGrpSpPr>
        <p:cNvPr id="1" name=""/>
        <p:cNvGrpSpPr/>
        <p:nvPr/>
      </p:nvGrpSpPr>
      <p:grpSpPr>
        <a:xfrm>
          <a:off x="0" y="0"/>
          <a:ext cx="0" cy="0"/>
          <a:chOff x="0" y="0"/>
          <a:chExt cx="0" cy="0"/>
        </a:xfrm>
      </p:grpSpPr>
      <p:sp>
        <p:nvSpPr>
          <p:cNvPr id="20" name="Εικόνα"/>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Κείμενο τίτλου"/>
          <p:cNvSpPr txBox="1">
            <a:spLocks noGrp="1"/>
          </p:cNvSpPr>
          <p:nvPr>
            <p:ph type="title"/>
          </p:nvPr>
        </p:nvSpPr>
        <p:spPr>
          <a:xfrm>
            <a:off x="1270000" y="6718300"/>
            <a:ext cx="10464800" cy="1422400"/>
          </a:xfrm>
          <a:prstGeom prst="rect">
            <a:avLst/>
          </a:prstGeom>
        </p:spPr>
        <p:txBody>
          <a:bodyPr anchor="b"/>
          <a:lstStyle/>
          <a:p>
            <a:r>
              <a:t>Κείμενο τίτλου</a:t>
            </a:r>
          </a:p>
        </p:txBody>
      </p:sp>
      <p:sp>
        <p:nvSpPr>
          <p:cNvPr id="22" name="Επίπεδο κύριου τμήματος ένα…"/>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2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Τίτλος - Κέντρο">
    <p:spTree>
      <p:nvGrpSpPr>
        <p:cNvPr id="1" name=""/>
        <p:cNvGrpSpPr/>
        <p:nvPr/>
      </p:nvGrpSpPr>
      <p:grpSpPr>
        <a:xfrm>
          <a:off x="0" y="0"/>
          <a:ext cx="0" cy="0"/>
          <a:chOff x="0" y="0"/>
          <a:chExt cx="0" cy="0"/>
        </a:xfrm>
      </p:grpSpPr>
      <p:sp>
        <p:nvSpPr>
          <p:cNvPr id="30" name="Κείμενο τίτλου"/>
          <p:cNvSpPr txBox="1">
            <a:spLocks noGrp="1"/>
          </p:cNvSpPr>
          <p:nvPr>
            <p:ph type="title"/>
          </p:nvPr>
        </p:nvSpPr>
        <p:spPr>
          <a:xfrm>
            <a:off x="1270000" y="3225800"/>
            <a:ext cx="10464800" cy="3302000"/>
          </a:xfrm>
          <a:prstGeom prst="rect">
            <a:avLst/>
          </a:prstGeom>
        </p:spPr>
        <p:txBody>
          <a:bodyPr/>
          <a:lstStyle/>
          <a:p>
            <a:r>
              <a:t>Κείμενο τίτλου</a:t>
            </a:r>
          </a:p>
        </p:txBody>
      </p:sp>
      <p:sp>
        <p:nvSpPr>
          <p:cNvPr id="3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Φωτογραφία - κατακόρυφη">
    <p:spTree>
      <p:nvGrpSpPr>
        <p:cNvPr id="1" name=""/>
        <p:cNvGrpSpPr/>
        <p:nvPr/>
      </p:nvGrpSpPr>
      <p:grpSpPr>
        <a:xfrm>
          <a:off x="0" y="0"/>
          <a:ext cx="0" cy="0"/>
          <a:chOff x="0" y="0"/>
          <a:chExt cx="0" cy="0"/>
        </a:xfrm>
      </p:grpSpPr>
      <p:sp>
        <p:nvSpPr>
          <p:cNvPr id="38" name="Εικόνα"/>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Κείμενο τίτλου"/>
          <p:cNvSpPr txBox="1">
            <a:spLocks noGrp="1"/>
          </p:cNvSpPr>
          <p:nvPr>
            <p:ph type="title"/>
          </p:nvPr>
        </p:nvSpPr>
        <p:spPr>
          <a:xfrm>
            <a:off x="952500" y="635000"/>
            <a:ext cx="5334000" cy="3987800"/>
          </a:xfrm>
          <a:prstGeom prst="rect">
            <a:avLst/>
          </a:prstGeom>
        </p:spPr>
        <p:txBody>
          <a:bodyPr anchor="b"/>
          <a:lstStyle>
            <a:lvl1pPr>
              <a:defRPr sz="6000"/>
            </a:lvl1pPr>
          </a:lstStyle>
          <a:p>
            <a:r>
              <a:t>Κείμενο τίτλου</a:t>
            </a:r>
          </a:p>
        </p:txBody>
      </p:sp>
      <p:sp>
        <p:nvSpPr>
          <p:cNvPr id="40" name="Επίπεδο κύριου τμήματος ένα…"/>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Τίτλος - Πάνω">
    <p:spTree>
      <p:nvGrpSpPr>
        <p:cNvPr id="1" name=""/>
        <p:cNvGrpSpPr/>
        <p:nvPr/>
      </p:nvGrpSpPr>
      <p:grpSpPr>
        <a:xfrm>
          <a:off x="0" y="0"/>
          <a:ext cx="0" cy="0"/>
          <a:chOff x="0" y="0"/>
          <a:chExt cx="0" cy="0"/>
        </a:xfrm>
      </p:grpSpPr>
      <p:sp>
        <p:nvSpPr>
          <p:cNvPr id="48" name="Κείμενο τίτλου"/>
          <p:cNvSpPr txBox="1">
            <a:spLocks noGrp="1"/>
          </p:cNvSpPr>
          <p:nvPr>
            <p:ph type="title"/>
          </p:nvPr>
        </p:nvSpPr>
        <p:spPr>
          <a:prstGeom prst="rect">
            <a:avLst/>
          </a:prstGeom>
        </p:spPr>
        <p:txBody>
          <a:bodyPr/>
          <a:lstStyle/>
          <a:p>
            <a:r>
              <a:t>Κείμενο τίτλου</a:t>
            </a:r>
          </a:p>
        </p:txBody>
      </p:sp>
      <p:sp>
        <p:nvSpPr>
          <p:cNvPr id="49"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Τίτλος και κουκκίδες">
    <p:spTree>
      <p:nvGrpSpPr>
        <p:cNvPr id="1" name=""/>
        <p:cNvGrpSpPr/>
        <p:nvPr/>
      </p:nvGrpSpPr>
      <p:grpSpPr>
        <a:xfrm>
          <a:off x="0" y="0"/>
          <a:ext cx="0" cy="0"/>
          <a:chOff x="0" y="0"/>
          <a:chExt cx="0" cy="0"/>
        </a:xfrm>
      </p:grpSpPr>
      <p:sp>
        <p:nvSpPr>
          <p:cNvPr id="56" name="Κείμενο τίτλου"/>
          <p:cNvSpPr txBox="1">
            <a:spLocks noGrp="1"/>
          </p:cNvSpPr>
          <p:nvPr>
            <p:ph type="title"/>
          </p:nvPr>
        </p:nvSpPr>
        <p:spPr>
          <a:prstGeom prst="rect">
            <a:avLst/>
          </a:prstGeom>
        </p:spPr>
        <p:txBody>
          <a:bodyPr/>
          <a:lstStyle/>
          <a:p>
            <a:r>
              <a:t>Κείμενο τίτλου</a:t>
            </a:r>
          </a:p>
        </p:txBody>
      </p:sp>
      <p:sp>
        <p:nvSpPr>
          <p:cNvPr id="57" name="Επίπεδο κύριου τμήματος ένα…"/>
          <p:cNvSpPr txBox="1">
            <a:spLocks noGrp="1"/>
          </p:cNvSpPr>
          <p:nvPr>
            <p:ph type="body" idx="1"/>
          </p:nvPr>
        </p:nvSpPr>
        <p:spPr>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5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Τίτλος, κουκκίδες και φωτογραφίες">
    <p:spTree>
      <p:nvGrpSpPr>
        <p:cNvPr id="1" name=""/>
        <p:cNvGrpSpPr/>
        <p:nvPr/>
      </p:nvGrpSpPr>
      <p:grpSpPr>
        <a:xfrm>
          <a:off x="0" y="0"/>
          <a:ext cx="0" cy="0"/>
          <a:chOff x="0" y="0"/>
          <a:chExt cx="0" cy="0"/>
        </a:xfrm>
      </p:grpSpPr>
      <p:sp>
        <p:nvSpPr>
          <p:cNvPr id="65" name="Εικόνα"/>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Κείμενο τίτλου"/>
          <p:cNvSpPr txBox="1">
            <a:spLocks noGrp="1"/>
          </p:cNvSpPr>
          <p:nvPr>
            <p:ph type="title"/>
          </p:nvPr>
        </p:nvSpPr>
        <p:spPr>
          <a:prstGeom prst="rect">
            <a:avLst/>
          </a:prstGeom>
        </p:spPr>
        <p:txBody>
          <a:bodyPr/>
          <a:lstStyle/>
          <a:p>
            <a:r>
              <a:t>Κείμενο τίτλου</a:t>
            </a:r>
          </a:p>
        </p:txBody>
      </p:sp>
      <p:sp>
        <p:nvSpPr>
          <p:cNvPr id="67" name="Επίπεδο κύριου τμήματος ένα…"/>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68" name="Αριθμός σλάιντ"/>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Κουκκίδες">
    <p:spTree>
      <p:nvGrpSpPr>
        <p:cNvPr id="1" name=""/>
        <p:cNvGrpSpPr/>
        <p:nvPr/>
      </p:nvGrpSpPr>
      <p:grpSpPr>
        <a:xfrm>
          <a:off x="0" y="0"/>
          <a:ext cx="0" cy="0"/>
          <a:chOff x="0" y="0"/>
          <a:chExt cx="0" cy="0"/>
        </a:xfrm>
      </p:grpSpPr>
      <p:sp>
        <p:nvSpPr>
          <p:cNvPr id="75" name="Επίπεδο κύριου τμήματος ένα…"/>
          <p:cNvSpPr txBox="1">
            <a:spLocks noGrp="1"/>
          </p:cNvSpPr>
          <p:nvPr>
            <p:ph type="body" idx="1"/>
          </p:nvPr>
        </p:nvSpPr>
        <p:spPr>
          <a:xfrm>
            <a:off x="952500" y="1270000"/>
            <a:ext cx="11099800" cy="7213600"/>
          </a:xfrm>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76"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Φωτογραφία - 3 εικόνες">
    <p:spTree>
      <p:nvGrpSpPr>
        <p:cNvPr id="1" name=""/>
        <p:cNvGrpSpPr/>
        <p:nvPr/>
      </p:nvGrpSpPr>
      <p:grpSpPr>
        <a:xfrm>
          <a:off x="0" y="0"/>
          <a:ext cx="0" cy="0"/>
          <a:chOff x="0" y="0"/>
          <a:chExt cx="0" cy="0"/>
        </a:xfrm>
      </p:grpSpPr>
      <p:sp>
        <p:nvSpPr>
          <p:cNvPr id="83" name="Εικόνα"/>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Εικόνα"/>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Εικόνα"/>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Κείμενο τίτλου"/>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Κείμενο τίτλου</a:t>
            </a:r>
          </a:p>
        </p:txBody>
      </p:sp>
      <p:sp>
        <p:nvSpPr>
          <p:cNvPr id="3" name="Επίπεδο κύριου τμήματος ένα…"/>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 name="Αριθμός σλάιντ"/>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push dir="u"/>
  </p:transition>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 Id="rId3" Type="http://schemas.openxmlformats.org/officeDocument/2006/relationships/image" Target="../media/image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Ορθογώνιο"/>
          <p:cNvSpPr/>
          <p:nvPr/>
        </p:nvSpPr>
        <p:spPr>
          <a:xfrm>
            <a:off x="-16934" y="0"/>
            <a:ext cx="13021734" cy="2338586"/>
          </a:xfrm>
          <a:prstGeom prst="rect">
            <a:avLst/>
          </a:prstGeom>
          <a:solidFill>
            <a:srgbClr val="FFFC79"/>
          </a:solidFill>
          <a:ln w="12700">
            <a:miter lim="400000"/>
          </a:ln>
        </p:spPr>
        <p:txBody>
          <a:bodyPr lIns="50800" tIns="50800" rIns="50800" bIns="50800" anchor="ctr"/>
          <a:lstStyle/>
          <a:p>
            <a:pPr>
              <a:defRPr sz="2200" b="0">
                <a:solidFill>
                  <a:srgbClr val="FFFC79"/>
                </a:solidFill>
                <a:latin typeface="+mn-lt"/>
                <a:ea typeface="+mn-ea"/>
                <a:cs typeface="+mn-cs"/>
                <a:sym typeface="Helvetica Neue Medium"/>
              </a:defRPr>
            </a:pPr>
            <a:endParaRPr/>
          </a:p>
        </p:txBody>
      </p:sp>
      <p:sp>
        <p:nvSpPr>
          <p:cNvPr id="120" name="ΠΑΡΑΛΛΗΛΗ ΣΤΗΡΙΞΗ: ΘΕΩΡΙΑ ΚΑΙ ΠΡΑΞΗ"/>
          <p:cNvSpPr txBox="1"/>
          <p:nvPr/>
        </p:nvSpPr>
        <p:spPr>
          <a:xfrm>
            <a:off x="-21473" y="222121"/>
            <a:ext cx="13030811" cy="84125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000"/>
            </a:lvl1pPr>
          </a:lstStyle>
          <a:p>
            <a:r>
              <a:rPr sz="4800" dirty="0"/>
              <a:t>ΠΑΡΑΛΛΗΛΗ ΣΤΗΡΙΞΗ: ΘΕΩΡΙΑ ΚΑΙ ΠΡΑΞΗ</a:t>
            </a:r>
          </a:p>
        </p:txBody>
      </p:sp>
      <p:sp>
        <p:nvSpPr>
          <p:cNvPr id="121" name="26 Μαϊου 2018, Αθήνα, Ξενοδοχείο Τιτάνια"/>
          <p:cNvSpPr txBox="1"/>
          <p:nvPr/>
        </p:nvSpPr>
        <p:spPr>
          <a:xfrm>
            <a:off x="6569604" y="1248778"/>
            <a:ext cx="102657" cy="41036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2000" b="0"/>
            </a:lvl1pPr>
          </a:lstStyle>
          <a:p>
            <a:endParaRPr dirty="0"/>
          </a:p>
        </p:txBody>
      </p:sp>
      <p:sp>
        <p:nvSpPr>
          <p:cNvPr id="122" name="Εφαρμοσμένες Πρακτικές Συνεργασίας μεταξύ Εκπαιδευτικών Γενικής και Ειδικής Αγωγής"/>
          <p:cNvSpPr txBox="1"/>
          <p:nvPr/>
        </p:nvSpPr>
        <p:spPr>
          <a:xfrm>
            <a:off x="2439337" y="2950155"/>
            <a:ext cx="8363192" cy="25760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000"/>
            </a:lvl1pPr>
          </a:lstStyle>
          <a:p>
            <a:r>
              <a:rPr dirty="0" err="1"/>
              <a:t>Εφ</a:t>
            </a:r>
            <a:r>
              <a:rPr dirty="0"/>
              <a:t>αρμοσμένες Πρακτικές Συνεργασίας μεταξύ Εκπαιδευτικών Γενικής και Ειδικής Αγωγής</a:t>
            </a:r>
          </a:p>
        </p:txBody>
      </p:sp>
      <p:sp>
        <p:nvSpPr>
          <p:cNvPr id="123" name="Αναστασία Βλάχου, Καθηγήτρια Εκπαιδευτικής Ένταξης…"/>
          <p:cNvSpPr txBox="1"/>
          <p:nvPr/>
        </p:nvSpPr>
        <p:spPr>
          <a:xfrm>
            <a:off x="748845" y="6137790"/>
            <a:ext cx="11490176" cy="127487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3000"/>
            </a:pPr>
            <a:r>
              <a:t>Αναστασία Βλάχου, Καθηγήτρια Εκπαιδευτικής Ένταξης</a:t>
            </a:r>
          </a:p>
          <a:p>
            <a:pPr>
              <a:defRPr b="0"/>
            </a:pPr>
            <a:endParaRPr/>
          </a:p>
          <a:p>
            <a:pPr>
              <a:defRPr sz="2200" b="0"/>
            </a:pPr>
            <a:r>
              <a:t>Παιδαγωγικό Τμήμα Ειδικής Αγωγής, Πανεπιστήμιο Θεσσαλίας</a:t>
            </a:r>
          </a:p>
        </p:txBody>
      </p:sp>
      <p:pic>
        <p:nvPicPr>
          <p:cNvPr id="124" name="Εικόνα" descr="Εικόνα"/>
          <p:cNvPicPr>
            <a:picLocks noChangeAspect="1"/>
          </p:cNvPicPr>
          <p:nvPr/>
        </p:nvPicPr>
        <p:blipFill>
          <a:blip r:embed="rId2">
            <a:extLst/>
          </a:blip>
          <a:stretch>
            <a:fillRect/>
          </a:stretch>
        </p:blipFill>
        <p:spPr>
          <a:xfrm>
            <a:off x="3860066" y="8268487"/>
            <a:ext cx="3354458" cy="969827"/>
          </a:xfrm>
          <a:prstGeom prst="rect">
            <a:avLst/>
          </a:prstGeom>
          <a:ln w="25400">
            <a:miter lim="400000"/>
          </a:ln>
          <a:effectLst>
            <a:reflection stA="50000" endPos="40000" dir="5400000" sy="-100000" algn="bl" rotWithShape="0"/>
          </a:effectLst>
        </p:spPr>
      </p:pic>
      <p:pic>
        <p:nvPicPr>
          <p:cNvPr id="125" name="Εικόνα" descr="Εικόνα"/>
          <p:cNvPicPr>
            <a:picLocks noChangeAspect="1"/>
          </p:cNvPicPr>
          <p:nvPr/>
        </p:nvPicPr>
        <p:blipFill>
          <a:blip r:embed="rId3">
            <a:extLst/>
          </a:blip>
          <a:stretch>
            <a:fillRect/>
          </a:stretch>
        </p:blipFill>
        <p:spPr>
          <a:xfrm>
            <a:off x="7473390" y="8268487"/>
            <a:ext cx="1654410" cy="969827"/>
          </a:xfrm>
          <a:prstGeom prst="rect">
            <a:avLst/>
          </a:prstGeom>
          <a:ln w="12700">
            <a:miter lim="400000"/>
          </a:ln>
        </p:spPr>
      </p:pic>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64" name="Αυτό φανερώνει ότι οι εκπαιδευτικοί Γ.Ε. δεν αναλαμβάνουν την ευθύνη για τη διδασκαλία μαθητών με αναπηρία στη γενική τάξη, όταν παρέχεται Π.Σ. (Strogilos &amp; Tragoulia, 2013α ή 2013β)"/>
          <p:cNvSpPr txBox="1"/>
          <p:nvPr/>
        </p:nvSpPr>
        <p:spPr>
          <a:xfrm>
            <a:off x="3794560" y="3538038"/>
            <a:ext cx="8032608" cy="187538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just">
              <a:lnSpc>
                <a:spcPct val="120000"/>
              </a:lnSpc>
              <a:defRPr b="0"/>
            </a:pPr>
            <a:r>
              <a:rPr dirty="0" err="1"/>
              <a:t>Αυτό</a:t>
            </a:r>
            <a:r>
              <a:rPr dirty="0"/>
              <a:t> φα</a:t>
            </a:r>
            <a:r>
              <a:rPr dirty="0" err="1"/>
              <a:t>νερώνει</a:t>
            </a:r>
            <a:r>
              <a:rPr dirty="0"/>
              <a:t> </a:t>
            </a:r>
            <a:r>
              <a:rPr dirty="0" err="1"/>
              <a:t>ότι</a:t>
            </a:r>
            <a:r>
              <a:rPr dirty="0"/>
              <a:t> </a:t>
            </a:r>
            <a:r>
              <a:rPr dirty="0" err="1"/>
              <a:t>οι</a:t>
            </a:r>
            <a:r>
              <a:rPr dirty="0"/>
              <a:t> </a:t>
            </a:r>
            <a:r>
              <a:rPr dirty="0" err="1"/>
              <a:t>εκ</a:t>
            </a:r>
            <a:r>
              <a:rPr dirty="0"/>
              <a:t>παιδευτικοί Γ.Ε. </a:t>
            </a:r>
            <a:r>
              <a:rPr dirty="0" err="1"/>
              <a:t>δεν</a:t>
            </a:r>
            <a:r>
              <a:rPr dirty="0"/>
              <a:t> αναλαμβ</a:t>
            </a:r>
            <a:r>
              <a:rPr dirty="0" err="1"/>
              <a:t>άνουν</a:t>
            </a:r>
            <a:r>
              <a:rPr dirty="0"/>
              <a:t> </a:t>
            </a:r>
            <a:r>
              <a:rPr dirty="0" err="1"/>
              <a:t>την</a:t>
            </a:r>
            <a:r>
              <a:rPr dirty="0"/>
              <a:t> </a:t>
            </a:r>
            <a:r>
              <a:rPr dirty="0" err="1"/>
              <a:t>ευθύνη</a:t>
            </a:r>
            <a:r>
              <a:rPr dirty="0"/>
              <a:t> </a:t>
            </a:r>
            <a:r>
              <a:rPr dirty="0" err="1"/>
              <a:t>γι</a:t>
            </a:r>
            <a:r>
              <a:rPr dirty="0"/>
              <a:t>α τη διδασκαλία μαθητών με αναπηρία στη γενική τάξη, όταν παρέχεται Π.Σ. (</a:t>
            </a:r>
            <a:r>
              <a:rPr dirty="0" err="1"/>
              <a:t>Strogilos</a:t>
            </a:r>
            <a:r>
              <a:rPr dirty="0"/>
              <a:t> &amp; </a:t>
            </a:r>
            <a:r>
              <a:rPr dirty="0" err="1"/>
              <a:t>Tragoulia</a:t>
            </a:r>
            <a:r>
              <a:rPr dirty="0"/>
              <a:t>, </a:t>
            </a:r>
            <a:r>
              <a:rPr dirty="0" smtClean="0">
                <a:solidFill>
                  <a:schemeClr val="tx1"/>
                </a:solidFill>
              </a:rPr>
              <a:t>2013</a:t>
            </a:r>
            <a:r>
              <a:rPr dirty="0" smtClean="0"/>
              <a:t>)</a:t>
            </a:r>
            <a:r>
              <a:rPr lang="en-US" dirty="0" smtClean="0"/>
              <a:t>.</a:t>
            </a:r>
            <a:endParaRPr dirty="0"/>
          </a:p>
        </p:txBody>
      </p:sp>
      <p:sp>
        <p:nvSpPr>
          <p:cNvPr id="165"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164">
                                            <p:bg/>
                                          </p:spTgt>
                                        </p:tgtEl>
                                        <p:attrNameLst>
                                          <p:attrName>style.visibility</p:attrName>
                                        </p:attrNameLst>
                                      </p:cBhvr>
                                      <p:to>
                                        <p:strVal val="visible"/>
                                      </p:to>
                                    </p:set>
                                    <p:animEffect transition="in" filter="dissolve">
                                      <p:cBhvr>
                                        <p:cTn id="7" dur="1000"/>
                                        <p:tgtEl>
                                          <p:spTgt spid="164">
                                            <p:bg/>
                                          </p:spTgt>
                                        </p:tgtEl>
                                      </p:cBhvr>
                                    </p:animEffect>
                                  </p:childTnLst>
                                </p:cTn>
                              </p:par>
                              <p:par>
                                <p:cTn id="8" presetID="9" presetClass="entr" presetSubtype="0" fill="hold" grpId="1" nodeType="withEffect">
                                  <p:stCondLst>
                                    <p:cond delay="0"/>
                                  </p:stCondLst>
                                  <p:iterate>
                                    <p:tmAbs val="0"/>
                                  </p:iterate>
                                  <p:childTnLst>
                                    <p:set>
                                      <p:cBhvr>
                                        <p:cTn id="9" fill="hold"/>
                                        <p:tgtEl>
                                          <p:spTgt spid="164">
                                            <p:txEl>
                                              <p:pRg st="0" end="0"/>
                                            </p:txEl>
                                          </p:spTgt>
                                        </p:tgtEl>
                                        <p:attrNameLst>
                                          <p:attrName>style.visibility</p:attrName>
                                        </p:attrNameLst>
                                      </p:cBhvr>
                                      <p:to>
                                        <p:strVal val="visible"/>
                                      </p:to>
                                    </p:set>
                                    <p:animEffect transition="in" filter="dissolve">
                                      <p:cBhvr>
                                        <p:cTn id="10" dur="1000"/>
                                        <p:tgtEl>
                                          <p:spTgt spid="1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1" build="p" bldLvl="5"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Προωθεί η παράλληλη στήριξη την ένταξη των μαθητών με αναπηρία;"/>
          <p:cNvSpPr/>
          <p:nvPr/>
        </p:nvSpPr>
        <p:spPr>
          <a:xfrm>
            <a:off x="2386261" y="625673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
        <p:nvSpPr>
          <p:cNvPr id="168" name="Αναβαθμίζει η παράλληλη στήριξη την ποιότητα της εκπαίδευσης για μαθητές με αναπηρία;"/>
          <p:cNvSpPr/>
          <p:nvPr/>
        </p:nvSpPr>
        <p:spPr>
          <a:xfrm>
            <a:off x="2386261" y="306935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
        <p:nvSpPr>
          <p:cNvPr id="5" name="Παράλληλη Στήριξη: Πράξη"/>
          <p:cNvSpPr txBox="1"/>
          <p:nvPr/>
        </p:nvSpPr>
        <p:spPr>
          <a:xfrm>
            <a:off x="709001" y="673091"/>
            <a:ext cx="9385464" cy="7091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a:t>
            </a:r>
            <a:r>
              <a:rPr dirty="0" err="1"/>
              <a:t>ράλληλη</a:t>
            </a:r>
            <a:r>
              <a:rPr dirty="0"/>
              <a:t> </a:t>
            </a:r>
            <a:r>
              <a:rPr dirty="0" err="1"/>
              <a:t>Στήριξη</a:t>
            </a:r>
            <a:r>
              <a:rPr dirty="0"/>
              <a:t>: </a:t>
            </a:r>
            <a:r>
              <a:rPr dirty="0" err="1"/>
              <a:t>Πράξη</a:t>
            </a:r>
            <a:endParaRPr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afterEffect">
                                  <p:stCondLst>
                                    <p:cond delay="500"/>
                                  </p:stCondLst>
                                  <p:iterate>
                                    <p:tmAbs val="0"/>
                                  </p:iterate>
                                  <p:childTnLst>
                                    <p:set>
                                      <p:cBhvr>
                                        <p:cTn id="6" fill="hold"/>
                                        <p:tgtEl>
                                          <p:spTgt spid="168"/>
                                        </p:tgtEl>
                                        <p:attrNameLst>
                                          <p:attrName>style.visibility</p:attrName>
                                        </p:attrNameLst>
                                      </p:cBhvr>
                                      <p:to>
                                        <p:strVal val="visible"/>
                                      </p:to>
                                    </p:set>
                                    <p:animEffect transition="in" filter="dissolve">
                                      <p:cBhvr>
                                        <p:cTn id="7" dur="1000"/>
                                        <p:tgtEl>
                                          <p:spTgt spid="168"/>
                                        </p:tgtEl>
                                      </p:cBhvr>
                                    </p:animEffect>
                                  </p:childTnLst>
                                </p:cTn>
                              </p:par>
                            </p:childTnLst>
                          </p:cTn>
                        </p:par>
                        <p:par>
                          <p:cTn id="8" fill="hold">
                            <p:stCondLst>
                              <p:cond delay="1500"/>
                            </p:stCondLst>
                            <p:childTnLst>
                              <p:par>
                                <p:cTn id="9" presetID="9" presetClass="entr" fill="hold" grpId="2" nodeType="afterEffect">
                                  <p:stCondLst>
                                    <p:cond delay="900"/>
                                  </p:stCondLst>
                                  <p:iterate>
                                    <p:tmAbs val="0"/>
                                  </p:iterate>
                                  <p:childTnLst>
                                    <p:set>
                                      <p:cBhvr>
                                        <p:cTn id="10" fill="hold"/>
                                        <p:tgtEl>
                                          <p:spTgt spid="167"/>
                                        </p:tgtEl>
                                        <p:attrNameLst>
                                          <p:attrName>style.visibility</p:attrName>
                                        </p:attrNameLst>
                                      </p:cBhvr>
                                      <p:to>
                                        <p:strVal val="visible"/>
                                      </p:to>
                                    </p:set>
                                    <p:animEffect transition="in" filter="dissolve">
                                      <p:cBhvr>
                                        <p:cTn id="11" dur="1000"/>
                                        <p:tgtEl>
                                          <p:spTgt spid="167"/>
                                        </p:tgtEl>
                                      </p:cBhvr>
                                    </p:animEffect>
                                  </p:childTnLst>
                                </p:cTn>
                              </p:par>
                            </p:childTnLst>
                          </p:cTn>
                        </p:par>
                        <p:par>
                          <p:cTn id="12" fill="hold">
                            <p:stCondLst>
                              <p:cond delay="3400"/>
                            </p:stCondLst>
                            <p:childTnLst>
                              <p:par>
                                <p:cTn id="13" presetID="9" presetClass="exit" fill="hold" grpId="3" nodeType="afterEffect">
                                  <p:stCondLst>
                                    <p:cond delay="0"/>
                                  </p:stCondLst>
                                  <p:iterate>
                                    <p:tmAbs val="0"/>
                                  </p:iterate>
                                  <p:childTnLst>
                                    <p:animEffect transition="out" filter="dissolve">
                                      <p:cBhvr>
                                        <p:cTn id="14" dur="1500" fill="hold"/>
                                        <p:tgtEl>
                                          <p:spTgt spid="167"/>
                                        </p:tgtEl>
                                      </p:cBhvr>
                                    </p:animEffect>
                                    <p:set>
                                      <p:cBhvr>
                                        <p:cTn id="15" fill="hold">
                                          <p:stCondLst>
                                            <p:cond delay="1499"/>
                                          </p:stCondLst>
                                        </p:cTn>
                                        <p:tgtEl>
                                          <p:spTgt spid="167"/>
                                        </p:tgtEl>
                                        <p:attrNameLst>
                                          <p:attrName>style.visibility</p:attrName>
                                        </p:attrNameLst>
                                      </p:cBhvr>
                                      <p:to>
                                        <p:strVal val="hidden"/>
                                      </p:to>
                                    </p:set>
                                  </p:childTnLst>
                                </p:cTn>
                              </p:par>
                              <p:par>
                                <p:cTn id="16" presetID="10" presetClass="exit" presetSubtype="0" fill="hold" grpId="0" nodeType="withEffect">
                                  <p:stCondLst>
                                    <p:cond delay="0"/>
                                  </p:stCondLst>
                                  <p:childTnLst>
                                    <p:animEffect transition="out" filter="fade">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childTnLst>
                          </p:cTn>
                        </p:par>
                        <p:par>
                          <p:cTn id="19" fill="hold">
                            <p:stCondLst>
                              <p:cond delay="4900"/>
                            </p:stCondLst>
                            <p:childTnLst>
                              <p:par>
                                <p:cTn id="20" presetID="-1" presetClass="path" presetSubtype="0" accel="50000" fill="hold" nodeType="afterEffect">
                                  <p:stCondLst>
                                    <p:cond delay="0"/>
                                  </p:stCondLst>
                                  <p:childTnLst>
                                    <p:animMotion origin="layout" path="M 0.000000 0.000000 L -0.139323 -0.297250" pathEditMode="relative">
                                      <p:cBhvr>
                                        <p:cTn id="21" dur="1000" fill="hold"/>
                                        <p:tgtEl>
                                          <p:spTgt spid="16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2" animBg="1" advAuto="0"/>
      <p:bldP spid="167" grpId="3" animBg="1" advAuto="0"/>
      <p:bldP spid="168" grpId="1" animBg="1" advAuto="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Τρίγωνο"/>
          <p:cNvSpPr/>
          <p:nvPr/>
        </p:nvSpPr>
        <p:spPr>
          <a:xfrm>
            <a:off x="5698066" y="8153399"/>
            <a:ext cx="1270001" cy="12700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21600" y="21600"/>
                </a:lnTo>
                <a:lnTo>
                  <a:pt x="0" y="21600"/>
                </a:lnTo>
                <a:close/>
              </a:path>
            </a:pathLst>
          </a:custGeom>
          <a:solidFill>
            <a:srgbClr val="FFFFFF"/>
          </a:solidFill>
          <a:ln w="889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a:defRPr>
            </a:pPr>
            <a:endParaRPr/>
          </a:p>
        </p:txBody>
      </p:sp>
      <p:sp>
        <p:nvSpPr>
          <p:cNvPr id="172" name="Η παράλληλη στήριξη σίγουρα προωθεί τη χωρική ένταξη και την εξατομικευμένη διδασκαλία / υποστήριξη."/>
          <p:cNvSpPr/>
          <p:nvPr/>
        </p:nvSpPr>
        <p:spPr>
          <a:xfrm>
            <a:off x="838200" y="3633787"/>
            <a:ext cx="3968486" cy="387455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lstStyle>
            <a:lvl1pPr algn="l">
              <a:defRPr b="0">
                <a:latin typeface="+mn-lt"/>
                <a:ea typeface="+mn-ea"/>
                <a:cs typeface="+mn-cs"/>
                <a:sym typeface="Helvetica Neue Medium"/>
              </a:defRPr>
            </a:lvl1pPr>
          </a:lstStyle>
          <a:p>
            <a:r>
              <a:rPr dirty="0"/>
              <a:t>Η </a:t>
            </a:r>
            <a:r>
              <a:rPr lang="el-GR" dirty="0" smtClean="0"/>
              <a:t>Π</a:t>
            </a:r>
            <a:r>
              <a:rPr dirty="0" smtClean="0"/>
              <a:t>α</a:t>
            </a:r>
            <a:r>
              <a:rPr dirty="0" err="1" smtClean="0"/>
              <a:t>ράλληλη</a:t>
            </a:r>
            <a:r>
              <a:rPr dirty="0" smtClean="0"/>
              <a:t> </a:t>
            </a:r>
            <a:r>
              <a:rPr lang="el-GR" dirty="0" err="1"/>
              <a:t>Σ</a:t>
            </a:r>
            <a:r>
              <a:rPr dirty="0" err="1" smtClean="0"/>
              <a:t>τήριξη</a:t>
            </a:r>
            <a:r>
              <a:rPr dirty="0" smtClean="0"/>
              <a:t> </a:t>
            </a:r>
            <a:r>
              <a:rPr dirty="0" err="1"/>
              <a:t>σίγουρ</a:t>
            </a:r>
            <a:r>
              <a:rPr dirty="0"/>
              <a:t>α προωθεί τη χωρική ένταξη και την εξατομικευμένη διδασκαλία / υποστήριξη.</a:t>
            </a:r>
          </a:p>
        </p:txBody>
      </p:sp>
      <p:sp>
        <p:nvSpPr>
          <p:cNvPr id="173" name="Όμως,…"/>
          <p:cNvSpPr/>
          <p:nvPr/>
        </p:nvSpPr>
        <p:spPr>
          <a:xfrm>
            <a:off x="7581833" y="3530599"/>
            <a:ext cx="4345319" cy="455506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p>
            <a:pPr algn="l"/>
            <a:r>
              <a:rPr dirty="0" err="1"/>
              <a:t>Όμως</a:t>
            </a:r>
            <a:r>
              <a:rPr dirty="0"/>
              <a:t>, </a:t>
            </a:r>
          </a:p>
          <a:p>
            <a:pPr algn="l">
              <a:defRPr b="0">
                <a:latin typeface="+mn-lt"/>
                <a:ea typeface="+mn-ea"/>
                <a:cs typeface="+mn-cs"/>
                <a:sym typeface="Helvetica Neue Medium"/>
              </a:defRPr>
            </a:pPr>
            <a:r>
              <a:rPr dirty="0"/>
              <a:t>η απ</a:t>
            </a:r>
            <a:r>
              <a:rPr dirty="0" err="1"/>
              <a:t>οτυχί</a:t>
            </a:r>
            <a:r>
              <a:rPr dirty="0"/>
              <a:t>α να μεταφερθεί η «συνδιδασκαλία» σε ένα ενταξιακό περιβάλλον τάξης όπου οι καθημερινές </a:t>
            </a:r>
            <a:r>
              <a:rPr dirty="0" smtClean="0"/>
              <a:t>δραστηριότητες</a:t>
            </a:r>
            <a:r>
              <a:rPr lang="el-GR" dirty="0" smtClean="0"/>
              <a:t> </a:t>
            </a:r>
            <a:r>
              <a:rPr dirty="0" smtClean="0"/>
              <a:t>και </a:t>
            </a:r>
            <a:r>
              <a:rPr dirty="0"/>
              <a:t>τα </a:t>
            </a:r>
            <a:r>
              <a:rPr dirty="0" err="1"/>
              <a:t>εκ</a:t>
            </a:r>
            <a:r>
              <a:rPr dirty="0"/>
              <a:t>παιδευτικά καθήκοντα θα τροποποιούνται ή θα προσαρμόζονται, θέτει σε κίνδυνο την ακαδημαϊκή και κοινωνική ένταξη των μαθητών με αναπηρία.</a:t>
            </a:r>
          </a:p>
        </p:txBody>
      </p:sp>
      <p:sp>
        <p:nvSpPr>
          <p:cNvPr id="174" name="Γραμμή"/>
          <p:cNvSpPr/>
          <p:nvPr/>
        </p:nvSpPr>
        <p:spPr>
          <a:xfrm>
            <a:off x="816239" y="7583223"/>
            <a:ext cx="10424056" cy="844682"/>
          </a:xfrm>
          <a:prstGeom prst="line">
            <a:avLst/>
          </a:prstGeom>
          <a:ln w="889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a:defRPr>
            </a:pPr>
            <a:endParaRPr/>
          </a:p>
        </p:txBody>
      </p:sp>
      <p:sp>
        <p:nvSpPr>
          <p:cNvPr id="175"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Η αποτελεσματική ένταξη επηρεάζεται από την αναγνώριση της ευθύνης όλων των μαθητών από τους εκπαιδευτικούς γενικής εκπαίδευσης."/>
          <p:cNvSpPr txBox="1"/>
          <p:nvPr/>
        </p:nvSpPr>
        <p:spPr>
          <a:xfrm>
            <a:off x="1193124" y="4126675"/>
            <a:ext cx="10618551" cy="1500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000"/>
            </a:lvl1pPr>
          </a:lstStyle>
          <a:p>
            <a:r>
              <a:rPr dirty="0"/>
              <a:t>Η αποτελεσματική ένταξη επηρεάζεται από την αναγνώριση της ευθύνης όλων των μαθητών από τους εκπαιδευτικούς γενικής εκπαίδευσης.</a:t>
            </a:r>
          </a:p>
        </p:txBody>
      </p:sp>
      <p:sp>
        <p:nvSpPr>
          <p:cNvPr id="178"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1" nodeType="afterEffect">
                                  <p:stCondLst>
                                    <p:cond delay="0"/>
                                  </p:stCondLst>
                                  <p:iterate>
                                    <p:tmAbs val="0"/>
                                  </p:iterate>
                                  <p:childTnLst>
                                    <p:set>
                                      <p:cBhvr>
                                        <p:cTn id="6" fill="hold"/>
                                        <p:tgtEl>
                                          <p:spTgt spid="177"/>
                                        </p:tgtEl>
                                        <p:attrNameLst>
                                          <p:attrName>style.visibility</p:attrName>
                                        </p:attrNameLst>
                                      </p:cBhvr>
                                      <p:to>
                                        <p:strVal val="visible"/>
                                      </p:to>
                                    </p:set>
                                    <p:animEffect transition="in" filter="box(out)">
                                      <p:cBhvr>
                                        <p:cTn id="7" dur="1000"/>
                                        <p:tgtEl>
                                          <p:spTgt spid="177"/>
                                        </p:tgtEl>
                                      </p:cBhvr>
                                    </p:animEffect>
                                  </p:childTnLst>
                                </p:cTn>
                              </p:par>
                            </p:childTnLst>
                          </p:cTn>
                        </p:par>
                        <p:par>
                          <p:cTn id="8" fill="hold">
                            <p:stCondLst>
                              <p:cond delay="1000"/>
                            </p:stCondLst>
                            <p:childTnLst>
                              <p:par>
                                <p:cTn id="9" presetID="9" presetClass="emph" fill="hold" grpId="2" nodeType="afterEffect">
                                  <p:stCondLst>
                                    <p:cond delay="0"/>
                                  </p:stCondLst>
                                  <p:childTnLst>
                                    <p:set>
                                      <p:cBhvr>
                                        <p:cTn id="10" dur="indefinite" fill="hold"/>
                                        <p:tgtEl>
                                          <p:spTgt spid="177"/>
                                        </p:tgtEl>
                                        <p:attrNameLst>
                                          <p:attrName>style.opacity</p:attrName>
                                        </p:attrNameLst>
                                      </p:cBhvr>
                                      <p:to>
                                        <p:strVal val="0.50"/>
                                      </p:to>
                                    </p:set>
                                    <p:animEffect filter="image" prLst="opacity: 0.50; ">
                                      <p:cBhvr>
                                        <p:cTn id="11" dur="indefinite" fill="hold"/>
                                        <p:tgtEl>
                                          <p:spTgt spid="177"/>
                                        </p:tgtEl>
                                      </p:cBhvr>
                                    </p:animEffect>
                                  </p:childTnLst>
                                </p:cTn>
                              </p:par>
                            </p:childTnLst>
                          </p:cTn>
                        </p:par>
                        <p:par>
                          <p:cTn id="12" fill="hold">
                            <p:stCondLst>
                              <p:cond delay="1000"/>
                            </p:stCondLst>
                            <p:childTnLst>
                              <p:par>
                                <p:cTn id="13" presetID="-1" presetClass="path" presetSubtype="0" accel="50000" decel="50000" fill="hold" nodeType="withEffect">
                                  <p:stCondLst>
                                    <p:cond delay="0"/>
                                  </p:stCondLst>
                                  <p:childTnLst>
                                    <p:animMotion origin="layout" path="M 0.000000 0.000000 L 0.000417 -0.166016" pathEditMode="relative">
                                      <p:cBhvr>
                                        <p:cTn id="14" dur="1000" fill="hold"/>
                                        <p:tgtEl>
                                          <p:spTgt spid="17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 grpId="1" animBg="1" advAuto="0"/>
      <p:bldP spid="177" grpId="2"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Η αποτελεσματική ένταξη επηρεάζεται από την αναγνώριση της ευθύνης όλων των μαθητών από τους εκπαιδευτικούς γενικής εκπαίδευσης."/>
          <p:cNvSpPr txBox="1"/>
          <p:nvPr/>
        </p:nvSpPr>
        <p:spPr>
          <a:xfrm>
            <a:off x="1193124" y="2475675"/>
            <a:ext cx="10618551" cy="1500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000">
                <a:solidFill>
                  <a:srgbClr val="797979"/>
                </a:solidFill>
              </a:defRPr>
            </a:lvl1pPr>
          </a:lstStyle>
          <a:p>
            <a:r>
              <a:rPr dirty="0"/>
              <a:t>Η απ</a:t>
            </a:r>
            <a:r>
              <a:rPr dirty="0" err="1"/>
              <a:t>οτελεσμ</a:t>
            </a:r>
            <a:r>
              <a:rPr dirty="0"/>
              <a:t>ατική ένταξη επηρεάζεται από την αναγνώριση της ευθύνης όλων των μαθητών από τους εκπαιδευτικούς γενικής εκπαίδευσης.</a:t>
            </a:r>
          </a:p>
        </p:txBody>
      </p:sp>
      <p:sp>
        <p:nvSpPr>
          <p:cNvPr id="181" name="Με βάση την Εκπαιδευτική Νομοθεσία:…"/>
          <p:cNvSpPr/>
          <p:nvPr/>
        </p:nvSpPr>
        <p:spPr>
          <a:xfrm>
            <a:off x="787400" y="3855215"/>
            <a:ext cx="5730942" cy="5575434"/>
          </a:xfrm>
          <a:prstGeom prst="rect">
            <a:avLst/>
          </a:prstGeom>
          <a:solidFill>
            <a:srgbClr val="FFFFFF"/>
          </a:solidFill>
          <a:ln w="12700">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p>
            <a:pPr algn="just">
              <a:defRPr sz="2000" b="0">
                <a:latin typeface="+mn-lt"/>
                <a:ea typeface="+mn-ea"/>
                <a:cs typeface="+mn-cs"/>
                <a:sym typeface="Helvetica Neue Medium"/>
              </a:defRPr>
            </a:pPr>
            <a:r>
              <a:rPr dirty="0" err="1"/>
              <a:t>Με</a:t>
            </a:r>
            <a:r>
              <a:rPr dirty="0"/>
              <a:t> β</a:t>
            </a:r>
            <a:r>
              <a:rPr dirty="0" err="1"/>
              <a:t>άση</a:t>
            </a:r>
            <a:r>
              <a:rPr dirty="0"/>
              <a:t> </a:t>
            </a:r>
            <a:r>
              <a:rPr dirty="0" err="1"/>
              <a:t>την</a:t>
            </a:r>
            <a:r>
              <a:rPr dirty="0"/>
              <a:t> </a:t>
            </a:r>
            <a:r>
              <a:rPr dirty="0" err="1"/>
              <a:t>Εκ</a:t>
            </a:r>
            <a:r>
              <a:rPr dirty="0"/>
              <a:t>παιδευτική Νομοθεσία:</a:t>
            </a:r>
          </a:p>
          <a:p>
            <a:pPr algn="just">
              <a:defRPr sz="2000" b="0">
                <a:latin typeface="+mn-lt"/>
                <a:ea typeface="+mn-ea"/>
                <a:cs typeface="+mn-cs"/>
                <a:sym typeface="Helvetica Neue Medium"/>
              </a:defRPr>
            </a:pPr>
            <a:endParaRPr dirty="0"/>
          </a:p>
          <a:p>
            <a:pPr marL="355600" indent="-355600" algn="just">
              <a:buSzPct val="80000"/>
              <a:buBlip>
                <a:blip r:embed="rId2"/>
              </a:buBlip>
              <a:defRPr sz="2000" b="0">
                <a:latin typeface="+mn-lt"/>
                <a:ea typeface="+mn-ea"/>
                <a:cs typeface="+mn-cs"/>
                <a:sym typeface="Helvetica Neue Medium"/>
              </a:defRPr>
            </a:pPr>
            <a:r>
              <a:rPr dirty="0"/>
              <a:t>Η Π.Σ. </a:t>
            </a:r>
            <a:r>
              <a:rPr dirty="0" err="1"/>
              <a:t>εισάγετ</a:t>
            </a:r>
            <a:r>
              <a:rPr dirty="0"/>
              <a:t>αι για την ενίσχυση της εκπαίδευσης των μαθητών </a:t>
            </a:r>
            <a:r>
              <a:rPr lang="el-GR" dirty="0" smtClean="0"/>
              <a:t>με αναπηρία </a:t>
            </a:r>
            <a:r>
              <a:rPr dirty="0" err="1" smtClean="0"/>
              <a:t>στις</a:t>
            </a:r>
            <a:r>
              <a:rPr dirty="0" smtClean="0"/>
              <a:t> </a:t>
            </a:r>
            <a:r>
              <a:rPr dirty="0" err="1"/>
              <a:t>γενικές</a:t>
            </a:r>
            <a:r>
              <a:rPr dirty="0"/>
              <a:t> </a:t>
            </a:r>
            <a:r>
              <a:rPr dirty="0" err="1"/>
              <a:t>τάξεις</a:t>
            </a:r>
            <a:r>
              <a:rPr dirty="0"/>
              <a:t> (</a:t>
            </a:r>
            <a:r>
              <a:rPr dirty="0" smtClean="0"/>
              <a:t>Ν</a:t>
            </a:r>
            <a:r>
              <a:rPr lang="el-GR" dirty="0" smtClean="0"/>
              <a:t>.</a:t>
            </a:r>
            <a:r>
              <a:rPr dirty="0" smtClean="0"/>
              <a:t> 2817/200</a:t>
            </a:r>
            <a:r>
              <a:rPr lang="el-GR" dirty="0" smtClean="0"/>
              <a:t>0, Ν.</a:t>
            </a:r>
            <a:r>
              <a:rPr dirty="0" smtClean="0"/>
              <a:t> </a:t>
            </a:r>
            <a:r>
              <a:rPr dirty="0"/>
              <a:t>3699/2008).</a:t>
            </a:r>
          </a:p>
          <a:p>
            <a:pPr marL="355600" indent="-355600" algn="just">
              <a:buSzPct val="80000"/>
              <a:buBlip>
                <a:blip r:embed="rId2"/>
              </a:buBlip>
              <a:defRPr sz="2000" b="0">
                <a:latin typeface="+mn-lt"/>
                <a:ea typeface="+mn-ea"/>
                <a:cs typeface="+mn-cs"/>
                <a:sym typeface="Helvetica Neue Medium"/>
              </a:defRPr>
            </a:pPr>
            <a:r>
              <a:rPr dirty="0" err="1"/>
              <a:t>Το</a:t>
            </a:r>
            <a:r>
              <a:rPr dirty="0"/>
              <a:t> Υπ</a:t>
            </a:r>
            <a:r>
              <a:rPr dirty="0" err="1"/>
              <a:t>ουργείο</a:t>
            </a:r>
            <a:r>
              <a:rPr dirty="0"/>
              <a:t> Πα</a:t>
            </a:r>
            <a:r>
              <a:rPr dirty="0" err="1"/>
              <a:t>ιδεί</a:t>
            </a:r>
            <a:r>
              <a:rPr dirty="0"/>
              <a:t>ας, υπεύθυνο για όλες τις εκπαιδευτικές πρωτοβουλίες στα ελληνικά σχολεία, ταύτισε την Π.Σ. </a:t>
            </a:r>
            <a:r>
              <a:rPr dirty="0" err="1"/>
              <a:t>με</a:t>
            </a:r>
            <a:r>
              <a:rPr dirty="0"/>
              <a:t> </a:t>
            </a:r>
            <a:r>
              <a:rPr dirty="0" err="1"/>
              <a:t>την</a:t>
            </a:r>
            <a:r>
              <a:rPr dirty="0"/>
              <a:t> </a:t>
            </a:r>
            <a:r>
              <a:rPr dirty="0" err="1"/>
              <a:t>συνεκ</a:t>
            </a:r>
            <a:r>
              <a:rPr dirty="0"/>
              <a:t>παίδευση, αξιοποιώντας τους Ε.Ε.Α για άμεση εργασία με τους μαθητές με αναπηρία σε πλήρες ωράριο για όλα τα γνωστικά αντικείμενα στη γενική τάξη.</a:t>
            </a:r>
          </a:p>
          <a:p>
            <a:pPr marL="355600" indent="-355600" algn="just">
              <a:buSzPct val="80000"/>
              <a:buBlip>
                <a:blip r:embed="rId2"/>
              </a:buBlip>
              <a:defRPr sz="2000" b="0">
                <a:latin typeface="+mn-lt"/>
                <a:ea typeface="+mn-ea"/>
                <a:cs typeface="+mn-cs"/>
                <a:sym typeface="Helvetica Neue Medium"/>
              </a:defRPr>
            </a:pPr>
            <a:r>
              <a:rPr dirty="0"/>
              <a:t>Επ</a:t>
            </a:r>
            <a:r>
              <a:rPr dirty="0" err="1"/>
              <a:t>ομένως</a:t>
            </a:r>
            <a:r>
              <a:rPr dirty="0"/>
              <a:t>, </a:t>
            </a:r>
            <a:r>
              <a:rPr dirty="0" err="1"/>
              <a:t>οι</a:t>
            </a:r>
            <a:r>
              <a:rPr dirty="0"/>
              <a:t> </a:t>
            </a:r>
            <a:r>
              <a:rPr dirty="0" err="1"/>
              <a:t>εκ</a:t>
            </a:r>
            <a:r>
              <a:rPr dirty="0"/>
              <a:t>παιδευτικοί ειδικής αγωγής παρέχονται από το Υπουργείο, όχι στο σχολείο ή στη τάξη, αλλά ονομαστικά στον μαθητή με διάγνωση ειδικών εκπαιδευτικών αναγκών ή/και αναπηρίας.</a:t>
            </a:r>
          </a:p>
        </p:txBody>
      </p:sp>
      <p:sp>
        <p:nvSpPr>
          <p:cNvPr id="182" name="Με βάση την Εκπαιδευτική Νομοθεσία:…"/>
          <p:cNvSpPr/>
          <p:nvPr/>
        </p:nvSpPr>
        <p:spPr>
          <a:xfrm>
            <a:off x="6925733" y="3855215"/>
            <a:ext cx="5730942" cy="5575434"/>
          </a:xfrm>
          <a:prstGeom prst="rect">
            <a:avLst/>
          </a:prstGeom>
          <a:solidFill>
            <a:srgbClr val="FFFFFF"/>
          </a:solidFill>
          <a:ln w="12700">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p>
            <a:pPr algn="just">
              <a:defRPr sz="2000" b="0">
                <a:latin typeface="+mn-lt"/>
                <a:ea typeface="+mn-ea"/>
                <a:cs typeface="+mn-cs"/>
                <a:sym typeface="Helvetica Neue Medium"/>
              </a:defRPr>
            </a:pPr>
            <a:r>
              <a:rPr dirty="0" err="1"/>
              <a:t>Με</a:t>
            </a:r>
            <a:r>
              <a:rPr dirty="0"/>
              <a:t> β</a:t>
            </a:r>
            <a:r>
              <a:rPr dirty="0" err="1"/>
              <a:t>άση</a:t>
            </a:r>
            <a:r>
              <a:rPr dirty="0"/>
              <a:t> </a:t>
            </a:r>
            <a:r>
              <a:rPr dirty="0" err="1"/>
              <a:t>την</a:t>
            </a:r>
            <a:r>
              <a:rPr dirty="0"/>
              <a:t> </a:t>
            </a:r>
            <a:r>
              <a:rPr dirty="0" err="1"/>
              <a:t>Εκ</a:t>
            </a:r>
            <a:r>
              <a:rPr dirty="0"/>
              <a:t>παιδευτική Νομοθεσία:</a:t>
            </a:r>
          </a:p>
          <a:p>
            <a:pPr algn="just">
              <a:defRPr sz="2000" b="0">
                <a:latin typeface="+mn-lt"/>
                <a:ea typeface="+mn-ea"/>
                <a:cs typeface="+mn-cs"/>
                <a:sym typeface="Helvetica Neue Medium"/>
              </a:defRPr>
            </a:pPr>
            <a:endParaRPr dirty="0"/>
          </a:p>
          <a:p>
            <a:pPr marL="355600" indent="-355600" algn="just">
              <a:buSzPct val="80000"/>
              <a:buBlip>
                <a:blip r:embed="rId2"/>
              </a:buBlip>
              <a:defRPr sz="2000" b="0">
                <a:latin typeface="+mn-lt"/>
                <a:ea typeface="+mn-ea"/>
                <a:cs typeface="+mn-cs"/>
                <a:sym typeface="Helvetica Neue Medium"/>
              </a:defRPr>
            </a:pPr>
            <a:r>
              <a:rPr dirty="0" err="1"/>
              <a:t>Είν</a:t>
            </a:r>
            <a:r>
              <a:rPr dirty="0"/>
              <a:t>αι σαφές ότι ο νόμος είναι αντιφατικός και προκαλεί σύγχυση στην πράξη </a:t>
            </a:r>
            <a:r>
              <a:rPr lang="el-GR" dirty="0" smtClean="0"/>
              <a:t>(</a:t>
            </a:r>
            <a:r>
              <a:rPr dirty="0" err="1" smtClean="0"/>
              <a:t>διότι</a:t>
            </a:r>
            <a:r>
              <a:rPr dirty="0" smtClean="0"/>
              <a:t> </a:t>
            </a:r>
            <a:r>
              <a:rPr dirty="0"/>
              <a:t>π</a:t>
            </a:r>
            <a:r>
              <a:rPr dirty="0" err="1"/>
              <a:t>ρεσ</a:t>
            </a:r>
            <a:r>
              <a:rPr dirty="0"/>
              <a:t>βεύει ότι προωθεί την ένταξη/συνεργασία μέσα από μια πρακτική </a:t>
            </a:r>
            <a:r>
              <a:rPr dirty="0" smtClean="0"/>
              <a:t>ημι-διαχωρισμού</a:t>
            </a:r>
            <a:r>
              <a:rPr lang="el-GR" dirty="0" smtClean="0"/>
              <a:t>)</a:t>
            </a:r>
            <a:r>
              <a:rPr dirty="0" smtClean="0"/>
              <a:t>.</a:t>
            </a:r>
            <a:endParaRPr dirty="0"/>
          </a:p>
          <a:p>
            <a:pPr marL="355600" indent="-355600" algn="just">
              <a:buSzPct val="80000"/>
              <a:buBlip>
                <a:blip r:embed="rId2"/>
              </a:buBlip>
              <a:defRPr sz="2000" b="0">
                <a:latin typeface="+mn-lt"/>
                <a:ea typeface="+mn-ea"/>
                <a:cs typeface="+mn-cs"/>
                <a:sym typeface="Helvetica Neue Medium"/>
              </a:defRPr>
            </a:pPr>
            <a:r>
              <a:rPr dirty="0" err="1"/>
              <a:t>Μι</a:t>
            </a:r>
            <a:r>
              <a:rPr dirty="0"/>
              <a:t>α τέτοια επιταγή, επιβαλλόμενη από το Υπουργείο Παιδείας, περιορίζει την εξέλιξη, σε βάθος χρόνου, οποιουδήποτε άλλου μοντέλου συνεργατικής διδασκαλίας.</a:t>
            </a:r>
          </a:p>
        </p:txBody>
      </p:sp>
      <p:sp>
        <p:nvSpPr>
          <p:cNvPr id="183"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6" presetClass="emph" presetSubtype="0" accel="50000" decel="50000" fill="hold" grpId="1" nodeType="withEffect">
                                  <p:stCondLst>
                                    <p:cond delay="0"/>
                                  </p:stCondLst>
                                  <p:childTnLst>
                                    <p:animScale>
                                      <p:cBhvr>
                                        <p:cTn id="6" dur="1000" fill="hold"/>
                                        <p:tgtEl>
                                          <p:spTgt spid="180"/>
                                        </p:tgtEl>
                                      </p:cBhvr>
                                      <p:by x="60835" y="60835"/>
                                    </p:animScale>
                                  </p:childTnLst>
                                </p:cTn>
                              </p:par>
                            </p:childTnLst>
                          </p:cTn>
                        </p:par>
                        <p:par>
                          <p:cTn id="7" fill="hold">
                            <p:stCondLst>
                              <p:cond delay="1000"/>
                            </p:stCondLst>
                            <p:childTnLst>
                              <p:par>
                                <p:cTn id="8" presetID="10" presetClass="entr" presetSubtype="0" fill="hold" grpId="2" nodeType="afterEffect">
                                  <p:stCondLst>
                                    <p:cond delay="0"/>
                                  </p:stCondLst>
                                  <p:childTnLst>
                                    <p:set>
                                      <p:cBhvr>
                                        <p:cTn id="9" dur="1" fill="hold">
                                          <p:stCondLst>
                                            <p:cond delay="0"/>
                                          </p:stCondLst>
                                        </p:cTn>
                                        <p:tgtEl>
                                          <p:spTgt spid="181">
                                            <p:bg/>
                                          </p:spTgt>
                                        </p:tgtEl>
                                        <p:attrNameLst>
                                          <p:attrName>style.visibility</p:attrName>
                                        </p:attrNameLst>
                                      </p:cBhvr>
                                      <p:to>
                                        <p:strVal val="visible"/>
                                      </p:to>
                                    </p:set>
                                    <p:animEffect transition="in" filter="fade">
                                      <p:cBhvr>
                                        <p:cTn id="10" dur="500"/>
                                        <p:tgtEl>
                                          <p:spTgt spid="181">
                                            <p:bg/>
                                          </p:spTgt>
                                        </p:tgtEl>
                                      </p:cBhvr>
                                    </p:animEffect>
                                  </p:childTnLst>
                                </p:cTn>
                              </p:par>
                            </p:childTnLst>
                          </p:cTn>
                        </p:par>
                        <p:par>
                          <p:cTn id="11" fill="hold">
                            <p:stCondLst>
                              <p:cond delay="1500"/>
                            </p:stCondLst>
                            <p:childTnLst>
                              <p:par>
                                <p:cTn id="12" presetID="10" presetClass="entr" presetSubtype="0" fill="hold" grpId="2" nodeType="afterEffect">
                                  <p:stCondLst>
                                    <p:cond delay="0"/>
                                  </p:stCondLst>
                                  <p:childTnLst>
                                    <p:set>
                                      <p:cBhvr>
                                        <p:cTn id="13" dur="1" fill="hold">
                                          <p:stCondLst>
                                            <p:cond delay="0"/>
                                          </p:stCondLst>
                                        </p:cTn>
                                        <p:tgtEl>
                                          <p:spTgt spid="181">
                                            <p:txEl>
                                              <p:pRg st="0" end="0"/>
                                            </p:txEl>
                                          </p:spTgt>
                                        </p:tgtEl>
                                        <p:attrNameLst>
                                          <p:attrName>style.visibility</p:attrName>
                                        </p:attrNameLst>
                                      </p:cBhvr>
                                      <p:to>
                                        <p:strVal val="visible"/>
                                      </p:to>
                                    </p:set>
                                    <p:animEffect transition="in" filter="fade">
                                      <p:cBhvr>
                                        <p:cTn id="14" dur="500"/>
                                        <p:tgtEl>
                                          <p:spTgt spid="181">
                                            <p:txEl>
                                              <p:pRg st="0" end="0"/>
                                            </p:txEl>
                                          </p:spTgt>
                                        </p:tgtEl>
                                      </p:cBhvr>
                                    </p:animEffect>
                                  </p:childTnLst>
                                </p:cTn>
                              </p:par>
                            </p:childTnLst>
                          </p:cTn>
                        </p:par>
                        <p:par>
                          <p:cTn id="15" fill="hold">
                            <p:stCondLst>
                              <p:cond delay="2000"/>
                            </p:stCondLst>
                            <p:childTnLst>
                              <p:par>
                                <p:cTn id="16" presetID="10" presetClass="entr" presetSubtype="0" fill="hold" grpId="2" nodeType="afterEffect">
                                  <p:stCondLst>
                                    <p:cond delay="0"/>
                                  </p:stCondLst>
                                  <p:childTnLst>
                                    <p:set>
                                      <p:cBhvr>
                                        <p:cTn id="17" dur="1" fill="hold">
                                          <p:stCondLst>
                                            <p:cond delay="0"/>
                                          </p:stCondLst>
                                        </p:cTn>
                                        <p:tgtEl>
                                          <p:spTgt spid="181">
                                            <p:txEl>
                                              <p:pRg st="2" end="2"/>
                                            </p:txEl>
                                          </p:spTgt>
                                        </p:tgtEl>
                                        <p:attrNameLst>
                                          <p:attrName>style.visibility</p:attrName>
                                        </p:attrNameLst>
                                      </p:cBhvr>
                                      <p:to>
                                        <p:strVal val="visible"/>
                                      </p:to>
                                    </p:set>
                                    <p:animEffect transition="in" filter="fade">
                                      <p:cBhvr>
                                        <p:cTn id="18" dur="500"/>
                                        <p:tgtEl>
                                          <p:spTgt spid="181">
                                            <p:txEl>
                                              <p:pRg st="2" end="2"/>
                                            </p:txEl>
                                          </p:spTgt>
                                        </p:tgtEl>
                                      </p:cBhvr>
                                    </p:animEffect>
                                  </p:childTnLst>
                                </p:cTn>
                              </p:par>
                            </p:childTnLst>
                          </p:cTn>
                        </p:par>
                        <p:par>
                          <p:cTn id="19" fill="hold">
                            <p:stCondLst>
                              <p:cond delay="2500"/>
                            </p:stCondLst>
                            <p:childTnLst>
                              <p:par>
                                <p:cTn id="20" presetID="10" presetClass="entr" presetSubtype="0" fill="hold" grpId="2" nodeType="afterEffect">
                                  <p:stCondLst>
                                    <p:cond delay="0"/>
                                  </p:stCondLst>
                                  <p:childTnLst>
                                    <p:set>
                                      <p:cBhvr>
                                        <p:cTn id="21" dur="1" fill="hold">
                                          <p:stCondLst>
                                            <p:cond delay="0"/>
                                          </p:stCondLst>
                                        </p:cTn>
                                        <p:tgtEl>
                                          <p:spTgt spid="181">
                                            <p:txEl>
                                              <p:pRg st="3" end="3"/>
                                            </p:txEl>
                                          </p:spTgt>
                                        </p:tgtEl>
                                        <p:attrNameLst>
                                          <p:attrName>style.visibility</p:attrName>
                                        </p:attrNameLst>
                                      </p:cBhvr>
                                      <p:to>
                                        <p:strVal val="visible"/>
                                      </p:to>
                                    </p:set>
                                    <p:animEffect transition="in" filter="fade">
                                      <p:cBhvr>
                                        <p:cTn id="22" dur="500"/>
                                        <p:tgtEl>
                                          <p:spTgt spid="181">
                                            <p:txEl>
                                              <p:pRg st="3" end="3"/>
                                            </p:txEl>
                                          </p:spTgt>
                                        </p:tgtEl>
                                      </p:cBhvr>
                                    </p:animEffect>
                                  </p:childTnLst>
                                </p:cTn>
                              </p:par>
                            </p:childTnLst>
                          </p:cTn>
                        </p:par>
                        <p:par>
                          <p:cTn id="23" fill="hold">
                            <p:stCondLst>
                              <p:cond delay="3000"/>
                            </p:stCondLst>
                            <p:childTnLst>
                              <p:par>
                                <p:cTn id="24" presetID="10" presetClass="entr" presetSubtype="0" fill="hold" grpId="2" nodeType="afterEffect">
                                  <p:stCondLst>
                                    <p:cond delay="0"/>
                                  </p:stCondLst>
                                  <p:childTnLst>
                                    <p:set>
                                      <p:cBhvr>
                                        <p:cTn id="25" dur="1" fill="hold">
                                          <p:stCondLst>
                                            <p:cond delay="0"/>
                                          </p:stCondLst>
                                        </p:cTn>
                                        <p:tgtEl>
                                          <p:spTgt spid="181">
                                            <p:txEl>
                                              <p:pRg st="4" end="4"/>
                                            </p:txEl>
                                          </p:spTgt>
                                        </p:tgtEl>
                                        <p:attrNameLst>
                                          <p:attrName>style.visibility</p:attrName>
                                        </p:attrNameLst>
                                      </p:cBhvr>
                                      <p:to>
                                        <p:strVal val="visible"/>
                                      </p:to>
                                    </p:set>
                                    <p:animEffect transition="in" filter="fade">
                                      <p:cBhvr>
                                        <p:cTn id="26" dur="500"/>
                                        <p:tgtEl>
                                          <p:spTgt spid="181">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3" presetClass="exit" presetSubtype="32" fill="hold" grpId="3" nodeType="clickEffect">
                                  <p:stCondLst>
                                    <p:cond delay="0"/>
                                  </p:stCondLst>
                                  <p:iterate>
                                    <p:tmAbs val="0"/>
                                  </p:iterate>
                                  <p:childTnLst>
                                    <p:anim calcmode="lin" valueType="num">
                                      <p:cBhvr>
                                        <p:cTn id="30" dur="1000" fill="hold"/>
                                        <p:tgtEl>
                                          <p:spTgt spid="181">
                                            <p:txEl>
                                              <p:pRg st="0" end="0"/>
                                            </p:txEl>
                                          </p:spTgt>
                                        </p:tgtEl>
                                        <p:attrNameLst>
                                          <p:attrName>ppt_w</p:attrName>
                                        </p:attrNameLst>
                                      </p:cBhvr>
                                      <p:tavLst>
                                        <p:tav tm="0">
                                          <p:val>
                                            <p:strVal val="ppt_w"/>
                                          </p:val>
                                        </p:tav>
                                        <p:tav tm="100000">
                                          <p:val>
                                            <p:fltVal val="0"/>
                                          </p:val>
                                        </p:tav>
                                      </p:tavLst>
                                    </p:anim>
                                    <p:anim calcmode="lin" valueType="num">
                                      <p:cBhvr>
                                        <p:cTn id="31" dur="1000" fill="hold"/>
                                        <p:tgtEl>
                                          <p:spTgt spid="181">
                                            <p:txEl>
                                              <p:pRg st="0" end="0"/>
                                            </p:txEl>
                                          </p:spTgt>
                                        </p:tgtEl>
                                        <p:attrNameLst>
                                          <p:attrName>ppt_h</p:attrName>
                                        </p:attrNameLst>
                                      </p:cBhvr>
                                      <p:tavLst>
                                        <p:tav tm="0">
                                          <p:val>
                                            <p:strVal val="ppt_h"/>
                                          </p:val>
                                        </p:tav>
                                        <p:tav tm="100000">
                                          <p:val>
                                            <p:fltVal val="0"/>
                                          </p:val>
                                        </p:tav>
                                      </p:tavLst>
                                    </p:anim>
                                    <p:set>
                                      <p:cBhvr>
                                        <p:cTn id="32" fill="hold">
                                          <p:stCondLst>
                                            <p:cond delay="999"/>
                                          </p:stCondLst>
                                        </p:cTn>
                                        <p:tgtEl>
                                          <p:spTgt spid="181">
                                            <p:txEl>
                                              <p:pRg st="0" end="0"/>
                                            </p:txEl>
                                          </p:spTgt>
                                        </p:tgtEl>
                                        <p:attrNameLst>
                                          <p:attrName>style.visibility</p:attrName>
                                        </p:attrNameLst>
                                      </p:cBhvr>
                                      <p:to>
                                        <p:strVal val="hidden"/>
                                      </p:to>
                                    </p:set>
                                  </p:childTnLst>
                                </p:cTn>
                              </p:par>
                              <p:par>
                                <p:cTn id="33" presetID="23" presetClass="exit" presetSubtype="32" fill="hold" grpId="3" nodeType="withEffect">
                                  <p:stCondLst>
                                    <p:cond delay="0"/>
                                  </p:stCondLst>
                                  <p:iterate>
                                    <p:tmAbs val="0"/>
                                  </p:iterate>
                                  <p:childTnLst>
                                    <p:anim calcmode="lin" valueType="num">
                                      <p:cBhvr>
                                        <p:cTn id="34" dur="1000" fill="hold"/>
                                        <p:tgtEl>
                                          <p:spTgt spid="181">
                                            <p:txEl>
                                              <p:pRg st="2" end="2"/>
                                            </p:txEl>
                                          </p:spTgt>
                                        </p:tgtEl>
                                        <p:attrNameLst>
                                          <p:attrName>ppt_w</p:attrName>
                                        </p:attrNameLst>
                                      </p:cBhvr>
                                      <p:tavLst>
                                        <p:tav tm="0">
                                          <p:val>
                                            <p:strVal val="ppt_w"/>
                                          </p:val>
                                        </p:tav>
                                        <p:tav tm="100000">
                                          <p:val>
                                            <p:fltVal val="0"/>
                                          </p:val>
                                        </p:tav>
                                      </p:tavLst>
                                    </p:anim>
                                    <p:anim calcmode="lin" valueType="num">
                                      <p:cBhvr>
                                        <p:cTn id="35" dur="1000" fill="hold"/>
                                        <p:tgtEl>
                                          <p:spTgt spid="181">
                                            <p:txEl>
                                              <p:pRg st="2" end="2"/>
                                            </p:txEl>
                                          </p:spTgt>
                                        </p:tgtEl>
                                        <p:attrNameLst>
                                          <p:attrName>ppt_h</p:attrName>
                                        </p:attrNameLst>
                                      </p:cBhvr>
                                      <p:tavLst>
                                        <p:tav tm="0">
                                          <p:val>
                                            <p:strVal val="ppt_h"/>
                                          </p:val>
                                        </p:tav>
                                        <p:tav tm="100000">
                                          <p:val>
                                            <p:fltVal val="0"/>
                                          </p:val>
                                        </p:tav>
                                      </p:tavLst>
                                    </p:anim>
                                    <p:set>
                                      <p:cBhvr>
                                        <p:cTn id="36" fill="hold">
                                          <p:stCondLst>
                                            <p:cond delay="999"/>
                                          </p:stCondLst>
                                        </p:cTn>
                                        <p:tgtEl>
                                          <p:spTgt spid="181">
                                            <p:txEl>
                                              <p:pRg st="2" end="2"/>
                                            </p:txEl>
                                          </p:spTgt>
                                        </p:tgtEl>
                                        <p:attrNameLst>
                                          <p:attrName>style.visibility</p:attrName>
                                        </p:attrNameLst>
                                      </p:cBhvr>
                                      <p:to>
                                        <p:strVal val="hidden"/>
                                      </p:to>
                                    </p:set>
                                  </p:childTnLst>
                                </p:cTn>
                              </p:par>
                              <p:par>
                                <p:cTn id="37" presetID="23" presetClass="exit" presetSubtype="32" fill="hold" grpId="3" nodeType="withEffect">
                                  <p:stCondLst>
                                    <p:cond delay="0"/>
                                  </p:stCondLst>
                                  <p:iterate>
                                    <p:tmAbs val="0"/>
                                  </p:iterate>
                                  <p:childTnLst>
                                    <p:anim calcmode="lin" valueType="num">
                                      <p:cBhvr>
                                        <p:cTn id="38" dur="1000" fill="hold"/>
                                        <p:tgtEl>
                                          <p:spTgt spid="181">
                                            <p:txEl>
                                              <p:pRg st="3" end="3"/>
                                            </p:txEl>
                                          </p:spTgt>
                                        </p:tgtEl>
                                        <p:attrNameLst>
                                          <p:attrName>ppt_w</p:attrName>
                                        </p:attrNameLst>
                                      </p:cBhvr>
                                      <p:tavLst>
                                        <p:tav tm="0">
                                          <p:val>
                                            <p:strVal val="ppt_w"/>
                                          </p:val>
                                        </p:tav>
                                        <p:tav tm="100000">
                                          <p:val>
                                            <p:fltVal val="0"/>
                                          </p:val>
                                        </p:tav>
                                      </p:tavLst>
                                    </p:anim>
                                    <p:anim calcmode="lin" valueType="num">
                                      <p:cBhvr>
                                        <p:cTn id="39" dur="1000" fill="hold"/>
                                        <p:tgtEl>
                                          <p:spTgt spid="181">
                                            <p:txEl>
                                              <p:pRg st="3" end="3"/>
                                            </p:txEl>
                                          </p:spTgt>
                                        </p:tgtEl>
                                        <p:attrNameLst>
                                          <p:attrName>ppt_h</p:attrName>
                                        </p:attrNameLst>
                                      </p:cBhvr>
                                      <p:tavLst>
                                        <p:tav tm="0">
                                          <p:val>
                                            <p:strVal val="ppt_h"/>
                                          </p:val>
                                        </p:tav>
                                        <p:tav tm="100000">
                                          <p:val>
                                            <p:fltVal val="0"/>
                                          </p:val>
                                        </p:tav>
                                      </p:tavLst>
                                    </p:anim>
                                    <p:set>
                                      <p:cBhvr>
                                        <p:cTn id="40" fill="hold">
                                          <p:stCondLst>
                                            <p:cond delay="999"/>
                                          </p:stCondLst>
                                        </p:cTn>
                                        <p:tgtEl>
                                          <p:spTgt spid="181">
                                            <p:txEl>
                                              <p:pRg st="3" end="3"/>
                                            </p:txEl>
                                          </p:spTgt>
                                        </p:tgtEl>
                                        <p:attrNameLst>
                                          <p:attrName>style.visibility</p:attrName>
                                        </p:attrNameLst>
                                      </p:cBhvr>
                                      <p:to>
                                        <p:strVal val="hidden"/>
                                      </p:to>
                                    </p:set>
                                  </p:childTnLst>
                                </p:cTn>
                              </p:par>
                              <p:par>
                                <p:cTn id="41" presetID="23" presetClass="exit" presetSubtype="32" fill="hold" grpId="3" nodeType="withEffect">
                                  <p:stCondLst>
                                    <p:cond delay="0"/>
                                  </p:stCondLst>
                                  <p:iterate>
                                    <p:tmAbs val="0"/>
                                  </p:iterate>
                                  <p:childTnLst>
                                    <p:anim calcmode="lin" valueType="num">
                                      <p:cBhvr>
                                        <p:cTn id="42" dur="1000" fill="hold"/>
                                        <p:tgtEl>
                                          <p:spTgt spid="181">
                                            <p:txEl>
                                              <p:pRg st="4" end="4"/>
                                            </p:txEl>
                                          </p:spTgt>
                                        </p:tgtEl>
                                        <p:attrNameLst>
                                          <p:attrName>ppt_w</p:attrName>
                                        </p:attrNameLst>
                                      </p:cBhvr>
                                      <p:tavLst>
                                        <p:tav tm="0">
                                          <p:val>
                                            <p:strVal val="ppt_w"/>
                                          </p:val>
                                        </p:tav>
                                        <p:tav tm="100000">
                                          <p:val>
                                            <p:fltVal val="0"/>
                                          </p:val>
                                        </p:tav>
                                      </p:tavLst>
                                    </p:anim>
                                    <p:anim calcmode="lin" valueType="num">
                                      <p:cBhvr>
                                        <p:cTn id="43" dur="1000" fill="hold"/>
                                        <p:tgtEl>
                                          <p:spTgt spid="181">
                                            <p:txEl>
                                              <p:pRg st="4" end="4"/>
                                            </p:txEl>
                                          </p:spTgt>
                                        </p:tgtEl>
                                        <p:attrNameLst>
                                          <p:attrName>ppt_h</p:attrName>
                                        </p:attrNameLst>
                                      </p:cBhvr>
                                      <p:tavLst>
                                        <p:tav tm="0">
                                          <p:val>
                                            <p:strVal val="ppt_h"/>
                                          </p:val>
                                        </p:tav>
                                        <p:tav tm="100000">
                                          <p:val>
                                            <p:fltVal val="0"/>
                                          </p:val>
                                        </p:tav>
                                      </p:tavLst>
                                    </p:anim>
                                    <p:set>
                                      <p:cBhvr>
                                        <p:cTn id="44" fill="hold">
                                          <p:stCondLst>
                                            <p:cond delay="999"/>
                                          </p:stCondLst>
                                        </p:cTn>
                                        <p:tgtEl>
                                          <p:spTgt spid="181">
                                            <p:txEl>
                                              <p:pRg st="4" end="4"/>
                                            </p:txEl>
                                          </p:spTgt>
                                        </p:tgtEl>
                                        <p:attrNameLst>
                                          <p:attrName>style.visibility</p:attrName>
                                        </p:attrNameLst>
                                      </p:cBhvr>
                                      <p:to>
                                        <p:strVal val="hidden"/>
                                      </p:to>
                                    </p:set>
                                  </p:childTnLst>
                                </p:cTn>
                              </p:par>
                              <p:par>
                                <p:cTn id="45" presetID="23" presetClass="exit" presetSubtype="32" fill="hold" grpId="3" nodeType="withEffect">
                                  <p:stCondLst>
                                    <p:cond delay="0"/>
                                  </p:stCondLst>
                                  <p:iterate>
                                    <p:tmAbs val="0"/>
                                  </p:iterate>
                                  <p:childTnLst>
                                    <p:anim calcmode="lin" valueType="num">
                                      <p:cBhvr>
                                        <p:cTn id="46" dur="1000" fill="hold"/>
                                        <p:tgtEl>
                                          <p:spTgt spid="181">
                                            <p:bg/>
                                          </p:spTgt>
                                        </p:tgtEl>
                                        <p:attrNameLst>
                                          <p:attrName>ppt_w</p:attrName>
                                        </p:attrNameLst>
                                      </p:cBhvr>
                                      <p:tavLst>
                                        <p:tav tm="0">
                                          <p:val>
                                            <p:strVal val="ppt_w"/>
                                          </p:val>
                                        </p:tav>
                                        <p:tav tm="100000">
                                          <p:val>
                                            <p:fltVal val="0"/>
                                          </p:val>
                                        </p:tav>
                                      </p:tavLst>
                                    </p:anim>
                                    <p:anim calcmode="lin" valueType="num">
                                      <p:cBhvr>
                                        <p:cTn id="47" dur="1000" fill="hold"/>
                                        <p:tgtEl>
                                          <p:spTgt spid="181">
                                            <p:bg/>
                                          </p:spTgt>
                                        </p:tgtEl>
                                        <p:attrNameLst>
                                          <p:attrName>ppt_h</p:attrName>
                                        </p:attrNameLst>
                                      </p:cBhvr>
                                      <p:tavLst>
                                        <p:tav tm="0">
                                          <p:val>
                                            <p:strVal val="ppt_h"/>
                                          </p:val>
                                        </p:tav>
                                        <p:tav tm="100000">
                                          <p:val>
                                            <p:fltVal val="0"/>
                                          </p:val>
                                        </p:tav>
                                      </p:tavLst>
                                    </p:anim>
                                    <p:set>
                                      <p:cBhvr>
                                        <p:cTn id="48" fill="hold">
                                          <p:stCondLst>
                                            <p:cond delay="999"/>
                                          </p:stCondLst>
                                        </p:cTn>
                                        <p:tgtEl>
                                          <p:spTgt spid="181">
                                            <p:bg/>
                                          </p:spTgt>
                                        </p:tgtEl>
                                        <p:attrNameLst>
                                          <p:attrName>style.visibility</p:attrName>
                                        </p:attrNameLst>
                                      </p:cBhvr>
                                      <p:to>
                                        <p:strVal val="hidden"/>
                                      </p:to>
                                    </p:set>
                                  </p:childTnLst>
                                </p:cTn>
                              </p:par>
                            </p:childTnLst>
                          </p:cTn>
                        </p:par>
                        <p:par>
                          <p:cTn id="49" fill="hold">
                            <p:stCondLst>
                              <p:cond delay="1000"/>
                            </p:stCondLst>
                            <p:childTnLst>
                              <p:par>
                                <p:cTn id="50" presetID="10" presetClass="entr" presetSubtype="0" fill="hold" grpId="4" nodeType="afterEffect">
                                  <p:stCondLst>
                                    <p:cond delay="0"/>
                                  </p:stCondLst>
                                  <p:childTnLst>
                                    <p:set>
                                      <p:cBhvr>
                                        <p:cTn id="51" dur="1" fill="hold">
                                          <p:stCondLst>
                                            <p:cond delay="0"/>
                                          </p:stCondLst>
                                        </p:cTn>
                                        <p:tgtEl>
                                          <p:spTgt spid="182">
                                            <p:bg/>
                                          </p:spTgt>
                                        </p:tgtEl>
                                        <p:attrNameLst>
                                          <p:attrName>style.visibility</p:attrName>
                                        </p:attrNameLst>
                                      </p:cBhvr>
                                      <p:to>
                                        <p:strVal val="visible"/>
                                      </p:to>
                                    </p:set>
                                    <p:animEffect transition="in" filter="fade">
                                      <p:cBhvr>
                                        <p:cTn id="52" dur="500"/>
                                        <p:tgtEl>
                                          <p:spTgt spid="182">
                                            <p:bg/>
                                          </p:spTgt>
                                        </p:tgtEl>
                                      </p:cBhvr>
                                    </p:animEffect>
                                  </p:childTnLst>
                                </p:cTn>
                              </p:par>
                              <p:par>
                                <p:cTn id="53" presetID="10" presetClass="entr" presetSubtype="0" fill="hold" grpId="4" nodeType="withEffect">
                                  <p:stCondLst>
                                    <p:cond delay="0"/>
                                  </p:stCondLst>
                                  <p:childTnLst>
                                    <p:set>
                                      <p:cBhvr>
                                        <p:cTn id="54" dur="1" fill="hold">
                                          <p:stCondLst>
                                            <p:cond delay="0"/>
                                          </p:stCondLst>
                                        </p:cTn>
                                        <p:tgtEl>
                                          <p:spTgt spid="182">
                                            <p:txEl>
                                              <p:pRg st="0" end="0"/>
                                            </p:txEl>
                                          </p:spTgt>
                                        </p:tgtEl>
                                        <p:attrNameLst>
                                          <p:attrName>style.visibility</p:attrName>
                                        </p:attrNameLst>
                                      </p:cBhvr>
                                      <p:to>
                                        <p:strVal val="visible"/>
                                      </p:to>
                                    </p:set>
                                    <p:animEffect transition="in" filter="fade">
                                      <p:cBhvr>
                                        <p:cTn id="55" dur="500"/>
                                        <p:tgtEl>
                                          <p:spTgt spid="182">
                                            <p:txEl>
                                              <p:pRg st="0" end="0"/>
                                            </p:txEl>
                                          </p:spTgt>
                                        </p:tgtEl>
                                      </p:cBhvr>
                                    </p:animEffect>
                                  </p:childTnLst>
                                </p:cTn>
                              </p:par>
                              <p:par>
                                <p:cTn id="56" presetID="10" presetClass="entr" presetSubtype="0" fill="hold" grpId="4" nodeType="withEffect">
                                  <p:stCondLst>
                                    <p:cond delay="0"/>
                                  </p:stCondLst>
                                  <p:childTnLst>
                                    <p:set>
                                      <p:cBhvr>
                                        <p:cTn id="57" dur="1" fill="hold">
                                          <p:stCondLst>
                                            <p:cond delay="0"/>
                                          </p:stCondLst>
                                        </p:cTn>
                                        <p:tgtEl>
                                          <p:spTgt spid="182">
                                            <p:txEl>
                                              <p:pRg st="2" end="2"/>
                                            </p:txEl>
                                          </p:spTgt>
                                        </p:tgtEl>
                                        <p:attrNameLst>
                                          <p:attrName>style.visibility</p:attrName>
                                        </p:attrNameLst>
                                      </p:cBhvr>
                                      <p:to>
                                        <p:strVal val="visible"/>
                                      </p:to>
                                    </p:set>
                                    <p:animEffect transition="in" filter="fade">
                                      <p:cBhvr>
                                        <p:cTn id="58" dur="500"/>
                                        <p:tgtEl>
                                          <p:spTgt spid="182">
                                            <p:txEl>
                                              <p:pRg st="2" end="2"/>
                                            </p:txEl>
                                          </p:spTgt>
                                        </p:tgtEl>
                                      </p:cBhvr>
                                    </p:animEffect>
                                  </p:childTnLst>
                                </p:cTn>
                              </p:par>
                              <p:par>
                                <p:cTn id="59" presetID="10" presetClass="entr" presetSubtype="0" fill="hold" grpId="4" nodeType="withEffect">
                                  <p:stCondLst>
                                    <p:cond delay="0"/>
                                  </p:stCondLst>
                                  <p:childTnLst>
                                    <p:set>
                                      <p:cBhvr>
                                        <p:cTn id="60" dur="1" fill="hold">
                                          <p:stCondLst>
                                            <p:cond delay="0"/>
                                          </p:stCondLst>
                                        </p:cTn>
                                        <p:tgtEl>
                                          <p:spTgt spid="182">
                                            <p:txEl>
                                              <p:pRg st="3" end="3"/>
                                            </p:txEl>
                                          </p:spTgt>
                                        </p:tgtEl>
                                        <p:attrNameLst>
                                          <p:attrName>style.visibility</p:attrName>
                                        </p:attrNameLst>
                                      </p:cBhvr>
                                      <p:to>
                                        <p:strVal val="visible"/>
                                      </p:to>
                                    </p:set>
                                    <p:animEffect transition="in" filter="fade">
                                      <p:cBhvr>
                                        <p:cTn id="61" dur="500"/>
                                        <p:tgtEl>
                                          <p:spTgt spid="182">
                                            <p:txEl>
                                              <p:pRg st="3" end="3"/>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3" presetClass="exit" presetSubtype="32" fill="hold" grpId="5" nodeType="clickEffect">
                                  <p:stCondLst>
                                    <p:cond delay="0"/>
                                  </p:stCondLst>
                                  <p:iterate>
                                    <p:tmAbs val="0"/>
                                  </p:iterate>
                                  <p:childTnLst>
                                    <p:anim calcmode="lin" valueType="num">
                                      <p:cBhvr>
                                        <p:cTn id="65" dur="750" fill="hold"/>
                                        <p:tgtEl>
                                          <p:spTgt spid="182">
                                            <p:txEl>
                                              <p:pRg st="0" end="0"/>
                                            </p:txEl>
                                          </p:spTgt>
                                        </p:tgtEl>
                                        <p:attrNameLst>
                                          <p:attrName>ppt_w</p:attrName>
                                        </p:attrNameLst>
                                      </p:cBhvr>
                                      <p:tavLst>
                                        <p:tav tm="0">
                                          <p:val>
                                            <p:strVal val="ppt_w"/>
                                          </p:val>
                                        </p:tav>
                                        <p:tav tm="100000">
                                          <p:val>
                                            <p:fltVal val="0"/>
                                          </p:val>
                                        </p:tav>
                                      </p:tavLst>
                                    </p:anim>
                                    <p:anim calcmode="lin" valueType="num">
                                      <p:cBhvr>
                                        <p:cTn id="66" dur="750" fill="hold"/>
                                        <p:tgtEl>
                                          <p:spTgt spid="182">
                                            <p:txEl>
                                              <p:pRg st="0" end="0"/>
                                            </p:txEl>
                                          </p:spTgt>
                                        </p:tgtEl>
                                        <p:attrNameLst>
                                          <p:attrName>ppt_h</p:attrName>
                                        </p:attrNameLst>
                                      </p:cBhvr>
                                      <p:tavLst>
                                        <p:tav tm="0">
                                          <p:val>
                                            <p:strVal val="ppt_h"/>
                                          </p:val>
                                        </p:tav>
                                        <p:tav tm="100000">
                                          <p:val>
                                            <p:fltVal val="0"/>
                                          </p:val>
                                        </p:tav>
                                      </p:tavLst>
                                    </p:anim>
                                    <p:set>
                                      <p:cBhvr>
                                        <p:cTn id="67" fill="hold">
                                          <p:stCondLst>
                                            <p:cond delay="749"/>
                                          </p:stCondLst>
                                        </p:cTn>
                                        <p:tgtEl>
                                          <p:spTgt spid="182">
                                            <p:txEl>
                                              <p:pRg st="0" end="0"/>
                                            </p:txEl>
                                          </p:spTgt>
                                        </p:tgtEl>
                                        <p:attrNameLst>
                                          <p:attrName>style.visibility</p:attrName>
                                        </p:attrNameLst>
                                      </p:cBhvr>
                                      <p:to>
                                        <p:strVal val="hidden"/>
                                      </p:to>
                                    </p:set>
                                  </p:childTnLst>
                                </p:cTn>
                              </p:par>
                              <p:par>
                                <p:cTn id="68" presetID="23" presetClass="exit" presetSubtype="32" fill="hold" grpId="5" nodeType="withEffect">
                                  <p:stCondLst>
                                    <p:cond delay="0"/>
                                  </p:stCondLst>
                                  <p:iterate>
                                    <p:tmAbs val="0"/>
                                  </p:iterate>
                                  <p:childTnLst>
                                    <p:anim calcmode="lin" valueType="num">
                                      <p:cBhvr>
                                        <p:cTn id="69" dur="750" fill="hold"/>
                                        <p:tgtEl>
                                          <p:spTgt spid="182">
                                            <p:txEl>
                                              <p:pRg st="2" end="2"/>
                                            </p:txEl>
                                          </p:spTgt>
                                        </p:tgtEl>
                                        <p:attrNameLst>
                                          <p:attrName>ppt_w</p:attrName>
                                        </p:attrNameLst>
                                      </p:cBhvr>
                                      <p:tavLst>
                                        <p:tav tm="0">
                                          <p:val>
                                            <p:strVal val="ppt_w"/>
                                          </p:val>
                                        </p:tav>
                                        <p:tav tm="100000">
                                          <p:val>
                                            <p:fltVal val="0"/>
                                          </p:val>
                                        </p:tav>
                                      </p:tavLst>
                                    </p:anim>
                                    <p:anim calcmode="lin" valueType="num">
                                      <p:cBhvr>
                                        <p:cTn id="70" dur="750" fill="hold"/>
                                        <p:tgtEl>
                                          <p:spTgt spid="182">
                                            <p:txEl>
                                              <p:pRg st="2" end="2"/>
                                            </p:txEl>
                                          </p:spTgt>
                                        </p:tgtEl>
                                        <p:attrNameLst>
                                          <p:attrName>ppt_h</p:attrName>
                                        </p:attrNameLst>
                                      </p:cBhvr>
                                      <p:tavLst>
                                        <p:tav tm="0">
                                          <p:val>
                                            <p:strVal val="ppt_h"/>
                                          </p:val>
                                        </p:tav>
                                        <p:tav tm="100000">
                                          <p:val>
                                            <p:fltVal val="0"/>
                                          </p:val>
                                        </p:tav>
                                      </p:tavLst>
                                    </p:anim>
                                    <p:set>
                                      <p:cBhvr>
                                        <p:cTn id="71" fill="hold">
                                          <p:stCondLst>
                                            <p:cond delay="749"/>
                                          </p:stCondLst>
                                        </p:cTn>
                                        <p:tgtEl>
                                          <p:spTgt spid="182">
                                            <p:txEl>
                                              <p:pRg st="2" end="2"/>
                                            </p:txEl>
                                          </p:spTgt>
                                        </p:tgtEl>
                                        <p:attrNameLst>
                                          <p:attrName>style.visibility</p:attrName>
                                        </p:attrNameLst>
                                      </p:cBhvr>
                                      <p:to>
                                        <p:strVal val="hidden"/>
                                      </p:to>
                                    </p:set>
                                  </p:childTnLst>
                                </p:cTn>
                              </p:par>
                              <p:par>
                                <p:cTn id="72" presetID="23" presetClass="exit" presetSubtype="32" fill="hold" grpId="5" nodeType="withEffect">
                                  <p:stCondLst>
                                    <p:cond delay="0"/>
                                  </p:stCondLst>
                                  <p:iterate>
                                    <p:tmAbs val="0"/>
                                  </p:iterate>
                                  <p:childTnLst>
                                    <p:anim calcmode="lin" valueType="num">
                                      <p:cBhvr>
                                        <p:cTn id="73" dur="750" fill="hold"/>
                                        <p:tgtEl>
                                          <p:spTgt spid="182">
                                            <p:txEl>
                                              <p:pRg st="3" end="3"/>
                                            </p:txEl>
                                          </p:spTgt>
                                        </p:tgtEl>
                                        <p:attrNameLst>
                                          <p:attrName>ppt_w</p:attrName>
                                        </p:attrNameLst>
                                      </p:cBhvr>
                                      <p:tavLst>
                                        <p:tav tm="0">
                                          <p:val>
                                            <p:strVal val="ppt_w"/>
                                          </p:val>
                                        </p:tav>
                                        <p:tav tm="100000">
                                          <p:val>
                                            <p:fltVal val="0"/>
                                          </p:val>
                                        </p:tav>
                                      </p:tavLst>
                                    </p:anim>
                                    <p:anim calcmode="lin" valueType="num">
                                      <p:cBhvr>
                                        <p:cTn id="74" dur="750" fill="hold"/>
                                        <p:tgtEl>
                                          <p:spTgt spid="182">
                                            <p:txEl>
                                              <p:pRg st="3" end="3"/>
                                            </p:txEl>
                                          </p:spTgt>
                                        </p:tgtEl>
                                        <p:attrNameLst>
                                          <p:attrName>ppt_h</p:attrName>
                                        </p:attrNameLst>
                                      </p:cBhvr>
                                      <p:tavLst>
                                        <p:tav tm="0">
                                          <p:val>
                                            <p:strVal val="ppt_h"/>
                                          </p:val>
                                        </p:tav>
                                        <p:tav tm="100000">
                                          <p:val>
                                            <p:fltVal val="0"/>
                                          </p:val>
                                        </p:tav>
                                      </p:tavLst>
                                    </p:anim>
                                    <p:set>
                                      <p:cBhvr>
                                        <p:cTn id="75" fill="hold">
                                          <p:stCondLst>
                                            <p:cond delay="749"/>
                                          </p:stCondLst>
                                        </p:cTn>
                                        <p:tgtEl>
                                          <p:spTgt spid="182">
                                            <p:txEl>
                                              <p:pRg st="3" end="3"/>
                                            </p:txEl>
                                          </p:spTgt>
                                        </p:tgtEl>
                                        <p:attrNameLst>
                                          <p:attrName>style.visibility</p:attrName>
                                        </p:attrNameLst>
                                      </p:cBhvr>
                                      <p:to>
                                        <p:strVal val="hidden"/>
                                      </p:to>
                                    </p:set>
                                  </p:childTnLst>
                                </p:cTn>
                              </p:par>
                              <p:par>
                                <p:cTn id="76" presetID="23" presetClass="exit" presetSubtype="32" fill="hold" grpId="5" nodeType="withEffect">
                                  <p:stCondLst>
                                    <p:cond delay="0"/>
                                  </p:stCondLst>
                                  <p:iterate>
                                    <p:tmAbs val="0"/>
                                  </p:iterate>
                                  <p:childTnLst>
                                    <p:anim calcmode="lin" valueType="num">
                                      <p:cBhvr>
                                        <p:cTn id="77" dur="750" fill="hold"/>
                                        <p:tgtEl>
                                          <p:spTgt spid="182">
                                            <p:bg/>
                                          </p:spTgt>
                                        </p:tgtEl>
                                        <p:attrNameLst>
                                          <p:attrName>ppt_w</p:attrName>
                                        </p:attrNameLst>
                                      </p:cBhvr>
                                      <p:tavLst>
                                        <p:tav tm="0">
                                          <p:val>
                                            <p:strVal val="ppt_w"/>
                                          </p:val>
                                        </p:tav>
                                        <p:tav tm="100000">
                                          <p:val>
                                            <p:fltVal val="0"/>
                                          </p:val>
                                        </p:tav>
                                      </p:tavLst>
                                    </p:anim>
                                    <p:anim calcmode="lin" valueType="num">
                                      <p:cBhvr>
                                        <p:cTn id="78" dur="750" fill="hold"/>
                                        <p:tgtEl>
                                          <p:spTgt spid="182">
                                            <p:bg/>
                                          </p:spTgt>
                                        </p:tgtEl>
                                        <p:attrNameLst>
                                          <p:attrName>ppt_h</p:attrName>
                                        </p:attrNameLst>
                                      </p:cBhvr>
                                      <p:tavLst>
                                        <p:tav tm="0">
                                          <p:val>
                                            <p:strVal val="ppt_h"/>
                                          </p:val>
                                        </p:tav>
                                        <p:tav tm="100000">
                                          <p:val>
                                            <p:fltVal val="0"/>
                                          </p:val>
                                        </p:tav>
                                      </p:tavLst>
                                    </p:anim>
                                    <p:set>
                                      <p:cBhvr>
                                        <p:cTn id="79" fill="hold">
                                          <p:stCondLst>
                                            <p:cond delay="749"/>
                                          </p:stCondLst>
                                        </p:cTn>
                                        <p:tgtEl>
                                          <p:spTgt spid="182">
                                            <p:bg/>
                                          </p:spTgt>
                                        </p:tgtEl>
                                        <p:attrNameLst>
                                          <p:attrName>style.visibility</p:attrName>
                                        </p:attrNameLst>
                                      </p:cBhvr>
                                      <p:to>
                                        <p:strVal val="hidden"/>
                                      </p:to>
                                    </p:set>
                                  </p:childTnLst>
                                </p:cTn>
                              </p:par>
                              <p:par>
                                <p:cTn id="80" presetID="23" presetClass="exit" presetSubtype="32" fill="hold" grpId="6" nodeType="withEffect">
                                  <p:stCondLst>
                                    <p:cond delay="0"/>
                                  </p:stCondLst>
                                  <p:iterate>
                                    <p:tmAbs val="0"/>
                                  </p:iterate>
                                  <p:childTnLst>
                                    <p:anim calcmode="lin" valueType="num">
                                      <p:cBhvr>
                                        <p:cTn id="81" dur="750" fill="hold"/>
                                        <p:tgtEl>
                                          <p:spTgt spid="180"/>
                                        </p:tgtEl>
                                        <p:attrNameLst>
                                          <p:attrName>ppt_w</p:attrName>
                                        </p:attrNameLst>
                                      </p:cBhvr>
                                      <p:tavLst>
                                        <p:tav tm="0">
                                          <p:val>
                                            <p:strVal val="ppt_w"/>
                                          </p:val>
                                        </p:tav>
                                        <p:tav tm="100000">
                                          <p:val>
                                            <p:fltVal val="0"/>
                                          </p:val>
                                        </p:tav>
                                      </p:tavLst>
                                    </p:anim>
                                    <p:anim calcmode="lin" valueType="num">
                                      <p:cBhvr>
                                        <p:cTn id="82" dur="750" fill="hold"/>
                                        <p:tgtEl>
                                          <p:spTgt spid="180"/>
                                        </p:tgtEl>
                                        <p:attrNameLst>
                                          <p:attrName>ppt_h</p:attrName>
                                        </p:attrNameLst>
                                      </p:cBhvr>
                                      <p:tavLst>
                                        <p:tav tm="0">
                                          <p:val>
                                            <p:strVal val="ppt_h"/>
                                          </p:val>
                                        </p:tav>
                                        <p:tav tm="100000">
                                          <p:val>
                                            <p:fltVal val="0"/>
                                          </p:val>
                                        </p:tav>
                                      </p:tavLst>
                                    </p:anim>
                                    <p:set>
                                      <p:cBhvr>
                                        <p:cTn id="83" fill="hold">
                                          <p:stCondLst>
                                            <p:cond delay="749"/>
                                          </p:stCondLst>
                                        </p:cTn>
                                        <p:tgtEl>
                                          <p:spTgt spid="1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 grpId="1" animBg="1" advAuto="0"/>
      <p:bldP spid="180" grpId="6" animBg="1" advAuto="0"/>
      <p:bldP spid="181" grpId="2" build="p" bldLvl="5" animBg="1" advAuto="0"/>
      <p:bldP spid="181" grpId="3" build="p" bldLvl="5" animBg="1" advAuto="0"/>
      <p:bldP spid="182" grpId="4" uiExpand="1" build="p" bldLvl="5" animBg="1" advAuto="0"/>
      <p:bldP spid="182" grpId="5" uiExpand="1" build="p" bldLvl="5"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Οι ρόλοι των δύο εκπαιδευτικών είναι ξεχωριστοί παρά συμπληρωματικοί, με ελάχιστη πραγματική πρακτική συνδιδασκαλίας (Strogilos &amp; Tragoulia, 2013α ή 2013β)."/>
          <p:cNvSpPr txBox="1"/>
          <p:nvPr/>
        </p:nvSpPr>
        <p:spPr>
          <a:xfrm>
            <a:off x="1193124" y="3573673"/>
            <a:ext cx="10618551" cy="150024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3000"/>
            </a:pPr>
            <a:r>
              <a:rPr dirty="0"/>
              <a:t>Οι ρόλοι των δύο εκπαιδευτικών είναι ξεχωριστοί παρά συμπληρωματικοί, με ελάχιστη πραγματική πρακτική συνδιδασκαλίας (Strogilos &amp; Tragoulia, </a:t>
            </a:r>
            <a:r>
              <a:rPr dirty="0" smtClean="0">
                <a:solidFill>
                  <a:schemeClr val="tx1"/>
                </a:solidFill>
              </a:rPr>
              <a:t>2013</a:t>
            </a:r>
            <a:r>
              <a:rPr dirty="0" smtClean="0"/>
              <a:t>).</a:t>
            </a:r>
            <a:endParaRPr dirty="0"/>
          </a:p>
        </p:txBody>
      </p:sp>
      <p:sp>
        <p:nvSpPr>
          <p:cNvPr id="186" name="Παρόλο που ορισμένοι από τους συμμετέχοντες απέρριψαν το μοντέλο της Π.Σ, δεν έκαναν σχεδόν τίποτα για να το υπερβούν λόγω της ισχυρής νομοθετικής του βάσης (Strogilos &amp; Tragoulia 2013α ή 2013β)."/>
          <p:cNvSpPr txBox="1"/>
          <p:nvPr/>
        </p:nvSpPr>
        <p:spPr>
          <a:xfrm>
            <a:off x="675348" y="7174829"/>
            <a:ext cx="11654103" cy="1256754"/>
          </a:xfrm>
          <a:prstGeom prst="rect">
            <a:avLst/>
          </a:prstGeom>
          <a:solidFill>
            <a:schemeClr val="accent3"/>
          </a:solidFill>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500" b="0">
                <a:latin typeface="+mn-lt"/>
                <a:ea typeface="+mn-ea"/>
                <a:cs typeface="+mn-cs"/>
                <a:sym typeface="Helvetica Neue Medium"/>
              </a:defRPr>
            </a:lvl1pPr>
          </a:lstStyle>
          <a:p>
            <a:r>
              <a:rPr dirty="0"/>
              <a:t>Πα</a:t>
            </a:r>
            <a:r>
              <a:rPr dirty="0" err="1"/>
              <a:t>ρόλο</a:t>
            </a:r>
            <a:r>
              <a:rPr dirty="0"/>
              <a:t> π</a:t>
            </a:r>
            <a:r>
              <a:rPr dirty="0" err="1"/>
              <a:t>ου</a:t>
            </a:r>
            <a:r>
              <a:rPr dirty="0"/>
              <a:t> </a:t>
            </a:r>
            <a:r>
              <a:rPr dirty="0" err="1"/>
              <a:t>ορισμένοι</a:t>
            </a:r>
            <a:r>
              <a:rPr dirty="0"/>
              <a:t> από </a:t>
            </a:r>
            <a:r>
              <a:rPr dirty="0" err="1"/>
              <a:t>τους</a:t>
            </a:r>
            <a:r>
              <a:rPr dirty="0"/>
              <a:t> </a:t>
            </a:r>
            <a:r>
              <a:rPr dirty="0" err="1"/>
              <a:t>συμμετέχοντες</a:t>
            </a:r>
            <a:r>
              <a:rPr dirty="0"/>
              <a:t> απ</a:t>
            </a:r>
            <a:r>
              <a:rPr dirty="0" err="1"/>
              <a:t>έρριψ</a:t>
            </a:r>
            <a:r>
              <a:rPr dirty="0"/>
              <a:t>αν το μοντέλο της Π.Σ, δεν έκαναν σχεδόν τίποτα για να το υπερβούν λόγω της ισχυρής νομοθετικής του βάσης (Strogilos &amp; </a:t>
            </a:r>
            <a:r>
              <a:rPr dirty="0" smtClean="0"/>
              <a:t>Tragoulia</a:t>
            </a:r>
            <a:r>
              <a:rPr lang="el-GR" dirty="0" smtClean="0"/>
              <a:t>,</a:t>
            </a:r>
            <a:r>
              <a:rPr dirty="0" smtClean="0"/>
              <a:t> 2013).</a:t>
            </a:r>
            <a:endParaRPr dirty="0"/>
          </a:p>
        </p:txBody>
      </p:sp>
      <p:sp>
        <p:nvSpPr>
          <p:cNvPr id="187" name="Στις περιπτώσεις όπου οι εκπαιδευτικοί εφαρμόζουν συμπληρωματική ή άλλη  συνεργατική διδασκαλία, η πρακτική αυτή εξαρτάται από την ευελιξία της προσωπικότητά τους και την ανάπτυξη μιας καλής διαπροσωπικής σχέσης."/>
          <p:cNvSpPr txBox="1"/>
          <p:nvPr/>
        </p:nvSpPr>
        <p:spPr>
          <a:xfrm>
            <a:off x="675348" y="5512021"/>
            <a:ext cx="11654103" cy="1235391"/>
          </a:xfrm>
          <a:prstGeom prst="rect">
            <a:avLst/>
          </a:prstGeom>
          <a:solidFill>
            <a:schemeClr val="accent4">
              <a:hueOff val="-461056"/>
              <a:satOff val="4338"/>
              <a:lumOff val="-10225"/>
            </a:schemeClr>
          </a:solidFill>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500" b="0">
                <a:latin typeface="+mn-lt"/>
                <a:ea typeface="+mn-ea"/>
                <a:cs typeface="+mn-cs"/>
                <a:sym typeface="Helvetica Neue Medium"/>
              </a:defRPr>
            </a:lvl1pPr>
          </a:lstStyle>
          <a:p>
            <a:r>
              <a:t>Στις περιπτώσεις όπου οι εκπαιδευτικοί εφαρμόζουν συμπληρωματική ή άλλη  συνεργατική διδασκαλία, η πρακτική αυτή εξαρτάται από την ευελιξία της προσωπικότητά τους και την ανάπτυξη μιας καλής διαπροσωπικής σχέσης.</a:t>
            </a:r>
          </a:p>
        </p:txBody>
      </p:sp>
      <p:sp>
        <p:nvSpPr>
          <p:cNvPr id="188"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1" nodeType="withEffect">
                                  <p:stCondLst>
                                    <p:cond delay="0"/>
                                  </p:stCondLst>
                                  <p:iterate>
                                    <p:tmAbs val="0"/>
                                  </p:iterate>
                                  <p:childTnLst>
                                    <p:set>
                                      <p:cBhvr>
                                        <p:cTn id="6" fill="hold"/>
                                        <p:tgtEl>
                                          <p:spTgt spid="185"/>
                                        </p:tgtEl>
                                        <p:attrNameLst>
                                          <p:attrName>style.visibility</p:attrName>
                                        </p:attrNameLst>
                                      </p:cBhvr>
                                      <p:to>
                                        <p:strVal val="visible"/>
                                      </p:to>
                                    </p:set>
                                    <p:animEffect transition="in" filter="box(out)">
                                      <p:cBhvr>
                                        <p:cTn id="7" dur="1000"/>
                                        <p:tgtEl>
                                          <p:spTgt spid="185"/>
                                        </p:tgtEl>
                                      </p:cBhvr>
                                    </p:animEffect>
                                  </p:childTnLst>
                                </p:cTn>
                              </p:par>
                            </p:childTnLst>
                          </p:cTn>
                        </p:par>
                        <p:par>
                          <p:cTn id="8" fill="hold">
                            <p:stCondLst>
                              <p:cond delay="1000"/>
                            </p:stCondLst>
                            <p:childTnLst>
                              <p:par>
                                <p:cTn id="9" presetID="9" presetClass="emph" fill="hold" grpId="2" nodeType="afterEffect">
                                  <p:stCondLst>
                                    <p:cond delay="0"/>
                                  </p:stCondLst>
                                  <p:childTnLst>
                                    <p:set>
                                      <p:cBhvr>
                                        <p:cTn id="10" dur="indefinite" fill="hold"/>
                                        <p:tgtEl>
                                          <p:spTgt spid="185"/>
                                        </p:tgtEl>
                                        <p:attrNameLst>
                                          <p:attrName>style.opacity</p:attrName>
                                        </p:attrNameLst>
                                      </p:cBhvr>
                                      <p:to>
                                        <p:strVal val="0.50"/>
                                      </p:to>
                                    </p:set>
                                    <p:animEffect filter="image" prLst="opacity: 0.50; ">
                                      <p:cBhvr>
                                        <p:cTn id="11" dur="indefinite" fill="hold"/>
                                        <p:tgtEl>
                                          <p:spTgt spid="185"/>
                                        </p:tgtEl>
                                      </p:cBhvr>
                                    </p:animEffect>
                                  </p:childTnLst>
                                </p:cTn>
                              </p:par>
                            </p:childTnLst>
                          </p:cTn>
                        </p:par>
                        <p:par>
                          <p:cTn id="12" fill="hold">
                            <p:stCondLst>
                              <p:cond delay="1000"/>
                            </p:stCondLst>
                            <p:childTnLst>
                              <p:par>
                                <p:cTn id="13" presetID="-1" presetClass="path" presetSubtype="0" accel="50000" decel="50000" fill="hold" nodeType="withEffect">
                                  <p:stCondLst>
                                    <p:cond delay="0"/>
                                  </p:stCondLst>
                                  <p:childTnLst>
                                    <p:animMotion origin="layout" path="M 0.000000 0.000000 L -0.000488 -0.095432" pathEditMode="relative">
                                      <p:cBhvr>
                                        <p:cTn id="14" dur="1000" fill="hold"/>
                                        <p:tgtEl>
                                          <p:spTgt spid="185"/>
                                        </p:tgtEl>
                                        <p:attrNameLst>
                                          <p:attrName>ppt_x</p:attrName>
                                          <p:attrName>ppt_y</p:attrName>
                                        </p:attrNameLst>
                                      </p:cBhvr>
                                    </p:animMotion>
                                  </p:childTnLst>
                                </p:cTn>
                              </p:par>
                            </p:childTnLst>
                          </p:cTn>
                        </p:par>
                        <p:par>
                          <p:cTn id="15" fill="hold">
                            <p:stCondLst>
                              <p:cond delay="2000"/>
                            </p:stCondLst>
                            <p:childTnLst>
                              <p:par>
                                <p:cTn id="16" presetID="9" presetClass="entr" fill="hold" grpId="4" nodeType="afterEffect">
                                  <p:stCondLst>
                                    <p:cond delay="0"/>
                                  </p:stCondLst>
                                  <p:iterate>
                                    <p:tmAbs val="0"/>
                                  </p:iterate>
                                  <p:childTnLst>
                                    <p:set>
                                      <p:cBhvr>
                                        <p:cTn id="17" fill="hold"/>
                                        <p:tgtEl>
                                          <p:spTgt spid="187"/>
                                        </p:tgtEl>
                                        <p:attrNameLst>
                                          <p:attrName>style.visibility</p:attrName>
                                        </p:attrNameLst>
                                      </p:cBhvr>
                                      <p:to>
                                        <p:strVal val="visible"/>
                                      </p:to>
                                    </p:set>
                                    <p:animEffect transition="in" filter="dissolve">
                                      <p:cBhvr>
                                        <p:cTn id="18" dur="1000"/>
                                        <p:tgtEl>
                                          <p:spTgt spid="187"/>
                                        </p:tgtEl>
                                      </p:cBhvr>
                                    </p:animEffect>
                                  </p:childTnLst>
                                </p:cTn>
                              </p:par>
                            </p:childTnLst>
                          </p:cTn>
                        </p:par>
                        <p:par>
                          <p:cTn id="19" fill="hold">
                            <p:stCondLst>
                              <p:cond delay="3000"/>
                            </p:stCondLst>
                            <p:childTnLst>
                              <p:par>
                                <p:cTn id="20" presetID="9" presetClass="entr" fill="hold" grpId="5" nodeType="afterEffect">
                                  <p:stCondLst>
                                    <p:cond delay="0"/>
                                  </p:stCondLst>
                                  <p:iterate>
                                    <p:tmAbs val="0"/>
                                  </p:iterate>
                                  <p:childTnLst>
                                    <p:set>
                                      <p:cBhvr>
                                        <p:cTn id="21" fill="hold"/>
                                        <p:tgtEl>
                                          <p:spTgt spid="186"/>
                                        </p:tgtEl>
                                        <p:attrNameLst>
                                          <p:attrName>style.visibility</p:attrName>
                                        </p:attrNameLst>
                                      </p:cBhvr>
                                      <p:to>
                                        <p:strVal val="visible"/>
                                      </p:to>
                                    </p:set>
                                    <p:animEffect transition="in" filter="dissolve">
                                      <p:cBhvr>
                                        <p:cTn id="22" dur="1000"/>
                                        <p:tgtEl>
                                          <p:spTgt spid="18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fill="hold" grpId="6" nodeType="clickEffect">
                                  <p:stCondLst>
                                    <p:cond delay="0"/>
                                  </p:stCondLst>
                                  <p:iterate>
                                    <p:tmAbs val="0"/>
                                  </p:iterate>
                                  <p:childTnLst>
                                    <p:animEffect transition="out" filter="dissolve">
                                      <p:cBhvr>
                                        <p:cTn id="26" dur="1500" fill="hold"/>
                                        <p:tgtEl>
                                          <p:spTgt spid="186"/>
                                        </p:tgtEl>
                                      </p:cBhvr>
                                    </p:animEffect>
                                    <p:set>
                                      <p:cBhvr>
                                        <p:cTn id="27" fill="hold">
                                          <p:stCondLst>
                                            <p:cond delay="1499"/>
                                          </p:stCondLst>
                                        </p:cTn>
                                        <p:tgtEl>
                                          <p:spTgt spid="186"/>
                                        </p:tgtEl>
                                        <p:attrNameLst>
                                          <p:attrName>style.visibility</p:attrName>
                                        </p:attrNameLst>
                                      </p:cBhvr>
                                      <p:to>
                                        <p:strVal val="hidden"/>
                                      </p:to>
                                    </p:set>
                                  </p:childTnLst>
                                </p:cTn>
                              </p:par>
                              <p:par>
                                <p:cTn id="28" presetID="9" presetClass="exit" fill="hold" grpId="7" nodeType="withEffect">
                                  <p:stCondLst>
                                    <p:cond delay="0"/>
                                  </p:stCondLst>
                                  <p:iterate>
                                    <p:tmAbs val="0"/>
                                  </p:iterate>
                                  <p:childTnLst>
                                    <p:animEffect transition="out" filter="dissolve">
                                      <p:cBhvr>
                                        <p:cTn id="29" dur="1500" fill="hold"/>
                                        <p:tgtEl>
                                          <p:spTgt spid="187"/>
                                        </p:tgtEl>
                                      </p:cBhvr>
                                    </p:animEffect>
                                    <p:set>
                                      <p:cBhvr>
                                        <p:cTn id="30" fill="hold">
                                          <p:stCondLst>
                                            <p:cond delay="1499"/>
                                          </p:stCondLst>
                                        </p:cTn>
                                        <p:tgtEl>
                                          <p:spTgt spid="187"/>
                                        </p:tgtEl>
                                        <p:attrNameLst>
                                          <p:attrName>style.visibility</p:attrName>
                                        </p:attrNameLst>
                                      </p:cBhvr>
                                      <p:to>
                                        <p:strVal val="hidden"/>
                                      </p:to>
                                    </p:set>
                                  </p:childTnLst>
                                </p:cTn>
                              </p:par>
                              <p:par>
                                <p:cTn id="31" presetID="9" presetClass="exit" fill="hold" grpId="8" nodeType="withEffect">
                                  <p:stCondLst>
                                    <p:cond delay="0"/>
                                  </p:stCondLst>
                                  <p:iterate>
                                    <p:tmAbs val="0"/>
                                  </p:iterate>
                                  <p:childTnLst>
                                    <p:animEffect transition="out" filter="dissolve">
                                      <p:cBhvr>
                                        <p:cTn id="32" dur="1500" fill="hold"/>
                                        <p:tgtEl>
                                          <p:spTgt spid="185"/>
                                        </p:tgtEl>
                                      </p:cBhvr>
                                    </p:animEffect>
                                    <p:set>
                                      <p:cBhvr>
                                        <p:cTn id="33" fill="hold">
                                          <p:stCondLst>
                                            <p:cond delay="1499"/>
                                          </p:stCondLst>
                                        </p:cTn>
                                        <p:tgtEl>
                                          <p:spTgt spid="18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1" animBg="1" advAuto="0"/>
      <p:bldP spid="185" grpId="2" animBg="1" advAuto="0"/>
      <p:bldP spid="185" grpId="8" animBg="1" advAuto="0"/>
      <p:bldP spid="186" grpId="5" animBg="1" advAuto="0"/>
      <p:bldP spid="186" grpId="6" animBg="1" advAuto="0"/>
      <p:bldP spid="187" grpId="4" animBg="1" advAuto="0"/>
      <p:bldP spid="187" grpId="7"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0"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91" name="Οι εκπαιδευτικοί γενικής αγωγής και οι εκπαιδευτικοί ειδικής αγωγής διαφωνούν σχετικά με τις ευθύνες εκτός και εντός διδακτικού ωραρίου.…"/>
          <p:cNvSpPr txBox="1"/>
          <p:nvPr/>
        </p:nvSpPr>
        <p:spPr>
          <a:xfrm>
            <a:off x="3777627" y="3015380"/>
            <a:ext cx="8032607" cy="630736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rPr dirty="0" err="1"/>
              <a:t>Οι</a:t>
            </a:r>
            <a:r>
              <a:rPr dirty="0"/>
              <a:t> </a:t>
            </a:r>
            <a:r>
              <a:rPr dirty="0" err="1"/>
              <a:t>εκ</a:t>
            </a:r>
            <a:r>
              <a:rPr dirty="0"/>
              <a:t>παιδευτικοί γενικής αγωγής και οι εκπαιδευτικοί ειδικής αγωγής διαφωνούν σχετικά με τις ευθύνες εκτός και εντός διδακτικού ωραρίου. </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Οι </a:t>
            </a:r>
            <a:r>
              <a:rPr b="1" dirty="0"/>
              <a:t>ειδικοί παιδαγωγοί</a:t>
            </a:r>
            <a:r>
              <a:rPr dirty="0"/>
              <a:t> έχουν πιο θετική στάση στην εμπλοκή των εκπαιδευτικών </a:t>
            </a:r>
            <a:r>
              <a:rPr b="1" dirty="0"/>
              <a:t>γενικής εκπαίδευσης </a:t>
            </a:r>
            <a:r>
              <a:rPr dirty="0"/>
              <a:t>σε ζητήματα που αφορούν την εκπαίδευση των μαθητών με αναπηρία. </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Οι </a:t>
            </a:r>
            <a:r>
              <a:rPr b="1" dirty="0"/>
              <a:t>εκπαιδευτικοί ειδικής αγωγής</a:t>
            </a:r>
            <a:r>
              <a:rPr dirty="0"/>
              <a:t> είναι πιο θετικοί ως προς τη δική τους εμπλοκή σε ζητήματα που αφορούν την εκπαίδευση όλων των μαθητών της τάξης. </a:t>
            </a:r>
          </a:p>
          <a:p>
            <a:pPr algn="just">
              <a:lnSpc>
                <a:spcPct val="120000"/>
              </a:lnSpc>
              <a:defRPr b="0"/>
            </a:pPr>
            <a:endParaRPr dirty="0"/>
          </a:p>
          <a:p>
            <a:pPr algn="r">
              <a:lnSpc>
                <a:spcPct val="120000"/>
              </a:lnSpc>
              <a:defRPr b="0"/>
            </a:pPr>
            <a:r>
              <a:rPr dirty="0"/>
              <a:t>(Strogilos &amp; </a:t>
            </a:r>
            <a:r>
              <a:rPr dirty="0" err="1" smtClean="0"/>
              <a:t>Stefanidis</a:t>
            </a:r>
            <a:r>
              <a:rPr lang="en-US" dirty="0" smtClean="0"/>
              <a:t>,</a:t>
            </a:r>
            <a:r>
              <a:rPr dirty="0" smtClean="0"/>
              <a:t> </a:t>
            </a:r>
            <a:r>
              <a:rPr dirty="0"/>
              <a:t>2015)</a:t>
            </a:r>
          </a:p>
        </p:txBody>
      </p:sp>
      <p:sp>
        <p:nvSpPr>
          <p:cNvPr id="192" name="Σχεδιασμός/προγραμματισμός και αξιολόγηση"/>
          <p:cNvSpPr/>
          <p:nvPr/>
        </p:nvSpPr>
        <p:spPr>
          <a:xfrm>
            <a:off x="-83755" y="5578276"/>
            <a:ext cx="2655425" cy="1710863"/>
          </a:xfrm>
          <a:prstGeom prst="wedgeEllipseCallout">
            <a:avLst>
              <a:gd name="adj1" fmla="val 107344"/>
              <a:gd name="adj2" fmla="val -172182"/>
            </a:avLst>
          </a:prstGeom>
          <a:solidFill>
            <a:schemeClr val="accent1"/>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200" b="0">
                <a:solidFill>
                  <a:srgbClr val="FFFFFF"/>
                </a:solidFill>
                <a:latin typeface="+mn-lt"/>
                <a:ea typeface="+mn-ea"/>
                <a:cs typeface="+mn-cs"/>
                <a:sym typeface="Helvetica Neue Medium"/>
              </a:defRPr>
            </a:lvl1pPr>
          </a:lstStyle>
          <a:p>
            <a:r>
              <a:rPr sz="1800" dirty="0" err="1">
                <a:latin typeface="Calibri" pitchFamily="34" charset="0"/>
                <a:cs typeface="Calibri" pitchFamily="34" charset="0"/>
              </a:rPr>
              <a:t>Σχεδι</a:t>
            </a:r>
            <a:r>
              <a:rPr sz="1800" dirty="0">
                <a:latin typeface="Calibri" pitchFamily="34" charset="0"/>
                <a:cs typeface="Calibri" pitchFamily="34" charset="0"/>
              </a:rPr>
              <a:t>ασμός</a:t>
            </a:r>
            <a:r>
              <a:rPr sz="1800" dirty="0" smtClean="0">
                <a:latin typeface="Calibri" pitchFamily="34" charset="0"/>
                <a:cs typeface="Calibri" pitchFamily="34" charset="0"/>
              </a:rPr>
              <a:t>/</a:t>
            </a:r>
            <a:endParaRPr lang="en-US" sz="1800" dirty="0" smtClean="0">
              <a:latin typeface="Calibri" pitchFamily="34" charset="0"/>
              <a:cs typeface="Calibri" pitchFamily="34" charset="0"/>
            </a:endParaRPr>
          </a:p>
          <a:p>
            <a:r>
              <a:rPr sz="1800" dirty="0" smtClean="0">
                <a:latin typeface="Calibri" pitchFamily="34" charset="0"/>
                <a:cs typeface="Calibri" pitchFamily="34" charset="0"/>
              </a:rPr>
              <a:t>π</a:t>
            </a:r>
            <a:r>
              <a:rPr sz="1800" dirty="0" err="1" smtClean="0">
                <a:latin typeface="Calibri" pitchFamily="34" charset="0"/>
                <a:cs typeface="Calibri" pitchFamily="34" charset="0"/>
              </a:rPr>
              <a:t>ρογρ</a:t>
            </a:r>
            <a:r>
              <a:rPr sz="1800" dirty="0" smtClean="0">
                <a:latin typeface="Calibri" pitchFamily="34" charset="0"/>
                <a:cs typeface="Calibri" pitchFamily="34" charset="0"/>
              </a:rPr>
              <a:t>αμματισμός </a:t>
            </a:r>
            <a:r>
              <a:rPr sz="1800" dirty="0">
                <a:latin typeface="Calibri" pitchFamily="34" charset="0"/>
                <a:cs typeface="Calibri" pitchFamily="34" charset="0"/>
              </a:rPr>
              <a:t>και αξιολόγηση</a:t>
            </a:r>
          </a:p>
        </p:txBody>
      </p:sp>
      <p:sp>
        <p:nvSpPr>
          <p:cNvPr id="193" name="Διδασκαλία και διαχείριση συμπεριφοράς"/>
          <p:cNvSpPr/>
          <p:nvPr/>
        </p:nvSpPr>
        <p:spPr>
          <a:xfrm>
            <a:off x="475045" y="7855809"/>
            <a:ext cx="2655425" cy="1710863"/>
          </a:xfrm>
          <a:prstGeom prst="wedgeEllipseCallout">
            <a:avLst>
              <a:gd name="adj1" fmla="val 85762"/>
              <a:gd name="adj2" fmla="val -304082"/>
            </a:avLst>
          </a:prstGeom>
          <a:solidFill>
            <a:schemeClr val="accent1"/>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200" b="0">
                <a:solidFill>
                  <a:srgbClr val="FFFFFF"/>
                </a:solidFill>
                <a:latin typeface="+mn-lt"/>
                <a:ea typeface="+mn-ea"/>
                <a:cs typeface="+mn-cs"/>
                <a:sym typeface="Helvetica Neue Medium"/>
              </a:defRPr>
            </a:lvl1pPr>
          </a:lstStyle>
          <a:p>
            <a:r>
              <a:rPr sz="1800" dirty="0" err="1">
                <a:latin typeface="Calibri" pitchFamily="34" charset="0"/>
                <a:cs typeface="Calibri" pitchFamily="34" charset="0"/>
              </a:rPr>
              <a:t>Διδ</a:t>
            </a:r>
            <a:r>
              <a:rPr sz="1800" dirty="0">
                <a:latin typeface="Calibri" pitchFamily="34" charset="0"/>
                <a:cs typeface="Calibri" pitchFamily="34" charset="0"/>
              </a:rPr>
              <a:t>ασκαλία και διαχείριση συμπεριφοράς</a:t>
            </a:r>
          </a:p>
        </p:txBody>
      </p:sp>
      <p:sp>
        <p:nvSpPr>
          <p:cNvPr id="194"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iterate>
                                    <p:tmAbs val="0"/>
                                  </p:iterate>
                                  <p:childTnLst>
                                    <p:set>
                                      <p:cBhvr>
                                        <p:cTn id="6" fill="hold"/>
                                        <p:tgtEl>
                                          <p:spTgt spid="190"/>
                                        </p:tgtEl>
                                        <p:attrNameLst>
                                          <p:attrName>style.visibility</p:attrName>
                                        </p:attrNameLst>
                                      </p:cBhvr>
                                      <p:to>
                                        <p:strVal val="visible"/>
                                      </p:to>
                                    </p:set>
                                  </p:childTnLst>
                                </p:cTn>
                              </p:par>
                              <p:par>
                                <p:cTn id="7" presetID="9" presetClass="entr" fill="hold" grpId="2" nodeType="withEffect">
                                  <p:stCondLst>
                                    <p:cond delay="0"/>
                                  </p:stCondLst>
                                  <p:iterate>
                                    <p:tmAbs val="0"/>
                                  </p:iterate>
                                  <p:childTnLst>
                                    <p:set>
                                      <p:cBhvr>
                                        <p:cTn id="8" fill="hold"/>
                                        <p:tgtEl>
                                          <p:spTgt spid="191">
                                            <p:bg/>
                                          </p:spTgt>
                                        </p:tgtEl>
                                        <p:attrNameLst>
                                          <p:attrName>style.visibility</p:attrName>
                                        </p:attrNameLst>
                                      </p:cBhvr>
                                      <p:to>
                                        <p:strVal val="visible"/>
                                      </p:to>
                                    </p:set>
                                    <p:animEffect transition="in" filter="dissolve">
                                      <p:cBhvr>
                                        <p:cTn id="9" dur="1000"/>
                                        <p:tgtEl>
                                          <p:spTgt spid="191">
                                            <p:bg/>
                                          </p:spTgt>
                                        </p:tgtEl>
                                      </p:cBhvr>
                                    </p:animEffect>
                                  </p:childTnLst>
                                </p:cTn>
                              </p:par>
                              <p:par>
                                <p:cTn id="10" presetID="9" presetClass="entr" presetSubtype="0" fill="hold" grpId="2" nodeType="withEffect">
                                  <p:stCondLst>
                                    <p:cond delay="0"/>
                                  </p:stCondLst>
                                  <p:iterate>
                                    <p:tmAbs val="0"/>
                                  </p:iterate>
                                  <p:childTnLst>
                                    <p:set>
                                      <p:cBhvr>
                                        <p:cTn id="11" fill="hold"/>
                                        <p:tgtEl>
                                          <p:spTgt spid="191">
                                            <p:txEl>
                                              <p:pRg st="0" end="0"/>
                                            </p:txEl>
                                          </p:spTgt>
                                        </p:tgtEl>
                                        <p:attrNameLst>
                                          <p:attrName>style.visibility</p:attrName>
                                        </p:attrNameLst>
                                      </p:cBhvr>
                                      <p:to>
                                        <p:strVal val="visible"/>
                                      </p:to>
                                    </p:set>
                                    <p:animEffect transition="in" filter="dissolve">
                                      <p:cBhvr>
                                        <p:cTn id="12" dur="1000"/>
                                        <p:tgtEl>
                                          <p:spTgt spid="191">
                                            <p:txEl>
                                              <p:pRg st="0" end="0"/>
                                            </p:txEl>
                                          </p:spTgt>
                                        </p:tgtEl>
                                      </p:cBhvr>
                                    </p:animEffect>
                                  </p:childTnLst>
                                </p:cTn>
                              </p:par>
                            </p:childTnLst>
                          </p:cTn>
                        </p:par>
                        <p:par>
                          <p:cTn id="13" fill="hold">
                            <p:stCondLst>
                              <p:cond delay="1000"/>
                            </p:stCondLst>
                            <p:childTnLst>
                              <p:par>
                                <p:cTn id="14" presetID="4" presetClass="entr" presetSubtype="32" fill="hold" grpId="3" nodeType="afterEffect">
                                  <p:stCondLst>
                                    <p:cond delay="0"/>
                                  </p:stCondLst>
                                  <p:iterate>
                                    <p:tmAbs val="0"/>
                                  </p:iterate>
                                  <p:childTnLst>
                                    <p:set>
                                      <p:cBhvr>
                                        <p:cTn id="15" fill="hold"/>
                                        <p:tgtEl>
                                          <p:spTgt spid="192"/>
                                        </p:tgtEl>
                                        <p:attrNameLst>
                                          <p:attrName>style.visibility</p:attrName>
                                        </p:attrNameLst>
                                      </p:cBhvr>
                                      <p:to>
                                        <p:strVal val="visible"/>
                                      </p:to>
                                    </p:set>
                                    <p:animEffect transition="in" filter="box(out)">
                                      <p:cBhvr>
                                        <p:cTn id="16" dur="1000"/>
                                        <p:tgtEl>
                                          <p:spTgt spid="192"/>
                                        </p:tgtEl>
                                      </p:cBhvr>
                                    </p:animEffect>
                                  </p:childTnLst>
                                </p:cTn>
                              </p:par>
                            </p:childTnLst>
                          </p:cTn>
                        </p:par>
                        <p:par>
                          <p:cTn id="17" fill="hold">
                            <p:stCondLst>
                              <p:cond delay="2000"/>
                            </p:stCondLst>
                            <p:childTnLst>
                              <p:par>
                                <p:cTn id="18" presetID="4" presetClass="entr" presetSubtype="32" fill="hold" grpId="4" nodeType="afterEffect">
                                  <p:stCondLst>
                                    <p:cond delay="0"/>
                                  </p:stCondLst>
                                  <p:iterate>
                                    <p:tmAbs val="0"/>
                                  </p:iterate>
                                  <p:childTnLst>
                                    <p:set>
                                      <p:cBhvr>
                                        <p:cTn id="19" fill="hold"/>
                                        <p:tgtEl>
                                          <p:spTgt spid="193"/>
                                        </p:tgtEl>
                                        <p:attrNameLst>
                                          <p:attrName>style.visibility</p:attrName>
                                        </p:attrNameLst>
                                      </p:cBhvr>
                                      <p:to>
                                        <p:strVal val="visible"/>
                                      </p:to>
                                    </p:set>
                                    <p:animEffect transition="in" filter="box(out)">
                                      <p:cBhvr>
                                        <p:cTn id="20" dur="1000"/>
                                        <p:tgtEl>
                                          <p:spTgt spid="193"/>
                                        </p:tgtEl>
                                      </p:cBhvr>
                                    </p:animEffect>
                                  </p:childTnLst>
                                </p:cTn>
                              </p:par>
                            </p:childTnLst>
                          </p:cTn>
                        </p:par>
                        <p:par>
                          <p:cTn id="21" fill="hold">
                            <p:stCondLst>
                              <p:cond delay="3000"/>
                            </p:stCondLst>
                            <p:childTnLst>
                              <p:par>
                                <p:cTn id="22" presetID="9" presetClass="entr" fill="hold" grpId="2" nodeType="afterEffect">
                                  <p:stCondLst>
                                    <p:cond delay="0"/>
                                  </p:stCondLst>
                                  <p:iterate>
                                    <p:tmAbs val="0"/>
                                  </p:iterate>
                                  <p:childTnLst>
                                    <p:set>
                                      <p:cBhvr>
                                        <p:cTn id="23" fill="hold"/>
                                        <p:tgtEl>
                                          <p:spTgt spid="191">
                                            <p:txEl>
                                              <p:pRg st="2" end="2"/>
                                            </p:txEl>
                                          </p:spTgt>
                                        </p:tgtEl>
                                        <p:attrNameLst>
                                          <p:attrName>style.visibility</p:attrName>
                                        </p:attrNameLst>
                                      </p:cBhvr>
                                      <p:to>
                                        <p:strVal val="visible"/>
                                      </p:to>
                                    </p:set>
                                    <p:animEffect transition="in" filter="dissolve">
                                      <p:cBhvr>
                                        <p:cTn id="24" dur="1000"/>
                                        <p:tgtEl>
                                          <p:spTgt spid="191">
                                            <p:txEl>
                                              <p:pRg st="2" end="2"/>
                                            </p:txEl>
                                          </p:spTgt>
                                        </p:tgtEl>
                                      </p:cBhvr>
                                    </p:animEffect>
                                  </p:childTnLst>
                                </p:cTn>
                              </p:par>
                              <p:par>
                                <p:cTn id="25" presetID="9" presetClass="entr" fill="hold" grpId="2" nodeType="withEffect">
                                  <p:stCondLst>
                                    <p:cond delay="0"/>
                                  </p:stCondLst>
                                  <p:iterate>
                                    <p:tmAbs val="0"/>
                                  </p:iterate>
                                  <p:childTnLst>
                                    <p:set>
                                      <p:cBhvr>
                                        <p:cTn id="26" fill="hold"/>
                                        <p:tgtEl>
                                          <p:spTgt spid="191">
                                            <p:txEl>
                                              <p:pRg st="4" end="4"/>
                                            </p:txEl>
                                          </p:spTgt>
                                        </p:tgtEl>
                                        <p:attrNameLst>
                                          <p:attrName>style.visibility</p:attrName>
                                        </p:attrNameLst>
                                      </p:cBhvr>
                                      <p:to>
                                        <p:strVal val="visible"/>
                                      </p:to>
                                    </p:set>
                                    <p:animEffect transition="in" filter="dissolve">
                                      <p:cBhvr>
                                        <p:cTn id="27" dur="1000"/>
                                        <p:tgtEl>
                                          <p:spTgt spid="191">
                                            <p:txEl>
                                              <p:pRg st="4" end="4"/>
                                            </p:txEl>
                                          </p:spTgt>
                                        </p:tgtEl>
                                      </p:cBhvr>
                                    </p:animEffect>
                                  </p:childTnLst>
                                </p:cTn>
                              </p:par>
                              <p:par>
                                <p:cTn id="28" presetID="9" presetClass="entr" fill="hold" grpId="2" nodeType="withEffect">
                                  <p:stCondLst>
                                    <p:cond delay="0"/>
                                  </p:stCondLst>
                                  <p:iterate>
                                    <p:tmAbs val="0"/>
                                  </p:iterate>
                                  <p:childTnLst>
                                    <p:set>
                                      <p:cBhvr>
                                        <p:cTn id="29" fill="hold"/>
                                        <p:tgtEl>
                                          <p:spTgt spid="191">
                                            <p:txEl>
                                              <p:pRg st="6" end="6"/>
                                            </p:txEl>
                                          </p:spTgt>
                                        </p:tgtEl>
                                        <p:attrNameLst>
                                          <p:attrName>style.visibility</p:attrName>
                                        </p:attrNameLst>
                                      </p:cBhvr>
                                      <p:to>
                                        <p:strVal val="visible"/>
                                      </p:to>
                                    </p:set>
                                    <p:animEffect transition="in" filter="dissolve">
                                      <p:cBhvr>
                                        <p:cTn id="30" dur="1000"/>
                                        <p:tgtEl>
                                          <p:spTgt spid="191">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xit" fill="hold" grpId="5" nodeType="clickEffect">
                                  <p:stCondLst>
                                    <p:cond delay="0"/>
                                  </p:stCondLst>
                                  <p:iterate>
                                    <p:tmAbs val="0"/>
                                  </p:iterate>
                                  <p:childTnLst>
                                    <p:animEffect transition="out" filter="dissolve">
                                      <p:cBhvr>
                                        <p:cTn id="34" dur="1500" fill="hold"/>
                                        <p:tgtEl>
                                          <p:spTgt spid="191">
                                            <p:txEl>
                                              <p:pRg st="0" end="0"/>
                                            </p:txEl>
                                          </p:spTgt>
                                        </p:tgtEl>
                                      </p:cBhvr>
                                    </p:animEffect>
                                    <p:set>
                                      <p:cBhvr>
                                        <p:cTn id="35" fill="hold">
                                          <p:stCondLst>
                                            <p:cond delay="1499"/>
                                          </p:stCondLst>
                                        </p:cTn>
                                        <p:tgtEl>
                                          <p:spTgt spid="191">
                                            <p:txEl>
                                              <p:pRg st="0" end="0"/>
                                            </p:txEl>
                                          </p:spTgt>
                                        </p:tgtEl>
                                        <p:attrNameLst>
                                          <p:attrName>style.visibility</p:attrName>
                                        </p:attrNameLst>
                                      </p:cBhvr>
                                      <p:to>
                                        <p:strVal val="hidden"/>
                                      </p:to>
                                    </p:set>
                                  </p:childTnLst>
                                </p:cTn>
                              </p:par>
                              <p:par>
                                <p:cTn id="36" presetID="9" presetClass="exit" fill="hold" grpId="6" nodeType="withEffect">
                                  <p:stCondLst>
                                    <p:cond delay="0"/>
                                  </p:stCondLst>
                                  <p:iterate>
                                    <p:tmAbs val="0"/>
                                  </p:iterate>
                                  <p:childTnLst>
                                    <p:animEffect transition="out" filter="dissolve">
                                      <p:cBhvr>
                                        <p:cTn id="37" dur="1500" fill="hold"/>
                                        <p:tgtEl>
                                          <p:spTgt spid="192"/>
                                        </p:tgtEl>
                                      </p:cBhvr>
                                    </p:animEffect>
                                    <p:set>
                                      <p:cBhvr>
                                        <p:cTn id="38" fill="hold">
                                          <p:stCondLst>
                                            <p:cond delay="1499"/>
                                          </p:stCondLst>
                                        </p:cTn>
                                        <p:tgtEl>
                                          <p:spTgt spid="192"/>
                                        </p:tgtEl>
                                        <p:attrNameLst>
                                          <p:attrName>style.visibility</p:attrName>
                                        </p:attrNameLst>
                                      </p:cBhvr>
                                      <p:to>
                                        <p:strVal val="hidden"/>
                                      </p:to>
                                    </p:set>
                                  </p:childTnLst>
                                </p:cTn>
                              </p:par>
                              <p:par>
                                <p:cTn id="39" presetID="9" presetClass="exit" fill="hold" grpId="7" nodeType="withEffect">
                                  <p:stCondLst>
                                    <p:cond delay="0"/>
                                  </p:stCondLst>
                                  <p:iterate>
                                    <p:tmAbs val="0"/>
                                  </p:iterate>
                                  <p:childTnLst>
                                    <p:animEffect transition="out" filter="dissolve">
                                      <p:cBhvr>
                                        <p:cTn id="40" dur="1500" fill="hold"/>
                                        <p:tgtEl>
                                          <p:spTgt spid="193"/>
                                        </p:tgtEl>
                                      </p:cBhvr>
                                    </p:animEffect>
                                    <p:set>
                                      <p:cBhvr>
                                        <p:cTn id="41" fill="hold">
                                          <p:stCondLst>
                                            <p:cond delay="1499"/>
                                          </p:stCondLst>
                                        </p:cTn>
                                        <p:tgtEl>
                                          <p:spTgt spid="193"/>
                                        </p:tgtEl>
                                        <p:attrNameLst>
                                          <p:attrName>style.visibility</p:attrName>
                                        </p:attrNameLst>
                                      </p:cBhvr>
                                      <p:to>
                                        <p:strVal val="hidden"/>
                                      </p:to>
                                    </p:set>
                                  </p:childTnLst>
                                </p:cTn>
                              </p:par>
                              <p:par>
                                <p:cTn id="42" presetID="9" presetClass="exit" presetSubtype="0" fill="hold" grpId="5" nodeType="withEffect">
                                  <p:stCondLst>
                                    <p:cond delay="0"/>
                                  </p:stCondLst>
                                  <p:iterate>
                                    <p:tmAbs val="0"/>
                                  </p:iterate>
                                  <p:childTnLst>
                                    <p:animEffect transition="out" filter="dissolve">
                                      <p:cBhvr>
                                        <p:cTn id="43" dur="1500" fill="hold"/>
                                        <p:tgtEl>
                                          <p:spTgt spid="191">
                                            <p:txEl>
                                              <p:pRg st="2" end="2"/>
                                            </p:txEl>
                                          </p:spTgt>
                                        </p:tgtEl>
                                      </p:cBhvr>
                                    </p:animEffect>
                                    <p:set>
                                      <p:cBhvr>
                                        <p:cTn id="44" fill="hold">
                                          <p:stCondLst>
                                            <p:cond delay="1499"/>
                                          </p:stCondLst>
                                        </p:cTn>
                                        <p:tgtEl>
                                          <p:spTgt spid="191">
                                            <p:txEl>
                                              <p:pRg st="2" end="2"/>
                                            </p:txEl>
                                          </p:spTgt>
                                        </p:tgtEl>
                                        <p:attrNameLst>
                                          <p:attrName>style.visibility</p:attrName>
                                        </p:attrNameLst>
                                      </p:cBhvr>
                                      <p:to>
                                        <p:strVal val="hidden"/>
                                      </p:to>
                                    </p:set>
                                  </p:childTnLst>
                                </p:cTn>
                              </p:par>
                              <p:par>
                                <p:cTn id="45" presetID="9" presetClass="exit" presetSubtype="0" fill="hold" grpId="5" nodeType="withEffect">
                                  <p:stCondLst>
                                    <p:cond delay="0"/>
                                  </p:stCondLst>
                                  <p:iterate>
                                    <p:tmAbs val="0"/>
                                  </p:iterate>
                                  <p:childTnLst>
                                    <p:animEffect transition="out" filter="dissolve">
                                      <p:cBhvr>
                                        <p:cTn id="46" dur="1500" fill="hold"/>
                                        <p:tgtEl>
                                          <p:spTgt spid="191">
                                            <p:txEl>
                                              <p:pRg st="4" end="4"/>
                                            </p:txEl>
                                          </p:spTgt>
                                        </p:tgtEl>
                                      </p:cBhvr>
                                    </p:animEffect>
                                    <p:set>
                                      <p:cBhvr>
                                        <p:cTn id="47" fill="hold">
                                          <p:stCondLst>
                                            <p:cond delay="1499"/>
                                          </p:stCondLst>
                                        </p:cTn>
                                        <p:tgtEl>
                                          <p:spTgt spid="191">
                                            <p:txEl>
                                              <p:pRg st="4" end="4"/>
                                            </p:txEl>
                                          </p:spTgt>
                                        </p:tgtEl>
                                        <p:attrNameLst>
                                          <p:attrName>style.visibility</p:attrName>
                                        </p:attrNameLst>
                                      </p:cBhvr>
                                      <p:to>
                                        <p:strVal val="hidden"/>
                                      </p:to>
                                    </p:set>
                                  </p:childTnLst>
                                </p:cTn>
                              </p:par>
                              <p:par>
                                <p:cTn id="48" presetID="9" presetClass="exit" presetSubtype="0" fill="hold" grpId="5" nodeType="withEffect">
                                  <p:stCondLst>
                                    <p:cond delay="0"/>
                                  </p:stCondLst>
                                  <p:iterate>
                                    <p:tmAbs val="0"/>
                                  </p:iterate>
                                  <p:childTnLst>
                                    <p:animEffect transition="out" filter="dissolve">
                                      <p:cBhvr>
                                        <p:cTn id="49" dur="1500" fill="hold"/>
                                        <p:tgtEl>
                                          <p:spTgt spid="191">
                                            <p:txEl>
                                              <p:pRg st="6" end="6"/>
                                            </p:txEl>
                                          </p:spTgt>
                                        </p:tgtEl>
                                      </p:cBhvr>
                                    </p:animEffect>
                                    <p:set>
                                      <p:cBhvr>
                                        <p:cTn id="50" fill="hold">
                                          <p:stCondLst>
                                            <p:cond delay="1499"/>
                                          </p:stCondLst>
                                        </p:cTn>
                                        <p:tgtEl>
                                          <p:spTgt spid="191">
                                            <p:txEl>
                                              <p:pRg st="6" end="6"/>
                                            </p:txEl>
                                          </p:spTgt>
                                        </p:tgtEl>
                                        <p:attrNameLst>
                                          <p:attrName>style.visibility</p:attrName>
                                        </p:attrNameLst>
                                      </p:cBhvr>
                                      <p:to>
                                        <p:strVal val="hidden"/>
                                      </p:to>
                                    </p:set>
                                  </p:childTnLst>
                                </p:cTn>
                              </p:par>
                              <p:par>
                                <p:cTn id="51" presetID="9" presetClass="exit" presetSubtype="0" fill="hold" grpId="5" nodeType="withEffect">
                                  <p:stCondLst>
                                    <p:cond delay="0"/>
                                  </p:stCondLst>
                                  <p:iterate>
                                    <p:tmAbs val="0"/>
                                  </p:iterate>
                                  <p:childTnLst>
                                    <p:animEffect transition="out" filter="dissolve">
                                      <p:cBhvr>
                                        <p:cTn id="52" dur="1500" fill="hold"/>
                                        <p:tgtEl>
                                          <p:spTgt spid="191">
                                            <p:bg/>
                                          </p:spTgt>
                                        </p:tgtEl>
                                      </p:cBhvr>
                                    </p:animEffect>
                                    <p:set>
                                      <p:cBhvr>
                                        <p:cTn id="53" fill="hold">
                                          <p:stCondLst>
                                            <p:cond delay="1499"/>
                                          </p:stCondLst>
                                        </p:cTn>
                                        <p:tgtEl>
                                          <p:spTgt spid="191">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 grpId="1" animBg="1" advAuto="0"/>
      <p:bldP spid="191" grpId="2" uiExpand="1" build="p" bldLvl="5" animBg="1" advAuto="0"/>
      <p:bldP spid="191" grpId="5" uiExpand="1" build="p" bldLvl="5" animBg="1" advAuto="0"/>
      <p:bldP spid="192" grpId="3" uiExpand="1" animBg="1" advAuto="0"/>
      <p:bldP spid="192" grpId="6" animBg="1" advAuto="0"/>
      <p:bldP spid="193" grpId="4" uiExpand="1" animBg="1" advAuto="0"/>
      <p:bldP spid="193" grpId="7"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6"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97" name="Οι διαφορετικές προσεγγίσεις που περιγράφονται από τους εκπαιδευτικούς σε τάξεις συνδιδασκαλίας θα μπορούσαν να αποδοθούν σε τρία αλληλένδετα ζητήματα:…"/>
          <p:cNvSpPr txBox="1"/>
          <p:nvPr/>
        </p:nvSpPr>
        <p:spPr>
          <a:xfrm>
            <a:off x="3811493" y="2617863"/>
            <a:ext cx="8032608" cy="71937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rPr dirty="0" err="1"/>
              <a:t>Οι</a:t>
            </a:r>
            <a:r>
              <a:rPr dirty="0"/>
              <a:t> </a:t>
            </a:r>
            <a:r>
              <a:rPr dirty="0" err="1"/>
              <a:t>δι</a:t>
            </a:r>
            <a:r>
              <a:rPr dirty="0"/>
              <a:t>αφορετικές προσεγγίσεις που περιγράφονται από τους εκπαιδευτικούς σε τάξεις συνδιδασκαλίας θα μπορούσαν να αποδοθούν σε τρία αλληλένδετα ζητήματα:</a:t>
            </a:r>
          </a:p>
          <a:p>
            <a:pPr marL="333375" indent="-333375" algn="just">
              <a:lnSpc>
                <a:spcPct val="120000"/>
              </a:lnSpc>
              <a:buSzPct val="145000"/>
              <a:buChar char="•"/>
              <a:defRPr b="0"/>
            </a:pPr>
            <a:endParaRPr dirty="0"/>
          </a:p>
          <a:p>
            <a:pPr marL="1454150" indent="-476250" algn="just">
              <a:lnSpc>
                <a:spcPct val="120000"/>
              </a:lnSpc>
              <a:buSzPct val="100000"/>
              <a:buAutoNum type="arabicPeriod"/>
              <a:defRPr b="0"/>
            </a:pPr>
            <a:r>
              <a:rPr dirty="0"/>
              <a:t>στην έλλειψη εξειδικευμένης κατάρτισης ως προς τα </a:t>
            </a:r>
            <a:r>
              <a:rPr dirty="0" err="1"/>
              <a:t>ζητήμ</a:t>
            </a:r>
            <a:r>
              <a:rPr dirty="0"/>
              <a:t>ατα </a:t>
            </a:r>
            <a:r>
              <a:rPr dirty="0" smtClean="0"/>
              <a:t>συνδιδασκαλίας</a:t>
            </a:r>
            <a:r>
              <a:rPr lang="en-US" dirty="0" smtClean="0"/>
              <a:t>,</a:t>
            </a:r>
            <a:endParaRPr dirty="0"/>
          </a:p>
          <a:p>
            <a:pPr marL="1454150" indent="-476250" algn="just">
              <a:lnSpc>
                <a:spcPct val="120000"/>
              </a:lnSpc>
              <a:buSzPct val="100000"/>
              <a:buAutoNum type="arabicPeriod"/>
              <a:defRPr b="0"/>
            </a:pPr>
            <a:endParaRPr dirty="0"/>
          </a:p>
          <a:p>
            <a:pPr marL="1454150" indent="-476250" algn="just">
              <a:lnSpc>
                <a:spcPct val="120000"/>
              </a:lnSpc>
              <a:buSzPct val="100000"/>
              <a:buAutoNum type="arabicPeriod" startAt="2"/>
              <a:defRPr b="0"/>
            </a:pPr>
            <a:r>
              <a:rPr dirty="0"/>
              <a:t>στην απροθυμία των εκπαιδευτικών γενικής αγωγής να μοιράζονται τον έλεγχο στην τάξη (ζητήματα ευθύνης και κυριότητας), και</a:t>
            </a:r>
          </a:p>
          <a:p>
            <a:pPr marL="1454150" indent="-476250" algn="just">
              <a:lnSpc>
                <a:spcPct val="120000"/>
              </a:lnSpc>
              <a:buSzPct val="100000"/>
              <a:buAutoNum type="arabicPeriod" startAt="2"/>
              <a:defRPr b="0"/>
            </a:pPr>
            <a:endParaRPr dirty="0"/>
          </a:p>
          <a:p>
            <a:pPr marL="1454150" indent="-476250" algn="just">
              <a:lnSpc>
                <a:spcPct val="120000"/>
              </a:lnSpc>
              <a:buSzPct val="100000"/>
              <a:buAutoNum type="arabicPeriod" startAt="3"/>
              <a:defRPr b="0"/>
            </a:pPr>
            <a:r>
              <a:rPr dirty="0"/>
              <a:t>στους αυτόνομους διδακτικούς ρόλους που επιβάλλει το Υπουργείο Παιδείας </a:t>
            </a:r>
          </a:p>
          <a:p>
            <a:pPr algn="just">
              <a:lnSpc>
                <a:spcPct val="120000"/>
              </a:lnSpc>
              <a:defRPr b="0"/>
            </a:pPr>
            <a:endParaRPr dirty="0"/>
          </a:p>
          <a:p>
            <a:pPr algn="r">
              <a:lnSpc>
                <a:spcPct val="120000"/>
              </a:lnSpc>
              <a:defRPr b="0"/>
            </a:pPr>
            <a:r>
              <a:rPr dirty="0"/>
              <a:t>(Strogilos &amp; </a:t>
            </a:r>
            <a:r>
              <a:rPr dirty="0" err="1" smtClean="0"/>
              <a:t>Stefanidis</a:t>
            </a:r>
            <a:r>
              <a:rPr lang="en-US" dirty="0" smtClean="0"/>
              <a:t>,</a:t>
            </a:r>
            <a:r>
              <a:rPr dirty="0" smtClean="0"/>
              <a:t> </a:t>
            </a:r>
            <a:r>
              <a:rPr dirty="0"/>
              <a:t>2015)</a:t>
            </a:r>
          </a:p>
        </p:txBody>
      </p:sp>
      <p:sp>
        <p:nvSpPr>
          <p:cNvPr id="198"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197">
                                            <p:bg/>
                                          </p:spTgt>
                                        </p:tgtEl>
                                        <p:attrNameLst>
                                          <p:attrName>style.visibility</p:attrName>
                                        </p:attrNameLst>
                                      </p:cBhvr>
                                      <p:to>
                                        <p:strVal val="visible"/>
                                      </p:to>
                                    </p:set>
                                    <p:animEffect transition="in" filter="dissolve">
                                      <p:cBhvr>
                                        <p:cTn id="7" dur="1000"/>
                                        <p:tgtEl>
                                          <p:spTgt spid="197">
                                            <p:bg/>
                                          </p:spTgt>
                                        </p:tgtEl>
                                      </p:cBhvr>
                                    </p:animEffect>
                                  </p:childTnLst>
                                </p:cTn>
                              </p:par>
                              <p:par>
                                <p:cTn id="8" presetID="9" presetClass="entr" presetSubtype="0" fill="hold" grpId="1" nodeType="withEffect">
                                  <p:stCondLst>
                                    <p:cond delay="0"/>
                                  </p:stCondLst>
                                  <p:iterate>
                                    <p:tmAbs val="0"/>
                                  </p:iterate>
                                  <p:childTnLst>
                                    <p:set>
                                      <p:cBhvr>
                                        <p:cTn id="9" fill="hold"/>
                                        <p:tgtEl>
                                          <p:spTgt spid="197">
                                            <p:txEl>
                                              <p:pRg st="0" end="0"/>
                                            </p:txEl>
                                          </p:spTgt>
                                        </p:tgtEl>
                                        <p:attrNameLst>
                                          <p:attrName>style.visibility</p:attrName>
                                        </p:attrNameLst>
                                      </p:cBhvr>
                                      <p:to>
                                        <p:strVal val="visible"/>
                                      </p:to>
                                    </p:set>
                                    <p:animEffect transition="in" filter="dissolve">
                                      <p:cBhvr>
                                        <p:cTn id="10" dur="1000"/>
                                        <p:tgtEl>
                                          <p:spTgt spid="197">
                                            <p:txEl>
                                              <p:pRg st="0" end="0"/>
                                            </p:txEl>
                                          </p:spTgt>
                                        </p:tgtEl>
                                      </p:cBhvr>
                                    </p:animEffect>
                                  </p:childTnLst>
                                </p:cTn>
                              </p:par>
                              <p:par>
                                <p:cTn id="11" presetID="9" presetClass="entr" fill="hold" grpId="1" nodeType="withEffect">
                                  <p:stCondLst>
                                    <p:cond delay="0"/>
                                  </p:stCondLst>
                                  <p:iterate>
                                    <p:tmAbs val="0"/>
                                  </p:iterate>
                                  <p:childTnLst>
                                    <p:set>
                                      <p:cBhvr>
                                        <p:cTn id="12" fill="hold"/>
                                        <p:tgtEl>
                                          <p:spTgt spid="197">
                                            <p:txEl>
                                              <p:pRg st="2" end="2"/>
                                            </p:txEl>
                                          </p:spTgt>
                                        </p:tgtEl>
                                        <p:attrNameLst>
                                          <p:attrName>style.visibility</p:attrName>
                                        </p:attrNameLst>
                                      </p:cBhvr>
                                      <p:to>
                                        <p:strVal val="visible"/>
                                      </p:to>
                                    </p:set>
                                    <p:animEffect transition="in" filter="dissolve">
                                      <p:cBhvr>
                                        <p:cTn id="13" dur="1000"/>
                                        <p:tgtEl>
                                          <p:spTgt spid="197">
                                            <p:txEl>
                                              <p:pRg st="2" end="2"/>
                                            </p:txEl>
                                          </p:spTgt>
                                        </p:tgtEl>
                                      </p:cBhvr>
                                    </p:animEffect>
                                  </p:childTnLst>
                                </p:cTn>
                              </p:par>
                              <p:par>
                                <p:cTn id="14" presetID="9" presetClass="entr" fill="hold" grpId="1" nodeType="withEffect">
                                  <p:stCondLst>
                                    <p:cond delay="0"/>
                                  </p:stCondLst>
                                  <p:iterate>
                                    <p:tmAbs val="0"/>
                                  </p:iterate>
                                  <p:childTnLst>
                                    <p:set>
                                      <p:cBhvr>
                                        <p:cTn id="15" fill="hold"/>
                                        <p:tgtEl>
                                          <p:spTgt spid="197">
                                            <p:txEl>
                                              <p:pRg st="4" end="4"/>
                                            </p:txEl>
                                          </p:spTgt>
                                        </p:tgtEl>
                                        <p:attrNameLst>
                                          <p:attrName>style.visibility</p:attrName>
                                        </p:attrNameLst>
                                      </p:cBhvr>
                                      <p:to>
                                        <p:strVal val="visible"/>
                                      </p:to>
                                    </p:set>
                                    <p:animEffect transition="in" filter="dissolve">
                                      <p:cBhvr>
                                        <p:cTn id="16" dur="1000"/>
                                        <p:tgtEl>
                                          <p:spTgt spid="197">
                                            <p:txEl>
                                              <p:pRg st="4" end="4"/>
                                            </p:txEl>
                                          </p:spTgt>
                                        </p:tgtEl>
                                      </p:cBhvr>
                                    </p:animEffect>
                                  </p:childTnLst>
                                </p:cTn>
                              </p:par>
                              <p:par>
                                <p:cTn id="17" presetID="9" presetClass="entr" fill="hold" grpId="1" nodeType="withEffect">
                                  <p:stCondLst>
                                    <p:cond delay="0"/>
                                  </p:stCondLst>
                                  <p:iterate>
                                    <p:tmAbs val="0"/>
                                  </p:iterate>
                                  <p:childTnLst>
                                    <p:set>
                                      <p:cBhvr>
                                        <p:cTn id="18" fill="hold"/>
                                        <p:tgtEl>
                                          <p:spTgt spid="197">
                                            <p:txEl>
                                              <p:pRg st="6" end="6"/>
                                            </p:txEl>
                                          </p:spTgt>
                                        </p:tgtEl>
                                        <p:attrNameLst>
                                          <p:attrName>style.visibility</p:attrName>
                                        </p:attrNameLst>
                                      </p:cBhvr>
                                      <p:to>
                                        <p:strVal val="visible"/>
                                      </p:to>
                                    </p:set>
                                    <p:animEffect transition="in" filter="dissolve">
                                      <p:cBhvr>
                                        <p:cTn id="19" dur="1000"/>
                                        <p:tgtEl>
                                          <p:spTgt spid="197">
                                            <p:txEl>
                                              <p:pRg st="6" end="6"/>
                                            </p:txEl>
                                          </p:spTgt>
                                        </p:tgtEl>
                                      </p:cBhvr>
                                    </p:animEffect>
                                  </p:childTnLst>
                                </p:cTn>
                              </p:par>
                              <p:par>
                                <p:cTn id="20" presetID="9" presetClass="entr" fill="hold" grpId="1" nodeType="withEffect">
                                  <p:stCondLst>
                                    <p:cond delay="0"/>
                                  </p:stCondLst>
                                  <p:iterate>
                                    <p:tmAbs val="0"/>
                                  </p:iterate>
                                  <p:childTnLst>
                                    <p:set>
                                      <p:cBhvr>
                                        <p:cTn id="21" fill="hold"/>
                                        <p:tgtEl>
                                          <p:spTgt spid="197">
                                            <p:txEl>
                                              <p:pRg st="8" end="8"/>
                                            </p:txEl>
                                          </p:spTgt>
                                        </p:tgtEl>
                                        <p:attrNameLst>
                                          <p:attrName>style.visibility</p:attrName>
                                        </p:attrNameLst>
                                      </p:cBhvr>
                                      <p:to>
                                        <p:strVal val="visible"/>
                                      </p:to>
                                    </p:set>
                                    <p:animEffect transition="in" filter="dissolve">
                                      <p:cBhvr>
                                        <p:cTn id="22" dur="1000"/>
                                        <p:tgtEl>
                                          <p:spTgt spid="197">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fill="hold" grpId="2" nodeType="clickEffect">
                                  <p:stCondLst>
                                    <p:cond delay="0"/>
                                  </p:stCondLst>
                                  <p:iterate>
                                    <p:tmAbs val="0"/>
                                  </p:iterate>
                                  <p:childTnLst>
                                    <p:animEffect transition="out" filter="dissolve">
                                      <p:cBhvr>
                                        <p:cTn id="26" dur="1500" fill="hold"/>
                                        <p:tgtEl>
                                          <p:spTgt spid="197">
                                            <p:txEl>
                                              <p:pRg st="0" end="0"/>
                                            </p:txEl>
                                          </p:spTgt>
                                        </p:tgtEl>
                                      </p:cBhvr>
                                    </p:animEffect>
                                    <p:set>
                                      <p:cBhvr>
                                        <p:cTn id="27" fill="hold">
                                          <p:stCondLst>
                                            <p:cond delay="1499"/>
                                          </p:stCondLst>
                                        </p:cTn>
                                        <p:tgtEl>
                                          <p:spTgt spid="197">
                                            <p:txEl>
                                              <p:pRg st="0" end="0"/>
                                            </p:txEl>
                                          </p:spTgt>
                                        </p:tgtEl>
                                        <p:attrNameLst>
                                          <p:attrName>style.visibility</p:attrName>
                                        </p:attrNameLst>
                                      </p:cBhvr>
                                      <p:to>
                                        <p:strVal val="hidden"/>
                                      </p:to>
                                    </p:set>
                                  </p:childTnLst>
                                </p:cTn>
                              </p:par>
                              <p:par>
                                <p:cTn id="28" presetID="9" presetClass="exit" presetSubtype="0" fill="hold" grpId="2" nodeType="withEffect">
                                  <p:stCondLst>
                                    <p:cond delay="0"/>
                                  </p:stCondLst>
                                  <p:iterate>
                                    <p:tmAbs val="0"/>
                                  </p:iterate>
                                  <p:childTnLst>
                                    <p:animEffect transition="out" filter="dissolve">
                                      <p:cBhvr>
                                        <p:cTn id="29" dur="1500" fill="hold"/>
                                        <p:tgtEl>
                                          <p:spTgt spid="197">
                                            <p:txEl>
                                              <p:pRg st="2" end="2"/>
                                            </p:txEl>
                                          </p:spTgt>
                                        </p:tgtEl>
                                      </p:cBhvr>
                                    </p:animEffect>
                                    <p:set>
                                      <p:cBhvr>
                                        <p:cTn id="30" fill="hold">
                                          <p:stCondLst>
                                            <p:cond delay="1499"/>
                                          </p:stCondLst>
                                        </p:cTn>
                                        <p:tgtEl>
                                          <p:spTgt spid="197">
                                            <p:txEl>
                                              <p:pRg st="2" end="2"/>
                                            </p:txEl>
                                          </p:spTgt>
                                        </p:tgtEl>
                                        <p:attrNameLst>
                                          <p:attrName>style.visibility</p:attrName>
                                        </p:attrNameLst>
                                      </p:cBhvr>
                                      <p:to>
                                        <p:strVal val="hidden"/>
                                      </p:to>
                                    </p:set>
                                  </p:childTnLst>
                                </p:cTn>
                              </p:par>
                              <p:par>
                                <p:cTn id="31" presetID="9" presetClass="exit" presetSubtype="0" fill="hold" grpId="2" nodeType="withEffect">
                                  <p:stCondLst>
                                    <p:cond delay="0"/>
                                  </p:stCondLst>
                                  <p:iterate>
                                    <p:tmAbs val="0"/>
                                  </p:iterate>
                                  <p:childTnLst>
                                    <p:animEffect transition="out" filter="dissolve">
                                      <p:cBhvr>
                                        <p:cTn id="32" dur="1500" fill="hold"/>
                                        <p:tgtEl>
                                          <p:spTgt spid="197">
                                            <p:txEl>
                                              <p:pRg st="4" end="4"/>
                                            </p:txEl>
                                          </p:spTgt>
                                        </p:tgtEl>
                                      </p:cBhvr>
                                    </p:animEffect>
                                    <p:set>
                                      <p:cBhvr>
                                        <p:cTn id="33" fill="hold">
                                          <p:stCondLst>
                                            <p:cond delay="1499"/>
                                          </p:stCondLst>
                                        </p:cTn>
                                        <p:tgtEl>
                                          <p:spTgt spid="197">
                                            <p:txEl>
                                              <p:pRg st="4" end="4"/>
                                            </p:txEl>
                                          </p:spTgt>
                                        </p:tgtEl>
                                        <p:attrNameLst>
                                          <p:attrName>style.visibility</p:attrName>
                                        </p:attrNameLst>
                                      </p:cBhvr>
                                      <p:to>
                                        <p:strVal val="hidden"/>
                                      </p:to>
                                    </p:set>
                                  </p:childTnLst>
                                </p:cTn>
                              </p:par>
                              <p:par>
                                <p:cTn id="34" presetID="9" presetClass="exit" presetSubtype="0" fill="hold" grpId="2" nodeType="withEffect">
                                  <p:stCondLst>
                                    <p:cond delay="0"/>
                                  </p:stCondLst>
                                  <p:iterate>
                                    <p:tmAbs val="0"/>
                                  </p:iterate>
                                  <p:childTnLst>
                                    <p:animEffect transition="out" filter="dissolve">
                                      <p:cBhvr>
                                        <p:cTn id="35" dur="1500" fill="hold"/>
                                        <p:tgtEl>
                                          <p:spTgt spid="197">
                                            <p:txEl>
                                              <p:pRg st="6" end="6"/>
                                            </p:txEl>
                                          </p:spTgt>
                                        </p:tgtEl>
                                      </p:cBhvr>
                                    </p:animEffect>
                                    <p:set>
                                      <p:cBhvr>
                                        <p:cTn id="36" fill="hold">
                                          <p:stCondLst>
                                            <p:cond delay="1499"/>
                                          </p:stCondLst>
                                        </p:cTn>
                                        <p:tgtEl>
                                          <p:spTgt spid="197">
                                            <p:txEl>
                                              <p:pRg st="6" end="6"/>
                                            </p:txEl>
                                          </p:spTgt>
                                        </p:tgtEl>
                                        <p:attrNameLst>
                                          <p:attrName>style.visibility</p:attrName>
                                        </p:attrNameLst>
                                      </p:cBhvr>
                                      <p:to>
                                        <p:strVal val="hidden"/>
                                      </p:to>
                                    </p:set>
                                  </p:childTnLst>
                                </p:cTn>
                              </p:par>
                              <p:par>
                                <p:cTn id="37" presetID="9" presetClass="exit" presetSubtype="0" fill="hold" grpId="2" nodeType="withEffect">
                                  <p:stCondLst>
                                    <p:cond delay="0"/>
                                  </p:stCondLst>
                                  <p:iterate>
                                    <p:tmAbs val="0"/>
                                  </p:iterate>
                                  <p:childTnLst>
                                    <p:animEffect transition="out" filter="dissolve">
                                      <p:cBhvr>
                                        <p:cTn id="38" dur="1500" fill="hold"/>
                                        <p:tgtEl>
                                          <p:spTgt spid="197">
                                            <p:txEl>
                                              <p:pRg st="8" end="8"/>
                                            </p:txEl>
                                          </p:spTgt>
                                        </p:tgtEl>
                                      </p:cBhvr>
                                    </p:animEffect>
                                    <p:set>
                                      <p:cBhvr>
                                        <p:cTn id="39" fill="hold">
                                          <p:stCondLst>
                                            <p:cond delay="1499"/>
                                          </p:stCondLst>
                                        </p:cTn>
                                        <p:tgtEl>
                                          <p:spTgt spid="197">
                                            <p:txEl>
                                              <p:pRg st="8" end="8"/>
                                            </p:txEl>
                                          </p:spTgt>
                                        </p:tgtEl>
                                        <p:attrNameLst>
                                          <p:attrName>style.visibility</p:attrName>
                                        </p:attrNameLst>
                                      </p:cBhvr>
                                      <p:to>
                                        <p:strVal val="hidden"/>
                                      </p:to>
                                    </p:set>
                                  </p:childTnLst>
                                </p:cTn>
                              </p:par>
                              <p:par>
                                <p:cTn id="40" presetID="9" presetClass="exit" presetSubtype="0" fill="hold" grpId="2" nodeType="withEffect">
                                  <p:stCondLst>
                                    <p:cond delay="0"/>
                                  </p:stCondLst>
                                  <p:iterate>
                                    <p:tmAbs val="0"/>
                                  </p:iterate>
                                  <p:childTnLst>
                                    <p:animEffect transition="out" filter="dissolve">
                                      <p:cBhvr>
                                        <p:cTn id="41" dur="1500" fill="hold"/>
                                        <p:tgtEl>
                                          <p:spTgt spid="197">
                                            <p:bg/>
                                          </p:spTgt>
                                        </p:tgtEl>
                                      </p:cBhvr>
                                    </p:animEffect>
                                    <p:set>
                                      <p:cBhvr>
                                        <p:cTn id="42" fill="hold">
                                          <p:stCondLst>
                                            <p:cond delay="1499"/>
                                          </p:stCondLst>
                                        </p:cTn>
                                        <p:tgtEl>
                                          <p:spTgt spid="197">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 grpId="1" uiExpand="1" build="p" bldLvl="5" animBg="1" advAuto="0"/>
      <p:bldP spid="197" grpId="2" uiExpand="1" build="p" bldLvl="5"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0"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201" name="Η εκπαίδευση των μαθητών με αναπηρία σε τάξεις Π.Σ. θεωρήθηκε ως «πρόβλημα» που πρέπει να «επιλυθεί» μόνο από εκπαιδευτικούς Π.Σ.…"/>
          <p:cNvSpPr txBox="1"/>
          <p:nvPr/>
        </p:nvSpPr>
        <p:spPr>
          <a:xfrm>
            <a:off x="3794560" y="2623440"/>
            <a:ext cx="8032607" cy="78701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sz="2200" b="0"/>
            </a:pPr>
            <a:r>
              <a:t>Η εκπαίδευση των μαθητών με αναπηρία σε τάξεις Π.Σ. θεωρήθηκε ως «πρόβλημα» που πρέπει να «επιλυθεί» μόνο από εκπαιδευτικούς Π.Σ. </a:t>
            </a:r>
          </a:p>
          <a:p>
            <a:pPr marL="333375" indent="-333375" algn="just">
              <a:lnSpc>
                <a:spcPct val="120000"/>
              </a:lnSpc>
              <a:buSzPct val="145000"/>
              <a:buChar char="•"/>
              <a:defRPr sz="2200" b="0"/>
            </a:pPr>
            <a:endParaRPr/>
          </a:p>
          <a:p>
            <a:pPr marL="333375" indent="-333375" algn="just">
              <a:lnSpc>
                <a:spcPct val="120000"/>
              </a:lnSpc>
              <a:buSzPct val="145000"/>
              <a:buChar char="•"/>
              <a:defRPr sz="2200" b="0"/>
            </a:pPr>
            <a:r>
              <a:t>Οι εκπαιδευτικοί Π.Σ. αναλαμβάνουν το κύριο «βάρος» της επιτυχίας για την ένταξη των μαθητών με αναπηρία. </a:t>
            </a:r>
          </a:p>
          <a:p>
            <a:pPr algn="just">
              <a:lnSpc>
                <a:spcPct val="120000"/>
              </a:lnSpc>
              <a:defRPr sz="2200" b="0"/>
            </a:pPr>
            <a:endParaRPr/>
          </a:p>
          <a:p>
            <a:pPr marL="333375" indent="-333375" algn="just">
              <a:lnSpc>
                <a:spcPct val="120000"/>
              </a:lnSpc>
              <a:buSzPct val="145000"/>
              <a:buChar char="•"/>
              <a:defRPr sz="2200" b="0"/>
            </a:pPr>
            <a:r>
              <a:t>Οι εκπαιδευτικοί Γ.Ε. θεωρούν ότι δεν πρέπει να αναμένεται από τους ίδιους να δουλεύουν με μαθητές με αναπηρία. </a:t>
            </a:r>
          </a:p>
          <a:p>
            <a:pPr marL="333375" indent="-333375" algn="just">
              <a:lnSpc>
                <a:spcPct val="120000"/>
              </a:lnSpc>
              <a:buSzPct val="145000"/>
              <a:buChar char="•"/>
              <a:defRPr sz="2200" b="0"/>
            </a:pPr>
            <a:endParaRPr/>
          </a:p>
          <a:p>
            <a:pPr marL="333375" indent="-333375" algn="just">
              <a:lnSpc>
                <a:spcPct val="120000"/>
              </a:lnSpc>
              <a:buSzPct val="145000"/>
              <a:buChar char="•"/>
              <a:defRPr sz="2200" b="0"/>
            </a:pPr>
            <a:r>
              <a:t>Η θέση των εκπαιδευτικών Γ.Ε. παραμένει αμετακίνητη, δεδομένου ότι πολύ λίγο οι ίδιοι άλλαξαν τον ρόλο τους προς όφελος των μαθητών με αναπηρία.</a:t>
            </a:r>
          </a:p>
          <a:p>
            <a:pPr algn="just">
              <a:lnSpc>
                <a:spcPct val="120000"/>
              </a:lnSpc>
              <a:defRPr sz="2200" b="0"/>
            </a:pPr>
            <a:endParaRPr/>
          </a:p>
          <a:p>
            <a:pPr marL="333375" indent="-333375" algn="just">
              <a:lnSpc>
                <a:spcPct val="120000"/>
              </a:lnSpc>
              <a:buSzPct val="145000"/>
              <a:buChar char="•"/>
              <a:defRPr sz="2200" b="0"/>
            </a:pPr>
            <a:r>
              <a:t>Οι ρόλοι και οι ευθύνες των εκπαιδευτικών παρέμειναν άνισες με την πάροδο του χρόνου όσον αφορά τη διαχείριση της τάξης.</a:t>
            </a:r>
          </a:p>
          <a:p>
            <a:pPr marL="333375" indent="-333375" algn="just">
              <a:lnSpc>
                <a:spcPct val="120000"/>
              </a:lnSpc>
              <a:buSzPct val="145000"/>
              <a:buChar char="•"/>
              <a:defRPr b="0"/>
            </a:pPr>
            <a:endParaRPr/>
          </a:p>
        </p:txBody>
      </p:sp>
      <p:sp>
        <p:nvSpPr>
          <p:cNvPr id="202"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201">
                                            <p:bg/>
                                          </p:spTgt>
                                        </p:tgtEl>
                                        <p:attrNameLst>
                                          <p:attrName>style.visibility</p:attrName>
                                        </p:attrNameLst>
                                      </p:cBhvr>
                                      <p:to>
                                        <p:strVal val="visible"/>
                                      </p:to>
                                    </p:set>
                                    <p:animEffect transition="in" filter="dissolve">
                                      <p:cBhvr>
                                        <p:cTn id="7" dur="1000"/>
                                        <p:tgtEl>
                                          <p:spTgt spid="201">
                                            <p:bg/>
                                          </p:spTgt>
                                        </p:tgtEl>
                                      </p:cBhvr>
                                    </p:animEffect>
                                  </p:childTnLst>
                                </p:cTn>
                              </p:par>
                              <p:par>
                                <p:cTn id="8" presetID="9" presetClass="entr" presetSubtype="0" fill="hold" grpId="1" nodeType="withEffect">
                                  <p:stCondLst>
                                    <p:cond delay="0"/>
                                  </p:stCondLst>
                                  <p:iterate>
                                    <p:tmAbs val="0"/>
                                  </p:iterate>
                                  <p:childTnLst>
                                    <p:set>
                                      <p:cBhvr>
                                        <p:cTn id="9" fill="hold"/>
                                        <p:tgtEl>
                                          <p:spTgt spid="201">
                                            <p:txEl>
                                              <p:pRg st="0" end="0"/>
                                            </p:txEl>
                                          </p:spTgt>
                                        </p:tgtEl>
                                        <p:attrNameLst>
                                          <p:attrName>style.visibility</p:attrName>
                                        </p:attrNameLst>
                                      </p:cBhvr>
                                      <p:to>
                                        <p:strVal val="visible"/>
                                      </p:to>
                                    </p:set>
                                    <p:animEffect transition="in" filter="dissolve">
                                      <p:cBhvr>
                                        <p:cTn id="10" dur="1000"/>
                                        <p:tgtEl>
                                          <p:spTgt spid="201">
                                            <p:txEl>
                                              <p:pRg st="0" end="0"/>
                                            </p:txEl>
                                          </p:spTgt>
                                        </p:tgtEl>
                                      </p:cBhvr>
                                    </p:animEffect>
                                  </p:childTnLst>
                                </p:cTn>
                              </p:par>
                              <p:par>
                                <p:cTn id="11" presetID="9" presetClass="entr" fill="hold" grpId="1" nodeType="withEffect">
                                  <p:stCondLst>
                                    <p:cond delay="0"/>
                                  </p:stCondLst>
                                  <p:iterate>
                                    <p:tmAbs val="0"/>
                                  </p:iterate>
                                  <p:childTnLst>
                                    <p:set>
                                      <p:cBhvr>
                                        <p:cTn id="12" fill="hold"/>
                                        <p:tgtEl>
                                          <p:spTgt spid="201">
                                            <p:txEl>
                                              <p:pRg st="1" end="1"/>
                                            </p:txEl>
                                          </p:spTgt>
                                        </p:tgtEl>
                                        <p:attrNameLst>
                                          <p:attrName>style.visibility</p:attrName>
                                        </p:attrNameLst>
                                      </p:cBhvr>
                                      <p:to>
                                        <p:strVal val="visible"/>
                                      </p:to>
                                    </p:set>
                                    <p:animEffect transition="in" filter="dissolve">
                                      <p:cBhvr>
                                        <p:cTn id="13" dur="1000"/>
                                        <p:tgtEl>
                                          <p:spTgt spid="201">
                                            <p:txEl>
                                              <p:pRg st="1" end="1"/>
                                            </p:txEl>
                                          </p:spTgt>
                                        </p:tgtEl>
                                      </p:cBhvr>
                                    </p:animEffect>
                                  </p:childTnLst>
                                </p:cTn>
                              </p:par>
                              <p:par>
                                <p:cTn id="14" presetID="9" presetClass="entr" fill="hold" grpId="1" nodeType="withEffect">
                                  <p:stCondLst>
                                    <p:cond delay="0"/>
                                  </p:stCondLst>
                                  <p:iterate>
                                    <p:tmAbs val="0"/>
                                  </p:iterate>
                                  <p:childTnLst>
                                    <p:set>
                                      <p:cBhvr>
                                        <p:cTn id="15" fill="hold"/>
                                        <p:tgtEl>
                                          <p:spTgt spid="201">
                                            <p:txEl>
                                              <p:pRg st="2" end="2"/>
                                            </p:txEl>
                                          </p:spTgt>
                                        </p:tgtEl>
                                        <p:attrNameLst>
                                          <p:attrName>style.visibility</p:attrName>
                                        </p:attrNameLst>
                                      </p:cBhvr>
                                      <p:to>
                                        <p:strVal val="visible"/>
                                      </p:to>
                                    </p:set>
                                    <p:animEffect transition="in" filter="dissolve">
                                      <p:cBhvr>
                                        <p:cTn id="16" dur="1000"/>
                                        <p:tgtEl>
                                          <p:spTgt spid="201">
                                            <p:txEl>
                                              <p:pRg st="2" end="2"/>
                                            </p:txEl>
                                          </p:spTgt>
                                        </p:tgtEl>
                                      </p:cBhvr>
                                    </p:animEffect>
                                  </p:childTnLst>
                                </p:cTn>
                              </p:par>
                              <p:par>
                                <p:cTn id="17" presetID="9" presetClass="entr" fill="hold" grpId="1" nodeType="withEffect">
                                  <p:stCondLst>
                                    <p:cond delay="0"/>
                                  </p:stCondLst>
                                  <p:iterate>
                                    <p:tmAbs val="0"/>
                                  </p:iterate>
                                  <p:childTnLst>
                                    <p:set>
                                      <p:cBhvr>
                                        <p:cTn id="18" fill="hold"/>
                                        <p:tgtEl>
                                          <p:spTgt spid="201">
                                            <p:txEl>
                                              <p:pRg st="3" end="3"/>
                                            </p:txEl>
                                          </p:spTgt>
                                        </p:tgtEl>
                                        <p:attrNameLst>
                                          <p:attrName>style.visibility</p:attrName>
                                        </p:attrNameLst>
                                      </p:cBhvr>
                                      <p:to>
                                        <p:strVal val="visible"/>
                                      </p:to>
                                    </p:set>
                                    <p:animEffect transition="in" filter="dissolve">
                                      <p:cBhvr>
                                        <p:cTn id="19" dur="1000"/>
                                        <p:tgtEl>
                                          <p:spTgt spid="201">
                                            <p:txEl>
                                              <p:pRg st="3" end="3"/>
                                            </p:txEl>
                                          </p:spTgt>
                                        </p:tgtEl>
                                      </p:cBhvr>
                                    </p:animEffect>
                                  </p:childTnLst>
                                </p:cTn>
                              </p:par>
                              <p:par>
                                <p:cTn id="20" presetID="9" presetClass="entr" fill="hold" grpId="1" nodeType="withEffect">
                                  <p:stCondLst>
                                    <p:cond delay="0"/>
                                  </p:stCondLst>
                                  <p:iterate>
                                    <p:tmAbs val="0"/>
                                  </p:iterate>
                                  <p:childTnLst>
                                    <p:set>
                                      <p:cBhvr>
                                        <p:cTn id="21" fill="hold"/>
                                        <p:tgtEl>
                                          <p:spTgt spid="201">
                                            <p:txEl>
                                              <p:pRg st="4" end="4"/>
                                            </p:txEl>
                                          </p:spTgt>
                                        </p:tgtEl>
                                        <p:attrNameLst>
                                          <p:attrName>style.visibility</p:attrName>
                                        </p:attrNameLst>
                                      </p:cBhvr>
                                      <p:to>
                                        <p:strVal val="visible"/>
                                      </p:to>
                                    </p:set>
                                    <p:animEffect transition="in" filter="dissolve">
                                      <p:cBhvr>
                                        <p:cTn id="22" dur="1000"/>
                                        <p:tgtEl>
                                          <p:spTgt spid="201">
                                            <p:txEl>
                                              <p:pRg st="4" end="4"/>
                                            </p:txEl>
                                          </p:spTgt>
                                        </p:tgtEl>
                                      </p:cBhvr>
                                    </p:animEffect>
                                  </p:childTnLst>
                                </p:cTn>
                              </p:par>
                              <p:par>
                                <p:cTn id="23" presetID="9" presetClass="entr" fill="hold" grpId="1" nodeType="withEffect">
                                  <p:stCondLst>
                                    <p:cond delay="0"/>
                                  </p:stCondLst>
                                  <p:iterate>
                                    <p:tmAbs val="0"/>
                                  </p:iterate>
                                  <p:childTnLst>
                                    <p:set>
                                      <p:cBhvr>
                                        <p:cTn id="24" fill="hold"/>
                                        <p:tgtEl>
                                          <p:spTgt spid="201">
                                            <p:txEl>
                                              <p:pRg st="5" end="5"/>
                                            </p:txEl>
                                          </p:spTgt>
                                        </p:tgtEl>
                                        <p:attrNameLst>
                                          <p:attrName>style.visibility</p:attrName>
                                        </p:attrNameLst>
                                      </p:cBhvr>
                                      <p:to>
                                        <p:strVal val="visible"/>
                                      </p:to>
                                    </p:set>
                                    <p:animEffect transition="in" filter="dissolve">
                                      <p:cBhvr>
                                        <p:cTn id="25" dur="1000"/>
                                        <p:tgtEl>
                                          <p:spTgt spid="201">
                                            <p:txEl>
                                              <p:pRg st="5" end="5"/>
                                            </p:txEl>
                                          </p:spTgt>
                                        </p:tgtEl>
                                      </p:cBhvr>
                                    </p:animEffect>
                                  </p:childTnLst>
                                </p:cTn>
                              </p:par>
                              <p:par>
                                <p:cTn id="26" presetID="9" presetClass="entr" fill="hold" grpId="1" nodeType="withEffect">
                                  <p:stCondLst>
                                    <p:cond delay="0"/>
                                  </p:stCondLst>
                                  <p:iterate>
                                    <p:tmAbs val="0"/>
                                  </p:iterate>
                                  <p:childTnLst>
                                    <p:set>
                                      <p:cBhvr>
                                        <p:cTn id="27" fill="hold"/>
                                        <p:tgtEl>
                                          <p:spTgt spid="201">
                                            <p:txEl>
                                              <p:pRg st="6" end="6"/>
                                            </p:txEl>
                                          </p:spTgt>
                                        </p:tgtEl>
                                        <p:attrNameLst>
                                          <p:attrName>style.visibility</p:attrName>
                                        </p:attrNameLst>
                                      </p:cBhvr>
                                      <p:to>
                                        <p:strVal val="visible"/>
                                      </p:to>
                                    </p:set>
                                    <p:animEffect transition="in" filter="dissolve">
                                      <p:cBhvr>
                                        <p:cTn id="28" dur="1000"/>
                                        <p:tgtEl>
                                          <p:spTgt spid="201">
                                            <p:txEl>
                                              <p:pRg st="6" end="6"/>
                                            </p:txEl>
                                          </p:spTgt>
                                        </p:tgtEl>
                                      </p:cBhvr>
                                    </p:animEffect>
                                  </p:childTnLst>
                                </p:cTn>
                              </p:par>
                              <p:par>
                                <p:cTn id="29" presetID="9" presetClass="entr" fill="hold" grpId="1" nodeType="withEffect">
                                  <p:stCondLst>
                                    <p:cond delay="0"/>
                                  </p:stCondLst>
                                  <p:iterate>
                                    <p:tmAbs val="0"/>
                                  </p:iterate>
                                  <p:childTnLst>
                                    <p:set>
                                      <p:cBhvr>
                                        <p:cTn id="30" fill="hold"/>
                                        <p:tgtEl>
                                          <p:spTgt spid="201">
                                            <p:txEl>
                                              <p:pRg st="7" end="7"/>
                                            </p:txEl>
                                          </p:spTgt>
                                        </p:tgtEl>
                                        <p:attrNameLst>
                                          <p:attrName>style.visibility</p:attrName>
                                        </p:attrNameLst>
                                      </p:cBhvr>
                                      <p:to>
                                        <p:strVal val="visible"/>
                                      </p:to>
                                    </p:set>
                                    <p:animEffect transition="in" filter="dissolve">
                                      <p:cBhvr>
                                        <p:cTn id="31" dur="1000"/>
                                        <p:tgtEl>
                                          <p:spTgt spid="201">
                                            <p:txEl>
                                              <p:pRg st="7" end="7"/>
                                            </p:txEl>
                                          </p:spTgt>
                                        </p:tgtEl>
                                      </p:cBhvr>
                                    </p:animEffect>
                                  </p:childTnLst>
                                </p:cTn>
                              </p:par>
                              <p:par>
                                <p:cTn id="32" presetID="9" presetClass="entr" fill="hold" grpId="1" nodeType="withEffect">
                                  <p:stCondLst>
                                    <p:cond delay="0"/>
                                  </p:stCondLst>
                                  <p:iterate>
                                    <p:tmAbs val="0"/>
                                  </p:iterate>
                                  <p:childTnLst>
                                    <p:set>
                                      <p:cBhvr>
                                        <p:cTn id="33" fill="hold"/>
                                        <p:tgtEl>
                                          <p:spTgt spid="201">
                                            <p:txEl>
                                              <p:pRg st="8" end="8"/>
                                            </p:txEl>
                                          </p:spTgt>
                                        </p:tgtEl>
                                        <p:attrNameLst>
                                          <p:attrName>style.visibility</p:attrName>
                                        </p:attrNameLst>
                                      </p:cBhvr>
                                      <p:to>
                                        <p:strVal val="visible"/>
                                      </p:to>
                                    </p:set>
                                    <p:animEffect transition="in" filter="dissolve">
                                      <p:cBhvr>
                                        <p:cTn id="34" dur="1000"/>
                                        <p:tgtEl>
                                          <p:spTgt spid="201">
                                            <p:txEl>
                                              <p:pRg st="8" end="8"/>
                                            </p:txEl>
                                          </p:spTgt>
                                        </p:tgtEl>
                                      </p:cBhvr>
                                    </p:animEffect>
                                  </p:childTnLst>
                                </p:cTn>
                              </p:par>
                              <p:par>
                                <p:cTn id="35" presetID="9" presetClass="entr" fill="hold" grpId="1" nodeType="withEffect">
                                  <p:stCondLst>
                                    <p:cond delay="0"/>
                                  </p:stCondLst>
                                  <p:iterate>
                                    <p:tmAbs val="0"/>
                                  </p:iterate>
                                  <p:childTnLst>
                                    <p:set>
                                      <p:cBhvr>
                                        <p:cTn id="36" fill="hold"/>
                                        <p:tgtEl>
                                          <p:spTgt spid="201">
                                            <p:txEl>
                                              <p:pRg st="9" end="9"/>
                                            </p:txEl>
                                          </p:spTgt>
                                        </p:tgtEl>
                                        <p:attrNameLst>
                                          <p:attrName>style.visibility</p:attrName>
                                        </p:attrNameLst>
                                      </p:cBhvr>
                                      <p:to>
                                        <p:strVal val="visible"/>
                                      </p:to>
                                    </p:set>
                                    <p:animEffect transition="in" filter="dissolve">
                                      <p:cBhvr>
                                        <p:cTn id="37" dur="1000"/>
                                        <p:tgtEl>
                                          <p:spTgt spid="201">
                                            <p:txEl>
                                              <p:pRg st="9" end="9"/>
                                            </p:txEl>
                                          </p:spTgt>
                                        </p:tgtEl>
                                      </p:cBhvr>
                                    </p:animEffect>
                                  </p:childTnLst>
                                </p:cTn>
                              </p:par>
                              <p:par>
                                <p:cTn id="38" presetID="9" presetClass="entr" fill="hold" grpId="1" nodeType="withEffect">
                                  <p:stCondLst>
                                    <p:cond delay="0"/>
                                  </p:stCondLst>
                                  <p:iterate>
                                    <p:tmAbs val="0"/>
                                  </p:iterate>
                                  <p:childTnLst>
                                    <p:set>
                                      <p:cBhvr>
                                        <p:cTn id="39" fill="hold"/>
                                        <p:tgtEl>
                                          <p:spTgt spid="201">
                                            <p:txEl>
                                              <p:pRg st="10" end="10"/>
                                            </p:txEl>
                                          </p:spTgt>
                                        </p:tgtEl>
                                        <p:attrNameLst>
                                          <p:attrName>style.visibility</p:attrName>
                                        </p:attrNameLst>
                                      </p:cBhvr>
                                      <p:to>
                                        <p:strVal val="visible"/>
                                      </p:to>
                                    </p:set>
                                    <p:animEffect transition="in" filter="dissolve">
                                      <p:cBhvr>
                                        <p:cTn id="40" dur="1000"/>
                                        <p:tgtEl>
                                          <p:spTgt spid="201">
                                            <p:txEl>
                                              <p:pRg st="10" end="1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xit" fill="hold" grpId="2" nodeType="clickEffect">
                                  <p:stCondLst>
                                    <p:cond delay="0"/>
                                  </p:stCondLst>
                                  <p:iterate>
                                    <p:tmAbs val="0"/>
                                  </p:iterate>
                                  <p:childTnLst>
                                    <p:animEffect transition="out" filter="dissolve">
                                      <p:cBhvr>
                                        <p:cTn id="44" dur="1500" fill="hold"/>
                                        <p:tgtEl>
                                          <p:spTgt spid="201">
                                            <p:txEl>
                                              <p:pRg st="0" end="0"/>
                                            </p:txEl>
                                          </p:spTgt>
                                        </p:tgtEl>
                                      </p:cBhvr>
                                    </p:animEffect>
                                    <p:set>
                                      <p:cBhvr>
                                        <p:cTn id="45" fill="hold">
                                          <p:stCondLst>
                                            <p:cond delay="1499"/>
                                          </p:stCondLst>
                                        </p:cTn>
                                        <p:tgtEl>
                                          <p:spTgt spid="201">
                                            <p:txEl>
                                              <p:pRg st="0" end="0"/>
                                            </p:txEl>
                                          </p:spTgt>
                                        </p:tgtEl>
                                        <p:attrNameLst>
                                          <p:attrName>style.visibility</p:attrName>
                                        </p:attrNameLst>
                                      </p:cBhvr>
                                      <p:to>
                                        <p:strVal val="hidden"/>
                                      </p:to>
                                    </p:set>
                                  </p:childTnLst>
                                </p:cTn>
                              </p:par>
                              <p:par>
                                <p:cTn id="46" presetID="9" presetClass="exit" presetSubtype="0" fill="hold" grpId="2" nodeType="withEffect">
                                  <p:stCondLst>
                                    <p:cond delay="0"/>
                                  </p:stCondLst>
                                  <p:iterate>
                                    <p:tmAbs val="0"/>
                                  </p:iterate>
                                  <p:childTnLst>
                                    <p:animEffect transition="out" filter="dissolve">
                                      <p:cBhvr>
                                        <p:cTn id="47" dur="1500" fill="hold"/>
                                        <p:tgtEl>
                                          <p:spTgt spid="201">
                                            <p:txEl>
                                              <p:pRg st="1" end="1"/>
                                            </p:txEl>
                                          </p:spTgt>
                                        </p:tgtEl>
                                      </p:cBhvr>
                                    </p:animEffect>
                                    <p:set>
                                      <p:cBhvr>
                                        <p:cTn id="48" fill="hold">
                                          <p:stCondLst>
                                            <p:cond delay="1499"/>
                                          </p:stCondLst>
                                        </p:cTn>
                                        <p:tgtEl>
                                          <p:spTgt spid="201">
                                            <p:txEl>
                                              <p:pRg st="1" end="1"/>
                                            </p:txEl>
                                          </p:spTgt>
                                        </p:tgtEl>
                                        <p:attrNameLst>
                                          <p:attrName>style.visibility</p:attrName>
                                        </p:attrNameLst>
                                      </p:cBhvr>
                                      <p:to>
                                        <p:strVal val="hidden"/>
                                      </p:to>
                                    </p:set>
                                  </p:childTnLst>
                                </p:cTn>
                              </p:par>
                              <p:par>
                                <p:cTn id="49" presetID="9" presetClass="exit" presetSubtype="0" fill="hold" grpId="2" nodeType="withEffect">
                                  <p:stCondLst>
                                    <p:cond delay="0"/>
                                  </p:stCondLst>
                                  <p:iterate>
                                    <p:tmAbs val="0"/>
                                  </p:iterate>
                                  <p:childTnLst>
                                    <p:animEffect transition="out" filter="dissolve">
                                      <p:cBhvr>
                                        <p:cTn id="50" dur="1500" fill="hold"/>
                                        <p:tgtEl>
                                          <p:spTgt spid="201">
                                            <p:txEl>
                                              <p:pRg st="2" end="2"/>
                                            </p:txEl>
                                          </p:spTgt>
                                        </p:tgtEl>
                                      </p:cBhvr>
                                    </p:animEffect>
                                    <p:set>
                                      <p:cBhvr>
                                        <p:cTn id="51" fill="hold">
                                          <p:stCondLst>
                                            <p:cond delay="1499"/>
                                          </p:stCondLst>
                                        </p:cTn>
                                        <p:tgtEl>
                                          <p:spTgt spid="201">
                                            <p:txEl>
                                              <p:pRg st="2" end="2"/>
                                            </p:txEl>
                                          </p:spTgt>
                                        </p:tgtEl>
                                        <p:attrNameLst>
                                          <p:attrName>style.visibility</p:attrName>
                                        </p:attrNameLst>
                                      </p:cBhvr>
                                      <p:to>
                                        <p:strVal val="hidden"/>
                                      </p:to>
                                    </p:set>
                                  </p:childTnLst>
                                </p:cTn>
                              </p:par>
                              <p:par>
                                <p:cTn id="52" presetID="9" presetClass="exit" presetSubtype="0" fill="hold" grpId="2" nodeType="withEffect">
                                  <p:stCondLst>
                                    <p:cond delay="0"/>
                                  </p:stCondLst>
                                  <p:iterate>
                                    <p:tmAbs val="0"/>
                                  </p:iterate>
                                  <p:childTnLst>
                                    <p:animEffect transition="out" filter="dissolve">
                                      <p:cBhvr>
                                        <p:cTn id="53" dur="1500" fill="hold"/>
                                        <p:tgtEl>
                                          <p:spTgt spid="201">
                                            <p:txEl>
                                              <p:pRg st="3" end="3"/>
                                            </p:txEl>
                                          </p:spTgt>
                                        </p:tgtEl>
                                      </p:cBhvr>
                                    </p:animEffect>
                                    <p:set>
                                      <p:cBhvr>
                                        <p:cTn id="54" fill="hold">
                                          <p:stCondLst>
                                            <p:cond delay="1499"/>
                                          </p:stCondLst>
                                        </p:cTn>
                                        <p:tgtEl>
                                          <p:spTgt spid="201">
                                            <p:txEl>
                                              <p:pRg st="3" end="3"/>
                                            </p:txEl>
                                          </p:spTgt>
                                        </p:tgtEl>
                                        <p:attrNameLst>
                                          <p:attrName>style.visibility</p:attrName>
                                        </p:attrNameLst>
                                      </p:cBhvr>
                                      <p:to>
                                        <p:strVal val="hidden"/>
                                      </p:to>
                                    </p:set>
                                  </p:childTnLst>
                                </p:cTn>
                              </p:par>
                              <p:par>
                                <p:cTn id="55" presetID="9" presetClass="exit" presetSubtype="0" fill="hold" grpId="2" nodeType="withEffect">
                                  <p:stCondLst>
                                    <p:cond delay="0"/>
                                  </p:stCondLst>
                                  <p:iterate>
                                    <p:tmAbs val="0"/>
                                  </p:iterate>
                                  <p:childTnLst>
                                    <p:animEffect transition="out" filter="dissolve">
                                      <p:cBhvr>
                                        <p:cTn id="56" dur="1500" fill="hold"/>
                                        <p:tgtEl>
                                          <p:spTgt spid="201">
                                            <p:txEl>
                                              <p:pRg st="4" end="4"/>
                                            </p:txEl>
                                          </p:spTgt>
                                        </p:tgtEl>
                                      </p:cBhvr>
                                    </p:animEffect>
                                    <p:set>
                                      <p:cBhvr>
                                        <p:cTn id="57" fill="hold">
                                          <p:stCondLst>
                                            <p:cond delay="1499"/>
                                          </p:stCondLst>
                                        </p:cTn>
                                        <p:tgtEl>
                                          <p:spTgt spid="201">
                                            <p:txEl>
                                              <p:pRg st="4" end="4"/>
                                            </p:txEl>
                                          </p:spTgt>
                                        </p:tgtEl>
                                        <p:attrNameLst>
                                          <p:attrName>style.visibility</p:attrName>
                                        </p:attrNameLst>
                                      </p:cBhvr>
                                      <p:to>
                                        <p:strVal val="hidden"/>
                                      </p:to>
                                    </p:set>
                                  </p:childTnLst>
                                </p:cTn>
                              </p:par>
                              <p:par>
                                <p:cTn id="58" presetID="9" presetClass="exit" presetSubtype="0" fill="hold" grpId="2" nodeType="withEffect">
                                  <p:stCondLst>
                                    <p:cond delay="0"/>
                                  </p:stCondLst>
                                  <p:iterate>
                                    <p:tmAbs val="0"/>
                                  </p:iterate>
                                  <p:childTnLst>
                                    <p:animEffect transition="out" filter="dissolve">
                                      <p:cBhvr>
                                        <p:cTn id="59" dur="1500" fill="hold"/>
                                        <p:tgtEl>
                                          <p:spTgt spid="201">
                                            <p:txEl>
                                              <p:pRg st="5" end="5"/>
                                            </p:txEl>
                                          </p:spTgt>
                                        </p:tgtEl>
                                      </p:cBhvr>
                                    </p:animEffect>
                                    <p:set>
                                      <p:cBhvr>
                                        <p:cTn id="60" fill="hold">
                                          <p:stCondLst>
                                            <p:cond delay="1499"/>
                                          </p:stCondLst>
                                        </p:cTn>
                                        <p:tgtEl>
                                          <p:spTgt spid="201">
                                            <p:txEl>
                                              <p:pRg st="5" end="5"/>
                                            </p:txEl>
                                          </p:spTgt>
                                        </p:tgtEl>
                                        <p:attrNameLst>
                                          <p:attrName>style.visibility</p:attrName>
                                        </p:attrNameLst>
                                      </p:cBhvr>
                                      <p:to>
                                        <p:strVal val="hidden"/>
                                      </p:to>
                                    </p:set>
                                  </p:childTnLst>
                                </p:cTn>
                              </p:par>
                              <p:par>
                                <p:cTn id="61" presetID="9" presetClass="exit" presetSubtype="0" fill="hold" grpId="2" nodeType="withEffect">
                                  <p:stCondLst>
                                    <p:cond delay="0"/>
                                  </p:stCondLst>
                                  <p:iterate>
                                    <p:tmAbs val="0"/>
                                  </p:iterate>
                                  <p:childTnLst>
                                    <p:animEffect transition="out" filter="dissolve">
                                      <p:cBhvr>
                                        <p:cTn id="62" dur="1500" fill="hold"/>
                                        <p:tgtEl>
                                          <p:spTgt spid="201">
                                            <p:txEl>
                                              <p:pRg st="6" end="6"/>
                                            </p:txEl>
                                          </p:spTgt>
                                        </p:tgtEl>
                                      </p:cBhvr>
                                    </p:animEffect>
                                    <p:set>
                                      <p:cBhvr>
                                        <p:cTn id="63" fill="hold">
                                          <p:stCondLst>
                                            <p:cond delay="1499"/>
                                          </p:stCondLst>
                                        </p:cTn>
                                        <p:tgtEl>
                                          <p:spTgt spid="201">
                                            <p:txEl>
                                              <p:pRg st="6" end="6"/>
                                            </p:txEl>
                                          </p:spTgt>
                                        </p:tgtEl>
                                        <p:attrNameLst>
                                          <p:attrName>style.visibility</p:attrName>
                                        </p:attrNameLst>
                                      </p:cBhvr>
                                      <p:to>
                                        <p:strVal val="hidden"/>
                                      </p:to>
                                    </p:set>
                                  </p:childTnLst>
                                </p:cTn>
                              </p:par>
                              <p:par>
                                <p:cTn id="64" presetID="9" presetClass="exit" presetSubtype="0" fill="hold" grpId="2" nodeType="withEffect">
                                  <p:stCondLst>
                                    <p:cond delay="0"/>
                                  </p:stCondLst>
                                  <p:iterate>
                                    <p:tmAbs val="0"/>
                                  </p:iterate>
                                  <p:childTnLst>
                                    <p:animEffect transition="out" filter="dissolve">
                                      <p:cBhvr>
                                        <p:cTn id="65" dur="1500" fill="hold"/>
                                        <p:tgtEl>
                                          <p:spTgt spid="201">
                                            <p:txEl>
                                              <p:pRg st="7" end="7"/>
                                            </p:txEl>
                                          </p:spTgt>
                                        </p:tgtEl>
                                      </p:cBhvr>
                                    </p:animEffect>
                                    <p:set>
                                      <p:cBhvr>
                                        <p:cTn id="66" fill="hold">
                                          <p:stCondLst>
                                            <p:cond delay="1499"/>
                                          </p:stCondLst>
                                        </p:cTn>
                                        <p:tgtEl>
                                          <p:spTgt spid="201">
                                            <p:txEl>
                                              <p:pRg st="7" end="7"/>
                                            </p:txEl>
                                          </p:spTgt>
                                        </p:tgtEl>
                                        <p:attrNameLst>
                                          <p:attrName>style.visibility</p:attrName>
                                        </p:attrNameLst>
                                      </p:cBhvr>
                                      <p:to>
                                        <p:strVal val="hidden"/>
                                      </p:to>
                                    </p:set>
                                  </p:childTnLst>
                                </p:cTn>
                              </p:par>
                              <p:par>
                                <p:cTn id="67" presetID="9" presetClass="exit" presetSubtype="0" fill="hold" grpId="2" nodeType="withEffect">
                                  <p:stCondLst>
                                    <p:cond delay="0"/>
                                  </p:stCondLst>
                                  <p:iterate>
                                    <p:tmAbs val="0"/>
                                  </p:iterate>
                                  <p:childTnLst>
                                    <p:animEffect transition="out" filter="dissolve">
                                      <p:cBhvr>
                                        <p:cTn id="68" dur="1500" fill="hold"/>
                                        <p:tgtEl>
                                          <p:spTgt spid="201">
                                            <p:txEl>
                                              <p:pRg st="8" end="8"/>
                                            </p:txEl>
                                          </p:spTgt>
                                        </p:tgtEl>
                                      </p:cBhvr>
                                    </p:animEffect>
                                    <p:set>
                                      <p:cBhvr>
                                        <p:cTn id="69" fill="hold">
                                          <p:stCondLst>
                                            <p:cond delay="1499"/>
                                          </p:stCondLst>
                                        </p:cTn>
                                        <p:tgtEl>
                                          <p:spTgt spid="201">
                                            <p:txEl>
                                              <p:pRg st="8" end="8"/>
                                            </p:txEl>
                                          </p:spTgt>
                                        </p:tgtEl>
                                        <p:attrNameLst>
                                          <p:attrName>style.visibility</p:attrName>
                                        </p:attrNameLst>
                                      </p:cBhvr>
                                      <p:to>
                                        <p:strVal val="hidden"/>
                                      </p:to>
                                    </p:set>
                                  </p:childTnLst>
                                </p:cTn>
                              </p:par>
                              <p:par>
                                <p:cTn id="70" presetID="9" presetClass="exit" presetSubtype="0" fill="hold" grpId="2" nodeType="withEffect">
                                  <p:stCondLst>
                                    <p:cond delay="0"/>
                                  </p:stCondLst>
                                  <p:iterate>
                                    <p:tmAbs val="0"/>
                                  </p:iterate>
                                  <p:childTnLst>
                                    <p:animEffect transition="out" filter="dissolve">
                                      <p:cBhvr>
                                        <p:cTn id="71" dur="1500" fill="hold"/>
                                        <p:tgtEl>
                                          <p:spTgt spid="201">
                                            <p:txEl>
                                              <p:pRg st="9" end="9"/>
                                            </p:txEl>
                                          </p:spTgt>
                                        </p:tgtEl>
                                      </p:cBhvr>
                                    </p:animEffect>
                                    <p:set>
                                      <p:cBhvr>
                                        <p:cTn id="72" fill="hold">
                                          <p:stCondLst>
                                            <p:cond delay="1499"/>
                                          </p:stCondLst>
                                        </p:cTn>
                                        <p:tgtEl>
                                          <p:spTgt spid="201">
                                            <p:txEl>
                                              <p:pRg st="9" end="9"/>
                                            </p:txEl>
                                          </p:spTgt>
                                        </p:tgtEl>
                                        <p:attrNameLst>
                                          <p:attrName>style.visibility</p:attrName>
                                        </p:attrNameLst>
                                      </p:cBhvr>
                                      <p:to>
                                        <p:strVal val="hidden"/>
                                      </p:to>
                                    </p:set>
                                  </p:childTnLst>
                                </p:cTn>
                              </p:par>
                              <p:par>
                                <p:cTn id="73" presetID="9" presetClass="exit" presetSubtype="0" fill="hold" grpId="2" nodeType="withEffect">
                                  <p:stCondLst>
                                    <p:cond delay="0"/>
                                  </p:stCondLst>
                                  <p:iterate>
                                    <p:tmAbs val="0"/>
                                  </p:iterate>
                                  <p:childTnLst>
                                    <p:animEffect transition="out" filter="dissolve">
                                      <p:cBhvr>
                                        <p:cTn id="74" dur="1500" fill="hold"/>
                                        <p:tgtEl>
                                          <p:spTgt spid="201">
                                            <p:bg/>
                                          </p:spTgt>
                                        </p:tgtEl>
                                      </p:cBhvr>
                                    </p:animEffect>
                                    <p:set>
                                      <p:cBhvr>
                                        <p:cTn id="75" fill="hold">
                                          <p:stCondLst>
                                            <p:cond delay="1499"/>
                                          </p:stCondLst>
                                        </p:cTn>
                                        <p:tgtEl>
                                          <p:spTgt spid="201">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 grpId="1" uiExpand="1" build="p" bldLvl="5" animBg="1" advAuto="0"/>
      <p:bldP spid="201" grpId="2" uiExpand="1" build="p" bldLvl="5"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Με βάση την πραγματικότητα"/>
          <p:cNvSpPr txBox="1"/>
          <p:nvPr/>
        </p:nvSpPr>
        <p:spPr>
          <a:xfrm>
            <a:off x="4306468" y="3169551"/>
            <a:ext cx="4391864"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r>
              <a:t>Με βάση την πραγματικότητα</a:t>
            </a:r>
          </a:p>
        </p:txBody>
      </p:sp>
      <p:sp>
        <p:nvSpPr>
          <p:cNvPr id="205" name="Εξαιτίας της αυξανόμενης εφαρμογής της παράλληλης στήριξης σε ολόκληρη τη χώρα, υπάρχει έλλειψη σοβαρά καταρτισμένων εκπαιδευτικών ειδικής αγωγής, για τις θέσεις αυτές."/>
          <p:cNvSpPr/>
          <p:nvPr/>
        </p:nvSpPr>
        <p:spPr>
          <a:xfrm>
            <a:off x="1657151" y="4350279"/>
            <a:ext cx="4391864" cy="3716272"/>
          </a:xfrm>
          <a:prstGeom prst="roundRect">
            <a:avLst>
              <a:gd name="adj" fmla="val 5126"/>
            </a:avLst>
          </a:prstGeom>
          <a:ln w="38100" cap="rnd">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lvl1pPr>
              <a:defRPr sz="2200" b="0">
                <a:latin typeface="+mn-lt"/>
                <a:ea typeface="+mn-ea"/>
                <a:cs typeface="+mn-cs"/>
                <a:sym typeface="Helvetica Neue Medium"/>
              </a:defRPr>
            </a:lvl1pPr>
          </a:lstStyle>
          <a:p>
            <a:r>
              <a:t>Εξαιτίας της αυξανόμενης εφαρμογής της παράλληλης στήριξης σε ολόκληρη τη χώρα, υπάρχει έλλειψη σοβαρά καταρτισμένων εκπαιδευτικών ειδικής αγωγής, για τις θέσεις αυτές. </a:t>
            </a:r>
          </a:p>
        </p:txBody>
      </p:sp>
      <p:sp>
        <p:nvSpPr>
          <p:cNvPr id="206" name="Σε αυτό το πλαίσιο, το Υπουργείο απασχολεί εκπαιδευτικούς γενικής αγωγής που είτε έχουν 400 ώρες σεμιναριακής εκπαίδευσης στην ειδική αγωγή είτε δεν διαθέτουν καμία κατάρτιση (στην ειδική αγωγή) για να καλύψουν αυτές τις θέσεις απασχόλησης."/>
          <p:cNvSpPr/>
          <p:nvPr/>
        </p:nvSpPr>
        <p:spPr>
          <a:xfrm>
            <a:off x="6779484" y="4316412"/>
            <a:ext cx="4391864" cy="3784006"/>
          </a:xfrm>
          <a:prstGeom prst="roundRect">
            <a:avLst>
              <a:gd name="adj" fmla="val 5034"/>
            </a:avLst>
          </a:prstGeom>
          <a:ln w="38100" cap="rnd">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lvl1pPr>
              <a:defRPr sz="2200" b="0">
                <a:latin typeface="+mn-lt"/>
                <a:ea typeface="+mn-ea"/>
                <a:cs typeface="+mn-cs"/>
                <a:sym typeface="Helvetica Neue Medium"/>
              </a:defRPr>
            </a:lvl1pPr>
          </a:lstStyle>
          <a:p>
            <a:r>
              <a:t>Σε αυτό το πλαίσιο, το Υπουργείο απασχολεί εκπαιδευτικούς γενικής αγωγής που είτε έχουν 400 ώρες σεμιναριακής εκπαίδευσης στην ειδική αγωγή είτε δεν διαθέτουν καμία κατάρτιση (στην ειδική αγωγή) για να καλύψουν αυτές τις θέσεις απασχόλησης.</a:t>
            </a:r>
          </a:p>
        </p:txBody>
      </p:sp>
      <p:sp>
        <p:nvSpPr>
          <p:cNvPr id="207" name="ΣΥΝΕΠΕΙΕΣ ΣΤΗΝ ΠΡΑΞΗ"/>
          <p:cNvSpPr/>
          <p:nvPr/>
        </p:nvSpPr>
        <p:spPr>
          <a:xfrm>
            <a:off x="9165166" y="8449733"/>
            <a:ext cx="2940051" cy="1234282"/>
          </a:xfrm>
          <a:prstGeom prst="wedgeEllipseCallout">
            <a:avLst>
              <a:gd name="adj1" fmla="val -89458"/>
              <a:gd name="adj2" fmla="val -118164"/>
            </a:avLst>
          </a:prstGeom>
          <a:solidFill>
            <a:schemeClr val="accent1"/>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200" b="0">
                <a:solidFill>
                  <a:srgbClr val="FFFFFF"/>
                </a:solidFill>
                <a:latin typeface="+mn-lt"/>
                <a:ea typeface="+mn-ea"/>
                <a:cs typeface="+mn-cs"/>
                <a:sym typeface="Helvetica Neue Medium"/>
              </a:defRPr>
            </a:lvl1pPr>
          </a:lstStyle>
          <a:p>
            <a:r>
              <a:t>ΣΥΝΕΠΕΙΕΣ ΣΤΗΝ ΠΡΑΞΗ</a:t>
            </a:r>
          </a:p>
        </p:txBody>
      </p:sp>
      <p:sp>
        <p:nvSpPr>
          <p:cNvPr id="208"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1" nodeType="withEffect">
                                  <p:stCondLst>
                                    <p:cond delay="0"/>
                                  </p:stCondLst>
                                  <p:iterate>
                                    <p:tmAbs val="0"/>
                                  </p:iterate>
                                  <p:childTnLst>
                                    <p:set>
                                      <p:cBhvr>
                                        <p:cTn id="6" fill="hold"/>
                                        <p:tgtEl>
                                          <p:spTgt spid="204"/>
                                        </p:tgtEl>
                                        <p:attrNameLst>
                                          <p:attrName>style.visibility</p:attrName>
                                        </p:attrNameLst>
                                      </p:cBhvr>
                                      <p:to>
                                        <p:strVal val="visible"/>
                                      </p:to>
                                    </p:set>
                                    <p:anim calcmode="lin" valueType="num">
                                      <p:cBhvr>
                                        <p:cTn id="7" dur="1000" fill="hold"/>
                                        <p:tgtEl>
                                          <p:spTgt spid="204"/>
                                        </p:tgtEl>
                                        <p:attrNameLst>
                                          <p:attrName>ppt_x</p:attrName>
                                        </p:attrNameLst>
                                      </p:cBhvr>
                                      <p:tavLst>
                                        <p:tav tm="0">
                                          <p:val>
                                            <p:strVal val="0-#ppt_w/2"/>
                                          </p:val>
                                        </p:tav>
                                        <p:tav tm="100000">
                                          <p:val>
                                            <p:strVal val="#ppt_x"/>
                                          </p:val>
                                        </p:tav>
                                      </p:tavLst>
                                    </p:anim>
                                    <p:anim calcmode="lin" valueType="num">
                                      <p:cBhvr>
                                        <p:cTn id="8" dur="1000" fill="hold"/>
                                        <p:tgtEl>
                                          <p:spTgt spid="204"/>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2" nodeType="afterEffect">
                                  <p:stCondLst>
                                    <p:cond delay="0"/>
                                  </p:stCondLst>
                                  <p:iterate>
                                    <p:tmAbs val="0"/>
                                  </p:iterate>
                                  <p:childTnLst>
                                    <p:set>
                                      <p:cBhvr>
                                        <p:cTn id="11" fill="hold"/>
                                        <p:tgtEl>
                                          <p:spTgt spid="205"/>
                                        </p:tgtEl>
                                        <p:attrNameLst>
                                          <p:attrName>style.visibility</p:attrName>
                                        </p:attrNameLst>
                                      </p:cBhvr>
                                      <p:to>
                                        <p:strVal val="visible"/>
                                      </p:to>
                                    </p:set>
                                    <p:anim calcmode="lin" valueType="num">
                                      <p:cBhvr>
                                        <p:cTn id="12" dur="1000" fill="hold"/>
                                        <p:tgtEl>
                                          <p:spTgt spid="205"/>
                                        </p:tgtEl>
                                        <p:attrNameLst>
                                          <p:attrName>ppt_x</p:attrName>
                                        </p:attrNameLst>
                                      </p:cBhvr>
                                      <p:tavLst>
                                        <p:tav tm="0">
                                          <p:val>
                                            <p:strVal val="0-#ppt_w/2"/>
                                          </p:val>
                                        </p:tav>
                                        <p:tav tm="100000">
                                          <p:val>
                                            <p:strVal val="#ppt_x"/>
                                          </p:val>
                                        </p:tav>
                                      </p:tavLst>
                                    </p:anim>
                                    <p:anim calcmode="lin" valueType="num">
                                      <p:cBhvr>
                                        <p:cTn id="13" dur="1000" fill="hold"/>
                                        <p:tgtEl>
                                          <p:spTgt spid="205"/>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3" nodeType="afterEffect">
                                  <p:stCondLst>
                                    <p:cond delay="0"/>
                                  </p:stCondLst>
                                  <p:iterate>
                                    <p:tmAbs val="0"/>
                                  </p:iterate>
                                  <p:childTnLst>
                                    <p:set>
                                      <p:cBhvr>
                                        <p:cTn id="16" fill="hold"/>
                                        <p:tgtEl>
                                          <p:spTgt spid="206"/>
                                        </p:tgtEl>
                                        <p:attrNameLst>
                                          <p:attrName>style.visibility</p:attrName>
                                        </p:attrNameLst>
                                      </p:cBhvr>
                                      <p:to>
                                        <p:strVal val="visible"/>
                                      </p:to>
                                    </p:set>
                                    <p:anim calcmode="lin" valueType="num">
                                      <p:cBhvr>
                                        <p:cTn id="17" dur="1000" fill="hold"/>
                                        <p:tgtEl>
                                          <p:spTgt spid="206"/>
                                        </p:tgtEl>
                                        <p:attrNameLst>
                                          <p:attrName>ppt_x</p:attrName>
                                        </p:attrNameLst>
                                      </p:cBhvr>
                                      <p:tavLst>
                                        <p:tav tm="0">
                                          <p:val>
                                            <p:strVal val="0-#ppt_w/2"/>
                                          </p:val>
                                        </p:tav>
                                        <p:tav tm="100000">
                                          <p:val>
                                            <p:strVal val="#ppt_x"/>
                                          </p:val>
                                        </p:tav>
                                      </p:tavLst>
                                    </p:anim>
                                    <p:anim calcmode="lin" valueType="num">
                                      <p:cBhvr>
                                        <p:cTn id="18" dur="1000" fill="hold"/>
                                        <p:tgtEl>
                                          <p:spTgt spid="206"/>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10" presetClass="entr" presetSubtype="0" fill="hold" grpId="4" nodeType="afterEffect">
                                  <p:stCondLst>
                                    <p:cond delay="0"/>
                                  </p:stCondLst>
                                  <p:childTnLst>
                                    <p:set>
                                      <p:cBhvr>
                                        <p:cTn id="21" dur="1" fill="hold">
                                          <p:stCondLst>
                                            <p:cond delay="0"/>
                                          </p:stCondLst>
                                        </p:cTn>
                                        <p:tgtEl>
                                          <p:spTgt spid="207"/>
                                        </p:tgtEl>
                                        <p:attrNameLst>
                                          <p:attrName>style.visibility</p:attrName>
                                        </p:attrNameLst>
                                      </p:cBhvr>
                                      <p:to>
                                        <p:strVal val="visible"/>
                                      </p:to>
                                    </p:set>
                                    <p:animEffect transition="in" filter="fade">
                                      <p:cBhvr>
                                        <p:cTn id="22" dur="500"/>
                                        <p:tgtEl>
                                          <p:spTgt spid="20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fill="hold" grpId="5" nodeType="clickEffect">
                                  <p:stCondLst>
                                    <p:cond delay="0"/>
                                  </p:stCondLst>
                                  <p:iterate>
                                    <p:tmAbs val="0"/>
                                  </p:iterate>
                                  <p:childTnLst>
                                    <p:animEffect transition="out" filter="dissolve">
                                      <p:cBhvr>
                                        <p:cTn id="26" dur="1500" fill="hold"/>
                                        <p:tgtEl>
                                          <p:spTgt spid="207"/>
                                        </p:tgtEl>
                                      </p:cBhvr>
                                    </p:animEffect>
                                    <p:set>
                                      <p:cBhvr>
                                        <p:cTn id="27" fill="hold">
                                          <p:stCondLst>
                                            <p:cond delay="1499"/>
                                          </p:stCondLst>
                                        </p:cTn>
                                        <p:tgtEl>
                                          <p:spTgt spid="207"/>
                                        </p:tgtEl>
                                        <p:attrNameLst>
                                          <p:attrName>style.visibility</p:attrName>
                                        </p:attrNameLst>
                                      </p:cBhvr>
                                      <p:to>
                                        <p:strVal val="hidden"/>
                                      </p:to>
                                    </p:set>
                                  </p:childTnLst>
                                </p:cTn>
                              </p:par>
                              <p:par>
                                <p:cTn id="28" presetID="9" presetClass="exit" fill="hold" grpId="6" nodeType="withEffect">
                                  <p:stCondLst>
                                    <p:cond delay="0"/>
                                  </p:stCondLst>
                                  <p:iterate>
                                    <p:tmAbs val="0"/>
                                  </p:iterate>
                                  <p:childTnLst>
                                    <p:animEffect transition="out" filter="dissolve">
                                      <p:cBhvr>
                                        <p:cTn id="29" dur="1500" fill="hold"/>
                                        <p:tgtEl>
                                          <p:spTgt spid="206"/>
                                        </p:tgtEl>
                                      </p:cBhvr>
                                    </p:animEffect>
                                    <p:set>
                                      <p:cBhvr>
                                        <p:cTn id="30" fill="hold">
                                          <p:stCondLst>
                                            <p:cond delay="1499"/>
                                          </p:stCondLst>
                                        </p:cTn>
                                        <p:tgtEl>
                                          <p:spTgt spid="206"/>
                                        </p:tgtEl>
                                        <p:attrNameLst>
                                          <p:attrName>style.visibility</p:attrName>
                                        </p:attrNameLst>
                                      </p:cBhvr>
                                      <p:to>
                                        <p:strVal val="hidden"/>
                                      </p:to>
                                    </p:set>
                                  </p:childTnLst>
                                </p:cTn>
                              </p:par>
                              <p:par>
                                <p:cTn id="31" presetID="9" presetClass="exit" fill="hold" grpId="7" nodeType="withEffect">
                                  <p:stCondLst>
                                    <p:cond delay="0"/>
                                  </p:stCondLst>
                                  <p:iterate>
                                    <p:tmAbs val="0"/>
                                  </p:iterate>
                                  <p:childTnLst>
                                    <p:animEffect transition="out" filter="dissolve">
                                      <p:cBhvr>
                                        <p:cTn id="32" dur="1500" fill="hold"/>
                                        <p:tgtEl>
                                          <p:spTgt spid="205"/>
                                        </p:tgtEl>
                                      </p:cBhvr>
                                    </p:animEffect>
                                    <p:set>
                                      <p:cBhvr>
                                        <p:cTn id="33" fill="hold">
                                          <p:stCondLst>
                                            <p:cond delay="1499"/>
                                          </p:stCondLst>
                                        </p:cTn>
                                        <p:tgtEl>
                                          <p:spTgt spid="205"/>
                                        </p:tgtEl>
                                        <p:attrNameLst>
                                          <p:attrName>style.visibility</p:attrName>
                                        </p:attrNameLst>
                                      </p:cBhvr>
                                      <p:to>
                                        <p:strVal val="hidden"/>
                                      </p:to>
                                    </p:set>
                                  </p:childTnLst>
                                </p:cTn>
                              </p:par>
                              <p:par>
                                <p:cTn id="34" presetID="9" presetClass="exit" fill="hold" grpId="8" nodeType="withEffect">
                                  <p:stCondLst>
                                    <p:cond delay="0"/>
                                  </p:stCondLst>
                                  <p:iterate>
                                    <p:tmAbs val="0"/>
                                  </p:iterate>
                                  <p:childTnLst>
                                    <p:animEffect transition="out" filter="dissolve">
                                      <p:cBhvr>
                                        <p:cTn id="35" dur="1500" fill="hold"/>
                                        <p:tgtEl>
                                          <p:spTgt spid="204"/>
                                        </p:tgtEl>
                                      </p:cBhvr>
                                    </p:animEffect>
                                    <p:set>
                                      <p:cBhvr>
                                        <p:cTn id="36" fill="hold">
                                          <p:stCondLst>
                                            <p:cond delay="1499"/>
                                          </p:stCondLst>
                                        </p:cTn>
                                        <p:tgtEl>
                                          <p:spTgt spid="20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 grpId="1" animBg="1" advAuto="0"/>
      <p:bldP spid="204" grpId="8" animBg="1" advAuto="0"/>
      <p:bldP spid="205" grpId="2" animBg="1" advAuto="0"/>
      <p:bldP spid="205" grpId="7" animBg="1" advAuto="0"/>
      <p:bldP spid="206" grpId="3" animBg="1" advAuto="0"/>
      <p:bldP spid="206" grpId="6" animBg="1" advAuto="0"/>
      <p:bldP spid="207" grpId="4" animBg="1" advAuto="0"/>
      <p:bldP spid="207" grpId="5"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Εφαρμοσμένες Πρακτικές Συνεργασίας μεταξύ Εκπαιδευτικών Γενικής και Ειδικής Αγωγής"/>
          <p:cNvSpPr txBox="1"/>
          <p:nvPr/>
        </p:nvSpPr>
        <p:spPr>
          <a:xfrm>
            <a:off x="2439337" y="2950155"/>
            <a:ext cx="8363192" cy="25760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4000"/>
            </a:lvl1pPr>
          </a:lstStyle>
          <a:p>
            <a:r>
              <a:rPr dirty="0" err="1"/>
              <a:t>Εφ</a:t>
            </a:r>
            <a:r>
              <a:rPr dirty="0"/>
              <a:t>αρμοσμένες Πρακτικές Συνεργασίας μεταξύ Εκπαιδευτικών Γενικής και Ειδικής Αγωγής</a:t>
            </a:r>
          </a:p>
        </p:txBody>
      </p:sp>
      <p:sp>
        <p:nvSpPr>
          <p:cNvPr id="8" name="Ορθογώνιο"/>
          <p:cNvSpPr/>
          <p:nvPr/>
        </p:nvSpPr>
        <p:spPr>
          <a:xfrm>
            <a:off x="-16934" y="0"/>
            <a:ext cx="13021734" cy="2338586"/>
          </a:xfrm>
          <a:prstGeom prst="rect">
            <a:avLst/>
          </a:prstGeom>
          <a:solidFill>
            <a:srgbClr val="FFFC79"/>
          </a:solidFill>
          <a:ln w="12700">
            <a:miter lim="400000"/>
          </a:ln>
        </p:spPr>
        <p:txBody>
          <a:bodyPr lIns="50800" tIns="50800" rIns="50800" bIns="50800" anchor="ctr"/>
          <a:lstStyle/>
          <a:p>
            <a:pPr>
              <a:defRPr sz="2200" b="0">
                <a:solidFill>
                  <a:srgbClr val="FFFC79"/>
                </a:solidFill>
                <a:latin typeface="+mn-lt"/>
                <a:ea typeface="+mn-ea"/>
                <a:cs typeface="+mn-cs"/>
                <a:sym typeface="Helvetica Neue Medium"/>
              </a:defRPr>
            </a:pPr>
            <a:endParaRPr/>
          </a:p>
        </p:txBody>
      </p:sp>
      <p:sp>
        <p:nvSpPr>
          <p:cNvPr id="9" name="ΠΑΡΑΛΛΗΛΗ ΣΤΗΡΙΞΗ: ΘΕΩΡΙΑ ΚΑΙ ΠΡΑΞΗ"/>
          <p:cNvSpPr txBox="1"/>
          <p:nvPr/>
        </p:nvSpPr>
        <p:spPr>
          <a:xfrm>
            <a:off x="-21473" y="222121"/>
            <a:ext cx="13030811" cy="84125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000"/>
            </a:lvl1pPr>
          </a:lstStyle>
          <a:p>
            <a:r>
              <a:rPr sz="4800" dirty="0"/>
              <a:t>ΠΑΡΑΛΛΗΛΗ ΣΤΗΡΙΞΗ: ΘΕΩΡΙΑ ΚΑΙ ΠΡΑΞΗ</a:t>
            </a:r>
          </a:p>
        </p:txBody>
      </p:sp>
      <p:sp>
        <p:nvSpPr>
          <p:cNvPr id="11" name="Παράλληλη Στήριξη: Πράξη"/>
          <p:cNvSpPr txBox="1"/>
          <p:nvPr/>
        </p:nvSpPr>
        <p:spPr>
          <a:xfrm>
            <a:off x="734401" y="6891601"/>
            <a:ext cx="9385464" cy="71814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Παράλληλη Στήριξη: </a:t>
            </a:r>
            <a:r>
              <a:rPr lang="el-GR" dirty="0" smtClean="0"/>
              <a:t>Θεωρία</a:t>
            </a:r>
            <a:endParaRPr dirty="0"/>
          </a:p>
        </p:txBody>
      </p:sp>
      <p:sp>
        <p:nvSpPr>
          <p:cNvPr id="4" name="Rectangle 3"/>
          <p:cNvSpPr/>
          <p:nvPr/>
        </p:nvSpPr>
        <p:spPr>
          <a:xfrm>
            <a:off x="7950200" y="6368379"/>
            <a:ext cx="3276600" cy="1764586"/>
          </a:xfrm>
          <a:prstGeom prst="rect">
            <a:avLst/>
          </a:prstGeom>
          <a:noFill/>
          <a:ln w="63500" cap="flat">
            <a:solidFill>
              <a:srgbClr val="FF0000"/>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el-GR" sz="5400" b="0" i="0" u="none" strike="noStrike" cap="none" spc="0" normalizeH="0" baseline="0" smtClean="0">
                <a:ln>
                  <a:noFill/>
                </a:ln>
                <a:solidFill>
                  <a:schemeClr val="tx1"/>
                </a:solidFill>
                <a:effectLst/>
                <a:uFillTx/>
                <a:latin typeface="+mn-lt"/>
                <a:ea typeface="+mn-ea"/>
                <a:cs typeface="+mn-cs"/>
                <a:sym typeface="Helvetica Neue Medium"/>
              </a:rPr>
              <a:t>Δεν υπάρχει</a:t>
            </a:r>
            <a:endParaRPr kumimoji="0" lang="en-US" sz="5400" b="0" i="0" u="none" strike="noStrike" cap="none" spc="0" normalizeH="0" baseline="0" dirty="0">
              <a:ln>
                <a:noFill/>
              </a:ln>
              <a:solidFill>
                <a:schemeClr val="tx1"/>
              </a:solidFill>
              <a:effectLst/>
              <a:uFillTx/>
              <a:latin typeface="+mn-lt"/>
              <a:ea typeface="+mn-ea"/>
              <a:cs typeface="+mn-cs"/>
              <a:sym typeface="Helvetica Neue Medium"/>
            </a:endParaRPr>
          </a:p>
        </p:txBody>
      </p:sp>
    </p:spTree>
  </p:cSld>
  <p:clrMapOvr>
    <a:masterClrMapping/>
  </p:clrMapOvr>
  <p:transition spd="slow">
    <p:push dir="u"/>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par>
                                <p:cTn id="8" presetID="9" presetClass="exit" presetSubtype="0" fill="hold" grpId="0" nodeType="withEffect">
                                  <p:stCondLst>
                                    <p:cond delay="0"/>
                                  </p:stCondLst>
                                  <p:childTnLst>
                                    <p:animEffect transition="out" filter="dissolve">
                                      <p:cBhvr>
                                        <p:cTn id="9" dur="500"/>
                                        <p:tgtEl>
                                          <p:spTgt spid="8"/>
                                        </p:tgtEl>
                                      </p:cBhvr>
                                    </p:animEffect>
                                    <p:set>
                                      <p:cBhvr>
                                        <p:cTn id="10" dur="1" fill="hold">
                                          <p:stCondLst>
                                            <p:cond delay="499"/>
                                          </p:stCondLst>
                                        </p:cTn>
                                        <p:tgtEl>
                                          <p:spTgt spid="8"/>
                                        </p:tgtEl>
                                        <p:attrNameLst>
                                          <p:attrName>style.visibility</p:attrName>
                                        </p:attrNameLst>
                                      </p:cBhvr>
                                      <p:to>
                                        <p:strVal val="hidden"/>
                                      </p:to>
                                    </p:set>
                                  </p:childTnLst>
                                </p:cTn>
                              </p:par>
                              <p:par>
                                <p:cTn id="11" presetID="9" presetClass="exit" presetSubtype="0" fill="hold" grpId="0" nodeType="withEffect">
                                  <p:stCondLst>
                                    <p:cond delay="0"/>
                                  </p:stCondLst>
                                  <p:childTnLst>
                                    <p:animEffect transition="out" filter="dissolv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childTnLst>
                          </p:cTn>
                        </p:par>
                        <p:par>
                          <p:cTn id="14" fill="hold">
                            <p:stCondLst>
                              <p:cond delay="500"/>
                            </p:stCondLst>
                            <p:childTnLst>
                              <p:par>
                                <p:cTn id="15" presetID="9" presetClass="entr" presetSubtype="0" fill="hold" grpId="0" nodeType="afterEffect">
                                  <p:stCondLst>
                                    <p:cond delay="100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par>
                          <p:cTn id="18" fill="hold">
                            <p:stCondLst>
                              <p:cond delay="2000"/>
                            </p:stCondLst>
                            <p:childTnLst>
                              <p:par>
                                <p:cTn id="19" presetID="9" presetClass="entr" presetSubtype="0" fill="hold" grpId="0" nodeType="afterEffect">
                                  <p:stCondLst>
                                    <p:cond delay="1000"/>
                                  </p:stCondLst>
                                  <p:childTnLst>
                                    <p:set>
                                      <p:cBhvr>
                                        <p:cTn id="20" dur="1" fill="hold">
                                          <p:stCondLst>
                                            <p:cond delay="0"/>
                                          </p:stCondLst>
                                        </p:cTn>
                                        <p:tgtEl>
                                          <p:spTgt spid="4"/>
                                        </p:tgtEl>
                                        <p:attrNameLst>
                                          <p:attrName>style.visibility</p:attrName>
                                        </p:attrNameLst>
                                      </p:cBhvr>
                                      <p:to>
                                        <p:strVal val="visible"/>
                                      </p:to>
                                    </p:set>
                                    <p:animEffect transition="in" filter="dissolv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8" grpId="0" animBg="1"/>
      <p:bldP spid="9" grpId="0" animBg="1"/>
      <p:bldP spid="11" grpId="0" animBg="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Η φτωχή κατάρτιση σε ζητήματα αναπηρίας των εκπαιδευτικών Π.Σ.,"/>
          <p:cNvSpPr/>
          <p:nvPr/>
        </p:nvSpPr>
        <p:spPr>
          <a:xfrm>
            <a:off x="296333" y="3869266"/>
            <a:ext cx="3325813" cy="3251201"/>
          </a:xfrm>
          <a:prstGeom prst="roundRect">
            <a:avLst>
              <a:gd name="adj" fmla="val 5859"/>
            </a:avLst>
          </a:prstGeom>
          <a:solidFill>
            <a:srgbClr val="FFFFFF"/>
          </a:solidFill>
          <a:ln w="38100" cap="rnd">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p>
            <a:pPr>
              <a:defRPr sz="2200" b="0">
                <a:latin typeface="+mn-lt"/>
                <a:ea typeface="+mn-ea"/>
                <a:cs typeface="+mn-cs"/>
                <a:sym typeface="Helvetica Neue Medium"/>
              </a:defRPr>
            </a:pPr>
            <a:r>
              <a:rPr b="1">
                <a:latin typeface="Helvetica Neue"/>
                <a:ea typeface="Helvetica Neue"/>
                <a:cs typeface="Helvetica Neue"/>
                <a:sym typeface="Helvetica Neue"/>
              </a:rPr>
              <a:t>Η φτωχή κατάρτιση</a:t>
            </a:r>
            <a:r>
              <a:t> σε ζητήματα αναπηρίας των εκπαιδευτικών Π.Σ., </a:t>
            </a:r>
          </a:p>
        </p:txBody>
      </p:sp>
      <p:sp>
        <p:nvSpPr>
          <p:cNvPr id="211" name="Οι υποθέσεις των εκπαιδευτικών γενικής αγωγής για τα κίνητρα των συναδέλφων τους να εργαστούν με τους μαθητές με αναπηρίες για να εξασφαλίσουν μια θέση εργασίας,"/>
          <p:cNvSpPr/>
          <p:nvPr/>
        </p:nvSpPr>
        <p:spPr>
          <a:xfrm>
            <a:off x="4610232" y="3869266"/>
            <a:ext cx="3325813" cy="3251201"/>
          </a:xfrm>
          <a:prstGeom prst="roundRect">
            <a:avLst>
              <a:gd name="adj" fmla="val 5859"/>
            </a:avLst>
          </a:prstGeom>
          <a:solidFill>
            <a:srgbClr val="FFFFFF"/>
          </a:solidFill>
          <a:ln w="38100" cap="rnd">
            <a:solidFill>
              <a:srgbClr val="000000"/>
            </a:solidFill>
            <a:custDash>
              <a:ds d="100000" sp="200000"/>
            </a:custDash>
          </a:ln>
          <a:extLst>
            <a:ext uri="{C572A759-6A51-4108-AA02-DFA0A04FC94B}">
              <ma14:wrappingTextBoxFlag xmlns:ma14="http://schemas.microsoft.com/office/mac/drawingml/2011/main" val="1"/>
            </a:ext>
          </a:extLst>
        </p:spPr>
        <p:txBody>
          <a:bodyPr lIns="50800" tIns="50800" rIns="50800" bIns="50800"/>
          <a:lstStyle>
            <a:lvl1pPr>
              <a:defRPr sz="2200" b="0">
                <a:latin typeface="+mn-lt"/>
                <a:ea typeface="+mn-ea"/>
                <a:cs typeface="+mn-cs"/>
                <a:sym typeface="Helvetica Neue Medium"/>
              </a:defRPr>
            </a:lvl1pPr>
          </a:lstStyle>
          <a:p>
            <a:r>
              <a:t>Οι υποθέσεις των εκπαιδευτικών γενικής αγωγής για τα κίνητρα των συναδέλφων τους να εργαστούν με τους μαθητές με αναπηρίες για να εξασφαλίσουν μια θέση εργασίας,</a:t>
            </a:r>
          </a:p>
        </p:txBody>
      </p:sp>
      <p:sp>
        <p:nvSpPr>
          <p:cNvPr id="212" name="Εμποδίζουν την ανάπτυξη ενός συστήματος αξιών που θα μπορούσε να οδηγήσει σε πιο συνεργατικές-ενταξιακές πρακτικές"/>
          <p:cNvSpPr/>
          <p:nvPr/>
        </p:nvSpPr>
        <p:spPr>
          <a:xfrm>
            <a:off x="9444698" y="3869266"/>
            <a:ext cx="3325814" cy="3251201"/>
          </a:xfrm>
          <a:prstGeom prst="roundRect">
            <a:avLst>
              <a:gd name="adj" fmla="val 5859"/>
            </a:avLst>
          </a:prstGeom>
          <a:solidFill>
            <a:srgbClr val="000000"/>
          </a:solidFill>
          <a:ln w="38100" cap="rnd">
            <a:solidFill>
              <a:srgbClr val="FFFFFF"/>
            </a:solidFill>
            <a:custDash>
              <a:ds d="100000" sp="200000"/>
            </a:custDash>
          </a:ln>
          <a:extLst>
            <a:ext uri="{C572A759-6A51-4108-AA02-DFA0A04FC94B}">
              <ma14:wrappingTextBoxFlag xmlns:ma14="http://schemas.microsoft.com/office/mac/drawingml/2011/main" val="1"/>
            </a:ext>
          </a:extLst>
        </p:spPr>
        <p:txBody>
          <a:bodyPr lIns="0" tIns="0" rIns="0" bIns="0"/>
          <a:lstStyle/>
          <a:p>
            <a:pPr defTabSz="457200">
              <a:lnSpc>
                <a:spcPct val="107916"/>
              </a:lnSpc>
              <a:spcBef>
                <a:spcPts val="800"/>
              </a:spcBef>
              <a:defRPr sz="2200" b="0">
                <a:solidFill>
                  <a:srgbClr val="FFFFFF"/>
                </a:solidFill>
                <a:latin typeface="+mn-lt"/>
                <a:ea typeface="+mn-ea"/>
                <a:cs typeface="+mn-cs"/>
                <a:sym typeface="Helvetica Neue Medium"/>
              </a:defRPr>
            </a:pPr>
            <a:endParaRPr/>
          </a:p>
          <a:p>
            <a:pPr defTabSz="457200">
              <a:spcBef>
                <a:spcPts val="800"/>
              </a:spcBef>
              <a:defRPr sz="2200" b="0">
                <a:solidFill>
                  <a:srgbClr val="FFFFFF"/>
                </a:solidFill>
                <a:latin typeface="+mn-lt"/>
                <a:ea typeface="+mn-ea"/>
                <a:cs typeface="+mn-cs"/>
                <a:sym typeface="Helvetica Neue Medium"/>
              </a:defRPr>
            </a:pPr>
            <a:r>
              <a:rPr b="1">
                <a:latin typeface="Helvetica Neue"/>
                <a:ea typeface="Helvetica Neue"/>
                <a:cs typeface="Helvetica Neue"/>
                <a:sym typeface="Helvetica Neue"/>
              </a:rPr>
              <a:t>Εμποδίζουν</a:t>
            </a:r>
            <a:r>
              <a:t> την ανάπτυξη ενός συστήματος αξιών που θα μπορούσε να οδηγήσει σε πιο συνεργατικές-ενταξιακές πρακτικές</a:t>
            </a:r>
          </a:p>
          <a:p>
            <a:pPr defTabSz="457200">
              <a:lnSpc>
                <a:spcPct val="107916"/>
              </a:lnSpc>
              <a:spcBef>
                <a:spcPts val="800"/>
              </a:spcBef>
              <a:defRPr sz="2200" b="0">
                <a:solidFill>
                  <a:srgbClr val="FFFFFF"/>
                </a:solidFill>
                <a:latin typeface="+mn-lt"/>
                <a:ea typeface="+mn-ea"/>
                <a:cs typeface="+mn-cs"/>
                <a:sym typeface="Helvetica Neue Medium"/>
              </a:defRPr>
            </a:pPr>
            <a:endParaRPr/>
          </a:p>
        </p:txBody>
      </p:sp>
      <p:sp>
        <p:nvSpPr>
          <p:cNvPr id="213" name="Βέλος"/>
          <p:cNvSpPr/>
          <p:nvPr/>
        </p:nvSpPr>
        <p:spPr>
          <a:xfrm>
            <a:off x="8055371" y="4710377"/>
            <a:ext cx="1270001" cy="825567"/>
          </a:xfrm>
          <a:prstGeom prst="rightArrow">
            <a:avLst>
              <a:gd name="adj1" fmla="val 32000"/>
              <a:gd name="adj2" fmla="val 98454"/>
            </a:avLst>
          </a:prstGeom>
          <a:solidFill>
            <a:srgbClr val="008F00"/>
          </a:solidFill>
          <a:ln w="12700">
            <a:miter lim="400000"/>
          </a:ln>
        </p:spPr>
        <p:txBody>
          <a:bodyPr lIns="50800" tIns="50800" rIns="50800" bIns="50800" anchor="ctr"/>
          <a:lstStyle/>
          <a:p>
            <a:pPr>
              <a:defRPr sz="2200" b="0">
                <a:solidFill>
                  <a:srgbClr val="008F00"/>
                </a:solidFill>
                <a:latin typeface="+mn-lt"/>
                <a:ea typeface="+mn-ea"/>
                <a:cs typeface="+mn-cs"/>
                <a:sym typeface="Helvetica Neue Medium"/>
              </a:defRPr>
            </a:pPr>
            <a:endParaRPr/>
          </a:p>
        </p:txBody>
      </p:sp>
      <p:sp>
        <p:nvSpPr>
          <p:cNvPr id="214" name="+"/>
          <p:cNvSpPr txBox="1"/>
          <p:nvPr/>
        </p:nvSpPr>
        <p:spPr>
          <a:xfrm>
            <a:off x="3767005" y="4471145"/>
            <a:ext cx="723901" cy="130403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8000">
                <a:solidFill>
                  <a:srgbClr val="008F00"/>
                </a:solidFill>
              </a:defRPr>
            </a:lvl1pPr>
          </a:lstStyle>
          <a:p>
            <a:r>
              <a:rPr dirty="0"/>
              <a:t>+</a:t>
            </a:r>
          </a:p>
        </p:txBody>
      </p:sp>
      <p:sp>
        <p:nvSpPr>
          <p:cNvPr id="215" name="(Strogilos &amp; Tragoulia 2013α ή 2013β)"/>
          <p:cNvSpPr txBox="1"/>
          <p:nvPr/>
        </p:nvSpPr>
        <p:spPr>
          <a:xfrm>
            <a:off x="8730846" y="8871082"/>
            <a:ext cx="3366306" cy="41036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000" b="0"/>
            </a:pPr>
            <a:r>
              <a:rPr dirty="0"/>
              <a:t>(Strogilos &amp; </a:t>
            </a:r>
            <a:r>
              <a:rPr dirty="0" err="1" smtClean="0"/>
              <a:t>Tragoulia</a:t>
            </a:r>
            <a:r>
              <a:rPr lang="en-US" dirty="0" smtClean="0"/>
              <a:t>,</a:t>
            </a:r>
            <a:r>
              <a:rPr dirty="0" smtClean="0"/>
              <a:t> </a:t>
            </a:r>
            <a:r>
              <a:rPr dirty="0" smtClean="0">
                <a:solidFill>
                  <a:schemeClr val="tx1"/>
                </a:solidFill>
              </a:rPr>
              <a:t>2013)</a:t>
            </a:r>
            <a:endParaRPr dirty="0">
              <a:solidFill>
                <a:schemeClr val="tx1"/>
              </a:solidFill>
            </a:endParaRPr>
          </a:p>
        </p:txBody>
      </p:sp>
      <p:sp>
        <p:nvSpPr>
          <p:cNvPr id="216"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1" nodeType="withEffect">
                                  <p:stCondLst>
                                    <p:cond delay="0"/>
                                  </p:stCondLst>
                                  <p:iterate>
                                    <p:tmAbs val="0"/>
                                  </p:iterate>
                                  <p:childTnLst>
                                    <p:set>
                                      <p:cBhvr>
                                        <p:cTn id="6" fill="hold"/>
                                        <p:tgtEl>
                                          <p:spTgt spid="210"/>
                                        </p:tgtEl>
                                        <p:attrNameLst>
                                          <p:attrName>style.visibility</p:attrName>
                                        </p:attrNameLst>
                                      </p:cBhvr>
                                      <p:to>
                                        <p:strVal val="visible"/>
                                      </p:to>
                                    </p:set>
                                    <p:anim calcmode="lin" valueType="num">
                                      <p:cBhvr>
                                        <p:cTn id="7" dur="1000" fill="hold"/>
                                        <p:tgtEl>
                                          <p:spTgt spid="210"/>
                                        </p:tgtEl>
                                        <p:attrNameLst>
                                          <p:attrName>ppt_x</p:attrName>
                                        </p:attrNameLst>
                                      </p:cBhvr>
                                      <p:tavLst>
                                        <p:tav tm="0">
                                          <p:val>
                                            <p:strVal val="0-#ppt_w/2"/>
                                          </p:val>
                                        </p:tav>
                                        <p:tav tm="100000">
                                          <p:val>
                                            <p:strVal val="#ppt_x"/>
                                          </p:val>
                                        </p:tav>
                                      </p:tavLst>
                                    </p:anim>
                                    <p:anim calcmode="lin" valueType="num">
                                      <p:cBhvr>
                                        <p:cTn id="8" dur="1000" fill="hold"/>
                                        <p:tgtEl>
                                          <p:spTgt spid="210"/>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37" presetClass="entr" presetSubtype="0" fill="hold" grpId="2" nodeType="afterEffect">
                                  <p:stCondLst>
                                    <p:cond delay="0"/>
                                  </p:stCondLst>
                                  <p:childTnLst>
                                    <p:set>
                                      <p:cBhvr>
                                        <p:cTn id="11" dur="1" fill="hold">
                                          <p:stCondLst>
                                            <p:cond delay="0"/>
                                          </p:stCondLst>
                                        </p:cTn>
                                        <p:tgtEl>
                                          <p:spTgt spid="214"/>
                                        </p:tgtEl>
                                        <p:attrNameLst>
                                          <p:attrName>style.visibility</p:attrName>
                                        </p:attrNameLst>
                                      </p:cBhvr>
                                      <p:to>
                                        <p:strVal val="visible"/>
                                      </p:to>
                                    </p:set>
                                    <p:animEffect transition="in" filter="fade">
                                      <p:cBhvr>
                                        <p:cTn id="12" dur="1000"/>
                                        <p:tgtEl>
                                          <p:spTgt spid="214"/>
                                        </p:tgtEl>
                                      </p:cBhvr>
                                    </p:animEffect>
                                    <p:anim calcmode="lin" valueType="num">
                                      <p:cBhvr>
                                        <p:cTn id="13" dur="1000" fill="hold"/>
                                        <p:tgtEl>
                                          <p:spTgt spid="214"/>
                                        </p:tgtEl>
                                        <p:attrNameLst>
                                          <p:attrName>ppt_x</p:attrName>
                                        </p:attrNameLst>
                                      </p:cBhvr>
                                      <p:tavLst>
                                        <p:tav tm="0">
                                          <p:val>
                                            <p:strVal val="#ppt_x"/>
                                          </p:val>
                                        </p:tav>
                                        <p:tav tm="100000">
                                          <p:val>
                                            <p:strVal val="#ppt_x"/>
                                          </p:val>
                                        </p:tav>
                                      </p:tavLst>
                                    </p:anim>
                                    <p:anim calcmode="lin" valueType="num">
                                      <p:cBhvr>
                                        <p:cTn id="14" dur="900" decel="100000" fill="hold"/>
                                        <p:tgtEl>
                                          <p:spTgt spid="214"/>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214"/>
                                        </p:tgtEl>
                                        <p:attrNameLst>
                                          <p:attrName>ppt_y</p:attrName>
                                        </p:attrNameLst>
                                      </p:cBhvr>
                                      <p:tavLst>
                                        <p:tav tm="0">
                                          <p:val>
                                            <p:strVal val="#ppt_y-.03"/>
                                          </p:val>
                                        </p:tav>
                                        <p:tav tm="100000">
                                          <p:val>
                                            <p:strVal val="#ppt_y"/>
                                          </p:val>
                                        </p:tav>
                                      </p:tavLst>
                                    </p:anim>
                                  </p:childTnLst>
                                </p:cTn>
                              </p:par>
                            </p:childTnLst>
                          </p:cTn>
                        </p:par>
                        <p:par>
                          <p:cTn id="16" fill="hold">
                            <p:stCondLst>
                              <p:cond delay="2000"/>
                            </p:stCondLst>
                            <p:childTnLst>
                              <p:par>
                                <p:cTn id="17" presetID="2" presetClass="entr" presetSubtype="8" fill="hold" grpId="3" nodeType="afterEffect">
                                  <p:stCondLst>
                                    <p:cond delay="0"/>
                                  </p:stCondLst>
                                  <p:iterate>
                                    <p:tmAbs val="0"/>
                                  </p:iterate>
                                  <p:childTnLst>
                                    <p:set>
                                      <p:cBhvr>
                                        <p:cTn id="18" fill="hold"/>
                                        <p:tgtEl>
                                          <p:spTgt spid="211"/>
                                        </p:tgtEl>
                                        <p:attrNameLst>
                                          <p:attrName>style.visibility</p:attrName>
                                        </p:attrNameLst>
                                      </p:cBhvr>
                                      <p:to>
                                        <p:strVal val="visible"/>
                                      </p:to>
                                    </p:set>
                                    <p:anim calcmode="lin" valueType="num">
                                      <p:cBhvr>
                                        <p:cTn id="19" dur="1000" fill="hold"/>
                                        <p:tgtEl>
                                          <p:spTgt spid="211"/>
                                        </p:tgtEl>
                                        <p:attrNameLst>
                                          <p:attrName>ppt_x</p:attrName>
                                        </p:attrNameLst>
                                      </p:cBhvr>
                                      <p:tavLst>
                                        <p:tav tm="0">
                                          <p:val>
                                            <p:strVal val="0-#ppt_w/2"/>
                                          </p:val>
                                        </p:tav>
                                        <p:tav tm="100000">
                                          <p:val>
                                            <p:strVal val="#ppt_x"/>
                                          </p:val>
                                        </p:tav>
                                      </p:tavLst>
                                    </p:anim>
                                    <p:anim calcmode="lin" valueType="num">
                                      <p:cBhvr>
                                        <p:cTn id="20" dur="1000" fill="hold"/>
                                        <p:tgtEl>
                                          <p:spTgt spid="211"/>
                                        </p:tgtEl>
                                        <p:attrNameLst>
                                          <p:attrName>ppt_y</p:attrName>
                                        </p:attrNameLst>
                                      </p:cBhvr>
                                      <p:tavLst>
                                        <p:tav tm="0">
                                          <p:val>
                                            <p:strVal val="#ppt_y"/>
                                          </p:val>
                                        </p:tav>
                                        <p:tav tm="100000">
                                          <p:val>
                                            <p:strVal val="#ppt_y"/>
                                          </p:val>
                                        </p:tav>
                                      </p:tavLst>
                                    </p:anim>
                                  </p:childTnLst>
                                </p:cTn>
                              </p:par>
                            </p:childTnLst>
                          </p:cTn>
                        </p:par>
                        <p:par>
                          <p:cTn id="21" fill="hold">
                            <p:stCondLst>
                              <p:cond delay="3000"/>
                            </p:stCondLst>
                            <p:childTnLst>
                              <p:par>
                                <p:cTn id="22" presetID="37" presetClass="entr" presetSubtype="0" fill="hold" grpId="4" nodeType="afterEffect">
                                  <p:stCondLst>
                                    <p:cond delay="0"/>
                                  </p:stCondLst>
                                  <p:childTnLst>
                                    <p:set>
                                      <p:cBhvr>
                                        <p:cTn id="23" dur="1" fill="hold">
                                          <p:stCondLst>
                                            <p:cond delay="0"/>
                                          </p:stCondLst>
                                        </p:cTn>
                                        <p:tgtEl>
                                          <p:spTgt spid="213"/>
                                        </p:tgtEl>
                                        <p:attrNameLst>
                                          <p:attrName>style.visibility</p:attrName>
                                        </p:attrNameLst>
                                      </p:cBhvr>
                                      <p:to>
                                        <p:strVal val="visible"/>
                                      </p:to>
                                    </p:set>
                                    <p:animEffect transition="in" filter="fade">
                                      <p:cBhvr>
                                        <p:cTn id="24" dur="1000"/>
                                        <p:tgtEl>
                                          <p:spTgt spid="213"/>
                                        </p:tgtEl>
                                      </p:cBhvr>
                                    </p:animEffect>
                                    <p:anim calcmode="lin" valueType="num">
                                      <p:cBhvr>
                                        <p:cTn id="25" dur="1000" fill="hold"/>
                                        <p:tgtEl>
                                          <p:spTgt spid="213"/>
                                        </p:tgtEl>
                                        <p:attrNameLst>
                                          <p:attrName>ppt_x</p:attrName>
                                        </p:attrNameLst>
                                      </p:cBhvr>
                                      <p:tavLst>
                                        <p:tav tm="0">
                                          <p:val>
                                            <p:strVal val="#ppt_x"/>
                                          </p:val>
                                        </p:tav>
                                        <p:tav tm="100000">
                                          <p:val>
                                            <p:strVal val="#ppt_x"/>
                                          </p:val>
                                        </p:tav>
                                      </p:tavLst>
                                    </p:anim>
                                    <p:anim calcmode="lin" valueType="num">
                                      <p:cBhvr>
                                        <p:cTn id="26" dur="900" decel="100000" fill="hold"/>
                                        <p:tgtEl>
                                          <p:spTgt spid="213"/>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213"/>
                                        </p:tgtEl>
                                        <p:attrNameLst>
                                          <p:attrName>ppt_y</p:attrName>
                                        </p:attrNameLst>
                                      </p:cBhvr>
                                      <p:tavLst>
                                        <p:tav tm="0">
                                          <p:val>
                                            <p:strVal val="#ppt_y-.03"/>
                                          </p:val>
                                        </p:tav>
                                        <p:tav tm="100000">
                                          <p:val>
                                            <p:strVal val="#ppt_y"/>
                                          </p:val>
                                        </p:tav>
                                      </p:tavLst>
                                    </p:anim>
                                  </p:childTnLst>
                                </p:cTn>
                              </p:par>
                            </p:childTnLst>
                          </p:cTn>
                        </p:par>
                        <p:par>
                          <p:cTn id="28" fill="hold">
                            <p:stCondLst>
                              <p:cond delay="4000"/>
                            </p:stCondLst>
                            <p:childTnLst>
                              <p:par>
                                <p:cTn id="29" presetID="2" presetClass="entr" presetSubtype="8" fill="hold" grpId="5" nodeType="afterEffect">
                                  <p:stCondLst>
                                    <p:cond delay="0"/>
                                  </p:stCondLst>
                                  <p:iterate>
                                    <p:tmAbs val="0"/>
                                  </p:iterate>
                                  <p:childTnLst>
                                    <p:set>
                                      <p:cBhvr>
                                        <p:cTn id="30" fill="hold"/>
                                        <p:tgtEl>
                                          <p:spTgt spid="212"/>
                                        </p:tgtEl>
                                        <p:attrNameLst>
                                          <p:attrName>style.visibility</p:attrName>
                                        </p:attrNameLst>
                                      </p:cBhvr>
                                      <p:to>
                                        <p:strVal val="visible"/>
                                      </p:to>
                                    </p:set>
                                    <p:anim calcmode="lin" valueType="num">
                                      <p:cBhvr>
                                        <p:cTn id="31" dur="1000" fill="hold"/>
                                        <p:tgtEl>
                                          <p:spTgt spid="212"/>
                                        </p:tgtEl>
                                        <p:attrNameLst>
                                          <p:attrName>ppt_x</p:attrName>
                                        </p:attrNameLst>
                                      </p:cBhvr>
                                      <p:tavLst>
                                        <p:tav tm="0">
                                          <p:val>
                                            <p:strVal val="0-#ppt_w/2"/>
                                          </p:val>
                                        </p:tav>
                                        <p:tav tm="100000">
                                          <p:val>
                                            <p:strVal val="#ppt_x"/>
                                          </p:val>
                                        </p:tav>
                                      </p:tavLst>
                                    </p:anim>
                                    <p:anim calcmode="lin" valueType="num">
                                      <p:cBhvr>
                                        <p:cTn id="32" dur="1000" fill="hold"/>
                                        <p:tgtEl>
                                          <p:spTgt spid="212"/>
                                        </p:tgtEl>
                                        <p:attrNameLst>
                                          <p:attrName>ppt_y</p:attrName>
                                        </p:attrNameLst>
                                      </p:cBhvr>
                                      <p:tavLst>
                                        <p:tav tm="0">
                                          <p:val>
                                            <p:strVal val="#ppt_y"/>
                                          </p:val>
                                        </p:tav>
                                        <p:tav tm="100000">
                                          <p:val>
                                            <p:strVal val="#ppt_y"/>
                                          </p:val>
                                        </p:tav>
                                      </p:tavLst>
                                    </p:anim>
                                  </p:childTnLst>
                                </p:cTn>
                              </p:par>
                              <p:par>
                                <p:cTn id="33" presetID="1" presetClass="entr" presetSubtype="0" fill="hold" grpId="6" nodeType="withEffect">
                                  <p:stCondLst>
                                    <p:cond delay="0"/>
                                  </p:stCondLst>
                                  <p:childTnLst>
                                    <p:set>
                                      <p:cBhvr>
                                        <p:cTn id="34" dur="1" fill="hold">
                                          <p:stCondLst>
                                            <p:cond delay="999"/>
                                          </p:stCondLst>
                                        </p:cTn>
                                        <p:tgtEl>
                                          <p:spTgt spid="2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9" presetClass="exit" presetSubtype="0" fill="hold" grpId="2" nodeType="clickEffect">
                                  <p:stCondLst>
                                    <p:cond delay="0"/>
                                  </p:stCondLst>
                                  <p:childTnLst>
                                    <p:animEffect transition="out" filter="dissolve">
                                      <p:cBhvr>
                                        <p:cTn id="38" dur="500"/>
                                        <p:tgtEl>
                                          <p:spTgt spid="210"/>
                                        </p:tgtEl>
                                      </p:cBhvr>
                                    </p:animEffect>
                                    <p:set>
                                      <p:cBhvr>
                                        <p:cTn id="39" dur="1" fill="hold">
                                          <p:stCondLst>
                                            <p:cond delay="499"/>
                                          </p:stCondLst>
                                        </p:cTn>
                                        <p:tgtEl>
                                          <p:spTgt spid="210"/>
                                        </p:tgtEl>
                                        <p:attrNameLst>
                                          <p:attrName>style.visibility</p:attrName>
                                        </p:attrNameLst>
                                      </p:cBhvr>
                                      <p:to>
                                        <p:strVal val="hidden"/>
                                      </p:to>
                                    </p:set>
                                  </p:childTnLst>
                                </p:cTn>
                              </p:par>
                              <p:par>
                                <p:cTn id="40" presetID="9" presetClass="exit" presetSubtype="0" fill="hold" grpId="3" nodeType="withEffect">
                                  <p:stCondLst>
                                    <p:cond delay="0"/>
                                  </p:stCondLst>
                                  <p:childTnLst>
                                    <p:animEffect transition="out" filter="dissolve">
                                      <p:cBhvr>
                                        <p:cTn id="41" dur="500"/>
                                        <p:tgtEl>
                                          <p:spTgt spid="214"/>
                                        </p:tgtEl>
                                      </p:cBhvr>
                                    </p:animEffect>
                                    <p:set>
                                      <p:cBhvr>
                                        <p:cTn id="42" dur="1" fill="hold">
                                          <p:stCondLst>
                                            <p:cond delay="499"/>
                                          </p:stCondLst>
                                        </p:cTn>
                                        <p:tgtEl>
                                          <p:spTgt spid="214"/>
                                        </p:tgtEl>
                                        <p:attrNameLst>
                                          <p:attrName>style.visibility</p:attrName>
                                        </p:attrNameLst>
                                      </p:cBhvr>
                                      <p:to>
                                        <p:strVal val="hidden"/>
                                      </p:to>
                                    </p:set>
                                  </p:childTnLst>
                                </p:cTn>
                              </p:par>
                              <p:par>
                                <p:cTn id="43" presetID="9" presetClass="exit" presetSubtype="0" fill="hold" grpId="4" nodeType="withEffect">
                                  <p:stCondLst>
                                    <p:cond delay="0"/>
                                  </p:stCondLst>
                                  <p:childTnLst>
                                    <p:animEffect transition="out" filter="dissolve">
                                      <p:cBhvr>
                                        <p:cTn id="44" dur="500"/>
                                        <p:tgtEl>
                                          <p:spTgt spid="211"/>
                                        </p:tgtEl>
                                      </p:cBhvr>
                                    </p:animEffect>
                                    <p:set>
                                      <p:cBhvr>
                                        <p:cTn id="45" dur="1" fill="hold">
                                          <p:stCondLst>
                                            <p:cond delay="499"/>
                                          </p:stCondLst>
                                        </p:cTn>
                                        <p:tgtEl>
                                          <p:spTgt spid="211"/>
                                        </p:tgtEl>
                                        <p:attrNameLst>
                                          <p:attrName>style.visibility</p:attrName>
                                        </p:attrNameLst>
                                      </p:cBhvr>
                                      <p:to>
                                        <p:strVal val="hidden"/>
                                      </p:to>
                                    </p:set>
                                  </p:childTnLst>
                                </p:cTn>
                              </p:par>
                              <p:par>
                                <p:cTn id="46" presetID="9" presetClass="exit" presetSubtype="0" fill="hold" grpId="5" nodeType="withEffect">
                                  <p:stCondLst>
                                    <p:cond delay="0"/>
                                  </p:stCondLst>
                                  <p:childTnLst>
                                    <p:animEffect transition="out" filter="dissolve">
                                      <p:cBhvr>
                                        <p:cTn id="47" dur="500"/>
                                        <p:tgtEl>
                                          <p:spTgt spid="213"/>
                                        </p:tgtEl>
                                      </p:cBhvr>
                                    </p:animEffect>
                                    <p:set>
                                      <p:cBhvr>
                                        <p:cTn id="48" dur="1" fill="hold">
                                          <p:stCondLst>
                                            <p:cond delay="499"/>
                                          </p:stCondLst>
                                        </p:cTn>
                                        <p:tgtEl>
                                          <p:spTgt spid="213"/>
                                        </p:tgtEl>
                                        <p:attrNameLst>
                                          <p:attrName>style.visibility</p:attrName>
                                        </p:attrNameLst>
                                      </p:cBhvr>
                                      <p:to>
                                        <p:strVal val="hidden"/>
                                      </p:to>
                                    </p:set>
                                  </p:childTnLst>
                                </p:cTn>
                              </p:par>
                              <p:par>
                                <p:cTn id="49" presetID="9" presetClass="exit" presetSubtype="0" fill="hold" grpId="6" nodeType="withEffect">
                                  <p:stCondLst>
                                    <p:cond delay="0"/>
                                  </p:stCondLst>
                                  <p:childTnLst>
                                    <p:animEffect transition="out" filter="dissolve">
                                      <p:cBhvr>
                                        <p:cTn id="50" dur="500"/>
                                        <p:tgtEl>
                                          <p:spTgt spid="212"/>
                                        </p:tgtEl>
                                      </p:cBhvr>
                                    </p:animEffect>
                                    <p:set>
                                      <p:cBhvr>
                                        <p:cTn id="51" dur="1" fill="hold">
                                          <p:stCondLst>
                                            <p:cond delay="499"/>
                                          </p:stCondLst>
                                        </p:cTn>
                                        <p:tgtEl>
                                          <p:spTgt spid="212"/>
                                        </p:tgtEl>
                                        <p:attrNameLst>
                                          <p:attrName>style.visibility</p:attrName>
                                        </p:attrNameLst>
                                      </p:cBhvr>
                                      <p:to>
                                        <p:strVal val="hidden"/>
                                      </p:to>
                                    </p:set>
                                  </p:childTnLst>
                                </p:cTn>
                              </p:par>
                              <p:par>
                                <p:cTn id="52" presetID="9" presetClass="exit" presetSubtype="0" fill="hold" grpId="7" nodeType="withEffect">
                                  <p:stCondLst>
                                    <p:cond delay="0"/>
                                  </p:stCondLst>
                                  <p:childTnLst>
                                    <p:animEffect transition="out" filter="dissolve">
                                      <p:cBhvr>
                                        <p:cTn id="53" dur="500"/>
                                        <p:tgtEl>
                                          <p:spTgt spid="215"/>
                                        </p:tgtEl>
                                      </p:cBhvr>
                                    </p:animEffect>
                                    <p:set>
                                      <p:cBhvr>
                                        <p:cTn id="54" dur="1" fill="hold">
                                          <p:stCondLst>
                                            <p:cond delay="499"/>
                                          </p:stCondLst>
                                        </p:cTn>
                                        <p:tgtEl>
                                          <p:spTgt spid="2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 grpId="1" animBg="1" advAuto="0"/>
      <p:bldP spid="210" grpId="2" animBg="1"/>
      <p:bldP spid="211" grpId="3" animBg="1" advAuto="0"/>
      <p:bldP spid="211" grpId="4" animBg="1"/>
      <p:bldP spid="212" grpId="5" animBg="1" advAuto="0"/>
      <p:bldP spid="212" grpId="6" animBg="1"/>
      <p:bldP spid="213" grpId="4" animBg="1" advAuto="0"/>
      <p:bldP spid="213" grpId="5" animBg="1"/>
      <p:bldP spid="214" grpId="2" animBg="1" advAuto="0"/>
      <p:bldP spid="214" grpId="3" animBg="1"/>
      <p:bldP spid="215" grpId="6" animBg="1" advAuto="0"/>
      <p:bldP spid="215" grpId="7"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Όσον αφορά τον ρόλο των εκπαιδευτικών Π.Σ. είναι προφανές ότι αυτός ο ρόλος αντιστοιχεί στον ρόλο του βοηθού μάθησης."/>
          <p:cNvSpPr txBox="1"/>
          <p:nvPr/>
        </p:nvSpPr>
        <p:spPr>
          <a:xfrm>
            <a:off x="1193124" y="3906542"/>
            <a:ext cx="10618551" cy="150024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000"/>
            </a:lvl1pPr>
          </a:lstStyle>
          <a:p>
            <a:r>
              <a:t>Όσον αφορά τον ρόλο των εκπαιδευτικών Π.Σ. είναι προφανές ότι αυτός ο ρόλος αντιστοιχεί στον ρόλο του βοηθού μάθησης.</a:t>
            </a:r>
          </a:p>
        </p:txBody>
      </p:sp>
      <p:sp>
        <p:nvSpPr>
          <p:cNvPr id="219" name="Σκιώδη διδασκαλία…"/>
          <p:cNvSpPr/>
          <p:nvPr/>
        </p:nvSpPr>
        <p:spPr>
          <a:xfrm>
            <a:off x="8339665" y="5141084"/>
            <a:ext cx="3472009" cy="2131585"/>
          </a:xfrm>
          <a:prstGeom prst="rect">
            <a:avLst/>
          </a:prstGeom>
          <a:solidFill>
            <a:srgbClr val="FFFC79"/>
          </a:solidFill>
          <a:ln w="25400">
            <a:solidFill>
              <a:srgbClr val="000000"/>
            </a:solidFill>
            <a:prstDash val="sysDot"/>
            <a:miter lim="400000"/>
          </a:ln>
          <a:extLst>
            <a:ext uri="{C572A759-6A51-4108-AA02-DFA0A04FC94B}">
              <ma14:wrappingTextBoxFlag xmlns:ma14="http://schemas.microsoft.com/office/mac/drawingml/2011/main" val="1"/>
            </a:ext>
          </a:extLst>
        </p:spPr>
        <p:txBody>
          <a:bodyPr lIns="50800" tIns="50800" rIns="50800" bIns="50800" anchor="ctr"/>
          <a:lstStyle/>
          <a:p>
            <a:pPr>
              <a:defRPr sz="2500"/>
            </a:pPr>
            <a:r>
              <a:rPr dirty="0"/>
              <a:t>Σκιώδη διδασκαλία</a:t>
            </a:r>
          </a:p>
          <a:p>
            <a:pPr>
              <a:defRPr sz="2500"/>
            </a:pPr>
            <a:r>
              <a:rPr dirty="0"/>
              <a:t>Βοηθός Μάθησης/Learning Assistant</a:t>
            </a:r>
          </a:p>
        </p:txBody>
      </p:sp>
      <p:sp>
        <p:nvSpPr>
          <p:cNvPr id="220"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1" nodeType="withEffect">
                                  <p:stCondLst>
                                    <p:cond delay="0"/>
                                  </p:stCondLst>
                                  <p:iterate>
                                    <p:tmAbs val="0"/>
                                  </p:iterate>
                                  <p:childTnLst>
                                    <p:set>
                                      <p:cBhvr>
                                        <p:cTn id="6" fill="hold"/>
                                        <p:tgtEl>
                                          <p:spTgt spid="218"/>
                                        </p:tgtEl>
                                        <p:attrNameLst>
                                          <p:attrName>style.visibility</p:attrName>
                                        </p:attrNameLst>
                                      </p:cBhvr>
                                      <p:to>
                                        <p:strVal val="visible"/>
                                      </p:to>
                                    </p:set>
                                    <p:animEffect transition="in" filter="box(out)">
                                      <p:cBhvr>
                                        <p:cTn id="7" dur="1000"/>
                                        <p:tgtEl>
                                          <p:spTgt spid="218"/>
                                        </p:tgtEl>
                                      </p:cBhvr>
                                    </p:animEffect>
                                  </p:childTnLst>
                                </p:cTn>
                              </p:par>
                            </p:childTnLst>
                          </p:cTn>
                        </p:par>
                        <p:par>
                          <p:cTn id="8" fill="hold">
                            <p:stCondLst>
                              <p:cond delay="1000"/>
                            </p:stCondLst>
                            <p:childTnLst>
                              <p:par>
                                <p:cTn id="9" presetID="10" presetClass="entr" presetSubtype="0" fill="hold" grpId="2" nodeType="afterEffect">
                                  <p:stCondLst>
                                    <p:cond delay="0"/>
                                  </p:stCondLst>
                                  <p:childTnLst>
                                    <p:set>
                                      <p:cBhvr>
                                        <p:cTn id="10" dur="1" fill="hold">
                                          <p:stCondLst>
                                            <p:cond delay="0"/>
                                          </p:stCondLst>
                                        </p:cTn>
                                        <p:tgtEl>
                                          <p:spTgt spid="219"/>
                                        </p:tgtEl>
                                        <p:attrNameLst>
                                          <p:attrName>style.visibility</p:attrName>
                                        </p:attrNameLst>
                                      </p:cBhvr>
                                      <p:to>
                                        <p:strVal val="visible"/>
                                      </p:to>
                                    </p:set>
                                    <p:animEffect transition="in" filter="fade">
                                      <p:cBhvr>
                                        <p:cTn id="11" dur="500"/>
                                        <p:tgtEl>
                                          <p:spTgt spid="21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3" nodeType="clickEffect">
                                  <p:stCondLst>
                                    <p:cond delay="0"/>
                                  </p:stCondLst>
                                  <p:childTnLst>
                                    <p:animEffect transition="out" filter="fade">
                                      <p:cBhvr>
                                        <p:cTn id="15" dur="500"/>
                                        <p:tgtEl>
                                          <p:spTgt spid="218"/>
                                        </p:tgtEl>
                                      </p:cBhvr>
                                    </p:animEffect>
                                    <p:set>
                                      <p:cBhvr>
                                        <p:cTn id="16" dur="1" fill="hold">
                                          <p:stCondLst>
                                            <p:cond delay="499"/>
                                          </p:stCondLst>
                                        </p:cTn>
                                        <p:tgtEl>
                                          <p:spTgt spid="218"/>
                                        </p:tgtEl>
                                        <p:attrNameLst>
                                          <p:attrName>style.visibility</p:attrName>
                                        </p:attrNameLst>
                                      </p:cBhvr>
                                      <p:to>
                                        <p:strVal val="hidden"/>
                                      </p:to>
                                    </p:set>
                                  </p:childTnLst>
                                </p:cTn>
                              </p:par>
                              <p:par>
                                <p:cTn id="17" presetID="10" presetClass="exit" presetSubtype="0" fill="hold" grpId="4" nodeType="withEffect">
                                  <p:stCondLst>
                                    <p:cond delay="0"/>
                                  </p:stCondLst>
                                  <p:childTnLst>
                                    <p:animEffect transition="out" filter="fade">
                                      <p:cBhvr>
                                        <p:cTn id="18" dur="500"/>
                                        <p:tgtEl>
                                          <p:spTgt spid="219"/>
                                        </p:tgtEl>
                                      </p:cBhvr>
                                    </p:animEffect>
                                    <p:set>
                                      <p:cBhvr>
                                        <p:cTn id="19" dur="1" fill="hold">
                                          <p:stCondLst>
                                            <p:cond delay="499"/>
                                          </p:stCondLst>
                                        </p:cTn>
                                        <p:tgtEl>
                                          <p:spTgt spid="2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 grpId="1" animBg="1" advAuto="0"/>
      <p:bldP spid="218" grpId="3" animBg="1" advAuto="0"/>
      <p:bldP spid="219" grpId="2" animBg="1" advAuto="0"/>
      <p:bldP spid="219" grpId="4"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Πρόκειται για εκπαιδευτικούς νεαρής ή μη ηλικίας στο ξεκίνημα της σταδιοδρομίας τους και χωρίς πολλή πείρα, που αναλαμβάνουν ρόλους που βρίσκονται σε υποδεέστερη θέση από αυτούς των εκπαιδευτικών γενικής αγωγής."/>
          <p:cNvSpPr txBox="1"/>
          <p:nvPr/>
        </p:nvSpPr>
        <p:spPr>
          <a:xfrm>
            <a:off x="1193125" y="3436642"/>
            <a:ext cx="10618550" cy="244004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3000"/>
            </a:lvl1pPr>
          </a:lstStyle>
          <a:p>
            <a:r>
              <a:rPr dirty="0" err="1"/>
              <a:t>Πρόκειτ</a:t>
            </a:r>
            <a:r>
              <a:rPr dirty="0"/>
              <a:t>αι για εκπαιδευτικούς νεαρής ή μη ηλικίας στο ξεκίνημα της σταδιοδρομίας τους και χωρίς </a:t>
            </a:r>
            <a:r>
              <a:rPr dirty="0" smtClean="0"/>
              <a:t>πολ</a:t>
            </a:r>
            <a:r>
              <a:rPr lang="el-GR" dirty="0" err="1" smtClean="0"/>
              <a:t>λή</a:t>
            </a:r>
            <a:r>
              <a:rPr dirty="0" smtClean="0"/>
              <a:t> </a:t>
            </a:r>
            <a:r>
              <a:rPr dirty="0"/>
              <a:t>πείρα, που αναλαμβάνουν ρόλους που βρίσκονται σε υποδεέστερη θέση από αυτούς των εκπαιδευτικών γενικής αγωγής.</a:t>
            </a:r>
          </a:p>
        </p:txBody>
      </p:sp>
      <p:sp>
        <p:nvSpPr>
          <p:cNvPr id="223"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1" nodeType="withEffect">
                                  <p:stCondLst>
                                    <p:cond delay="0"/>
                                  </p:stCondLst>
                                  <p:iterate>
                                    <p:tmAbs val="0"/>
                                  </p:iterate>
                                  <p:childTnLst>
                                    <p:set>
                                      <p:cBhvr>
                                        <p:cTn id="6" fill="hold"/>
                                        <p:tgtEl>
                                          <p:spTgt spid="222"/>
                                        </p:tgtEl>
                                        <p:attrNameLst>
                                          <p:attrName>style.visibility</p:attrName>
                                        </p:attrNameLst>
                                      </p:cBhvr>
                                      <p:to>
                                        <p:strVal val="visible"/>
                                      </p:to>
                                    </p:set>
                                    <p:animEffect transition="in" filter="box(out)">
                                      <p:cBhvr>
                                        <p:cTn id="7" dur="1000"/>
                                        <p:tgtEl>
                                          <p:spTgt spid="2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2" nodeType="clickEffect">
                                  <p:stCondLst>
                                    <p:cond delay="0"/>
                                  </p:stCondLst>
                                  <p:childTnLst>
                                    <p:animEffect transition="out" filter="fade">
                                      <p:cBhvr>
                                        <p:cTn id="11" dur="500"/>
                                        <p:tgtEl>
                                          <p:spTgt spid="222"/>
                                        </p:tgtEl>
                                      </p:cBhvr>
                                    </p:animEffect>
                                    <p:set>
                                      <p:cBhvr>
                                        <p:cTn id="12" dur="1" fill="hold">
                                          <p:stCondLst>
                                            <p:cond delay="499"/>
                                          </p:stCondLst>
                                        </p:cTn>
                                        <p:tgtEl>
                                          <p:spTgt spid="2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 grpId="1" animBg="1" advAuto="0"/>
      <p:bldP spid="222" grpId="2" animBg="1" advAuto="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Αυτή η υποδεέστερης αξίας θέση στην οποία τοποθετούνται νομιμοποιείται είτε από την έλλειψη γνώσης είτε από θέματα επικράτησης ή/και από τον μεγαλύτερο αριθμό μαθητών γενικής αγωγής στις τάξεις συνδιδασκαλίας (Strogilos &amp; Tragoulia 2013α ή 2013β)."/>
          <p:cNvSpPr txBox="1"/>
          <p:nvPr/>
        </p:nvSpPr>
        <p:spPr>
          <a:xfrm>
            <a:off x="1193125" y="3436642"/>
            <a:ext cx="10618550" cy="244004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3000"/>
            </a:pPr>
            <a:r>
              <a:rPr dirty="0" err="1"/>
              <a:t>Αυτή</a:t>
            </a:r>
            <a:r>
              <a:rPr dirty="0"/>
              <a:t> η υπ</a:t>
            </a:r>
            <a:r>
              <a:rPr dirty="0" err="1"/>
              <a:t>οδεέστερης</a:t>
            </a:r>
            <a:r>
              <a:rPr dirty="0"/>
              <a:t> α</a:t>
            </a:r>
            <a:r>
              <a:rPr dirty="0" err="1"/>
              <a:t>ξί</a:t>
            </a:r>
            <a:r>
              <a:rPr dirty="0"/>
              <a:t>ας θέση </a:t>
            </a:r>
            <a:r>
              <a:rPr lang="el-GR" dirty="0" smtClean="0"/>
              <a:t>που </a:t>
            </a:r>
            <a:r>
              <a:rPr dirty="0" err="1" smtClean="0"/>
              <a:t>το</a:t>
            </a:r>
            <a:r>
              <a:rPr dirty="0" smtClean="0"/>
              <a:t>ποθετούνται</a:t>
            </a:r>
            <a:r>
              <a:rPr lang="el-GR" dirty="0" smtClean="0"/>
              <a:t>,</a:t>
            </a:r>
            <a:r>
              <a:rPr dirty="0" smtClean="0"/>
              <a:t> </a:t>
            </a:r>
            <a:r>
              <a:rPr dirty="0"/>
              <a:t>νομιμοποιείται είτε από την έλλειψη </a:t>
            </a:r>
            <a:r>
              <a:rPr dirty="0" smtClean="0"/>
              <a:t>γνώσης</a:t>
            </a:r>
            <a:r>
              <a:rPr lang="el-GR" dirty="0" smtClean="0"/>
              <a:t>,</a:t>
            </a:r>
            <a:r>
              <a:rPr dirty="0" smtClean="0"/>
              <a:t> </a:t>
            </a:r>
            <a:r>
              <a:rPr dirty="0"/>
              <a:t>είτε από θέματα επικράτησης ή/και από τον μεγαλύτερο αριθμό μαθητών γενικής αγωγής στις τάξεις συνδιδασκαλίας (Strogilos &amp; </a:t>
            </a:r>
            <a:r>
              <a:rPr dirty="0" smtClean="0"/>
              <a:t>Tragoulia</a:t>
            </a:r>
            <a:r>
              <a:rPr lang="en-US" dirty="0" smtClean="0"/>
              <a:t>, 2013</a:t>
            </a:r>
            <a:r>
              <a:rPr dirty="0" smtClean="0"/>
              <a:t>).</a:t>
            </a:r>
            <a:endParaRPr dirty="0"/>
          </a:p>
        </p:txBody>
      </p:sp>
      <p:sp>
        <p:nvSpPr>
          <p:cNvPr id="226" name="Προωθεί η παράλληλη στήριξη την ένταξη των μαθητών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1" nodeType="withEffect">
                                  <p:stCondLst>
                                    <p:cond delay="0"/>
                                  </p:stCondLst>
                                  <p:iterate>
                                    <p:tmAbs val="0"/>
                                  </p:iterate>
                                  <p:childTnLst>
                                    <p:set>
                                      <p:cBhvr>
                                        <p:cTn id="6" fill="hold"/>
                                        <p:tgtEl>
                                          <p:spTgt spid="225"/>
                                        </p:tgtEl>
                                        <p:attrNameLst>
                                          <p:attrName>style.visibility</p:attrName>
                                        </p:attrNameLst>
                                      </p:cBhvr>
                                      <p:to>
                                        <p:strVal val="visible"/>
                                      </p:to>
                                    </p:set>
                                    <p:animEffect transition="in" filter="box(out)">
                                      <p:cBhvr>
                                        <p:cTn id="7" dur="1000"/>
                                        <p:tgtEl>
                                          <p:spTgt spid="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 grpId="1" animBg="1" advAuto="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Προωθεί η παράλληλη στήριξη την ένταξη των μαθητών με αναπηρία;"/>
          <p:cNvSpPr/>
          <p:nvPr/>
        </p:nvSpPr>
        <p:spPr>
          <a:xfrm>
            <a:off x="2386261" y="625673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
        <p:nvSpPr>
          <p:cNvPr id="229" name="Αναβαθμίζει η παράλληλη στήριξη την ποιότητα της εκπαίδευσης για μαθητές με αναπηρία;"/>
          <p:cNvSpPr/>
          <p:nvPr/>
        </p:nvSpPr>
        <p:spPr>
          <a:xfrm>
            <a:off x="2386261" y="306935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
        <p:nvSpPr>
          <p:cNvPr id="231" name="Δεν προωθεί τη λειτουργική ένταξη"/>
          <p:cNvSpPr/>
          <p:nvPr/>
        </p:nvSpPr>
        <p:spPr>
          <a:xfrm>
            <a:off x="8763000" y="7731885"/>
            <a:ext cx="2945144" cy="1740497"/>
          </a:xfrm>
          <a:prstGeom prst="rect">
            <a:avLst/>
          </a:prstGeom>
          <a:solidFill>
            <a:srgbClr val="FFFC79"/>
          </a:solidFill>
          <a:ln w="25400">
            <a:solidFill>
              <a:srgbClr val="000000"/>
            </a:solidFill>
            <a:prstDash val="sysDot"/>
            <a:miter lim="400000"/>
          </a:ln>
          <a:extLst>
            <a:ext uri="{C572A759-6A51-4108-AA02-DFA0A04FC94B}">
              <ma14:wrappingTextBoxFlag xmlns:ma14="http://schemas.microsoft.com/office/mac/drawingml/2011/main" val="1"/>
            </a:ext>
          </a:extLst>
        </p:spPr>
        <p:txBody>
          <a:bodyPr lIns="50800" tIns="50800" rIns="50800" bIns="50800" anchor="ctr"/>
          <a:lstStyle>
            <a:lvl1pPr>
              <a:defRPr sz="2500"/>
            </a:lvl1pPr>
          </a:lstStyle>
          <a:p>
            <a:r>
              <a:rPr dirty="0" err="1"/>
              <a:t>Δεν</a:t>
            </a:r>
            <a:r>
              <a:rPr dirty="0"/>
              <a:t> π</a:t>
            </a:r>
            <a:r>
              <a:rPr dirty="0" err="1"/>
              <a:t>ροωθεί</a:t>
            </a:r>
            <a:r>
              <a:rPr dirty="0"/>
              <a:t> </a:t>
            </a:r>
            <a:r>
              <a:rPr dirty="0" err="1" smtClean="0"/>
              <a:t>τη</a:t>
            </a:r>
            <a:r>
              <a:rPr lang="el-GR" dirty="0"/>
              <a:t>ν</a:t>
            </a:r>
            <a:r>
              <a:rPr dirty="0" smtClean="0"/>
              <a:t> </a:t>
            </a:r>
            <a:r>
              <a:rPr dirty="0" err="1"/>
              <a:t>λειτουργική</a:t>
            </a:r>
            <a:r>
              <a:rPr dirty="0"/>
              <a:t> </a:t>
            </a:r>
            <a:r>
              <a:rPr dirty="0" err="1"/>
              <a:t>έντ</a:t>
            </a:r>
            <a:r>
              <a:rPr dirty="0"/>
              <a:t>αξη</a:t>
            </a:r>
          </a:p>
        </p:txBody>
      </p:sp>
      <p:sp>
        <p:nvSpPr>
          <p:cNvPr id="6" name="Παράλληλη Στήριξη: Πράξη"/>
          <p:cNvSpPr txBox="1"/>
          <p:nvPr/>
        </p:nvSpPr>
        <p:spPr>
          <a:xfrm>
            <a:off x="709001" y="673091"/>
            <a:ext cx="9385464" cy="7091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a:t>
            </a:r>
            <a:r>
              <a:rPr dirty="0" err="1"/>
              <a:t>ράλληλη</a:t>
            </a:r>
            <a:r>
              <a:rPr dirty="0"/>
              <a:t> </a:t>
            </a:r>
            <a:r>
              <a:rPr dirty="0" err="1"/>
              <a:t>Στήριξη</a:t>
            </a:r>
            <a:r>
              <a:rPr dirty="0"/>
              <a:t>: </a:t>
            </a:r>
            <a:r>
              <a:rPr dirty="0" err="1"/>
              <a:t>Πράξη</a:t>
            </a:r>
            <a:endParaRPr dirty="0"/>
          </a:p>
        </p:txBody>
      </p:sp>
    </p:spTree>
  </p:cSld>
  <p:clrMapOvr>
    <a:masterClrMapping/>
  </p:clrMapOvr>
  <p:transition spd="slow">
    <p:push dir="u"/>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229"/>
                                        </p:tgtEl>
                                        <p:attrNameLst>
                                          <p:attrName>style.visibility</p:attrName>
                                        </p:attrNameLst>
                                      </p:cBhvr>
                                      <p:to>
                                        <p:strVal val="visible"/>
                                      </p:to>
                                    </p:set>
                                    <p:animEffect transition="in" filter="dissolve">
                                      <p:cBhvr>
                                        <p:cTn id="7" dur="1000"/>
                                        <p:tgtEl>
                                          <p:spTgt spid="229"/>
                                        </p:tgtEl>
                                      </p:cBhvr>
                                    </p:animEffect>
                                  </p:childTnLst>
                                </p:cTn>
                              </p:par>
                            </p:childTnLst>
                          </p:cTn>
                        </p:par>
                        <p:par>
                          <p:cTn id="8" fill="hold">
                            <p:stCondLst>
                              <p:cond delay="1000"/>
                            </p:stCondLst>
                            <p:childTnLst>
                              <p:par>
                                <p:cTn id="9" presetID="9" presetClass="entr" fill="hold" grpId="2" nodeType="afterEffect">
                                  <p:stCondLst>
                                    <p:cond delay="900"/>
                                  </p:stCondLst>
                                  <p:iterate>
                                    <p:tmAbs val="0"/>
                                  </p:iterate>
                                  <p:childTnLst>
                                    <p:set>
                                      <p:cBhvr>
                                        <p:cTn id="10" fill="hold"/>
                                        <p:tgtEl>
                                          <p:spTgt spid="228"/>
                                        </p:tgtEl>
                                        <p:attrNameLst>
                                          <p:attrName>style.visibility</p:attrName>
                                        </p:attrNameLst>
                                      </p:cBhvr>
                                      <p:to>
                                        <p:strVal val="visible"/>
                                      </p:to>
                                    </p:set>
                                    <p:animEffect transition="in" filter="dissolve">
                                      <p:cBhvr>
                                        <p:cTn id="11" dur="1000"/>
                                        <p:tgtEl>
                                          <p:spTgt spid="228"/>
                                        </p:tgtEl>
                                      </p:cBhvr>
                                    </p:animEffect>
                                  </p:childTnLst>
                                </p:cTn>
                              </p:par>
                            </p:childTnLst>
                          </p:cTn>
                        </p:par>
                        <p:par>
                          <p:cTn id="12" fill="hold">
                            <p:stCondLst>
                              <p:cond delay="2900"/>
                            </p:stCondLst>
                            <p:childTnLst>
                              <p:par>
                                <p:cTn id="13" presetID="10" presetClass="entr" presetSubtype="0" fill="hold" grpId="0" nodeType="afterEffect">
                                  <p:stCondLst>
                                    <p:cond delay="0"/>
                                  </p:stCondLst>
                                  <p:childTnLst>
                                    <p:set>
                                      <p:cBhvr>
                                        <p:cTn id="14" dur="1" fill="hold">
                                          <p:stCondLst>
                                            <p:cond delay="0"/>
                                          </p:stCondLst>
                                        </p:cTn>
                                        <p:tgtEl>
                                          <p:spTgt spid="231"/>
                                        </p:tgtEl>
                                        <p:attrNameLst>
                                          <p:attrName>style.visibility</p:attrName>
                                        </p:attrNameLst>
                                      </p:cBhvr>
                                      <p:to>
                                        <p:strVal val="visible"/>
                                      </p:to>
                                    </p:set>
                                    <p:animEffect transition="in" filter="fade">
                                      <p:cBhvr>
                                        <p:cTn id="15" dur="500"/>
                                        <p:tgtEl>
                                          <p:spTgt spid="2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 grpId="2" animBg="1" advAuto="0"/>
      <p:bldP spid="229" grpId="1" animBg="1" advAuto="0"/>
      <p:bldP spid="23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 name="Εικόνα"/>
          <p:cNvGrpSpPr/>
          <p:nvPr/>
        </p:nvGrpSpPr>
        <p:grpSpPr>
          <a:xfrm>
            <a:off x="3577599" y="91986"/>
            <a:ext cx="3665070" cy="2483028"/>
            <a:chOff x="0" y="0"/>
            <a:chExt cx="3665068" cy="2483027"/>
          </a:xfrm>
        </p:grpSpPr>
        <p:pic>
          <p:nvPicPr>
            <p:cNvPr id="234" name="Εικόνα" descr="Εικόνα"/>
            <p:cNvPicPr>
              <a:picLocks noChangeAspect="1"/>
            </p:cNvPicPr>
            <p:nvPr/>
          </p:nvPicPr>
          <p:blipFill>
            <a:blip r:embed="rId2">
              <a:extLst/>
            </a:blip>
            <a:srcRect/>
            <a:stretch>
              <a:fillRect/>
            </a:stretch>
          </p:blipFill>
          <p:spPr>
            <a:xfrm>
              <a:off x="127000" y="88899"/>
              <a:ext cx="3411069" cy="2152829"/>
            </a:xfrm>
            <a:prstGeom prst="rect">
              <a:avLst/>
            </a:prstGeom>
            <a:ln>
              <a:noFill/>
            </a:ln>
            <a:effectLst/>
          </p:spPr>
        </p:pic>
        <p:pic>
          <p:nvPicPr>
            <p:cNvPr id="233" name="Εικόνα" descr="Εικόνα"/>
            <p:cNvPicPr>
              <a:picLocks/>
            </p:cNvPicPr>
            <p:nvPr/>
          </p:nvPicPr>
          <p:blipFill>
            <a:blip r:embed="rId3">
              <a:extLst/>
            </a:blip>
            <a:stretch>
              <a:fillRect/>
            </a:stretch>
          </p:blipFill>
          <p:spPr>
            <a:xfrm>
              <a:off x="-1" y="0"/>
              <a:ext cx="3665070" cy="2483028"/>
            </a:xfrm>
            <a:prstGeom prst="rect">
              <a:avLst/>
            </a:prstGeom>
            <a:effectLst/>
          </p:spPr>
        </p:pic>
      </p:grpSp>
      <p:sp>
        <p:nvSpPr>
          <p:cNvPr id="236" name="ΠΡΟΤΑΣΕΙΣ…"/>
          <p:cNvSpPr txBox="1">
            <a:spLocks noGrp="1"/>
          </p:cNvSpPr>
          <p:nvPr>
            <p:ph type="body" idx="1"/>
          </p:nvPr>
        </p:nvSpPr>
        <p:spPr>
          <a:xfrm>
            <a:off x="357187" y="2629958"/>
            <a:ext cx="9426047" cy="6220884"/>
          </a:xfrm>
          <a:prstGeom prst="rect">
            <a:avLst/>
          </a:prstGeom>
        </p:spPr>
        <p:txBody>
          <a:bodyPr anchor="t"/>
          <a:lstStyle/>
          <a:p>
            <a:pPr marL="0" indent="0" algn="ctr" defTabSz="473201">
              <a:spcBef>
                <a:spcPts val="3400"/>
              </a:spcBef>
              <a:buSzTx/>
              <a:buNone/>
              <a:defRPr sz="3240" b="1"/>
            </a:pPr>
            <a:r>
              <a:rPr dirty="0"/>
              <a:t>ΠΡΟΤΑΣΕΙΣ</a:t>
            </a:r>
          </a:p>
          <a:p>
            <a:pPr marL="514350" indent="-514350" algn="just" defTabSz="473201">
              <a:spcBef>
                <a:spcPts val="3400"/>
              </a:spcBef>
              <a:buSzPct val="100000"/>
              <a:buAutoNum type="arabicPeriod"/>
              <a:defRPr sz="2025"/>
            </a:pPr>
            <a:r>
              <a:rPr dirty="0"/>
              <a:t>Άμεση αλλαγή </a:t>
            </a:r>
            <a:r>
              <a:rPr b="1" dirty="0"/>
              <a:t>νομοθετικού πλαισίου </a:t>
            </a:r>
            <a:r>
              <a:rPr dirty="0"/>
              <a:t>με διεύρυνση της παράλληλης στήριξης και με άλλες μορφές συνεργατικής διδασκαλίας μεταξύ εκπαιδευτικών γενικής και ειδικής εκπαίδευσης.</a:t>
            </a:r>
          </a:p>
          <a:p>
            <a:pPr marL="514350" indent="-514350" algn="just" defTabSz="473201">
              <a:spcBef>
                <a:spcPts val="3400"/>
              </a:spcBef>
              <a:buSzPct val="100000"/>
              <a:buAutoNum type="arabicPeriod"/>
              <a:defRPr sz="2025"/>
            </a:pPr>
            <a:r>
              <a:rPr dirty="0"/>
              <a:t>Εκπαίδευση  της </a:t>
            </a:r>
            <a:r>
              <a:rPr b="1" dirty="0"/>
              <a:t>σχολικής ηγεσίας</a:t>
            </a:r>
            <a:r>
              <a:rPr dirty="0"/>
              <a:t> (διευθυντές – υποδιευθυντές) σε θέματα ένταξης αλλά και διοικητικής υποστήριξης συνεργασιών μεταξύ των εκπαιδευτικών.</a:t>
            </a:r>
          </a:p>
          <a:p>
            <a:pPr marL="514350" indent="-514350" algn="just" defTabSz="473201">
              <a:spcBef>
                <a:spcPts val="3400"/>
              </a:spcBef>
              <a:buSzPct val="100000"/>
              <a:buAutoNum type="arabicPeriod"/>
              <a:defRPr sz="2025"/>
            </a:pPr>
            <a:r>
              <a:rPr b="1" dirty="0"/>
              <a:t>Στρατηγικό σχεδιασμό για την ανάπτυξη</a:t>
            </a:r>
            <a:r>
              <a:rPr dirty="0"/>
              <a:t> πρακτικών συνεργασίας στα πλαίσια επιμόρφωσης για τη διαφοροποίηση του Α.Π. και της διδασκαλίας.</a:t>
            </a:r>
          </a:p>
          <a:p>
            <a:pPr marL="514350" indent="-514350" algn="just" defTabSz="473201">
              <a:spcBef>
                <a:spcPts val="3400"/>
              </a:spcBef>
              <a:buSzPct val="100000"/>
              <a:buAutoNum type="arabicPeriod"/>
              <a:defRPr sz="2025"/>
            </a:pPr>
            <a:r>
              <a:rPr dirty="0"/>
              <a:t>Στελέχωση του σχολείου </a:t>
            </a:r>
            <a:r>
              <a:rPr b="1" dirty="0"/>
              <a:t>με άρτια καταρτισμένους ειδικούς παιδαγωγούς </a:t>
            </a:r>
            <a:r>
              <a:rPr dirty="0"/>
              <a:t>και </a:t>
            </a:r>
            <a:r>
              <a:rPr b="1" dirty="0"/>
              <a:t>βοηθούς μάθησης</a:t>
            </a:r>
            <a:r>
              <a:rPr dirty="0"/>
              <a:t>.</a:t>
            </a:r>
          </a:p>
          <a:p>
            <a:pPr marL="514350" indent="-514350" algn="just" defTabSz="473201">
              <a:spcBef>
                <a:spcPts val="3400"/>
              </a:spcBef>
              <a:buSzPct val="100000"/>
              <a:buAutoNum type="arabicPeriod"/>
              <a:defRPr sz="2025"/>
            </a:pPr>
            <a:r>
              <a:rPr dirty="0"/>
              <a:t>Δημιουργία Δομής Πρόσβασης</a:t>
            </a:r>
          </a:p>
        </p:txBody>
      </p:sp>
      <p:sp>
        <p:nvSpPr>
          <p:cNvPr id="237" name="Θεσμική κατοχύρωση της συνεργασίας"/>
          <p:cNvSpPr/>
          <p:nvPr/>
        </p:nvSpPr>
        <p:spPr>
          <a:xfrm>
            <a:off x="9795933" y="3022600"/>
            <a:ext cx="3042445" cy="1270001"/>
          </a:xfrm>
          <a:prstGeom prst="rect">
            <a:avLst/>
          </a:prstGeom>
          <a:solidFill>
            <a:srgbClr val="FFFC79"/>
          </a:solidFill>
          <a:ln w="25400">
            <a:solidFill>
              <a:srgbClr val="000000"/>
            </a:solidFill>
            <a:prstDash val="sysDot"/>
            <a:miter lim="400000"/>
          </a:ln>
          <a:extLst>
            <a:ext uri="{C572A759-6A51-4108-AA02-DFA0A04FC94B}">
              <ma14:wrappingTextBoxFlag xmlns:ma14="http://schemas.microsoft.com/office/mac/drawingml/2011/main" val="1"/>
            </a:ext>
          </a:extLst>
        </p:spPr>
        <p:txBody>
          <a:bodyPr lIns="50800" tIns="50800" rIns="50800" bIns="50800" anchor="ctr"/>
          <a:lstStyle>
            <a:lvl1pPr>
              <a:defRPr sz="2200"/>
            </a:lvl1pPr>
          </a:lstStyle>
          <a:p>
            <a:r>
              <a:t>Θεσμική κατοχύρωση της συνεργασίας</a:t>
            </a:r>
          </a:p>
        </p:txBody>
      </p:sp>
      <p:sp>
        <p:nvSpPr>
          <p:cNvPr id="238" name="Διοικητική κατοχύρωση της συνεργασίας"/>
          <p:cNvSpPr/>
          <p:nvPr/>
        </p:nvSpPr>
        <p:spPr>
          <a:xfrm>
            <a:off x="9795933" y="4495800"/>
            <a:ext cx="3042445" cy="1270001"/>
          </a:xfrm>
          <a:prstGeom prst="rect">
            <a:avLst/>
          </a:prstGeom>
          <a:solidFill>
            <a:srgbClr val="FFFC79"/>
          </a:solidFill>
          <a:ln w="25400">
            <a:solidFill>
              <a:srgbClr val="000000"/>
            </a:solidFill>
            <a:prstDash val="sysDot"/>
            <a:miter lim="400000"/>
          </a:ln>
          <a:extLst>
            <a:ext uri="{C572A759-6A51-4108-AA02-DFA0A04FC94B}">
              <ma14:wrappingTextBoxFlag xmlns:ma14="http://schemas.microsoft.com/office/mac/drawingml/2011/main" val="1"/>
            </a:ext>
          </a:extLst>
        </p:spPr>
        <p:txBody>
          <a:bodyPr lIns="50800" tIns="50800" rIns="50800" bIns="50800" anchor="ctr"/>
          <a:lstStyle>
            <a:lvl1pPr>
              <a:defRPr sz="2200"/>
            </a:lvl1pPr>
          </a:lstStyle>
          <a:p>
            <a:r>
              <a:t>Διοικητική κατοχύρωση της συνεργασίας</a:t>
            </a:r>
          </a:p>
        </p:txBody>
      </p:sp>
      <p:sp>
        <p:nvSpPr>
          <p:cNvPr id="239" name="Πρακτική και εμπειρική κατοχύρωση της συνεργασίας"/>
          <p:cNvSpPr/>
          <p:nvPr/>
        </p:nvSpPr>
        <p:spPr>
          <a:xfrm>
            <a:off x="9795933" y="5968999"/>
            <a:ext cx="3042445" cy="1460105"/>
          </a:xfrm>
          <a:prstGeom prst="rect">
            <a:avLst/>
          </a:prstGeom>
          <a:solidFill>
            <a:srgbClr val="FFFC79"/>
          </a:solidFill>
          <a:ln w="25400">
            <a:solidFill>
              <a:srgbClr val="000000"/>
            </a:solidFill>
            <a:prstDash val="sysDot"/>
            <a:miter lim="400000"/>
          </a:ln>
          <a:extLst>
            <a:ext uri="{C572A759-6A51-4108-AA02-DFA0A04FC94B}">
              <ma14:wrappingTextBoxFlag xmlns:ma14="http://schemas.microsoft.com/office/mac/drawingml/2011/main" val="1"/>
            </a:ext>
          </a:extLst>
        </p:spPr>
        <p:txBody>
          <a:bodyPr lIns="50800" tIns="50800" rIns="50800" bIns="50800" anchor="ctr"/>
          <a:lstStyle>
            <a:lvl1pPr>
              <a:defRPr sz="2200"/>
            </a:lvl1pPr>
          </a:lstStyle>
          <a:p>
            <a:r>
              <a:t>Πρακτική και εμπειρική κατοχύρωση της συνεργασίας</a:t>
            </a:r>
          </a:p>
        </p:txBody>
      </p:sp>
      <p:sp>
        <p:nvSpPr>
          <p:cNvPr id="240" name="(κτιριακή, ακαδημαϊκή, πρόσβαση στην πληροφορία, υπάρχουσες δομές, κοινωνικά δίκτυα)"/>
          <p:cNvSpPr txBox="1"/>
          <p:nvPr/>
        </p:nvSpPr>
        <p:spPr>
          <a:xfrm>
            <a:off x="2550586" y="8893220"/>
            <a:ext cx="7001796" cy="7542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100">
                <a:solidFill>
                  <a:srgbClr val="FF7E79"/>
                </a:solidFill>
              </a:defRPr>
            </a:lvl1pPr>
          </a:lstStyle>
          <a:p>
            <a:r>
              <a:t>(κτιριακή, ακαδημαϊκή, πρόσβαση στην πληροφορία, υπάρχουσες δομές, κοινωνικά δίκτυα)</a:t>
            </a:r>
          </a:p>
        </p:txBody>
      </p:sp>
    </p:spTree>
  </p:cSld>
  <p:clrMapOvr>
    <a:masterClrMapping/>
  </p:clrMapOvr>
  <p:transition spd="slow">
    <p:push dir="u"/>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36">
                                            <p:bg/>
                                          </p:spTgt>
                                        </p:tgtEl>
                                        <p:attrNameLst>
                                          <p:attrName>style.visibility</p:attrName>
                                        </p:attrNameLst>
                                      </p:cBhvr>
                                      <p:to>
                                        <p:strVal val="visible"/>
                                      </p:to>
                                    </p:set>
                                    <p:animEffect transition="in" filter="fade">
                                      <p:cBhvr>
                                        <p:cTn id="7" dur="1000"/>
                                        <p:tgtEl>
                                          <p:spTgt spid="236">
                                            <p:bg/>
                                          </p:spTgt>
                                        </p:tgtEl>
                                      </p:cBhvr>
                                    </p:animEffect>
                                  </p:childTnLst>
                                </p:cTn>
                              </p:par>
                            </p:childTnLst>
                          </p:cTn>
                        </p:par>
                        <p:par>
                          <p:cTn id="8" fill="hold">
                            <p:stCondLst>
                              <p:cond delay="1000"/>
                            </p:stCondLst>
                            <p:childTnLst>
                              <p:par>
                                <p:cTn id="9" presetID="10" presetClass="entr" presetSubtype="0" fill="hold" grpId="1" nodeType="afterEffect">
                                  <p:stCondLst>
                                    <p:cond delay="0"/>
                                  </p:stCondLst>
                                  <p:childTnLst>
                                    <p:set>
                                      <p:cBhvr>
                                        <p:cTn id="10" dur="1" fill="hold">
                                          <p:stCondLst>
                                            <p:cond delay="0"/>
                                          </p:stCondLst>
                                        </p:cTn>
                                        <p:tgtEl>
                                          <p:spTgt spid="236">
                                            <p:txEl>
                                              <p:pRg st="0" end="0"/>
                                            </p:txEl>
                                          </p:spTgt>
                                        </p:tgtEl>
                                        <p:attrNameLst>
                                          <p:attrName>style.visibility</p:attrName>
                                        </p:attrNameLst>
                                      </p:cBhvr>
                                      <p:to>
                                        <p:strVal val="visible"/>
                                      </p:to>
                                    </p:set>
                                    <p:animEffect transition="in" filter="fade">
                                      <p:cBhvr>
                                        <p:cTn id="11" dur="1000"/>
                                        <p:tgtEl>
                                          <p:spTgt spid="236">
                                            <p:txEl>
                                              <p:pRg st="0" end="0"/>
                                            </p:txEl>
                                          </p:spTgt>
                                        </p:tgtEl>
                                      </p:cBhvr>
                                    </p:animEffect>
                                  </p:childTnLst>
                                </p:cTn>
                              </p:par>
                            </p:childTnLst>
                          </p:cTn>
                        </p:par>
                        <p:par>
                          <p:cTn id="12" fill="hold">
                            <p:stCondLst>
                              <p:cond delay="2000"/>
                            </p:stCondLst>
                            <p:childTnLst>
                              <p:par>
                                <p:cTn id="13" presetID="10" presetClass="entr" presetSubtype="0" fill="hold" grpId="1" nodeType="afterEffect">
                                  <p:stCondLst>
                                    <p:cond delay="0"/>
                                  </p:stCondLst>
                                  <p:childTnLst>
                                    <p:set>
                                      <p:cBhvr>
                                        <p:cTn id="14" dur="1" fill="hold">
                                          <p:stCondLst>
                                            <p:cond delay="0"/>
                                          </p:stCondLst>
                                        </p:cTn>
                                        <p:tgtEl>
                                          <p:spTgt spid="236">
                                            <p:txEl>
                                              <p:pRg st="1" end="1"/>
                                            </p:txEl>
                                          </p:spTgt>
                                        </p:tgtEl>
                                        <p:attrNameLst>
                                          <p:attrName>style.visibility</p:attrName>
                                        </p:attrNameLst>
                                      </p:cBhvr>
                                      <p:to>
                                        <p:strVal val="visible"/>
                                      </p:to>
                                    </p:set>
                                    <p:animEffect transition="in" filter="fade">
                                      <p:cBhvr>
                                        <p:cTn id="15" dur="1000"/>
                                        <p:tgtEl>
                                          <p:spTgt spid="236">
                                            <p:txEl>
                                              <p:pRg st="1" end="1"/>
                                            </p:txEl>
                                          </p:spTgt>
                                        </p:tgtEl>
                                      </p:cBhvr>
                                    </p:animEffect>
                                  </p:childTnLst>
                                </p:cTn>
                              </p:par>
                            </p:childTnLst>
                          </p:cTn>
                        </p:par>
                        <p:par>
                          <p:cTn id="16" fill="hold">
                            <p:stCondLst>
                              <p:cond delay="3000"/>
                            </p:stCondLst>
                            <p:childTnLst>
                              <p:par>
                                <p:cTn id="17" presetID="16" presetClass="entr" presetSubtype="21" fill="hold" grpId="2" nodeType="afterEffect">
                                  <p:stCondLst>
                                    <p:cond delay="0"/>
                                  </p:stCondLst>
                                  <p:childTnLst>
                                    <p:set>
                                      <p:cBhvr>
                                        <p:cTn id="18" dur="1" fill="hold">
                                          <p:stCondLst>
                                            <p:cond delay="0"/>
                                          </p:stCondLst>
                                        </p:cTn>
                                        <p:tgtEl>
                                          <p:spTgt spid="237"/>
                                        </p:tgtEl>
                                        <p:attrNameLst>
                                          <p:attrName>style.visibility</p:attrName>
                                        </p:attrNameLst>
                                      </p:cBhvr>
                                      <p:to>
                                        <p:strVal val="visible"/>
                                      </p:to>
                                    </p:set>
                                    <p:animEffect transition="in" filter="barn(inVertical)">
                                      <p:cBhvr>
                                        <p:cTn id="19" dur="1000"/>
                                        <p:tgtEl>
                                          <p:spTgt spid="237"/>
                                        </p:tgtEl>
                                      </p:cBhvr>
                                    </p:animEffect>
                                  </p:childTnLst>
                                </p:cTn>
                              </p:par>
                            </p:childTnLst>
                          </p:cTn>
                        </p:par>
                        <p:par>
                          <p:cTn id="20" fill="hold">
                            <p:stCondLst>
                              <p:cond delay="4000"/>
                            </p:stCondLst>
                            <p:childTnLst>
                              <p:par>
                                <p:cTn id="21" presetID="10" presetClass="entr" presetSubtype="0" fill="hold" grpId="1" nodeType="afterEffect">
                                  <p:stCondLst>
                                    <p:cond delay="0"/>
                                  </p:stCondLst>
                                  <p:childTnLst>
                                    <p:set>
                                      <p:cBhvr>
                                        <p:cTn id="22" dur="1" fill="hold">
                                          <p:stCondLst>
                                            <p:cond delay="0"/>
                                          </p:stCondLst>
                                        </p:cTn>
                                        <p:tgtEl>
                                          <p:spTgt spid="236">
                                            <p:txEl>
                                              <p:pRg st="2" end="2"/>
                                            </p:txEl>
                                          </p:spTgt>
                                        </p:tgtEl>
                                        <p:attrNameLst>
                                          <p:attrName>style.visibility</p:attrName>
                                        </p:attrNameLst>
                                      </p:cBhvr>
                                      <p:to>
                                        <p:strVal val="visible"/>
                                      </p:to>
                                    </p:set>
                                    <p:animEffect transition="in" filter="fade">
                                      <p:cBhvr>
                                        <p:cTn id="23" dur="1000"/>
                                        <p:tgtEl>
                                          <p:spTgt spid="236">
                                            <p:txEl>
                                              <p:pRg st="2" end="2"/>
                                            </p:txEl>
                                          </p:spTgt>
                                        </p:tgtEl>
                                      </p:cBhvr>
                                    </p:animEffect>
                                  </p:childTnLst>
                                </p:cTn>
                              </p:par>
                            </p:childTnLst>
                          </p:cTn>
                        </p:par>
                        <p:par>
                          <p:cTn id="24" fill="hold">
                            <p:stCondLst>
                              <p:cond delay="5000"/>
                            </p:stCondLst>
                            <p:childTnLst>
                              <p:par>
                                <p:cTn id="25" presetID="16" presetClass="entr" presetSubtype="21" fill="hold" grpId="3" nodeType="afterEffect">
                                  <p:stCondLst>
                                    <p:cond delay="0"/>
                                  </p:stCondLst>
                                  <p:childTnLst>
                                    <p:set>
                                      <p:cBhvr>
                                        <p:cTn id="26" dur="1" fill="hold">
                                          <p:stCondLst>
                                            <p:cond delay="0"/>
                                          </p:stCondLst>
                                        </p:cTn>
                                        <p:tgtEl>
                                          <p:spTgt spid="238"/>
                                        </p:tgtEl>
                                        <p:attrNameLst>
                                          <p:attrName>style.visibility</p:attrName>
                                        </p:attrNameLst>
                                      </p:cBhvr>
                                      <p:to>
                                        <p:strVal val="visible"/>
                                      </p:to>
                                    </p:set>
                                    <p:animEffect transition="in" filter="barn(inVertical)">
                                      <p:cBhvr>
                                        <p:cTn id="27" dur="1000"/>
                                        <p:tgtEl>
                                          <p:spTgt spid="238"/>
                                        </p:tgtEl>
                                      </p:cBhvr>
                                    </p:animEffect>
                                  </p:childTnLst>
                                </p:cTn>
                              </p:par>
                            </p:childTnLst>
                          </p:cTn>
                        </p:par>
                        <p:par>
                          <p:cTn id="28" fill="hold">
                            <p:stCondLst>
                              <p:cond delay="6000"/>
                            </p:stCondLst>
                            <p:childTnLst>
                              <p:par>
                                <p:cTn id="29" presetID="10" presetClass="entr" presetSubtype="0" fill="hold" grpId="1" nodeType="afterEffect">
                                  <p:stCondLst>
                                    <p:cond delay="0"/>
                                  </p:stCondLst>
                                  <p:childTnLst>
                                    <p:set>
                                      <p:cBhvr>
                                        <p:cTn id="30" dur="1" fill="hold">
                                          <p:stCondLst>
                                            <p:cond delay="0"/>
                                          </p:stCondLst>
                                        </p:cTn>
                                        <p:tgtEl>
                                          <p:spTgt spid="236">
                                            <p:txEl>
                                              <p:pRg st="3" end="3"/>
                                            </p:txEl>
                                          </p:spTgt>
                                        </p:tgtEl>
                                        <p:attrNameLst>
                                          <p:attrName>style.visibility</p:attrName>
                                        </p:attrNameLst>
                                      </p:cBhvr>
                                      <p:to>
                                        <p:strVal val="visible"/>
                                      </p:to>
                                    </p:set>
                                    <p:animEffect transition="in" filter="fade">
                                      <p:cBhvr>
                                        <p:cTn id="31" dur="1000"/>
                                        <p:tgtEl>
                                          <p:spTgt spid="236">
                                            <p:txEl>
                                              <p:pRg st="3" end="3"/>
                                            </p:txEl>
                                          </p:spTgt>
                                        </p:tgtEl>
                                      </p:cBhvr>
                                    </p:animEffect>
                                  </p:childTnLst>
                                </p:cTn>
                              </p:par>
                            </p:childTnLst>
                          </p:cTn>
                        </p:par>
                        <p:par>
                          <p:cTn id="32" fill="hold">
                            <p:stCondLst>
                              <p:cond delay="7000"/>
                            </p:stCondLst>
                            <p:childTnLst>
                              <p:par>
                                <p:cTn id="33" presetID="16" presetClass="entr" presetSubtype="21" fill="hold" grpId="4" nodeType="afterEffect">
                                  <p:stCondLst>
                                    <p:cond delay="0"/>
                                  </p:stCondLst>
                                  <p:childTnLst>
                                    <p:set>
                                      <p:cBhvr>
                                        <p:cTn id="34" dur="1" fill="hold">
                                          <p:stCondLst>
                                            <p:cond delay="0"/>
                                          </p:stCondLst>
                                        </p:cTn>
                                        <p:tgtEl>
                                          <p:spTgt spid="239"/>
                                        </p:tgtEl>
                                        <p:attrNameLst>
                                          <p:attrName>style.visibility</p:attrName>
                                        </p:attrNameLst>
                                      </p:cBhvr>
                                      <p:to>
                                        <p:strVal val="visible"/>
                                      </p:to>
                                    </p:set>
                                    <p:animEffect transition="in" filter="barn(inVertical)">
                                      <p:cBhvr>
                                        <p:cTn id="35" dur="1000"/>
                                        <p:tgtEl>
                                          <p:spTgt spid="239"/>
                                        </p:tgtEl>
                                      </p:cBhvr>
                                    </p:animEffect>
                                  </p:childTnLst>
                                </p:cTn>
                              </p:par>
                            </p:childTnLst>
                          </p:cTn>
                        </p:par>
                        <p:par>
                          <p:cTn id="36" fill="hold">
                            <p:stCondLst>
                              <p:cond delay="8000"/>
                            </p:stCondLst>
                            <p:childTnLst>
                              <p:par>
                                <p:cTn id="37" presetID="10" presetClass="entr" presetSubtype="0" fill="hold" grpId="1" nodeType="afterEffect">
                                  <p:stCondLst>
                                    <p:cond delay="0"/>
                                  </p:stCondLst>
                                  <p:childTnLst>
                                    <p:set>
                                      <p:cBhvr>
                                        <p:cTn id="38" dur="1" fill="hold">
                                          <p:stCondLst>
                                            <p:cond delay="0"/>
                                          </p:stCondLst>
                                        </p:cTn>
                                        <p:tgtEl>
                                          <p:spTgt spid="236">
                                            <p:txEl>
                                              <p:pRg st="4" end="4"/>
                                            </p:txEl>
                                          </p:spTgt>
                                        </p:tgtEl>
                                        <p:attrNameLst>
                                          <p:attrName>style.visibility</p:attrName>
                                        </p:attrNameLst>
                                      </p:cBhvr>
                                      <p:to>
                                        <p:strVal val="visible"/>
                                      </p:to>
                                    </p:set>
                                    <p:animEffect transition="in" filter="fade">
                                      <p:cBhvr>
                                        <p:cTn id="39" dur="1000"/>
                                        <p:tgtEl>
                                          <p:spTgt spid="236">
                                            <p:txEl>
                                              <p:pRg st="4" end="4"/>
                                            </p:txEl>
                                          </p:spTgt>
                                        </p:tgtEl>
                                      </p:cBhvr>
                                    </p:animEffect>
                                  </p:childTnLst>
                                </p:cTn>
                              </p:par>
                            </p:childTnLst>
                          </p:cTn>
                        </p:par>
                        <p:par>
                          <p:cTn id="40" fill="hold">
                            <p:stCondLst>
                              <p:cond delay="9000"/>
                            </p:stCondLst>
                            <p:childTnLst>
                              <p:par>
                                <p:cTn id="41" presetID="10" presetClass="entr" presetSubtype="0" fill="hold" grpId="1" nodeType="afterEffect">
                                  <p:stCondLst>
                                    <p:cond delay="0"/>
                                  </p:stCondLst>
                                  <p:childTnLst>
                                    <p:set>
                                      <p:cBhvr>
                                        <p:cTn id="42" dur="1" fill="hold">
                                          <p:stCondLst>
                                            <p:cond delay="0"/>
                                          </p:stCondLst>
                                        </p:cTn>
                                        <p:tgtEl>
                                          <p:spTgt spid="236">
                                            <p:txEl>
                                              <p:pRg st="5" end="5"/>
                                            </p:txEl>
                                          </p:spTgt>
                                        </p:tgtEl>
                                        <p:attrNameLst>
                                          <p:attrName>style.visibility</p:attrName>
                                        </p:attrNameLst>
                                      </p:cBhvr>
                                      <p:to>
                                        <p:strVal val="visible"/>
                                      </p:to>
                                    </p:set>
                                    <p:animEffect transition="in" filter="fade">
                                      <p:cBhvr>
                                        <p:cTn id="43" dur="1000"/>
                                        <p:tgtEl>
                                          <p:spTgt spid="236">
                                            <p:txEl>
                                              <p:pRg st="5" end="5"/>
                                            </p:txEl>
                                          </p:spTgt>
                                        </p:tgtEl>
                                      </p:cBhvr>
                                    </p:animEffect>
                                  </p:childTnLst>
                                </p:cTn>
                              </p:par>
                            </p:childTnLst>
                          </p:cTn>
                        </p:par>
                        <p:par>
                          <p:cTn id="44" fill="hold">
                            <p:stCondLst>
                              <p:cond delay="10000"/>
                            </p:stCondLst>
                            <p:childTnLst>
                              <p:par>
                                <p:cTn id="45" presetID="10" presetClass="entr" presetSubtype="0" fill="hold" grpId="5" nodeType="afterEffect">
                                  <p:stCondLst>
                                    <p:cond delay="0"/>
                                  </p:stCondLst>
                                  <p:childTnLst>
                                    <p:set>
                                      <p:cBhvr>
                                        <p:cTn id="46" dur="1" fill="hold">
                                          <p:stCondLst>
                                            <p:cond delay="0"/>
                                          </p:stCondLst>
                                        </p:cTn>
                                        <p:tgtEl>
                                          <p:spTgt spid="240"/>
                                        </p:tgtEl>
                                        <p:attrNameLst>
                                          <p:attrName>style.visibility</p:attrName>
                                        </p:attrNameLst>
                                      </p:cBhvr>
                                      <p:to>
                                        <p:strVal val="visible"/>
                                      </p:to>
                                    </p:set>
                                    <p:animEffect transition="in" filter="fade">
                                      <p:cBhvr>
                                        <p:cTn id="47" dur="1000"/>
                                        <p:tgtEl>
                                          <p:spTgt spid="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 grpId="1" uiExpand="1" build="p" bldLvl="5" animBg="1" advAuto="0"/>
      <p:bldP spid="237" grpId="2" uiExpand="1" animBg="1" advAuto="0"/>
      <p:bldP spid="238" grpId="3" uiExpand="1" animBg="1" advAuto="0"/>
      <p:bldP spid="239" grpId="4" uiExpand="1" animBg="1" advAuto="0"/>
      <p:bldP spid="240" grpId="5" animBg="1" advAuto="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Ορθογώνιο"/>
          <p:cNvSpPr/>
          <p:nvPr/>
        </p:nvSpPr>
        <p:spPr>
          <a:xfrm>
            <a:off x="-8467" y="1906230"/>
            <a:ext cx="13021734" cy="2766140"/>
          </a:xfrm>
          <a:prstGeom prst="rect">
            <a:avLst/>
          </a:prstGeom>
          <a:solidFill>
            <a:srgbClr val="FFFC79"/>
          </a:solidFill>
          <a:ln w="12700">
            <a:miter lim="400000"/>
          </a:ln>
        </p:spPr>
        <p:txBody>
          <a:bodyPr lIns="50800" tIns="50800" rIns="50800" bIns="50800" anchor="ctr"/>
          <a:lstStyle/>
          <a:p>
            <a:pPr>
              <a:defRPr sz="2200" b="0">
                <a:solidFill>
                  <a:srgbClr val="FFFC79"/>
                </a:solidFill>
                <a:latin typeface="+mn-lt"/>
                <a:ea typeface="+mn-ea"/>
                <a:cs typeface="+mn-cs"/>
                <a:sym typeface="Helvetica Neue Medium"/>
              </a:defRPr>
            </a:pPr>
            <a:endParaRPr/>
          </a:p>
        </p:txBody>
      </p:sp>
      <p:sp>
        <p:nvSpPr>
          <p:cNvPr id="243" name="Ευχαριστώ για την προσοχή σας."/>
          <p:cNvSpPr txBox="1"/>
          <p:nvPr/>
        </p:nvSpPr>
        <p:spPr>
          <a:xfrm>
            <a:off x="486113" y="2822504"/>
            <a:ext cx="11693907" cy="93358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7000" b="0">
                <a:latin typeface="Chalkduster"/>
                <a:ea typeface="Chalkduster"/>
                <a:cs typeface="Chalkduster"/>
                <a:sym typeface="Chalkduster"/>
              </a:defRPr>
            </a:lvl1pPr>
          </a:lstStyle>
          <a:p>
            <a:r>
              <a:rPr sz="5400" dirty="0">
                <a:latin typeface="Segoe Script" charset="0"/>
                <a:ea typeface="Segoe Script" charset="0"/>
                <a:cs typeface="Segoe Script" charset="0"/>
              </a:rPr>
              <a:t>Ευχαριστώ για την προσοχή σας.</a:t>
            </a: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Προωθεί η παράλληλη στήριξη την ένταξη των μαθητών με αναπηρία;"/>
          <p:cNvSpPr/>
          <p:nvPr/>
        </p:nvSpPr>
        <p:spPr>
          <a:xfrm>
            <a:off x="2386261" y="625673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
        <p:nvSpPr>
          <p:cNvPr id="135" name="Αναβαθμίζει η παράλληλη στήριξη την ποιότητα της εκπαίδευσης για μαθητές με αναπηρία;"/>
          <p:cNvSpPr/>
          <p:nvPr/>
        </p:nvSpPr>
        <p:spPr>
          <a:xfrm>
            <a:off x="2386261" y="306935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
        <p:nvSpPr>
          <p:cNvPr id="6" name="Παράλληλη Στήριξη: Πράξη"/>
          <p:cNvSpPr txBox="1"/>
          <p:nvPr/>
        </p:nvSpPr>
        <p:spPr>
          <a:xfrm>
            <a:off x="709001" y="673091"/>
            <a:ext cx="9385464" cy="7091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a:t>
            </a:r>
            <a:r>
              <a:rPr dirty="0" err="1"/>
              <a:t>ράλληλη</a:t>
            </a:r>
            <a:r>
              <a:rPr dirty="0"/>
              <a:t> </a:t>
            </a:r>
            <a:r>
              <a:rPr dirty="0" err="1"/>
              <a:t>Στήριξη</a:t>
            </a:r>
            <a:r>
              <a:rPr dirty="0"/>
              <a:t>: </a:t>
            </a:r>
            <a:r>
              <a:rPr dirty="0" err="1"/>
              <a:t>Πράξη</a:t>
            </a:r>
            <a:endParaRPr dirty="0"/>
          </a:p>
        </p:txBody>
      </p:sp>
    </p:spTree>
  </p:cSld>
  <p:clrMapOvr>
    <a:masterClrMapping/>
  </p:clrMapOvr>
  <p:transition spd="slow">
    <p:push dir="u"/>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500"/>
                                  </p:stCondLst>
                                  <p:iterate>
                                    <p:tmAbs val="0"/>
                                  </p:iterate>
                                  <p:childTnLst>
                                    <p:set>
                                      <p:cBhvr>
                                        <p:cTn id="6" fill="hold"/>
                                        <p:tgtEl>
                                          <p:spTgt spid="135"/>
                                        </p:tgtEl>
                                        <p:attrNameLst>
                                          <p:attrName>style.visibility</p:attrName>
                                        </p:attrNameLst>
                                      </p:cBhvr>
                                      <p:to>
                                        <p:strVal val="visible"/>
                                      </p:to>
                                    </p:set>
                                    <p:animEffect transition="in" filter="dissolve">
                                      <p:cBhvr>
                                        <p:cTn id="7" dur="1000"/>
                                        <p:tgtEl>
                                          <p:spTgt spid="135"/>
                                        </p:tgtEl>
                                      </p:cBhvr>
                                    </p:animEffect>
                                  </p:childTnLst>
                                </p:cTn>
                              </p:par>
                            </p:childTnLst>
                          </p:cTn>
                        </p:par>
                        <p:par>
                          <p:cTn id="8" fill="hold">
                            <p:stCondLst>
                              <p:cond delay="1500"/>
                            </p:stCondLst>
                            <p:childTnLst>
                              <p:par>
                                <p:cTn id="9" presetID="9" presetClass="entr" fill="hold" grpId="2" nodeType="afterEffect">
                                  <p:stCondLst>
                                    <p:cond delay="500"/>
                                  </p:stCondLst>
                                  <p:iterate>
                                    <p:tmAbs val="0"/>
                                  </p:iterate>
                                  <p:childTnLst>
                                    <p:set>
                                      <p:cBhvr>
                                        <p:cTn id="10" fill="hold"/>
                                        <p:tgtEl>
                                          <p:spTgt spid="134"/>
                                        </p:tgtEl>
                                        <p:attrNameLst>
                                          <p:attrName>style.visibility</p:attrName>
                                        </p:attrNameLst>
                                      </p:cBhvr>
                                      <p:to>
                                        <p:strVal val="visible"/>
                                      </p:to>
                                    </p:set>
                                    <p:animEffect transition="in" filter="dissolve">
                                      <p:cBhvr>
                                        <p:cTn id="11"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2" animBg="1" advAuto="0"/>
      <p:bldP spid="135" grpId="1"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8" name="Εικόνα" descr="Εικόνα"/>
          <p:cNvPicPr>
            <a:picLocks noChangeAspect="1"/>
          </p:cNvPicPr>
          <p:nvPr/>
        </p:nvPicPr>
        <p:blipFill>
          <a:blip r:embed="rId2">
            <a:extLst/>
          </a:blip>
          <a:stretch>
            <a:fillRect/>
          </a:stretch>
        </p:blipFill>
        <p:spPr>
          <a:xfrm>
            <a:off x="5209880" y="1991783"/>
            <a:ext cx="2585039" cy="2013348"/>
          </a:xfrm>
          <a:prstGeom prst="rect">
            <a:avLst/>
          </a:prstGeom>
          <a:ln w="12700">
            <a:miter lim="400000"/>
          </a:ln>
        </p:spPr>
      </p:pic>
      <p:sp>
        <p:nvSpPr>
          <p:cNvPr id="139" name="ΠΟΣΟΤΙΚΕΣ ΕΡΕΥΝΕΣ…"/>
          <p:cNvSpPr/>
          <p:nvPr/>
        </p:nvSpPr>
        <p:spPr>
          <a:xfrm>
            <a:off x="1501378" y="4837998"/>
            <a:ext cx="4355505" cy="3347773"/>
          </a:xfrm>
          <a:prstGeom prst="rect">
            <a:avLst/>
          </a:prstGeom>
          <a:solidFill>
            <a:srgbClr val="0433FF"/>
          </a:solidFill>
          <a:ln w="12700">
            <a:miter lim="400000"/>
          </a:ln>
          <a:extLst>
            <a:ext uri="{C572A759-6A51-4108-AA02-DFA0A04FC94B}">
              <ma14:wrappingTextBoxFlag xmlns:ma14="http://schemas.microsoft.com/office/mac/drawingml/2011/main" val="1"/>
            </a:ext>
          </a:extLst>
        </p:spPr>
        <p:txBody>
          <a:bodyPr lIns="50800" tIns="50800" rIns="50800" bIns="50800"/>
          <a:lstStyle/>
          <a:p>
            <a:pPr>
              <a:defRPr sz="3900" b="0">
                <a:solidFill>
                  <a:srgbClr val="FFFFFF"/>
                </a:solidFill>
                <a:latin typeface="+mn-lt"/>
                <a:ea typeface="+mn-ea"/>
                <a:cs typeface="+mn-cs"/>
                <a:sym typeface="Helvetica Neue Medium"/>
              </a:defRPr>
            </a:pPr>
            <a:r>
              <a:rPr sz="3200" dirty="0"/>
              <a:t>ΠΟΣΟΤΙΚΕΣ </a:t>
            </a:r>
            <a:endParaRPr lang="el-GR" sz="3200" dirty="0" smtClean="0"/>
          </a:p>
          <a:p>
            <a:pPr>
              <a:defRPr sz="3900" b="0">
                <a:solidFill>
                  <a:srgbClr val="FFFFFF"/>
                </a:solidFill>
                <a:latin typeface="+mn-lt"/>
                <a:ea typeface="+mn-ea"/>
                <a:cs typeface="+mn-cs"/>
                <a:sym typeface="Helvetica Neue Medium"/>
              </a:defRPr>
            </a:pPr>
            <a:r>
              <a:rPr sz="3200" dirty="0" smtClean="0"/>
              <a:t>ΕΡΕΥΝΕΣ</a:t>
            </a:r>
            <a:endParaRPr sz="3200" dirty="0"/>
          </a:p>
          <a:p>
            <a:pPr>
              <a:defRPr sz="3000" i="1">
                <a:solidFill>
                  <a:srgbClr val="FFFFFF"/>
                </a:solidFill>
              </a:defRPr>
            </a:pPr>
            <a:endParaRPr dirty="0"/>
          </a:p>
          <a:p>
            <a:pPr>
              <a:defRPr sz="3000" i="1">
                <a:solidFill>
                  <a:srgbClr val="FFFFFF"/>
                </a:solidFill>
              </a:defRPr>
            </a:pPr>
            <a:r>
              <a:rPr dirty="0"/>
              <a:t>1 </a:t>
            </a:r>
            <a:r>
              <a:rPr dirty="0" err="1"/>
              <a:t>έρευν</a:t>
            </a:r>
            <a:r>
              <a:rPr dirty="0"/>
              <a:t>α</a:t>
            </a:r>
          </a:p>
          <a:p>
            <a:pPr>
              <a:defRPr sz="3000" i="1">
                <a:solidFill>
                  <a:srgbClr val="FFFFFF"/>
                </a:solidFill>
              </a:defRPr>
            </a:pPr>
            <a:endParaRPr dirty="0"/>
          </a:p>
          <a:p>
            <a:pPr>
              <a:defRPr sz="3000" b="0">
                <a:solidFill>
                  <a:srgbClr val="FFFFFF"/>
                </a:solidFill>
                <a:latin typeface="+mn-lt"/>
                <a:ea typeface="+mn-ea"/>
                <a:cs typeface="+mn-cs"/>
                <a:sym typeface="Helvetica Neue Medium"/>
              </a:defRPr>
            </a:pPr>
            <a:r>
              <a:rPr sz="2800" dirty="0"/>
              <a:t>400 [155 </a:t>
            </a:r>
            <a:r>
              <a:rPr sz="2800" dirty="0" smtClean="0"/>
              <a:t>Γ</a:t>
            </a:r>
            <a:r>
              <a:rPr lang="el-GR" sz="2800" dirty="0" smtClean="0"/>
              <a:t>.</a:t>
            </a:r>
            <a:r>
              <a:rPr sz="2800" dirty="0" smtClean="0"/>
              <a:t>Ε</a:t>
            </a:r>
            <a:r>
              <a:rPr lang="el-GR" sz="2800" dirty="0" smtClean="0"/>
              <a:t>.</a:t>
            </a:r>
            <a:r>
              <a:rPr sz="2800" dirty="0" smtClean="0"/>
              <a:t> </a:t>
            </a:r>
            <a:r>
              <a:rPr sz="2800" dirty="0"/>
              <a:t>&amp; 245 </a:t>
            </a:r>
            <a:r>
              <a:rPr sz="2800" dirty="0" smtClean="0"/>
              <a:t>Ε</a:t>
            </a:r>
            <a:r>
              <a:rPr lang="el-GR" sz="2800" dirty="0" smtClean="0"/>
              <a:t>.</a:t>
            </a:r>
            <a:r>
              <a:rPr sz="2800" dirty="0" smtClean="0"/>
              <a:t>Α</a:t>
            </a:r>
            <a:r>
              <a:rPr lang="el-GR" sz="2800" dirty="0" smtClean="0"/>
              <a:t>.</a:t>
            </a:r>
            <a:r>
              <a:rPr sz="2800" dirty="0" smtClean="0"/>
              <a:t>]</a:t>
            </a:r>
            <a:endParaRPr sz="2800" dirty="0"/>
          </a:p>
        </p:txBody>
      </p:sp>
      <p:sp>
        <p:nvSpPr>
          <p:cNvPr id="140" name="ΕΡΕΥΝΕΣ ΜΙΚΤΗΣ ΜΕΘΟΔΟΛΟΓΙΑΣ…"/>
          <p:cNvSpPr/>
          <p:nvPr/>
        </p:nvSpPr>
        <p:spPr>
          <a:xfrm>
            <a:off x="7326445" y="4837998"/>
            <a:ext cx="4355505" cy="3347773"/>
          </a:xfrm>
          <a:prstGeom prst="rect">
            <a:avLst/>
          </a:prstGeom>
          <a:solidFill>
            <a:srgbClr val="0433FF"/>
          </a:solidFill>
          <a:ln w="12700">
            <a:miter lim="400000"/>
          </a:ln>
          <a:extLst>
            <a:ext uri="{C572A759-6A51-4108-AA02-DFA0A04FC94B}">
              <ma14:wrappingTextBoxFlag xmlns:ma14="http://schemas.microsoft.com/office/mac/drawingml/2011/main" val="1"/>
            </a:ext>
          </a:extLst>
        </p:spPr>
        <p:txBody>
          <a:bodyPr lIns="50800" tIns="50800" rIns="50800" bIns="50800"/>
          <a:lstStyle/>
          <a:p>
            <a:pPr>
              <a:defRPr sz="3900" b="0">
                <a:solidFill>
                  <a:srgbClr val="FFFFFF"/>
                </a:solidFill>
                <a:latin typeface="+mn-lt"/>
                <a:ea typeface="+mn-ea"/>
                <a:cs typeface="+mn-cs"/>
                <a:sym typeface="Helvetica Neue Medium"/>
              </a:defRPr>
            </a:pPr>
            <a:r>
              <a:rPr sz="3200" dirty="0"/>
              <a:t>ΕΡΕΥΝΕΣ </a:t>
            </a:r>
            <a:r>
              <a:rPr sz="3200" dirty="0" smtClean="0"/>
              <a:t>Μ</a:t>
            </a:r>
            <a:r>
              <a:rPr lang="el-GR" sz="3200" dirty="0"/>
              <a:t>Ε</a:t>
            </a:r>
            <a:r>
              <a:rPr sz="3200" dirty="0" smtClean="0"/>
              <a:t>ΙΚΤΗΣ </a:t>
            </a:r>
            <a:r>
              <a:rPr sz="3200" dirty="0"/>
              <a:t>ΜΕΘΟΔΟΛΟΓΙΑΣ</a:t>
            </a:r>
          </a:p>
          <a:p>
            <a:pPr>
              <a:defRPr sz="3000" i="1">
                <a:solidFill>
                  <a:srgbClr val="FFFFFF"/>
                </a:solidFill>
              </a:defRPr>
            </a:pPr>
            <a:endParaRPr dirty="0"/>
          </a:p>
          <a:p>
            <a:pPr>
              <a:defRPr sz="3000" i="1">
                <a:solidFill>
                  <a:srgbClr val="FFFFFF"/>
                </a:solidFill>
              </a:defRPr>
            </a:pPr>
            <a:r>
              <a:rPr dirty="0"/>
              <a:t>4 </a:t>
            </a:r>
            <a:r>
              <a:rPr dirty="0" err="1"/>
              <a:t>έρευνες</a:t>
            </a:r>
            <a:endParaRPr dirty="0"/>
          </a:p>
        </p:txBody>
      </p:sp>
      <p:sp>
        <p:nvSpPr>
          <p:cNvPr id="8" name="Παράλληλη Στήριξη: Πράξη"/>
          <p:cNvSpPr txBox="1"/>
          <p:nvPr/>
        </p:nvSpPr>
        <p:spPr>
          <a:xfrm>
            <a:off x="709001" y="673091"/>
            <a:ext cx="9385464" cy="7091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a:t>
            </a:r>
            <a:r>
              <a:rPr dirty="0" err="1"/>
              <a:t>ράλληλη</a:t>
            </a:r>
            <a:r>
              <a:rPr dirty="0"/>
              <a:t> </a:t>
            </a:r>
            <a:r>
              <a:rPr dirty="0" err="1"/>
              <a:t>Στήριξη</a:t>
            </a:r>
            <a:r>
              <a:rPr dirty="0"/>
              <a:t>: </a:t>
            </a:r>
            <a:r>
              <a:rPr dirty="0" err="1"/>
              <a:t>Πράξη</a:t>
            </a:r>
            <a:endParaRPr dirty="0"/>
          </a:p>
        </p:txBody>
      </p:sp>
    </p:spTree>
  </p:cSld>
  <p:clrMapOvr>
    <a:masterClrMapping/>
  </p:clrMapOvr>
  <p:transition spd="slow">
    <p:push dir="u"/>
  </p:transition>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1500"/>
                                  </p:stCondLst>
                                  <p:iterate>
                                    <p:tmAbs val="0"/>
                                  </p:iterate>
                                  <p:childTnLst>
                                    <p:set>
                                      <p:cBhvr>
                                        <p:cTn id="6" fill="hold"/>
                                        <p:tgtEl>
                                          <p:spTgt spid="138"/>
                                        </p:tgtEl>
                                        <p:attrNameLst>
                                          <p:attrName>style.visibility</p:attrName>
                                        </p:attrNameLst>
                                      </p:cBhvr>
                                      <p:to>
                                        <p:strVal val="visible"/>
                                      </p:to>
                                    </p:set>
                                  </p:childTnLst>
                                </p:cTn>
                              </p:par>
                            </p:childTnLst>
                          </p:cTn>
                        </p:par>
                        <p:par>
                          <p:cTn id="7" fill="hold">
                            <p:stCondLst>
                              <p:cond delay="1500"/>
                            </p:stCondLst>
                            <p:childTnLst>
                              <p:par>
                                <p:cTn id="8" presetID="4" presetClass="entr" presetSubtype="32" fill="hold" grpId="2" nodeType="afterEffect">
                                  <p:stCondLst>
                                    <p:cond delay="500"/>
                                  </p:stCondLst>
                                  <p:iterate>
                                    <p:tmAbs val="0"/>
                                  </p:iterate>
                                  <p:childTnLst>
                                    <p:set>
                                      <p:cBhvr>
                                        <p:cTn id="9" fill="hold"/>
                                        <p:tgtEl>
                                          <p:spTgt spid="139"/>
                                        </p:tgtEl>
                                        <p:attrNameLst>
                                          <p:attrName>style.visibility</p:attrName>
                                        </p:attrNameLst>
                                      </p:cBhvr>
                                      <p:to>
                                        <p:strVal val="visible"/>
                                      </p:to>
                                    </p:set>
                                    <p:animEffect transition="in" filter="box(out)">
                                      <p:cBhvr>
                                        <p:cTn id="10" dur="1000"/>
                                        <p:tgtEl>
                                          <p:spTgt spid="139"/>
                                        </p:tgtEl>
                                      </p:cBhvr>
                                    </p:animEffect>
                                  </p:childTnLst>
                                </p:cTn>
                              </p:par>
                            </p:childTnLst>
                          </p:cTn>
                        </p:par>
                        <p:par>
                          <p:cTn id="11" fill="hold">
                            <p:stCondLst>
                              <p:cond delay="3000"/>
                            </p:stCondLst>
                            <p:childTnLst>
                              <p:par>
                                <p:cTn id="12" presetID="4" presetClass="entr" presetSubtype="32" fill="hold" grpId="3" nodeType="afterEffect">
                                  <p:stCondLst>
                                    <p:cond delay="500"/>
                                  </p:stCondLst>
                                  <p:iterate>
                                    <p:tmAbs val="0"/>
                                  </p:iterate>
                                  <p:childTnLst>
                                    <p:set>
                                      <p:cBhvr>
                                        <p:cTn id="13" fill="hold"/>
                                        <p:tgtEl>
                                          <p:spTgt spid="140"/>
                                        </p:tgtEl>
                                        <p:attrNameLst>
                                          <p:attrName>style.visibility</p:attrName>
                                        </p:attrNameLst>
                                      </p:cBhvr>
                                      <p:to>
                                        <p:strVal val="visible"/>
                                      </p:to>
                                    </p:set>
                                    <p:animEffect transition="in" filter="box(out)">
                                      <p:cBhvr>
                                        <p:cTn id="14" dur="1000"/>
                                        <p:tgtEl>
                                          <p:spTgt spid="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 grpId="1" animBg="1" advAuto="0"/>
      <p:bldP spid="139" grpId="2" animBg="1" advAuto="0"/>
      <p:bldP spid="140" grpId="3"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Προωθεί η παράλληλη στήριξη την ένταξη των μαθητών με αναπηρία;"/>
          <p:cNvSpPr/>
          <p:nvPr/>
        </p:nvSpPr>
        <p:spPr>
          <a:xfrm>
            <a:off x="2386261" y="625673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Προωθεί η παράλληλη στήριξη την ένταξη των μαθητών με αναπηρία;</a:t>
            </a:r>
          </a:p>
        </p:txBody>
      </p:sp>
      <p:sp>
        <p:nvSpPr>
          <p:cNvPr id="144" name="Αναβαθμίζει η παράλληλη στήριξη την ποιότητα της εκπαίδευσης για μαθητές με αναπηρία;"/>
          <p:cNvSpPr/>
          <p:nvPr/>
        </p:nvSpPr>
        <p:spPr>
          <a:xfrm>
            <a:off x="2386261" y="3069359"/>
            <a:ext cx="9546132" cy="2326803"/>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
        <p:nvSpPr>
          <p:cNvPr id="5" name="Παράλληλη Στήριξη: Πράξη"/>
          <p:cNvSpPr txBox="1"/>
          <p:nvPr/>
        </p:nvSpPr>
        <p:spPr>
          <a:xfrm>
            <a:off x="709001" y="673091"/>
            <a:ext cx="9385464" cy="70916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vl1pPr>
          </a:lstStyle>
          <a:p>
            <a:r>
              <a:rPr dirty="0"/>
              <a:t>Πα</a:t>
            </a:r>
            <a:r>
              <a:rPr dirty="0" err="1"/>
              <a:t>ράλληλη</a:t>
            </a:r>
            <a:r>
              <a:rPr dirty="0"/>
              <a:t> </a:t>
            </a:r>
            <a:r>
              <a:rPr dirty="0" err="1"/>
              <a:t>Στήριξη</a:t>
            </a:r>
            <a:r>
              <a:rPr dirty="0"/>
              <a:t>: </a:t>
            </a:r>
            <a:r>
              <a:rPr dirty="0" err="1"/>
              <a:t>Πράξη</a:t>
            </a:r>
            <a:endParaRPr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afterEffect">
                                  <p:stCondLst>
                                    <p:cond delay="0"/>
                                  </p:stCondLst>
                                  <p:iterate>
                                    <p:tmAbs val="0"/>
                                  </p:iterate>
                                  <p:childTnLst>
                                    <p:set>
                                      <p:cBhvr>
                                        <p:cTn id="6" fill="hold"/>
                                        <p:tgtEl>
                                          <p:spTgt spid="144"/>
                                        </p:tgtEl>
                                        <p:attrNameLst>
                                          <p:attrName>style.visibility</p:attrName>
                                        </p:attrNameLst>
                                      </p:cBhvr>
                                      <p:to>
                                        <p:strVal val="visible"/>
                                      </p:to>
                                    </p:set>
                                    <p:animEffect transition="in" filter="dissolve">
                                      <p:cBhvr>
                                        <p:cTn id="7" dur="1000"/>
                                        <p:tgtEl>
                                          <p:spTgt spid="144"/>
                                        </p:tgtEl>
                                      </p:cBhvr>
                                    </p:animEffect>
                                  </p:childTnLst>
                                </p:cTn>
                              </p:par>
                            </p:childTnLst>
                          </p:cTn>
                        </p:par>
                        <p:par>
                          <p:cTn id="8" fill="hold">
                            <p:stCondLst>
                              <p:cond delay="1000"/>
                            </p:stCondLst>
                            <p:childTnLst>
                              <p:par>
                                <p:cTn id="9" presetID="9" presetClass="entr" fill="hold" grpId="2" nodeType="afterEffect">
                                  <p:stCondLst>
                                    <p:cond delay="900"/>
                                  </p:stCondLst>
                                  <p:iterate>
                                    <p:tmAbs val="0"/>
                                  </p:iterate>
                                  <p:childTnLst>
                                    <p:set>
                                      <p:cBhvr>
                                        <p:cTn id="10" fill="hold"/>
                                        <p:tgtEl>
                                          <p:spTgt spid="143"/>
                                        </p:tgtEl>
                                        <p:attrNameLst>
                                          <p:attrName>style.visibility</p:attrName>
                                        </p:attrNameLst>
                                      </p:cBhvr>
                                      <p:to>
                                        <p:strVal val="visible"/>
                                      </p:to>
                                    </p:set>
                                    <p:animEffect transition="in" filter="dissolve">
                                      <p:cBhvr>
                                        <p:cTn id="11" dur="1000"/>
                                        <p:tgtEl>
                                          <p:spTgt spid="143"/>
                                        </p:tgtEl>
                                      </p:cBhvr>
                                    </p:animEffect>
                                  </p:childTnLst>
                                </p:cTn>
                              </p:par>
                            </p:childTnLst>
                          </p:cTn>
                        </p:par>
                        <p:par>
                          <p:cTn id="12" fill="hold">
                            <p:stCondLst>
                              <p:cond delay="2900"/>
                            </p:stCondLst>
                            <p:childTnLst>
                              <p:par>
                                <p:cTn id="13" presetID="9" presetClass="exit" presetSubtype="0" fill="hold" grpId="3" nodeType="afterEffect">
                                  <p:stCondLst>
                                    <p:cond delay="0"/>
                                  </p:stCondLst>
                                  <p:childTnLst>
                                    <p:animEffect transition="out" filter="dissolve">
                                      <p:cBhvr>
                                        <p:cTn id="14" dur="500"/>
                                        <p:tgtEl>
                                          <p:spTgt spid="143"/>
                                        </p:tgtEl>
                                      </p:cBhvr>
                                    </p:animEffect>
                                    <p:set>
                                      <p:cBhvr>
                                        <p:cTn id="15" dur="1" fill="hold">
                                          <p:stCondLst>
                                            <p:cond delay="499"/>
                                          </p:stCondLst>
                                        </p:cTn>
                                        <p:tgtEl>
                                          <p:spTgt spid="143"/>
                                        </p:tgtEl>
                                        <p:attrNameLst>
                                          <p:attrName>style.visibility</p:attrName>
                                        </p:attrNameLst>
                                      </p:cBhvr>
                                      <p:to>
                                        <p:strVal val="hidden"/>
                                      </p:to>
                                    </p:set>
                                  </p:childTnLst>
                                </p:cTn>
                              </p:par>
                              <p:par>
                                <p:cTn id="16" presetID="9" presetClass="exit" presetSubtype="0" fill="hold" grpId="0" nodeType="withEffect">
                                  <p:stCondLst>
                                    <p:cond delay="0"/>
                                  </p:stCondLst>
                                  <p:childTnLst>
                                    <p:animEffect transition="out" filter="dissolve">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childTnLst>
                          </p:cTn>
                        </p:par>
                        <p:par>
                          <p:cTn id="19" fill="hold">
                            <p:stCondLst>
                              <p:cond delay="3400"/>
                            </p:stCondLst>
                            <p:childTnLst>
                              <p:par>
                                <p:cTn id="20" presetID="-1" presetClass="path" presetSubtype="0" accel="50000" fill="hold" nodeType="afterEffect">
                                  <p:stCondLst>
                                    <p:cond delay="2000"/>
                                  </p:stCondLst>
                                  <p:childTnLst>
                                    <p:animMotion origin="layout" path="M 0.000000 0.000000 L -0.139323 -0.297250" pathEditMode="relative">
                                      <p:cBhvr>
                                        <p:cTn id="21" dur="1000" fill="hold"/>
                                        <p:tgtEl>
                                          <p:spTgt spid="14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2" animBg="1" advAuto="0"/>
      <p:bldP spid="143" grpId="3" animBg="1" advAuto="0"/>
      <p:bldP spid="144" grpId="1" animBg="1" advAuto="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7"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48" name="Η κατανομή ενός εκπαιδευτικού σε ένα μαθητή με αναπηρία αυξάνει τον χρόνο της εξατομικευμένης διδασκαλίας στη γενική τάξη.…"/>
          <p:cNvSpPr txBox="1"/>
          <p:nvPr/>
        </p:nvSpPr>
        <p:spPr>
          <a:xfrm>
            <a:off x="3777627" y="2572182"/>
            <a:ext cx="8032607" cy="719376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rPr dirty="0"/>
              <a:t>Η κατα</a:t>
            </a:r>
            <a:r>
              <a:rPr dirty="0" err="1"/>
              <a:t>νομή</a:t>
            </a:r>
            <a:r>
              <a:rPr dirty="0"/>
              <a:t> </a:t>
            </a:r>
            <a:r>
              <a:rPr dirty="0" err="1"/>
              <a:t>ενός</a:t>
            </a:r>
            <a:r>
              <a:rPr dirty="0"/>
              <a:t> </a:t>
            </a:r>
            <a:r>
              <a:rPr dirty="0" err="1"/>
              <a:t>εκ</a:t>
            </a:r>
            <a:r>
              <a:rPr dirty="0"/>
              <a:t>παιδευτικού </a:t>
            </a:r>
            <a:r>
              <a:rPr dirty="0" smtClean="0"/>
              <a:t>σ</a:t>
            </a:r>
            <a:r>
              <a:rPr lang="el-GR" dirty="0" smtClean="0"/>
              <a:t>'</a:t>
            </a:r>
            <a:r>
              <a:rPr dirty="0" smtClean="0"/>
              <a:t> </a:t>
            </a:r>
            <a:r>
              <a:rPr dirty="0" err="1" smtClean="0"/>
              <a:t>έν</a:t>
            </a:r>
            <a:r>
              <a:rPr dirty="0" smtClean="0"/>
              <a:t>α</a:t>
            </a:r>
            <a:r>
              <a:rPr lang="el-GR" dirty="0"/>
              <a:t>ν</a:t>
            </a:r>
            <a:r>
              <a:rPr dirty="0" smtClean="0"/>
              <a:t> </a:t>
            </a:r>
            <a:r>
              <a:rPr dirty="0"/>
              <a:t>μαθητή με αναπηρία αυξάνει τον χρόνο της εξατομικευμένης διδασκαλίας </a:t>
            </a:r>
            <a:r>
              <a:rPr dirty="0" smtClean="0"/>
              <a:t>στη</a:t>
            </a:r>
            <a:r>
              <a:rPr lang="el-GR" dirty="0" smtClean="0"/>
              <a:t>ν</a:t>
            </a:r>
            <a:r>
              <a:rPr dirty="0" smtClean="0"/>
              <a:t> </a:t>
            </a:r>
            <a:r>
              <a:rPr dirty="0"/>
              <a:t>γενική τάξη.</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Πα</a:t>
            </a:r>
            <a:r>
              <a:rPr dirty="0" err="1"/>
              <a:t>ρέχετ</a:t>
            </a:r>
            <a:r>
              <a:rPr dirty="0"/>
              <a:t>αι εξατομικευμένη προσοχή στους μαθητές με αναπηρία.</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Οι μαθητές λαμβάνουν εξατομικευμένη διδασκαλία (1:1) σε μαθήματα που διδάσκονται στην τάξη και δείχνουν να </a:t>
            </a:r>
            <a:r>
              <a:rPr dirty="0" smtClean="0"/>
              <a:t>βελτιώ</a:t>
            </a:r>
            <a:r>
              <a:rPr lang="el-GR" dirty="0" smtClean="0"/>
              <a:t>ν</a:t>
            </a:r>
            <a:r>
              <a:rPr dirty="0" smtClean="0"/>
              <a:t>ουν </a:t>
            </a:r>
            <a:r>
              <a:rPr dirty="0"/>
              <a:t>τη συμπεριφορά τους.</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Η β</a:t>
            </a:r>
            <a:r>
              <a:rPr dirty="0" err="1"/>
              <a:t>οήθει</a:t>
            </a:r>
            <a:r>
              <a:rPr dirty="0"/>
              <a:t>α που παρέχεται από τους εκπαιδευτικούς Π.Σ. α</a:t>
            </a:r>
            <a:r>
              <a:rPr dirty="0" err="1"/>
              <a:t>υξάνει</a:t>
            </a:r>
            <a:r>
              <a:rPr dirty="0"/>
              <a:t> </a:t>
            </a:r>
            <a:r>
              <a:rPr dirty="0" err="1"/>
              <a:t>την</a:t>
            </a:r>
            <a:r>
              <a:rPr dirty="0"/>
              <a:t> π</a:t>
            </a:r>
            <a:r>
              <a:rPr dirty="0" err="1"/>
              <a:t>ροσοχή</a:t>
            </a:r>
            <a:r>
              <a:rPr dirty="0"/>
              <a:t> </a:t>
            </a:r>
            <a:r>
              <a:rPr dirty="0" err="1"/>
              <a:t>των</a:t>
            </a:r>
            <a:r>
              <a:rPr dirty="0"/>
              <a:t> μα</a:t>
            </a:r>
            <a:r>
              <a:rPr dirty="0" err="1"/>
              <a:t>θητών</a:t>
            </a:r>
            <a:r>
              <a:rPr dirty="0"/>
              <a:t> </a:t>
            </a:r>
            <a:r>
              <a:rPr dirty="0" err="1"/>
              <a:t>με</a:t>
            </a:r>
            <a:r>
              <a:rPr dirty="0"/>
              <a:t> αναπ</a:t>
            </a:r>
            <a:r>
              <a:rPr dirty="0" err="1"/>
              <a:t>ηρί</a:t>
            </a:r>
            <a:r>
              <a:rPr dirty="0"/>
              <a:t>α προσφέροντας καλύτερες ευκαιρίες συμμετοχής στο έργο επίτευξης (Strogilos &amp; Tragoulia, 2013α;</a:t>
            </a:r>
            <a:r>
              <a:rPr dirty="0">
                <a:solidFill>
                  <a:srgbClr val="FF2600"/>
                </a:solidFill>
              </a:rPr>
              <a:t> </a:t>
            </a:r>
            <a:r>
              <a:rPr dirty="0"/>
              <a:t>Strogilos &amp; Tragoulia, 2013β).</a:t>
            </a:r>
          </a:p>
        </p:txBody>
      </p:sp>
      <p:sp>
        <p:nvSpPr>
          <p:cNvPr id="149"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iterate>
                                    <p:tmAbs val="0"/>
                                  </p:iterate>
                                  <p:childTnLst>
                                    <p:set>
                                      <p:cBhvr>
                                        <p:cTn id="6" fill="hold"/>
                                        <p:tgtEl>
                                          <p:spTgt spid="147"/>
                                        </p:tgtEl>
                                        <p:attrNameLst>
                                          <p:attrName>style.visibility</p:attrName>
                                        </p:attrNameLst>
                                      </p:cBhvr>
                                      <p:to>
                                        <p:strVal val="visible"/>
                                      </p:to>
                                    </p:set>
                                  </p:childTnLst>
                                </p:cTn>
                              </p:par>
                              <p:par>
                                <p:cTn id="7" presetID="9" presetClass="entr" fill="hold" grpId="2" nodeType="withEffect">
                                  <p:stCondLst>
                                    <p:cond delay="0"/>
                                  </p:stCondLst>
                                  <p:iterate>
                                    <p:tmAbs val="0"/>
                                  </p:iterate>
                                  <p:childTnLst>
                                    <p:set>
                                      <p:cBhvr>
                                        <p:cTn id="8" fill="hold"/>
                                        <p:tgtEl>
                                          <p:spTgt spid="148">
                                            <p:bg/>
                                          </p:spTgt>
                                        </p:tgtEl>
                                        <p:attrNameLst>
                                          <p:attrName>style.visibility</p:attrName>
                                        </p:attrNameLst>
                                      </p:cBhvr>
                                      <p:to>
                                        <p:strVal val="visible"/>
                                      </p:to>
                                    </p:set>
                                    <p:animEffect transition="in" filter="dissolve">
                                      <p:cBhvr>
                                        <p:cTn id="9" dur="1000"/>
                                        <p:tgtEl>
                                          <p:spTgt spid="148">
                                            <p:bg/>
                                          </p:spTgt>
                                        </p:tgtEl>
                                      </p:cBhvr>
                                    </p:animEffect>
                                  </p:childTnLst>
                                </p:cTn>
                              </p:par>
                            </p:childTnLst>
                          </p:cTn>
                        </p:par>
                        <p:par>
                          <p:cTn id="10" fill="hold">
                            <p:stCondLst>
                              <p:cond delay="1000"/>
                            </p:stCondLst>
                            <p:childTnLst>
                              <p:par>
                                <p:cTn id="11" presetID="9" presetClass="entr" presetSubtype="0" fill="hold" grpId="2" nodeType="afterEffect">
                                  <p:stCondLst>
                                    <p:cond delay="0"/>
                                  </p:stCondLst>
                                  <p:iterate>
                                    <p:tmAbs val="0"/>
                                  </p:iterate>
                                  <p:childTnLst>
                                    <p:set>
                                      <p:cBhvr>
                                        <p:cTn id="12" fill="hold"/>
                                        <p:tgtEl>
                                          <p:spTgt spid="148">
                                            <p:txEl>
                                              <p:pRg st="0" end="0"/>
                                            </p:txEl>
                                          </p:spTgt>
                                        </p:tgtEl>
                                        <p:attrNameLst>
                                          <p:attrName>style.visibility</p:attrName>
                                        </p:attrNameLst>
                                      </p:cBhvr>
                                      <p:to>
                                        <p:strVal val="visible"/>
                                      </p:to>
                                    </p:set>
                                    <p:animEffect transition="in" filter="dissolve">
                                      <p:cBhvr>
                                        <p:cTn id="13" dur="1000"/>
                                        <p:tgtEl>
                                          <p:spTgt spid="148">
                                            <p:txEl>
                                              <p:pRg st="0" end="0"/>
                                            </p:txEl>
                                          </p:spTgt>
                                        </p:tgtEl>
                                      </p:cBhvr>
                                    </p:animEffect>
                                  </p:childTnLst>
                                </p:cTn>
                              </p:par>
                              <p:par>
                                <p:cTn id="14" presetID="9" presetClass="entr" fill="hold" grpId="2" nodeType="withEffect">
                                  <p:stCondLst>
                                    <p:cond delay="0"/>
                                  </p:stCondLst>
                                  <p:iterate>
                                    <p:tmAbs val="0"/>
                                  </p:iterate>
                                  <p:childTnLst>
                                    <p:set>
                                      <p:cBhvr>
                                        <p:cTn id="15" fill="hold"/>
                                        <p:tgtEl>
                                          <p:spTgt spid="148">
                                            <p:txEl>
                                              <p:pRg st="2" end="2"/>
                                            </p:txEl>
                                          </p:spTgt>
                                        </p:tgtEl>
                                        <p:attrNameLst>
                                          <p:attrName>style.visibility</p:attrName>
                                        </p:attrNameLst>
                                      </p:cBhvr>
                                      <p:to>
                                        <p:strVal val="visible"/>
                                      </p:to>
                                    </p:set>
                                    <p:animEffect transition="in" filter="dissolve">
                                      <p:cBhvr>
                                        <p:cTn id="16" dur="1000"/>
                                        <p:tgtEl>
                                          <p:spTgt spid="148">
                                            <p:txEl>
                                              <p:pRg st="2" end="2"/>
                                            </p:txEl>
                                          </p:spTgt>
                                        </p:tgtEl>
                                      </p:cBhvr>
                                    </p:animEffect>
                                  </p:childTnLst>
                                </p:cTn>
                              </p:par>
                              <p:par>
                                <p:cTn id="17" presetID="9" presetClass="entr" fill="hold" grpId="2" nodeType="withEffect">
                                  <p:stCondLst>
                                    <p:cond delay="0"/>
                                  </p:stCondLst>
                                  <p:iterate>
                                    <p:tmAbs val="0"/>
                                  </p:iterate>
                                  <p:childTnLst>
                                    <p:set>
                                      <p:cBhvr>
                                        <p:cTn id="18" fill="hold"/>
                                        <p:tgtEl>
                                          <p:spTgt spid="148">
                                            <p:txEl>
                                              <p:pRg st="4" end="4"/>
                                            </p:txEl>
                                          </p:spTgt>
                                        </p:tgtEl>
                                        <p:attrNameLst>
                                          <p:attrName>style.visibility</p:attrName>
                                        </p:attrNameLst>
                                      </p:cBhvr>
                                      <p:to>
                                        <p:strVal val="visible"/>
                                      </p:to>
                                    </p:set>
                                    <p:animEffect transition="in" filter="dissolve">
                                      <p:cBhvr>
                                        <p:cTn id="19" dur="1000"/>
                                        <p:tgtEl>
                                          <p:spTgt spid="148">
                                            <p:txEl>
                                              <p:pRg st="4" end="4"/>
                                            </p:txEl>
                                          </p:spTgt>
                                        </p:tgtEl>
                                      </p:cBhvr>
                                    </p:animEffect>
                                  </p:childTnLst>
                                </p:cTn>
                              </p:par>
                              <p:par>
                                <p:cTn id="20" presetID="9" presetClass="entr" fill="hold" grpId="2" nodeType="withEffect">
                                  <p:stCondLst>
                                    <p:cond delay="0"/>
                                  </p:stCondLst>
                                  <p:iterate>
                                    <p:tmAbs val="0"/>
                                  </p:iterate>
                                  <p:childTnLst>
                                    <p:set>
                                      <p:cBhvr>
                                        <p:cTn id="21" fill="hold"/>
                                        <p:tgtEl>
                                          <p:spTgt spid="148">
                                            <p:txEl>
                                              <p:pRg st="6" end="6"/>
                                            </p:txEl>
                                          </p:spTgt>
                                        </p:tgtEl>
                                        <p:attrNameLst>
                                          <p:attrName>style.visibility</p:attrName>
                                        </p:attrNameLst>
                                      </p:cBhvr>
                                      <p:to>
                                        <p:strVal val="visible"/>
                                      </p:to>
                                    </p:set>
                                    <p:animEffect transition="in" filter="dissolve">
                                      <p:cBhvr>
                                        <p:cTn id="22" dur="1000"/>
                                        <p:tgtEl>
                                          <p:spTgt spid="14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750"/>
                                        <p:tgtEl>
                                          <p:spTgt spid="148">
                                            <p:txEl>
                                              <p:pRg st="0" end="0"/>
                                            </p:txEl>
                                          </p:spTgt>
                                        </p:tgtEl>
                                      </p:cBhvr>
                                    </p:animEffect>
                                    <p:set>
                                      <p:cBhvr>
                                        <p:cTn id="27" dur="1" fill="hold">
                                          <p:stCondLst>
                                            <p:cond delay="749"/>
                                          </p:stCondLst>
                                        </p:cTn>
                                        <p:tgtEl>
                                          <p:spTgt spid="148">
                                            <p:txEl>
                                              <p:pRg st="0" end="0"/>
                                            </p:txEl>
                                          </p:spTgt>
                                        </p:tgtEl>
                                        <p:attrNameLst>
                                          <p:attrName>style.visibility</p:attrName>
                                        </p:attrNameLst>
                                      </p:cBhvr>
                                      <p:to>
                                        <p:strVal val="hidden"/>
                                      </p:to>
                                    </p:set>
                                  </p:childTnLst>
                                </p:cTn>
                              </p:par>
                              <p:par>
                                <p:cTn id="28" presetID="10" presetClass="exit" presetSubtype="0" fill="hold" nodeType="withEffect">
                                  <p:stCondLst>
                                    <p:cond delay="0"/>
                                  </p:stCondLst>
                                  <p:childTnLst>
                                    <p:animEffect transition="out" filter="fade">
                                      <p:cBhvr>
                                        <p:cTn id="29" dur="750"/>
                                        <p:tgtEl>
                                          <p:spTgt spid="148">
                                            <p:txEl>
                                              <p:pRg st="2" end="2"/>
                                            </p:txEl>
                                          </p:spTgt>
                                        </p:tgtEl>
                                      </p:cBhvr>
                                    </p:animEffect>
                                    <p:set>
                                      <p:cBhvr>
                                        <p:cTn id="30" dur="1" fill="hold">
                                          <p:stCondLst>
                                            <p:cond delay="749"/>
                                          </p:stCondLst>
                                        </p:cTn>
                                        <p:tgtEl>
                                          <p:spTgt spid="148">
                                            <p:txEl>
                                              <p:pRg st="2" end="2"/>
                                            </p:txEl>
                                          </p:spTgt>
                                        </p:tgtEl>
                                        <p:attrNameLst>
                                          <p:attrName>style.visibility</p:attrName>
                                        </p:attrNameLst>
                                      </p:cBhvr>
                                      <p:to>
                                        <p:strVal val="hidden"/>
                                      </p:to>
                                    </p:set>
                                  </p:childTnLst>
                                </p:cTn>
                              </p:par>
                              <p:par>
                                <p:cTn id="31" presetID="10" presetClass="exit" presetSubtype="0" fill="hold" nodeType="withEffect">
                                  <p:stCondLst>
                                    <p:cond delay="0"/>
                                  </p:stCondLst>
                                  <p:childTnLst>
                                    <p:animEffect transition="out" filter="fade">
                                      <p:cBhvr>
                                        <p:cTn id="32" dur="750"/>
                                        <p:tgtEl>
                                          <p:spTgt spid="148">
                                            <p:txEl>
                                              <p:pRg st="4" end="4"/>
                                            </p:txEl>
                                          </p:spTgt>
                                        </p:tgtEl>
                                      </p:cBhvr>
                                    </p:animEffect>
                                    <p:set>
                                      <p:cBhvr>
                                        <p:cTn id="33" dur="1" fill="hold">
                                          <p:stCondLst>
                                            <p:cond delay="749"/>
                                          </p:stCondLst>
                                        </p:cTn>
                                        <p:tgtEl>
                                          <p:spTgt spid="148">
                                            <p:txEl>
                                              <p:pRg st="4" end="4"/>
                                            </p:txEl>
                                          </p:spTgt>
                                        </p:tgtEl>
                                        <p:attrNameLst>
                                          <p:attrName>style.visibility</p:attrName>
                                        </p:attrNameLst>
                                      </p:cBhvr>
                                      <p:to>
                                        <p:strVal val="hidden"/>
                                      </p:to>
                                    </p:set>
                                  </p:childTnLst>
                                </p:cTn>
                              </p:par>
                              <p:par>
                                <p:cTn id="34" presetID="10" presetClass="exit" presetSubtype="0" fill="hold" nodeType="withEffect">
                                  <p:stCondLst>
                                    <p:cond delay="0"/>
                                  </p:stCondLst>
                                  <p:childTnLst>
                                    <p:animEffect transition="out" filter="fade">
                                      <p:cBhvr>
                                        <p:cTn id="35" dur="750"/>
                                        <p:tgtEl>
                                          <p:spTgt spid="148">
                                            <p:txEl>
                                              <p:pRg st="6" end="6"/>
                                            </p:txEl>
                                          </p:spTgt>
                                        </p:tgtEl>
                                      </p:cBhvr>
                                    </p:animEffect>
                                    <p:set>
                                      <p:cBhvr>
                                        <p:cTn id="36" dur="1" fill="hold">
                                          <p:stCondLst>
                                            <p:cond delay="749"/>
                                          </p:stCondLst>
                                        </p:cTn>
                                        <p:tgtEl>
                                          <p:spTgt spid="148">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 grpId="1" animBg="1" advAuto="0"/>
      <p:bldP spid="148" grpId="2" uiExpan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52" name="Υπάρχει υπερβολική έμφαση στην εξατομικευμένη διδασκαλία για τους μαθητές με αναπηρία, ακόμη και στην περίπτωση όπου ο μαθητής μπορεί να ολοκληρώσει αυτόνομα τις δραστηριότητες.…"/>
          <p:cNvSpPr txBox="1"/>
          <p:nvPr/>
        </p:nvSpPr>
        <p:spPr>
          <a:xfrm>
            <a:off x="3777627" y="3236980"/>
            <a:ext cx="8032607" cy="586416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rPr dirty="0"/>
              <a:t>Υπ</a:t>
            </a:r>
            <a:r>
              <a:rPr dirty="0" err="1"/>
              <a:t>άρχει</a:t>
            </a:r>
            <a:r>
              <a:rPr dirty="0"/>
              <a:t> υπ</a:t>
            </a:r>
            <a:r>
              <a:rPr dirty="0" err="1"/>
              <a:t>ερ</a:t>
            </a:r>
            <a:r>
              <a:rPr dirty="0"/>
              <a:t>βολική έμφαση στην εξατομικευμένη διδασκαλία </a:t>
            </a:r>
            <a:r>
              <a:rPr lang="el-GR" dirty="0"/>
              <a:t>σ</a:t>
            </a:r>
            <a:r>
              <a:rPr dirty="0" err="1" smtClean="0"/>
              <a:t>τους</a:t>
            </a:r>
            <a:r>
              <a:rPr dirty="0" smtClean="0"/>
              <a:t> </a:t>
            </a:r>
            <a:r>
              <a:rPr dirty="0"/>
              <a:t>μα</a:t>
            </a:r>
            <a:r>
              <a:rPr dirty="0" err="1"/>
              <a:t>θητές</a:t>
            </a:r>
            <a:r>
              <a:rPr dirty="0"/>
              <a:t> </a:t>
            </a:r>
            <a:r>
              <a:rPr dirty="0" err="1"/>
              <a:t>με</a:t>
            </a:r>
            <a:r>
              <a:rPr dirty="0"/>
              <a:t> αναπ</a:t>
            </a:r>
            <a:r>
              <a:rPr dirty="0" err="1"/>
              <a:t>ηρί</a:t>
            </a:r>
            <a:r>
              <a:rPr dirty="0"/>
              <a:t>α, ακόμη και </a:t>
            </a:r>
            <a:r>
              <a:rPr dirty="0" smtClean="0"/>
              <a:t>σ</a:t>
            </a:r>
            <a:r>
              <a:rPr lang="el-GR" dirty="0" smtClean="0"/>
              <a:t>ε</a:t>
            </a:r>
            <a:r>
              <a:rPr dirty="0" smtClean="0"/>
              <a:t> π</a:t>
            </a:r>
            <a:r>
              <a:rPr dirty="0" err="1" smtClean="0"/>
              <a:t>ερ</a:t>
            </a:r>
            <a:r>
              <a:rPr lang="el-GR" dirty="0" err="1" smtClean="0"/>
              <a:t>ιπτώσεις</a:t>
            </a:r>
            <a:r>
              <a:rPr dirty="0" smtClean="0"/>
              <a:t> </a:t>
            </a:r>
            <a:r>
              <a:rPr dirty="0"/>
              <a:t>όπου ο μα</a:t>
            </a:r>
            <a:r>
              <a:rPr dirty="0" err="1"/>
              <a:t>θητής</a:t>
            </a:r>
            <a:r>
              <a:rPr dirty="0"/>
              <a:t> </a:t>
            </a:r>
            <a:r>
              <a:rPr dirty="0" smtClean="0"/>
              <a:t>μπ</a:t>
            </a:r>
            <a:r>
              <a:rPr dirty="0" err="1" smtClean="0"/>
              <a:t>ορ</a:t>
            </a:r>
            <a:r>
              <a:rPr lang="el-GR" dirty="0" err="1" smtClean="0"/>
              <a:t>ούσε</a:t>
            </a:r>
            <a:r>
              <a:rPr dirty="0" smtClean="0"/>
              <a:t> </a:t>
            </a:r>
            <a:r>
              <a:rPr dirty="0"/>
              <a:t>να ολοκληρώσει αυτόνομα τις δραστηριότητες.</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a:t>Η </a:t>
            </a:r>
            <a:r>
              <a:rPr dirty="0" err="1"/>
              <a:t>εξ</a:t>
            </a:r>
            <a:r>
              <a:rPr dirty="0"/>
              <a:t>ατομικευμένη διδασκαλία στοχεύει περισσότερο στην </a:t>
            </a:r>
            <a:r>
              <a:rPr dirty="0" smtClean="0"/>
              <a:t>αν</a:t>
            </a:r>
            <a:r>
              <a:rPr lang="el-GR" dirty="0" smtClean="0"/>
              <a:t>ά</a:t>
            </a:r>
            <a:r>
              <a:rPr dirty="0" smtClean="0"/>
              <a:t>π</a:t>
            </a:r>
            <a:r>
              <a:rPr dirty="0" err="1" smtClean="0"/>
              <a:t>τυξη</a:t>
            </a:r>
            <a:r>
              <a:rPr dirty="0" smtClean="0"/>
              <a:t> </a:t>
            </a:r>
            <a:r>
              <a:rPr dirty="0"/>
              <a:t>βασικών ακαδημαϊκών δεξιοτήτων (π.χ., ανάγνωση, γραφή) και λιγότερο στην εμπλοκή του Α.Π.</a:t>
            </a:r>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err="1"/>
              <a:t>Οι</a:t>
            </a:r>
            <a:r>
              <a:rPr dirty="0"/>
              <a:t> </a:t>
            </a:r>
            <a:r>
              <a:rPr dirty="0" err="1"/>
              <a:t>εκ</a:t>
            </a:r>
            <a:r>
              <a:rPr dirty="0"/>
              <a:t>παιδευτικοί Π.Σ. </a:t>
            </a:r>
            <a:r>
              <a:rPr dirty="0" err="1"/>
              <a:t>διδάσκουν</a:t>
            </a:r>
            <a:r>
              <a:rPr dirty="0"/>
              <a:t> </a:t>
            </a:r>
            <a:r>
              <a:rPr dirty="0" err="1"/>
              <a:t>εξ</a:t>
            </a:r>
            <a:r>
              <a:rPr dirty="0"/>
              <a:t>ατομικευμένα τους μαθητές με αναπηρία προβαίνοντας σε πολύ λίγες τροποποιήσεις/προσαρμογές του Α.Π. (</a:t>
            </a:r>
            <a:r>
              <a:rPr dirty="0" err="1"/>
              <a:t>Strogilos</a:t>
            </a:r>
            <a:r>
              <a:rPr dirty="0"/>
              <a:t> &amp; </a:t>
            </a:r>
            <a:r>
              <a:rPr dirty="0" err="1"/>
              <a:t>Tragoulia</a:t>
            </a:r>
            <a:r>
              <a:rPr dirty="0"/>
              <a:t>, 2013β;</a:t>
            </a:r>
            <a:r>
              <a:rPr dirty="0">
                <a:solidFill>
                  <a:srgbClr val="FF2600"/>
                </a:solidFill>
              </a:rPr>
              <a:t> </a:t>
            </a:r>
            <a:r>
              <a:rPr dirty="0" err="1"/>
              <a:t>Strogilos</a:t>
            </a:r>
            <a:r>
              <a:rPr dirty="0"/>
              <a:t> &amp; </a:t>
            </a:r>
            <a:r>
              <a:rPr dirty="0" err="1"/>
              <a:t>Avramidis</a:t>
            </a:r>
            <a:r>
              <a:rPr dirty="0"/>
              <a:t>, 2016).</a:t>
            </a:r>
          </a:p>
        </p:txBody>
      </p:sp>
      <p:sp>
        <p:nvSpPr>
          <p:cNvPr id="153"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152">
                                            <p:bg/>
                                          </p:spTgt>
                                        </p:tgtEl>
                                        <p:attrNameLst>
                                          <p:attrName>style.visibility</p:attrName>
                                        </p:attrNameLst>
                                      </p:cBhvr>
                                      <p:to>
                                        <p:strVal val="visible"/>
                                      </p:to>
                                    </p:set>
                                    <p:animEffect transition="in" filter="dissolve">
                                      <p:cBhvr>
                                        <p:cTn id="7" dur="1000"/>
                                        <p:tgtEl>
                                          <p:spTgt spid="152">
                                            <p:bg/>
                                          </p:spTgt>
                                        </p:tgtEl>
                                      </p:cBhvr>
                                    </p:animEffect>
                                  </p:childTnLst>
                                </p:cTn>
                              </p:par>
                              <p:par>
                                <p:cTn id="8" presetID="9" presetClass="entr" presetSubtype="0" fill="hold" grpId="1" nodeType="withEffect">
                                  <p:stCondLst>
                                    <p:cond delay="0"/>
                                  </p:stCondLst>
                                  <p:iterate>
                                    <p:tmAbs val="0"/>
                                  </p:iterate>
                                  <p:childTnLst>
                                    <p:set>
                                      <p:cBhvr>
                                        <p:cTn id="9" fill="hold"/>
                                        <p:tgtEl>
                                          <p:spTgt spid="152">
                                            <p:txEl>
                                              <p:pRg st="0" end="0"/>
                                            </p:txEl>
                                          </p:spTgt>
                                        </p:tgtEl>
                                        <p:attrNameLst>
                                          <p:attrName>style.visibility</p:attrName>
                                        </p:attrNameLst>
                                      </p:cBhvr>
                                      <p:to>
                                        <p:strVal val="visible"/>
                                      </p:to>
                                    </p:set>
                                    <p:animEffect transition="in" filter="dissolve">
                                      <p:cBhvr>
                                        <p:cTn id="10" dur="1000"/>
                                        <p:tgtEl>
                                          <p:spTgt spid="152">
                                            <p:txEl>
                                              <p:pRg st="0" end="0"/>
                                            </p:txEl>
                                          </p:spTgt>
                                        </p:tgtEl>
                                      </p:cBhvr>
                                    </p:animEffect>
                                  </p:childTnLst>
                                </p:cTn>
                              </p:par>
                              <p:par>
                                <p:cTn id="11" presetID="9" presetClass="entr" fill="hold" grpId="1" nodeType="withEffect">
                                  <p:stCondLst>
                                    <p:cond delay="0"/>
                                  </p:stCondLst>
                                  <p:iterate>
                                    <p:tmAbs val="0"/>
                                  </p:iterate>
                                  <p:childTnLst>
                                    <p:set>
                                      <p:cBhvr>
                                        <p:cTn id="12" fill="hold"/>
                                        <p:tgtEl>
                                          <p:spTgt spid="152">
                                            <p:txEl>
                                              <p:pRg st="2" end="2"/>
                                            </p:txEl>
                                          </p:spTgt>
                                        </p:tgtEl>
                                        <p:attrNameLst>
                                          <p:attrName>style.visibility</p:attrName>
                                        </p:attrNameLst>
                                      </p:cBhvr>
                                      <p:to>
                                        <p:strVal val="visible"/>
                                      </p:to>
                                    </p:set>
                                    <p:animEffect transition="in" filter="dissolve">
                                      <p:cBhvr>
                                        <p:cTn id="13" dur="1000"/>
                                        <p:tgtEl>
                                          <p:spTgt spid="152">
                                            <p:txEl>
                                              <p:pRg st="2" end="2"/>
                                            </p:txEl>
                                          </p:spTgt>
                                        </p:tgtEl>
                                      </p:cBhvr>
                                    </p:animEffect>
                                  </p:childTnLst>
                                </p:cTn>
                              </p:par>
                              <p:par>
                                <p:cTn id="14" presetID="9" presetClass="entr" fill="hold" grpId="1" nodeType="withEffect">
                                  <p:stCondLst>
                                    <p:cond delay="0"/>
                                  </p:stCondLst>
                                  <p:iterate>
                                    <p:tmAbs val="0"/>
                                  </p:iterate>
                                  <p:childTnLst>
                                    <p:set>
                                      <p:cBhvr>
                                        <p:cTn id="15" fill="hold"/>
                                        <p:tgtEl>
                                          <p:spTgt spid="152">
                                            <p:txEl>
                                              <p:pRg st="4" end="4"/>
                                            </p:txEl>
                                          </p:spTgt>
                                        </p:tgtEl>
                                        <p:attrNameLst>
                                          <p:attrName>style.visibility</p:attrName>
                                        </p:attrNameLst>
                                      </p:cBhvr>
                                      <p:to>
                                        <p:strVal val="visible"/>
                                      </p:to>
                                    </p:set>
                                    <p:animEffect transition="in" filter="dissolve">
                                      <p:cBhvr>
                                        <p:cTn id="16" dur="1000"/>
                                        <p:tgtEl>
                                          <p:spTgt spid="15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fill="hold" grpId="2" nodeType="clickEffect">
                                  <p:stCondLst>
                                    <p:cond delay="0"/>
                                  </p:stCondLst>
                                  <p:iterate>
                                    <p:tmAbs val="0"/>
                                  </p:iterate>
                                  <p:childTnLst>
                                    <p:animEffect transition="out" filter="dissolve">
                                      <p:cBhvr>
                                        <p:cTn id="20" dur="750" fill="hold"/>
                                        <p:tgtEl>
                                          <p:spTgt spid="152">
                                            <p:txEl>
                                              <p:pRg st="0" end="0"/>
                                            </p:txEl>
                                          </p:spTgt>
                                        </p:tgtEl>
                                      </p:cBhvr>
                                    </p:animEffect>
                                    <p:set>
                                      <p:cBhvr>
                                        <p:cTn id="21" fill="hold">
                                          <p:stCondLst>
                                            <p:cond delay="750"/>
                                          </p:stCondLst>
                                        </p:cTn>
                                        <p:tgtEl>
                                          <p:spTgt spid="152">
                                            <p:txEl>
                                              <p:pRg st="0" end="0"/>
                                            </p:txEl>
                                          </p:spTgt>
                                        </p:tgtEl>
                                        <p:attrNameLst>
                                          <p:attrName>style.visibility</p:attrName>
                                        </p:attrNameLst>
                                      </p:cBhvr>
                                      <p:to>
                                        <p:strVal val="hidden"/>
                                      </p:to>
                                    </p:set>
                                  </p:childTnLst>
                                </p:cTn>
                              </p:par>
                              <p:par>
                                <p:cTn id="22" presetID="9" presetClass="exit" presetSubtype="0" fill="hold" grpId="2" nodeType="withEffect">
                                  <p:stCondLst>
                                    <p:cond delay="0"/>
                                  </p:stCondLst>
                                  <p:iterate>
                                    <p:tmAbs val="0"/>
                                  </p:iterate>
                                  <p:childTnLst>
                                    <p:animEffect transition="out" filter="dissolve">
                                      <p:cBhvr>
                                        <p:cTn id="23" dur="750" fill="hold"/>
                                        <p:tgtEl>
                                          <p:spTgt spid="152">
                                            <p:txEl>
                                              <p:pRg st="2" end="2"/>
                                            </p:txEl>
                                          </p:spTgt>
                                        </p:tgtEl>
                                      </p:cBhvr>
                                    </p:animEffect>
                                    <p:set>
                                      <p:cBhvr>
                                        <p:cTn id="24" fill="hold">
                                          <p:stCondLst>
                                            <p:cond delay="750"/>
                                          </p:stCondLst>
                                        </p:cTn>
                                        <p:tgtEl>
                                          <p:spTgt spid="152">
                                            <p:txEl>
                                              <p:pRg st="2" end="2"/>
                                            </p:txEl>
                                          </p:spTgt>
                                        </p:tgtEl>
                                        <p:attrNameLst>
                                          <p:attrName>style.visibility</p:attrName>
                                        </p:attrNameLst>
                                      </p:cBhvr>
                                      <p:to>
                                        <p:strVal val="hidden"/>
                                      </p:to>
                                    </p:set>
                                  </p:childTnLst>
                                </p:cTn>
                              </p:par>
                              <p:par>
                                <p:cTn id="25" presetID="9" presetClass="exit" presetSubtype="0" fill="hold" grpId="2" nodeType="withEffect">
                                  <p:stCondLst>
                                    <p:cond delay="0"/>
                                  </p:stCondLst>
                                  <p:iterate>
                                    <p:tmAbs val="0"/>
                                  </p:iterate>
                                  <p:childTnLst>
                                    <p:animEffect transition="out" filter="dissolve">
                                      <p:cBhvr>
                                        <p:cTn id="26" dur="750" fill="hold"/>
                                        <p:tgtEl>
                                          <p:spTgt spid="152">
                                            <p:txEl>
                                              <p:pRg st="4" end="4"/>
                                            </p:txEl>
                                          </p:spTgt>
                                        </p:tgtEl>
                                      </p:cBhvr>
                                    </p:animEffect>
                                    <p:set>
                                      <p:cBhvr>
                                        <p:cTn id="27" fill="hold">
                                          <p:stCondLst>
                                            <p:cond delay="750"/>
                                          </p:stCondLst>
                                        </p:cTn>
                                        <p:tgtEl>
                                          <p:spTgt spid="152">
                                            <p:txEl>
                                              <p:pRg st="4" end="4"/>
                                            </p:txEl>
                                          </p:spTgt>
                                        </p:tgtEl>
                                        <p:attrNameLst>
                                          <p:attrName>style.visibility</p:attrName>
                                        </p:attrNameLst>
                                      </p:cBhvr>
                                      <p:to>
                                        <p:strVal val="hidden"/>
                                      </p:to>
                                    </p:set>
                                  </p:childTnLst>
                                </p:cTn>
                              </p:par>
                              <p:par>
                                <p:cTn id="28" presetID="9" presetClass="exit" presetSubtype="0" fill="hold" grpId="2" nodeType="withEffect">
                                  <p:stCondLst>
                                    <p:cond delay="0"/>
                                  </p:stCondLst>
                                  <p:iterate>
                                    <p:tmAbs val="0"/>
                                  </p:iterate>
                                  <p:childTnLst>
                                    <p:animEffect transition="out" filter="dissolve">
                                      <p:cBhvr>
                                        <p:cTn id="29" dur="750" fill="hold"/>
                                        <p:tgtEl>
                                          <p:spTgt spid="152">
                                            <p:bg/>
                                          </p:spTgt>
                                        </p:tgtEl>
                                      </p:cBhvr>
                                    </p:animEffect>
                                    <p:set>
                                      <p:cBhvr>
                                        <p:cTn id="30" fill="hold">
                                          <p:stCondLst>
                                            <p:cond delay="750"/>
                                          </p:stCondLst>
                                        </p:cTn>
                                        <p:tgtEl>
                                          <p:spTgt spid="152">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 grpId="1" uiExpand="1" build="p" bldLvl="5" animBg="1" advAuto="0"/>
      <p:bldP spid="152" grpId="2" uiExpand="1" build="p" bldLvl="5"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5"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56" name="Η εκτεταμένη χρήση της Π.Σ. δεν επιτρέπει την εφαρμογή άλλων αποτελεσματικών διδακτικών στρατηγικών (π.χ., διαφοροποιημένη διδασκαλία, συνεργατική μάθηση, διδασκαλία με τη διαμεσολάβηση συνομηλίκων).…"/>
          <p:cNvSpPr txBox="1"/>
          <p:nvPr/>
        </p:nvSpPr>
        <p:spPr>
          <a:xfrm>
            <a:off x="3777627" y="3737115"/>
            <a:ext cx="8032607" cy="486389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t>Η εκτεταμένη χρήση της Π.Σ. δεν επιτρέπει την εφαρμογή άλλων αποτελεσματικών διδακτικών στρατηγικών (π.χ., διαφοροποιημένη διδασκαλία, συνεργατική μάθηση, διδασκαλία με τη διαμεσολάβηση συνομηλίκων).</a:t>
            </a:r>
          </a:p>
          <a:p>
            <a:pPr marL="333375" indent="-333375" algn="just">
              <a:lnSpc>
                <a:spcPct val="120000"/>
              </a:lnSpc>
              <a:buSzPct val="145000"/>
              <a:buChar char="•"/>
              <a:defRPr b="0"/>
            </a:pPr>
            <a:endParaRPr/>
          </a:p>
          <a:p>
            <a:pPr marL="333375" indent="-333375" algn="just">
              <a:lnSpc>
                <a:spcPct val="120000"/>
              </a:lnSpc>
              <a:buSzPct val="145000"/>
              <a:buChar char="•"/>
              <a:defRPr b="0"/>
            </a:pPr>
            <a:r>
              <a:t>Η έλλειψη κατάλληλου διδακτικού υλικού και ελάχιστα τροποποιημένων διδακτικών πρακτικών παρεμποδίζουν την πρόσβαση των μαθητών με αναπηρία στο Α.Π.  (Strogilos &amp; Tragoulia, 2013β;</a:t>
            </a:r>
            <a:r>
              <a:rPr>
                <a:solidFill>
                  <a:srgbClr val="FF2600"/>
                </a:solidFill>
              </a:rPr>
              <a:t> </a:t>
            </a:r>
            <a:r>
              <a:t>Strogilos &amp; Avramidis, 2016).</a:t>
            </a:r>
          </a:p>
        </p:txBody>
      </p:sp>
      <p:sp>
        <p:nvSpPr>
          <p:cNvPr id="157"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156">
                                            <p:bg/>
                                          </p:spTgt>
                                        </p:tgtEl>
                                        <p:attrNameLst>
                                          <p:attrName>style.visibility</p:attrName>
                                        </p:attrNameLst>
                                      </p:cBhvr>
                                      <p:to>
                                        <p:strVal val="visible"/>
                                      </p:to>
                                    </p:set>
                                    <p:animEffect transition="in" filter="dissolve">
                                      <p:cBhvr>
                                        <p:cTn id="7" dur="1000"/>
                                        <p:tgtEl>
                                          <p:spTgt spid="156">
                                            <p:bg/>
                                          </p:spTgt>
                                        </p:tgtEl>
                                      </p:cBhvr>
                                    </p:animEffect>
                                  </p:childTnLst>
                                </p:cTn>
                              </p:par>
                              <p:par>
                                <p:cTn id="8" presetID="9" presetClass="entr" presetSubtype="0" fill="hold" grpId="1" nodeType="withEffect">
                                  <p:stCondLst>
                                    <p:cond delay="0"/>
                                  </p:stCondLst>
                                  <p:iterate>
                                    <p:tmAbs val="0"/>
                                  </p:iterate>
                                  <p:childTnLst>
                                    <p:set>
                                      <p:cBhvr>
                                        <p:cTn id="9" fill="hold"/>
                                        <p:tgtEl>
                                          <p:spTgt spid="156">
                                            <p:txEl>
                                              <p:pRg st="0" end="0"/>
                                            </p:txEl>
                                          </p:spTgt>
                                        </p:tgtEl>
                                        <p:attrNameLst>
                                          <p:attrName>style.visibility</p:attrName>
                                        </p:attrNameLst>
                                      </p:cBhvr>
                                      <p:to>
                                        <p:strVal val="visible"/>
                                      </p:to>
                                    </p:set>
                                    <p:animEffect transition="in" filter="dissolve">
                                      <p:cBhvr>
                                        <p:cTn id="10" dur="1000"/>
                                        <p:tgtEl>
                                          <p:spTgt spid="156">
                                            <p:txEl>
                                              <p:pRg st="0" end="0"/>
                                            </p:txEl>
                                          </p:spTgt>
                                        </p:tgtEl>
                                      </p:cBhvr>
                                    </p:animEffect>
                                  </p:childTnLst>
                                </p:cTn>
                              </p:par>
                              <p:par>
                                <p:cTn id="11" presetID="9" presetClass="entr" fill="hold" grpId="1" nodeType="withEffect">
                                  <p:stCondLst>
                                    <p:cond delay="0"/>
                                  </p:stCondLst>
                                  <p:iterate>
                                    <p:tmAbs val="0"/>
                                  </p:iterate>
                                  <p:childTnLst>
                                    <p:set>
                                      <p:cBhvr>
                                        <p:cTn id="12" fill="hold"/>
                                        <p:tgtEl>
                                          <p:spTgt spid="156">
                                            <p:txEl>
                                              <p:pRg st="1" end="1"/>
                                            </p:txEl>
                                          </p:spTgt>
                                        </p:tgtEl>
                                        <p:attrNameLst>
                                          <p:attrName>style.visibility</p:attrName>
                                        </p:attrNameLst>
                                      </p:cBhvr>
                                      <p:to>
                                        <p:strVal val="visible"/>
                                      </p:to>
                                    </p:set>
                                    <p:animEffect transition="in" filter="dissolve">
                                      <p:cBhvr>
                                        <p:cTn id="13" dur="1000"/>
                                        <p:tgtEl>
                                          <p:spTgt spid="156">
                                            <p:txEl>
                                              <p:pRg st="1" end="1"/>
                                            </p:txEl>
                                          </p:spTgt>
                                        </p:tgtEl>
                                      </p:cBhvr>
                                    </p:animEffect>
                                  </p:childTnLst>
                                </p:cTn>
                              </p:par>
                              <p:par>
                                <p:cTn id="14" presetID="9" presetClass="entr" fill="hold" grpId="1" nodeType="withEffect">
                                  <p:stCondLst>
                                    <p:cond delay="0"/>
                                  </p:stCondLst>
                                  <p:iterate>
                                    <p:tmAbs val="0"/>
                                  </p:iterate>
                                  <p:childTnLst>
                                    <p:set>
                                      <p:cBhvr>
                                        <p:cTn id="15" fill="hold"/>
                                        <p:tgtEl>
                                          <p:spTgt spid="156">
                                            <p:txEl>
                                              <p:pRg st="2" end="2"/>
                                            </p:txEl>
                                          </p:spTgt>
                                        </p:tgtEl>
                                        <p:attrNameLst>
                                          <p:attrName>style.visibility</p:attrName>
                                        </p:attrNameLst>
                                      </p:cBhvr>
                                      <p:to>
                                        <p:strVal val="visible"/>
                                      </p:to>
                                    </p:set>
                                    <p:animEffect transition="in" filter="dissolve">
                                      <p:cBhvr>
                                        <p:cTn id="16" dur="1000"/>
                                        <p:tgtEl>
                                          <p:spTgt spid="15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fill="hold" grpId="2" nodeType="clickEffect">
                                  <p:stCondLst>
                                    <p:cond delay="0"/>
                                  </p:stCondLst>
                                  <p:iterate>
                                    <p:tmAbs val="0"/>
                                  </p:iterate>
                                  <p:childTnLst>
                                    <p:animEffect transition="out" filter="dissolve">
                                      <p:cBhvr>
                                        <p:cTn id="20" dur="750" fill="hold"/>
                                        <p:tgtEl>
                                          <p:spTgt spid="156">
                                            <p:txEl>
                                              <p:pRg st="0" end="0"/>
                                            </p:txEl>
                                          </p:spTgt>
                                        </p:tgtEl>
                                      </p:cBhvr>
                                    </p:animEffect>
                                    <p:set>
                                      <p:cBhvr>
                                        <p:cTn id="21" fill="hold">
                                          <p:stCondLst>
                                            <p:cond delay="750"/>
                                          </p:stCondLst>
                                        </p:cTn>
                                        <p:tgtEl>
                                          <p:spTgt spid="156">
                                            <p:txEl>
                                              <p:pRg st="0" end="0"/>
                                            </p:txEl>
                                          </p:spTgt>
                                        </p:tgtEl>
                                        <p:attrNameLst>
                                          <p:attrName>style.visibility</p:attrName>
                                        </p:attrNameLst>
                                      </p:cBhvr>
                                      <p:to>
                                        <p:strVal val="hidden"/>
                                      </p:to>
                                    </p:set>
                                  </p:childTnLst>
                                </p:cTn>
                              </p:par>
                              <p:par>
                                <p:cTn id="22" presetID="9" presetClass="exit" presetSubtype="0" fill="hold" grpId="2" nodeType="withEffect">
                                  <p:stCondLst>
                                    <p:cond delay="0"/>
                                  </p:stCondLst>
                                  <p:iterate>
                                    <p:tmAbs val="0"/>
                                  </p:iterate>
                                  <p:childTnLst>
                                    <p:animEffect transition="out" filter="dissolve">
                                      <p:cBhvr>
                                        <p:cTn id="23" dur="750" fill="hold"/>
                                        <p:tgtEl>
                                          <p:spTgt spid="156">
                                            <p:txEl>
                                              <p:pRg st="1" end="1"/>
                                            </p:txEl>
                                          </p:spTgt>
                                        </p:tgtEl>
                                      </p:cBhvr>
                                    </p:animEffect>
                                    <p:set>
                                      <p:cBhvr>
                                        <p:cTn id="24" fill="hold">
                                          <p:stCondLst>
                                            <p:cond delay="750"/>
                                          </p:stCondLst>
                                        </p:cTn>
                                        <p:tgtEl>
                                          <p:spTgt spid="156">
                                            <p:txEl>
                                              <p:pRg st="1" end="1"/>
                                            </p:txEl>
                                          </p:spTgt>
                                        </p:tgtEl>
                                        <p:attrNameLst>
                                          <p:attrName>style.visibility</p:attrName>
                                        </p:attrNameLst>
                                      </p:cBhvr>
                                      <p:to>
                                        <p:strVal val="hidden"/>
                                      </p:to>
                                    </p:set>
                                  </p:childTnLst>
                                </p:cTn>
                              </p:par>
                              <p:par>
                                <p:cTn id="25" presetID="9" presetClass="exit" presetSubtype="0" fill="hold" grpId="2" nodeType="withEffect">
                                  <p:stCondLst>
                                    <p:cond delay="0"/>
                                  </p:stCondLst>
                                  <p:iterate>
                                    <p:tmAbs val="0"/>
                                  </p:iterate>
                                  <p:childTnLst>
                                    <p:animEffect transition="out" filter="dissolve">
                                      <p:cBhvr>
                                        <p:cTn id="26" dur="750" fill="hold"/>
                                        <p:tgtEl>
                                          <p:spTgt spid="156">
                                            <p:txEl>
                                              <p:pRg st="2" end="2"/>
                                            </p:txEl>
                                          </p:spTgt>
                                        </p:tgtEl>
                                      </p:cBhvr>
                                    </p:animEffect>
                                    <p:set>
                                      <p:cBhvr>
                                        <p:cTn id="27" fill="hold">
                                          <p:stCondLst>
                                            <p:cond delay="750"/>
                                          </p:stCondLst>
                                        </p:cTn>
                                        <p:tgtEl>
                                          <p:spTgt spid="156">
                                            <p:txEl>
                                              <p:pRg st="2" end="2"/>
                                            </p:txEl>
                                          </p:spTgt>
                                        </p:tgtEl>
                                        <p:attrNameLst>
                                          <p:attrName>style.visibility</p:attrName>
                                        </p:attrNameLst>
                                      </p:cBhvr>
                                      <p:to>
                                        <p:strVal val="hidden"/>
                                      </p:to>
                                    </p:set>
                                  </p:childTnLst>
                                </p:cTn>
                              </p:par>
                              <p:par>
                                <p:cTn id="28" presetID="9" presetClass="exit" presetSubtype="0" fill="hold" grpId="2" nodeType="withEffect">
                                  <p:stCondLst>
                                    <p:cond delay="0"/>
                                  </p:stCondLst>
                                  <p:iterate>
                                    <p:tmAbs val="0"/>
                                  </p:iterate>
                                  <p:childTnLst>
                                    <p:animEffect transition="out" filter="dissolve">
                                      <p:cBhvr>
                                        <p:cTn id="29" dur="750" fill="hold"/>
                                        <p:tgtEl>
                                          <p:spTgt spid="156">
                                            <p:bg/>
                                          </p:spTgt>
                                        </p:tgtEl>
                                      </p:cBhvr>
                                    </p:animEffect>
                                    <p:set>
                                      <p:cBhvr>
                                        <p:cTn id="30" fill="hold">
                                          <p:stCondLst>
                                            <p:cond delay="750"/>
                                          </p:stCondLst>
                                        </p:cTn>
                                        <p:tgtEl>
                                          <p:spTgt spid="156">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 grpId="1" uiExpand="1" build="p" bldLvl="5" animBg="1" advAuto="0"/>
      <p:bldP spid="156" grpId="2" uiExpand="1" build="p" bldLvl="5"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9" name="Εικόνα" descr="Εικόνα"/>
          <p:cNvPicPr>
            <a:picLocks noChangeAspect="1"/>
          </p:cNvPicPr>
          <p:nvPr/>
        </p:nvPicPr>
        <p:blipFill>
          <a:blip r:embed="rId2">
            <a:extLst/>
          </a:blip>
          <a:stretch>
            <a:fillRect/>
          </a:stretch>
        </p:blipFill>
        <p:spPr>
          <a:xfrm>
            <a:off x="1010414" y="3429860"/>
            <a:ext cx="1989963" cy="1549875"/>
          </a:xfrm>
          <a:prstGeom prst="rect">
            <a:avLst/>
          </a:prstGeom>
          <a:ln w="12700">
            <a:miter lim="400000"/>
          </a:ln>
        </p:spPr>
      </p:pic>
      <p:sp>
        <p:nvSpPr>
          <p:cNvPr id="160" name="Οι εκπαιδευτικοί (Γ.Ε. &amp; Π.Σ.) πίστευαν ότι σε τάξεις Π.Σ. βελτιώνεται η αλληλεπίδραση των μαθητών με αναπηρία τόσο με τους εκπαιδευτικούς Γ.Ε. όσο και με τους συνομηλίκους.…"/>
          <p:cNvSpPr txBox="1"/>
          <p:nvPr/>
        </p:nvSpPr>
        <p:spPr>
          <a:xfrm>
            <a:off x="3777627" y="3035771"/>
            <a:ext cx="8032607" cy="6266587"/>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333375" indent="-333375" algn="just">
              <a:lnSpc>
                <a:spcPct val="120000"/>
              </a:lnSpc>
              <a:buSzPct val="145000"/>
              <a:buChar char="•"/>
              <a:defRPr b="0"/>
            </a:pPr>
            <a:r>
              <a:rPr dirty="0" err="1"/>
              <a:t>Οι</a:t>
            </a:r>
            <a:r>
              <a:rPr dirty="0"/>
              <a:t> </a:t>
            </a:r>
            <a:r>
              <a:rPr dirty="0" err="1"/>
              <a:t>εκ</a:t>
            </a:r>
            <a:r>
              <a:rPr dirty="0"/>
              <a:t>παιδευτικοί (Γ.Ε. &amp; Π.Σ.) π</a:t>
            </a:r>
            <a:r>
              <a:rPr dirty="0" err="1"/>
              <a:t>ίστευ</a:t>
            </a:r>
            <a:r>
              <a:rPr dirty="0"/>
              <a:t>αν ότι σε τάξεις Π.Σ. β</a:t>
            </a:r>
            <a:r>
              <a:rPr dirty="0" err="1"/>
              <a:t>ελτιώνετ</a:t>
            </a:r>
            <a:r>
              <a:rPr dirty="0"/>
              <a:t>αι η αλληλεπίδραση των μαθητών με αναπηρία τόσο με τους εκπαιδευτικούς Γ.Ε. </a:t>
            </a:r>
            <a:r>
              <a:rPr dirty="0" err="1"/>
              <a:t>όσο</a:t>
            </a:r>
            <a:r>
              <a:rPr dirty="0"/>
              <a:t> και </a:t>
            </a:r>
            <a:r>
              <a:rPr dirty="0" err="1"/>
              <a:t>με</a:t>
            </a:r>
            <a:r>
              <a:rPr dirty="0"/>
              <a:t> </a:t>
            </a:r>
            <a:r>
              <a:rPr dirty="0" err="1"/>
              <a:t>τους</a:t>
            </a:r>
            <a:r>
              <a:rPr dirty="0"/>
              <a:t> </a:t>
            </a:r>
            <a:r>
              <a:rPr dirty="0" err="1"/>
              <a:t>συνομηλίκους</a:t>
            </a:r>
            <a:r>
              <a:rPr dirty="0"/>
              <a:t>.</a:t>
            </a:r>
          </a:p>
          <a:p>
            <a:pPr marL="333375" indent="-333375" algn="just">
              <a:lnSpc>
                <a:spcPct val="120000"/>
              </a:lnSpc>
              <a:buSzPct val="145000"/>
              <a:buChar char="•"/>
              <a:defRPr b="0"/>
            </a:pPr>
            <a:endParaRPr dirty="0"/>
          </a:p>
          <a:p>
            <a:pPr>
              <a:lnSpc>
                <a:spcPct val="120000"/>
              </a:lnSpc>
            </a:pPr>
            <a:r>
              <a:rPr dirty="0"/>
              <a:t>ΟΜΩΣ</a:t>
            </a:r>
          </a:p>
          <a:p>
            <a:pPr>
              <a:lnSpc>
                <a:spcPct val="120000"/>
              </a:lnSpc>
            </a:pPr>
            <a:endParaRPr dirty="0"/>
          </a:p>
          <a:p>
            <a:pPr marL="333375" indent="-333375" algn="just">
              <a:lnSpc>
                <a:spcPct val="120000"/>
              </a:lnSpc>
              <a:buSzPct val="145000"/>
              <a:buChar char="•"/>
              <a:defRPr b="0"/>
            </a:pPr>
            <a:r>
              <a:rPr dirty="0"/>
              <a:t>Η </a:t>
            </a:r>
            <a:r>
              <a:rPr dirty="0" err="1"/>
              <a:t>συχνή</a:t>
            </a:r>
            <a:r>
              <a:rPr dirty="0"/>
              <a:t> </a:t>
            </a:r>
            <a:r>
              <a:rPr dirty="0" err="1"/>
              <a:t>εφ</a:t>
            </a:r>
            <a:r>
              <a:rPr dirty="0"/>
              <a:t>αρμογή της εξατομικευμένης διδασκαλίας σε μαθητές με αναπηρία από εκπαιδευτικό Π.Σ. </a:t>
            </a:r>
            <a:r>
              <a:rPr dirty="0" err="1"/>
              <a:t>μειώνει</a:t>
            </a:r>
            <a:r>
              <a:rPr dirty="0"/>
              <a:t> </a:t>
            </a:r>
            <a:r>
              <a:rPr dirty="0" err="1"/>
              <a:t>τις</a:t>
            </a:r>
            <a:r>
              <a:rPr dirty="0"/>
              <a:t> α</a:t>
            </a:r>
            <a:r>
              <a:rPr dirty="0" err="1"/>
              <a:t>λληλε</a:t>
            </a:r>
            <a:r>
              <a:rPr dirty="0"/>
              <a:t>πιδράσεις τους με τους </a:t>
            </a:r>
            <a:r>
              <a:rPr dirty="0" smtClean="0"/>
              <a:t>συνομηλίκους</a:t>
            </a:r>
            <a:r>
              <a:rPr lang="el-GR" dirty="0" smtClean="0"/>
              <a:t> τους</a:t>
            </a:r>
            <a:r>
              <a:rPr dirty="0" smtClean="0"/>
              <a:t>.</a:t>
            </a:r>
            <a:endParaRPr dirty="0"/>
          </a:p>
          <a:p>
            <a:pPr marL="333375" indent="-333375" algn="just">
              <a:lnSpc>
                <a:spcPct val="120000"/>
              </a:lnSpc>
              <a:buSzPct val="145000"/>
              <a:buChar char="•"/>
              <a:defRPr b="0"/>
            </a:pPr>
            <a:endParaRPr dirty="0"/>
          </a:p>
          <a:p>
            <a:pPr marL="333375" indent="-333375" algn="just">
              <a:lnSpc>
                <a:spcPct val="120000"/>
              </a:lnSpc>
              <a:buSzPct val="145000"/>
              <a:buChar char="•"/>
              <a:defRPr b="0"/>
            </a:pPr>
            <a:r>
              <a:rPr dirty="0" err="1"/>
              <a:t>Οι</a:t>
            </a:r>
            <a:r>
              <a:rPr dirty="0"/>
              <a:t> μα</a:t>
            </a:r>
            <a:r>
              <a:rPr dirty="0" err="1"/>
              <a:t>θητές</a:t>
            </a:r>
            <a:r>
              <a:rPr dirty="0"/>
              <a:t> </a:t>
            </a:r>
            <a:r>
              <a:rPr dirty="0" err="1"/>
              <a:t>με</a:t>
            </a:r>
            <a:r>
              <a:rPr dirty="0"/>
              <a:t> αναπ</a:t>
            </a:r>
            <a:r>
              <a:rPr dirty="0" err="1"/>
              <a:t>ηρί</a:t>
            </a:r>
            <a:r>
              <a:rPr dirty="0"/>
              <a:t>α έχουν περισσότερες αλληλεπιδράσεις με τους εκπαιδευτικούς </a:t>
            </a:r>
            <a:r>
              <a:rPr lang="el-GR" dirty="0" smtClean="0"/>
              <a:t>Γ.Ε.</a:t>
            </a:r>
            <a:r>
              <a:rPr dirty="0" smtClean="0"/>
              <a:t>, </a:t>
            </a:r>
            <a:r>
              <a:rPr dirty="0"/>
              <a:t>όταν δεν φοιτούσαν σε τάξεις Π.Σ.</a:t>
            </a:r>
          </a:p>
        </p:txBody>
      </p:sp>
      <p:sp>
        <p:nvSpPr>
          <p:cNvPr id="161" name="Αναβαθμίζει η παράλληλη στήριξη την ποιότητα της εκπαίδευσης για μαθητές με αναπηρία;"/>
          <p:cNvSpPr/>
          <p:nvPr/>
        </p:nvSpPr>
        <p:spPr>
          <a:xfrm>
            <a:off x="574395" y="170099"/>
            <a:ext cx="9546132" cy="2326802"/>
          </a:xfrm>
          <a:prstGeom prst="rect">
            <a:avLst/>
          </a:prstGeom>
          <a:ln w="63500">
            <a:solidFill>
              <a:srgbClr val="FF2600"/>
            </a:solidFill>
            <a:miter lim="400000"/>
          </a:ln>
          <a:extLst>
            <a:ext uri="{C572A759-6A51-4108-AA02-DFA0A04FC94B}">
              <ma14:wrappingTextBoxFlag xmlns:ma14="http://schemas.microsoft.com/office/mac/drawingml/2011/main" val="1"/>
            </a:ext>
          </a:extLst>
        </p:spPr>
        <p:txBody>
          <a:bodyPr lIns="50800" tIns="50800" rIns="50800" bIns="50800"/>
          <a:lstStyle>
            <a:lvl1pPr>
              <a:defRPr sz="4000" b="0">
                <a:latin typeface="+mn-lt"/>
                <a:ea typeface="+mn-ea"/>
                <a:cs typeface="+mn-cs"/>
                <a:sym typeface="Helvetica Neue Medium"/>
              </a:defRPr>
            </a:lvl1pPr>
          </a:lstStyle>
          <a:p>
            <a:r>
              <a:t>Αναβαθμίζει η παράλληλη στήριξη την ποιότητα της εκπαίδευσης για μαθητές με αναπηρία;</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9" presetClass="entr" fill="hold" grpId="1" nodeType="withEffect">
                                  <p:stCondLst>
                                    <p:cond delay="0"/>
                                  </p:stCondLst>
                                  <p:iterate>
                                    <p:tmAbs val="0"/>
                                  </p:iterate>
                                  <p:childTnLst>
                                    <p:set>
                                      <p:cBhvr>
                                        <p:cTn id="6" fill="hold"/>
                                        <p:tgtEl>
                                          <p:spTgt spid="160">
                                            <p:bg/>
                                          </p:spTgt>
                                        </p:tgtEl>
                                        <p:attrNameLst>
                                          <p:attrName>style.visibility</p:attrName>
                                        </p:attrNameLst>
                                      </p:cBhvr>
                                      <p:to>
                                        <p:strVal val="visible"/>
                                      </p:to>
                                    </p:set>
                                    <p:animEffect transition="in" filter="dissolve">
                                      <p:cBhvr>
                                        <p:cTn id="7" dur="1000"/>
                                        <p:tgtEl>
                                          <p:spTgt spid="160">
                                            <p:bg/>
                                          </p:spTgt>
                                        </p:tgtEl>
                                      </p:cBhvr>
                                    </p:animEffect>
                                  </p:childTnLst>
                                </p:cTn>
                              </p:par>
                              <p:par>
                                <p:cTn id="8" presetID="9" presetClass="entr" presetSubtype="0" fill="hold" grpId="1" nodeType="withEffect">
                                  <p:stCondLst>
                                    <p:cond delay="0"/>
                                  </p:stCondLst>
                                  <p:iterate>
                                    <p:tmAbs val="0"/>
                                  </p:iterate>
                                  <p:childTnLst>
                                    <p:set>
                                      <p:cBhvr>
                                        <p:cTn id="9" fill="hold"/>
                                        <p:tgtEl>
                                          <p:spTgt spid="160">
                                            <p:txEl>
                                              <p:pRg st="0" end="0"/>
                                            </p:txEl>
                                          </p:spTgt>
                                        </p:tgtEl>
                                        <p:attrNameLst>
                                          <p:attrName>style.visibility</p:attrName>
                                        </p:attrNameLst>
                                      </p:cBhvr>
                                      <p:to>
                                        <p:strVal val="visible"/>
                                      </p:to>
                                    </p:set>
                                    <p:animEffect transition="in" filter="dissolve">
                                      <p:cBhvr>
                                        <p:cTn id="10" dur="1000"/>
                                        <p:tgtEl>
                                          <p:spTgt spid="160">
                                            <p:txEl>
                                              <p:pRg st="0" end="0"/>
                                            </p:txEl>
                                          </p:spTgt>
                                        </p:tgtEl>
                                      </p:cBhvr>
                                    </p:animEffect>
                                  </p:childTnLst>
                                </p:cTn>
                              </p:par>
                              <p:par>
                                <p:cTn id="11" presetID="9" presetClass="entr" fill="hold" grpId="1" nodeType="withEffect">
                                  <p:stCondLst>
                                    <p:cond delay="0"/>
                                  </p:stCondLst>
                                  <p:iterate>
                                    <p:tmAbs val="0"/>
                                  </p:iterate>
                                  <p:childTnLst>
                                    <p:set>
                                      <p:cBhvr>
                                        <p:cTn id="12" fill="hold"/>
                                        <p:tgtEl>
                                          <p:spTgt spid="160">
                                            <p:txEl>
                                              <p:pRg st="2" end="2"/>
                                            </p:txEl>
                                          </p:spTgt>
                                        </p:tgtEl>
                                        <p:attrNameLst>
                                          <p:attrName>style.visibility</p:attrName>
                                        </p:attrNameLst>
                                      </p:cBhvr>
                                      <p:to>
                                        <p:strVal val="visible"/>
                                      </p:to>
                                    </p:set>
                                    <p:animEffect transition="in" filter="dissolve">
                                      <p:cBhvr>
                                        <p:cTn id="13" dur="1000"/>
                                        <p:tgtEl>
                                          <p:spTgt spid="160">
                                            <p:txEl>
                                              <p:pRg st="2" end="2"/>
                                            </p:txEl>
                                          </p:spTgt>
                                        </p:tgtEl>
                                      </p:cBhvr>
                                    </p:animEffect>
                                  </p:childTnLst>
                                </p:cTn>
                              </p:par>
                              <p:par>
                                <p:cTn id="14" presetID="9" presetClass="entr" fill="hold" grpId="1" nodeType="withEffect">
                                  <p:stCondLst>
                                    <p:cond delay="0"/>
                                  </p:stCondLst>
                                  <p:iterate>
                                    <p:tmAbs val="0"/>
                                  </p:iterate>
                                  <p:childTnLst>
                                    <p:set>
                                      <p:cBhvr>
                                        <p:cTn id="15" fill="hold"/>
                                        <p:tgtEl>
                                          <p:spTgt spid="160">
                                            <p:txEl>
                                              <p:pRg st="4" end="4"/>
                                            </p:txEl>
                                          </p:spTgt>
                                        </p:tgtEl>
                                        <p:attrNameLst>
                                          <p:attrName>style.visibility</p:attrName>
                                        </p:attrNameLst>
                                      </p:cBhvr>
                                      <p:to>
                                        <p:strVal val="visible"/>
                                      </p:to>
                                    </p:set>
                                    <p:animEffect transition="in" filter="dissolve">
                                      <p:cBhvr>
                                        <p:cTn id="16" dur="1000"/>
                                        <p:tgtEl>
                                          <p:spTgt spid="160">
                                            <p:txEl>
                                              <p:pRg st="4" end="4"/>
                                            </p:txEl>
                                          </p:spTgt>
                                        </p:tgtEl>
                                      </p:cBhvr>
                                    </p:animEffect>
                                  </p:childTnLst>
                                </p:cTn>
                              </p:par>
                              <p:par>
                                <p:cTn id="17" presetID="9" presetClass="entr" fill="hold" grpId="1" nodeType="withEffect">
                                  <p:stCondLst>
                                    <p:cond delay="0"/>
                                  </p:stCondLst>
                                  <p:iterate>
                                    <p:tmAbs val="0"/>
                                  </p:iterate>
                                  <p:childTnLst>
                                    <p:set>
                                      <p:cBhvr>
                                        <p:cTn id="18" fill="hold"/>
                                        <p:tgtEl>
                                          <p:spTgt spid="160">
                                            <p:txEl>
                                              <p:pRg st="6" end="6"/>
                                            </p:txEl>
                                          </p:spTgt>
                                        </p:tgtEl>
                                        <p:attrNameLst>
                                          <p:attrName>style.visibility</p:attrName>
                                        </p:attrNameLst>
                                      </p:cBhvr>
                                      <p:to>
                                        <p:strVal val="visible"/>
                                      </p:to>
                                    </p:set>
                                    <p:animEffect transition="in" filter="dissolve">
                                      <p:cBhvr>
                                        <p:cTn id="19" dur="1000"/>
                                        <p:tgtEl>
                                          <p:spTgt spid="160">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fill="hold" grpId="2" nodeType="clickEffect">
                                  <p:stCondLst>
                                    <p:cond delay="0"/>
                                  </p:stCondLst>
                                  <p:iterate>
                                    <p:tmAbs val="0"/>
                                  </p:iterate>
                                  <p:childTnLst>
                                    <p:animEffect transition="out" filter="dissolve">
                                      <p:cBhvr>
                                        <p:cTn id="23" dur="750" fill="hold"/>
                                        <p:tgtEl>
                                          <p:spTgt spid="160">
                                            <p:txEl>
                                              <p:pRg st="0" end="0"/>
                                            </p:txEl>
                                          </p:spTgt>
                                        </p:tgtEl>
                                      </p:cBhvr>
                                    </p:animEffect>
                                    <p:set>
                                      <p:cBhvr>
                                        <p:cTn id="24" fill="hold">
                                          <p:stCondLst>
                                            <p:cond delay="750"/>
                                          </p:stCondLst>
                                        </p:cTn>
                                        <p:tgtEl>
                                          <p:spTgt spid="160">
                                            <p:txEl>
                                              <p:pRg st="0" end="0"/>
                                            </p:txEl>
                                          </p:spTgt>
                                        </p:tgtEl>
                                        <p:attrNameLst>
                                          <p:attrName>style.visibility</p:attrName>
                                        </p:attrNameLst>
                                      </p:cBhvr>
                                      <p:to>
                                        <p:strVal val="hidden"/>
                                      </p:to>
                                    </p:set>
                                  </p:childTnLst>
                                </p:cTn>
                              </p:par>
                              <p:par>
                                <p:cTn id="25" presetID="9" presetClass="exit" presetSubtype="0" fill="hold" grpId="2" nodeType="withEffect">
                                  <p:stCondLst>
                                    <p:cond delay="0"/>
                                  </p:stCondLst>
                                  <p:iterate>
                                    <p:tmAbs val="0"/>
                                  </p:iterate>
                                  <p:childTnLst>
                                    <p:animEffect transition="out" filter="dissolve">
                                      <p:cBhvr>
                                        <p:cTn id="26" dur="750" fill="hold"/>
                                        <p:tgtEl>
                                          <p:spTgt spid="160">
                                            <p:txEl>
                                              <p:pRg st="2" end="2"/>
                                            </p:txEl>
                                          </p:spTgt>
                                        </p:tgtEl>
                                      </p:cBhvr>
                                    </p:animEffect>
                                    <p:set>
                                      <p:cBhvr>
                                        <p:cTn id="27" fill="hold">
                                          <p:stCondLst>
                                            <p:cond delay="750"/>
                                          </p:stCondLst>
                                        </p:cTn>
                                        <p:tgtEl>
                                          <p:spTgt spid="160">
                                            <p:txEl>
                                              <p:pRg st="2" end="2"/>
                                            </p:txEl>
                                          </p:spTgt>
                                        </p:tgtEl>
                                        <p:attrNameLst>
                                          <p:attrName>style.visibility</p:attrName>
                                        </p:attrNameLst>
                                      </p:cBhvr>
                                      <p:to>
                                        <p:strVal val="hidden"/>
                                      </p:to>
                                    </p:set>
                                  </p:childTnLst>
                                </p:cTn>
                              </p:par>
                              <p:par>
                                <p:cTn id="28" presetID="9" presetClass="exit" presetSubtype="0" fill="hold" grpId="2" nodeType="withEffect">
                                  <p:stCondLst>
                                    <p:cond delay="0"/>
                                  </p:stCondLst>
                                  <p:iterate>
                                    <p:tmAbs val="0"/>
                                  </p:iterate>
                                  <p:childTnLst>
                                    <p:animEffect transition="out" filter="dissolve">
                                      <p:cBhvr>
                                        <p:cTn id="29" dur="750" fill="hold"/>
                                        <p:tgtEl>
                                          <p:spTgt spid="160">
                                            <p:txEl>
                                              <p:pRg st="4" end="4"/>
                                            </p:txEl>
                                          </p:spTgt>
                                        </p:tgtEl>
                                      </p:cBhvr>
                                    </p:animEffect>
                                    <p:set>
                                      <p:cBhvr>
                                        <p:cTn id="30" fill="hold">
                                          <p:stCondLst>
                                            <p:cond delay="750"/>
                                          </p:stCondLst>
                                        </p:cTn>
                                        <p:tgtEl>
                                          <p:spTgt spid="160">
                                            <p:txEl>
                                              <p:pRg st="4" end="4"/>
                                            </p:txEl>
                                          </p:spTgt>
                                        </p:tgtEl>
                                        <p:attrNameLst>
                                          <p:attrName>style.visibility</p:attrName>
                                        </p:attrNameLst>
                                      </p:cBhvr>
                                      <p:to>
                                        <p:strVal val="hidden"/>
                                      </p:to>
                                    </p:set>
                                  </p:childTnLst>
                                </p:cTn>
                              </p:par>
                              <p:par>
                                <p:cTn id="31" presetID="9" presetClass="exit" presetSubtype="0" fill="hold" grpId="2" nodeType="withEffect">
                                  <p:stCondLst>
                                    <p:cond delay="0"/>
                                  </p:stCondLst>
                                  <p:iterate>
                                    <p:tmAbs val="0"/>
                                  </p:iterate>
                                  <p:childTnLst>
                                    <p:animEffect transition="out" filter="dissolve">
                                      <p:cBhvr>
                                        <p:cTn id="32" dur="750" fill="hold"/>
                                        <p:tgtEl>
                                          <p:spTgt spid="160">
                                            <p:txEl>
                                              <p:pRg st="6" end="6"/>
                                            </p:txEl>
                                          </p:spTgt>
                                        </p:tgtEl>
                                      </p:cBhvr>
                                    </p:animEffect>
                                    <p:set>
                                      <p:cBhvr>
                                        <p:cTn id="33" fill="hold">
                                          <p:stCondLst>
                                            <p:cond delay="750"/>
                                          </p:stCondLst>
                                        </p:cTn>
                                        <p:tgtEl>
                                          <p:spTgt spid="160">
                                            <p:txEl>
                                              <p:pRg st="6" end="6"/>
                                            </p:txEl>
                                          </p:spTgt>
                                        </p:tgtEl>
                                        <p:attrNameLst>
                                          <p:attrName>style.visibility</p:attrName>
                                        </p:attrNameLst>
                                      </p:cBhvr>
                                      <p:to>
                                        <p:strVal val="hidden"/>
                                      </p:to>
                                    </p:set>
                                  </p:childTnLst>
                                </p:cTn>
                              </p:par>
                              <p:par>
                                <p:cTn id="34" presetID="9" presetClass="exit" presetSubtype="0" fill="hold" grpId="2" nodeType="withEffect">
                                  <p:stCondLst>
                                    <p:cond delay="0"/>
                                  </p:stCondLst>
                                  <p:iterate>
                                    <p:tmAbs val="0"/>
                                  </p:iterate>
                                  <p:childTnLst>
                                    <p:animEffect transition="out" filter="dissolve">
                                      <p:cBhvr>
                                        <p:cTn id="35" dur="750" fill="hold"/>
                                        <p:tgtEl>
                                          <p:spTgt spid="160">
                                            <p:bg/>
                                          </p:spTgt>
                                        </p:tgtEl>
                                      </p:cBhvr>
                                    </p:animEffect>
                                    <p:set>
                                      <p:cBhvr>
                                        <p:cTn id="36" fill="hold">
                                          <p:stCondLst>
                                            <p:cond delay="750"/>
                                          </p:stCondLst>
                                        </p:cTn>
                                        <p:tgtEl>
                                          <p:spTgt spid="160">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1" uiExpand="1" build="p" bldLvl="5" animBg="1" advAuto="0"/>
      <p:bldP spid="160" grpId="2" uiExpand="1" build="p" bldLvl="5" animBg="1" advAuto="0"/>
    </p:bld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241</TotalTime>
  <Words>1689</Words>
  <Application>Microsoft Macintosh PowerPoint</Application>
  <PresentationFormat>Custom</PresentationFormat>
  <Paragraphs>143</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Calibri</vt:lpstr>
      <vt:lpstr>Chalkduster</vt:lpstr>
      <vt:lpstr>Helvetica Light</vt:lpstr>
      <vt:lpstr>Helvetica Neue</vt:lpstr>
      <vt:lpstr>Helvetica Neue Light</vt:lpstr>
      <vt:lpstr>Helvetica Neue Medium</vt:lpstr>
      <vt:lpstr>Helvetica Neue Thin</vt:lpstr>
      <vt:lpstr>Segoe Script</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FYSSA ARISTEA</cp:lastModifiedBy>
  <cp:revision>104</cp:revision>
  <dcterms:modified xsi:type="dcterms:W3CDTF">2018-12-12T17:31:01Z</dcterms:modified>
</cp:coreProperties>
</file>