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136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592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8421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576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32645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222042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617349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043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849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17507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116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7DA23E3-4CFF-4D24-AA54-8CDB960CFFE0}" type="datetimeFigureOut">
              <a:rPr lang="el-GR" smtClean="0"/>
              <a:t>1/3/2019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0EAAFF6-4F9D-40A8-8E18-D0FED969480A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61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ροβατοτροφία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Δρ</a:t>
            </a:r>
            <a:r>
              <a:rPr lang="el-GR" dirty="0" smtClean="0"/>
              <a:t> Γκουγκουλής Δημήτριος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6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Παραγωγικά χαρακτηριστικά της Ελλάδας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071937"/>
          </a:xfrm>
        </p:spPr>
        <p:txBody>
          <a:bodyPr>
            <a:normAutofit lnSpcReduction="10000"/>
          </a:bodyPr>
          <a:lstStyle/>
          <a:p>
            <a:r>
              <a:rPr lang="el-GR" sz="2400" dirty="0"/>
              <a:t>Ο </a:t>
            </a:r>
            <a:r>
              <a:rPr lang="el-GR" sz="2400" dirty="0" smtClean="0"/>
              <a:t>πληθυσμός </a:t>
            </a:r>
            <a:r>
              <a:rPr lang="el-GR" sz="2400" dirty="0"/>
              <a:t>της χώρας </a:t>
            </a:r>
            <a:r>
              <a:rPr lang="el-GR" sz="2400" dirty="0" smtClean="0"/>
              <a:t>µας </a:t>
            </a:r>
            <a:r>
              <a:rPr lang="el-GR" sz="2400" dirty="0"/>
              <a:t>σε </a:t>
            </a:r>
            <a:r>
              <a:rPr lang="el-GR" sz="2400" dirty="0" smtClean="0"/>
              <a:t>αιγοπρόβατα </a:t>
            </a:r>
          </a:p>
          <a:p>
            <a:r>
              <a:rPr lang="el-GR" sz="2400" dirty="0" smtClean="0"/>
              <a:t> </a:t>
            </a:r>
            <a:r>
              <a:rPr lang="el-GR" sz="2400" b="1" dirty="0"/>
              <a:t>8.227.631</a:t>
            </a:r>
            <a:r>
              <a:rPr lang="el-GR" sz="2400" dirty="0"/>
              <a:t> πρόβατα </a:t>
            </a:r>
            <a:r>
              <a:rPr lang="el-GR" sz="2400" dirty="0" smtClean="0"/>
              <a:t>και </a:t>
            </a:r>
            <a:r>
              <a:rPr lang="el-GR" sz="2400" b="1" dirty="0"/>
              <a:t>3.541.675</a:t>
            </a:r>
            <a:r>
              <a:rPr lang="el-GR" sz="2400" dirty="0"/>
              <a:t> αίγες </a:t>
            </a:r>
            <a:r>
              <a:rPr lang="el-GR" sz="2400" dirty="0" smtClean="0"/>
              <a:t>που παράγουν 530.000 </a:t>
            </a:r>
            <a:r>
              <a:rPr lang="el-GR" sz="2400" dirty="0"/>
              <a:t>τόνους γάλα </a:t>
            </a:r>
          </a:p>
          <a:p>
            <a:pPr lvl="1"/>
            <a:r>
              <a:rPr lang="el-GR" sz="2000" dirty="0" smtClean="0"/>
              <a:t>95.000 </a:t>
            </a:r>
            <a:r>
              <a:rPr lang="el-GR" sz="2000" dirty="0"/>
              <a:t>τόνοι </a:t>
            </a:r>
            <a:r>
              <a:rPr lang="el-GR" sz="2000" dirty="0" smtClean="0"/>
              <a:t>φέτα</a:t>
            </a:r>
          </a:p>
          <a:p>
            <a:pPr lvl="1"/>
            <a:r>
              <a:rPr lang="el-GR" sz="2000" dirty="0" smtClean="0"/>
              <a:t>10.000 </a:t>
            </a:r>
            <a:r>
              <a:rPr lang="el-GR" sz="2000" dirty="0"/>
              <a:t>τόνοι λοιπά </a:t>
            </a:r>
            <a:r>
              <a:rPr lang="el-GR" sz="2000" dirty="0" smtClean="0"/>
              <a:t>τυριά</a:t>
            </a:r>
          </a:p>
          <a:p>
            <a:pPr lvl="1"/>
            <a:r>
              <a:rPr lang="el-GR" sz="2000" dirty="0" smtClean="0"/>
              <a:t>10.000 </a:t>
            </a:r>
            <a:r>
              <a:rPr lang="el-GR" sz="2000" dirty="0"/>
              <a:t>τόνοι παραδοσιακό </a:t>
            </a:r>
            <a:r>
              <a:rPr lang="el-GR" sz="2000" dirty="0" smtClean="0"/>
              <a:t>γιαούρτι</a:t>
            </a:r>
          </a:p>
          <a:p>
            <a:r>
              <a:rPr lang="el-GR" sz="2400" dirty="0" smtClean="0"/>
              <a:t>Ετησίως σφάζονται </a:t>
            </a:r>
            <a:r>
              <a:rPr lang="el-GR" sz="2400" dirty="0"/>
              <a:t>3 εκατ. </a:t>
            </a:r>
            <a:r>
              <a:rPr lang="el-GR" sz="2400" dirty="0" smtClean="0"/>
              <a:t>αρνιά, </a:t>
            </a:r>
          </a:p>
          <a:p>
            <a:r>
              <a:rPr lang="el-GR" sz="2400" dirty="0" smtClean="0"/>
              <a:t>91.000 κτηνοτρόφοι με πρόβατα και 64.000 με αίγες </a:t>
            </a:r>
          </a:p>
          <a:p>
            <a:r>
              <a:rPr lang="el-GR" sz="2400" dirty="0" smtClean="0"/>
              <a:t>μείωση </a:t>
            </a:r>
            <a:r>
              <a:rPr lang="el-GR" sz="2400" dirty="0"/>
              <a:t>του </a:t>
            </a:r>
            <a:r>
              <a:rPr lang="el-GR" sz="2400" dirty="0" smtClean="0"/>
              <a:t>αριθμού κατά </a:t>
            </a:r>
            <a:r>
              <a:rPr lang="el-GR" sz="2400" dirty="0"/>
              <a:t>2.000 </a:t>
            </a:r>
            <a:r>
              <a:rPr lang="el-GR" sz="2400" dirty="0" smtClean="0"/>
              <a:t>το 2016 και συνεχή μείωση έκτοτε (σήμερα περί τις 86.000)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75303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Στην </a:t>
            </a:r>
            <a:r>
              <a:rPr lang="el-GR" dirty="0" err="1" smtClean="0"/>
              <a:t>ελλαδα</a:t>
            </a:r>
            <a:r>
              <a:rPr lang="el-GR" dirty="0" smtClean="0"/>
              <a:t>….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Η αξία των προϊόντων της </a:t>
            </a:r>
            <a:r>
              <a:rPr lang="el-GR" sz="2400" dirty="0" err="1" smtClean="0"/>
              <a:t>αιγοπροβατοτροφίας</a:t>
            </a:r>
            <a:r>
              <a:rPr lang="el-GR" sz="2400" dirty="0"/>
              <a:t> </a:t>
            </a:r>
            <a:r>
              <a:rPr lang="el-GR" sz="2400" dirty="0" smtClean="0"/>
              <a:t>αντιπροσωπεύει</a:t>
            </a:r>
            <a:endParaRPr lang="el-GR" sz="2400" dirty="0"/>
          </a:p>
          <a:p>
            <a:pPr lvl="1"/>
            <a:r>
              <a:rPr lang="el-GR" sz="2000" dirty="0" smtClean="0"/>
              <a:t>το </a:t>
            </a:r>
            <a:r>
              <a:rPr lang="el-GR" sz="2000" dirty="0"/>
              <a:t>8 % της συνολικής Ακαθάριστης Αξίας </a:t>
            </a:r>
            <a:r>
              <a:rPr lang="el-GR" sz="2000" dirty="0" smtClean="0"/>
              <a:t>της Γεωργικής Παραγωγής</a:t>
            </a:r>
          </a:p>
          <a:p>
            <a:pPr lvl="1"/>
            <a:r>
              <a:rPr lang="el-GR" sz="2000" dirty="0" smtClean="0"/>
              <a:t>το </a:t>
            </a:r>
            <a:r>
              <a:rPr lang="el-GR" sz="2000" dirty="0"/>
              <a:t>33 % της συνολικής Ακαθάριστης Αξίας </a:t>
            </a:r>
            <a:r>
              <a:rPr lang="el-GR" sz="2000" dirty="0" smtClean="0"/>
              <a:t>της Ζωικής </a:t>
            </a:r>
            <a:r>
              <a:rPr lang="el-GR" sz="2000" dirty="0"/>
              <a:t>Παραγωγής, (Ελλ. Στατ. Αρχή, 2004).</a:t>
            </a:r>
          </a:p>
          <a:p>
            <a:pPr algn="ctr"/>
            <a:endParaRPr lang="el-GR" sz="2400" i="1" dirty="0" smtClean="0"/>
          </a:p>
          <a:p>
            <a:pPr algn="ctr"/>
            <a:endParaRPr lang="el-GR" sz="2400" i="1" dirty="0"/>
          </a:p>
          <a:p>
            <a:pPr algn="ctr"/>
            <a:r>
              <a:rPr lang="el-GR" sz="2400" i="1" dirty="0" smtClean="0"/>
              <a:t>Σε </a:t>
            </a:r>
            <a:r>
              <a:rPr lang="el-GR" sz="2400" i="1" dirty="0"/>
              <a:t>απόλυτα </a:t>
            </a:r>
            <a:r>
              <a:rPr lang="el-GR" sz="2400" i="1" dirty="0" smtClean="0"/>
              <a:t>μεγέθη: </a:t>
            </a:r>
            <a:r>
              <a:rPr lang="el-GR" sz="2400" dirty="0" smtClean="0"/>
              <a:t>είναι </a:t>
            </a:r>
            <a:r>
              <a:rPr lang="el-GR" sz="2400" dirty="0"/>
              <a:t>ο σημαντικότερος κλάδος της </a:t>
            </a:r>
            <a:r>
              <a:rPr lang="el-GR" sz="2400" dirty="0" smtClean="0"/>
              <a:t>Ελληνικής κτηνοτροφίας</a:t>
            </a:r>
            <a:r>
              <a:rPr lang="el-G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3864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Στην </a:t>
            </a:r>
            <a:r>
              <a:rPr lang="el-GR" dirty="0" err="1"/>
              <a:t>ελλαδα</a:t>
            </a:r>
            <a:r>
              <a:rPr lang="el-GR" dirty="0"/>
              <a:t>….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Απασχολεί τα μέλη χιλιάδων οικογενειών.</a:t>
            </a:r>
          </a:p>
          <a:p>
            <a:r>
              <a:rPr lang="el-GR" sz="2400" dirty="0" smtClean="0"/>
              <a:t>Αποτελεί </a:t>
            </a:r>
            <a:r>
              <a:rPr lang="el-GR" sz="2400" dirty="0"/>
              <a:t>την κύρια ή πιο σημαντική </a:t>
            </a:r>
            <a:r>
              <a:rPr lang="el-GR" sz="2400" dirty="0" smtClean="0"/>
              <a:t>σταθερή πηγή </a:t>
            </a:r>
            <a:r>
              <a:rPr lang="el-GR" sz="2400" dirty="0"/>
              <a:t>εισοδήματος για πολλές </a:t>
            </a:r>
            <a:r>
              <a:rPr lang="el-GR" sz="2400" dirty="0" smtClean="0"/>
              <a:t>ορεινές, νησιωτικές </a:t>
            </a:r>
            <a:r>
              <a:rPr lang="el-GR" sz="2400" dirty="0"/>
              <a:t>και απομονωμένες (</a:t>
            </a:r>
            <a:r>
              <a:rPr lang="el-GR" sz="2400" dirty="0" smtClean="0"/>
              <a:t>μειονεκτικές) περιοχές </a:t>
            </a:r>
            <a:r>
              <a:rPr lang="el-GR" sz="2400" dirty="0"/>
              <a:t>της χώρας μας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Παράγει </a:t>
            </a:r>
            <a:r>
              <a:rPr lang="el-GR" sz="2400" dirty="0"/>
              <a:t>πολύτιμα προϊόντα (γάλα-κρέας) </a:t>
            </a:r>
            <a:r>
              <a:rPr lang="el-GR" sz="2400" dirty="0" smtClean="0"/>
              <a:t>για τη </a:t>
            </a:r>
            <a:r>
              <a:rPr lang="el-GR" sz="2400" dirty="0"/>
              <a:t>διατροφή του πληθυσμού, </a:t>
            </a:r>
            <a:r>
              <a:rPr lang="el-GR" sz="2400" dirty="0" smtClean="0"/>
              <a:t>υψηλής βιολογικής </a:t>
            </a:r>
            <a:r>
              <a:rPr lang="el-GR" sz="2400" dirty="0"/>
              <a:t>αξίας.</a:t>
            </a:r>
          </a:p>
          <a:p>
            <a:r>
              <a:rPr lang="el-GR" sz="2400" dirty="0" smtClean="0"/>
              <a:t>Παρέχει </a:t>
            </a:r>
            <a:r>
              <a:rPr lang="el-GR" sz="2400" dirty="0"/>
              <a:t>την πρώτη ύλη σε </a:t>
            </a:r>
            <a:r>
              <a:rPr lang="el-GR" sz="2400" dirty="0" smtClean="0"/>
              <a:t>μεταποιητικές μονάδες </a:t>
            </a:r>
            <a:r>
              <a:rPr lang="el-GR" sz="2400" dirty="0"/>
              <a:t>(γαλακτοβιομηχανίες, </a:t>
            </a:r>
            <a:r>
              <a:rPr lang="el-GR" sz="2400" dirty="0" smtClean="0"/>
              <a:t>τυροκομεία, σφαγεία</a:t>
            </a:r>
            <a:r>
              <a:rPr lang="el-GR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57856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Στην </a:t>
            </a:r>
            <a:r>
              <a:rPr lang="el-GR" dirty="0" err="1" smtClean="0"/>
              <a:t>ελλαδα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Αξιοποιεί τη φυσική βλάστηση εδαφών, </a:t>
            </a:r>
            <a:r>
              <a:rPr lang="el-GR" sz="2400" dirty="0" smtClean="0"/>
              <a:t>που είναι </a:t>
            </a:r>
            <a:r>
              <a:rPr lang="el-GR" sz="2400" dirty="0"/>
              <a:t>ακατάλληλα για καλλιέργειες ή </a:t>
            </a:r>
            <a:r>
              <a:rPr lang="el-GR" sz="2400" dirty="0" smtClean="0"/>
              <a:t>άλλες μορφές </a:t>
            </a:r>
            <a:r>
              <a:rPr lang="el-GR" sz="2400" dirty="0"/>
              <a:t>κτηνοτροφίας.</a:t>
            </a:r>
          </a:p>
          <a:p>
            <a:r>
              <a:rPr lang="el-GR" sz="2400" dirty="0" smtClean="0"/>
              <a:t>Συμβάλλει </a:t>
            </a:r>
            <a:r>
              <a:rPr lang="el-GR" sz="2400" dirty="0"/>
              <a:t>στη διατήρηση του </a:t>
            </a:r>
            <a:r>
              <a:rPr lang="el-GR" sz="2400" dirty="0" smtClean="0"/>
              <a:t>φυσικού περιβάλλοντος </a:t>
            </a:r>
            <a:r>
              <a:rPr lang="el-GR" sz="2400" dirty="0"/>
              <a:t>και της οικολογικής </a:t>
            </a:r>
            <a:r>
              <a:rPr lang="el-GR" sz="2400" dirty="0" smtClean="0"/>
              <a:t>ισορροπίας πολλών </a:t>
            </a:r>
            <a:r>
              <a:rPr lang="el-GR" sz="2400" dirty="0"/>
              <a:t>περιοχών.</a:t>
            </a:r>
          </a:p>
          <a:p>
            <a:r>
              <a:rPr lang="el-GR" sz="2400" dirty="0" smtClean="0"/>
              <a:t>Σχετίζεται </a:t>
            </a:r>
            <a:r>
              <a:rPr lang="el-GR" sz="2400" dirty="0"/>
              <a:t>με τα ήθη, τα έθιμα και τις </a:t>
            </a:r>
            <a:r>
              <a:rPr lang="el-GR" sz="2400" dirty="0" smtClean="0"/>
              <a:t>ιστορικές και </a:t>
            </a:r>
            <a:r>
              <a:rPr lang="el-GR" sz="2400" dirty="0"/>
              <a:t>πολιτιστικές παραδόσεις της χώρας μας.</a:t>
            </a:r>
          </a:p>
        </p:txBody>
      </p:sp>
    </p:spTree>
    <p:extLst>
      <p:ext uri="{BB962C8B-B14F-4D97-AF65-F5344CB8AC3E}">
        <p14:creationId xmlns:p14="http://schemas.microsoft.com/office/powerpoint/2010/main" val="1907209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Στην </a:t>
            </a:r>
            <a:r>
              <a:rPr lang="el-GR" dirty="0" err="1" smtClean="0"/>
              <a:t>ελλαδα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Η εξαφάνιση ή ακόμη και η συρρίκνωση </a:t>
            </a:r>
            <a:r>
              <a:rPr lang="el-GR" sz="2400" dirty="0" smtClean="0"/>
              <a:t>της </a:t>
            </a:r>
            <a:r>
              <a:rPr lang="el-GR" sz="2400" dirty="0" err="1" smtClean="0"/>
              <a:t>αιγοπροβατοτροφίας</a:t>
            </a:r>
            <a:r>
              <a:rPr lang="el-GR" sz="2400" dirty="0" smtClean="0"/>
              <a:t> </a:t>
            </a:r>
            <a:r>
              <a:rPr lang="el-GR" sz="2400" dirty="0"/>
              <a:t>θα έχει σαν </a:t>
            </a:r>
            <a:r>
              <a:rPr lang="el-GR" sz="2400" dirty="0" smtClean="0"/>
              <a:t>αποτέλεσμα την </a:t>
            </a:r>
            <a:r>
              <a:rPr lang="el-GR" sz="2400" dirty="0"/>
              <a:t>ερήμωση μεγάλων περιοχών της </a:t>
            </a:r>
            <a:r>
              <a:rPr lang="el-GR" sz="2400" dirty="0" smtClean="0"/>
              <a:t>χώρας μας </a:t>
            </a:r>
            <a:r>
              <a:rPr lang="el-GR" sz="2400" dirty="0"/>
              <a:t>και την απώλεια γνώσης και </a:t>
            </a:r>
            <a:r>
              <a:rPr lang="el-GR" sz="2400" dirty="0" smtClean="0"/>
              <a:t>πολιτισμού που </a:t>
            </a:r>
            <a:r>
              <a:rPr lang="el-GR" sz="2400" dirty="0"/>
              <a:t>επιβίωσαν με μικρές μεταβολές για </a:t>
            </a:r>
            <a:r>
              <a:rPr lang="el-GR" sz="2400" dirty="0" smtClean="0"/>
              <a:t>πολλά χρόνια </a:t>
            </a:r>
            <a:r>
              <a:rPr lang="el-GR" sz="2400" dirty="0"/>
              <a:t>σ’ αυτό το χώρο.</a:t>
            </a:r>
          </a:p>
        </p:txBody>
      </p:sp>
    </p:spTree>
    <p:extLst>
      <p:ext uri="{BB962C8B-B14F-4D97-AF65-F5344CB8AC3E}">
        <p14:creationId xmlns:p14="http://schemas.microsoft.com/office/powerpoint/2010/main" val="466125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Ευρωπαϊκά και παγκόσμια δεδομένα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Η </a:t>
            </a:r>
            <a:r>
              <a:rPr lang="el-GR" sz="2400" dirty="0" err="1" smtClean="0"/>
              <a:t>αιγοπροβατοτροφία</a:t>
            </a:r>
            <a:r>
              <a:rPr lang="el-GR" sz="2400" dirty="0" smtClean="0"/>
              <a:t> των 98 </a:t>
            </a:r>
            <a:r>
              <a:rPr lang="el-GR" sz="2400" dirty="0"/>
              <a:t>εκατ. κεφαλών </a:t>
            </a:r>
            <a:endParaRPr lang="el-GR" sz="2400" dirty="0" smtClean="0"/>
          </a:p>
          <a:p>
            <a:pPr lvl="1"/>
            <a:r>
              <a:rPr lang="el-GR" sz="2000" dirty="0"/>
              <a:t>Μ</a:t>
            </a:r>
            <a:r>
              <a:rPr lang="el-GR" sz="2000" dirty="0" smtClean="0"/>
              <a:t>ικρό </a:t>
            </a:r>
            <a:r>
              <a:rPr lang="el-GR" sz="2000" dirty="0"/>
              <a:t>ποσοστό του συνολικού </a:t>
            </a:r>
            <a:r>
              <a:rPr lang="el-GR" sz="2000" dirty="0" err="1"/>
              <a:t>εισοδήµατος</a:t>
            </a:r>
            <a:r>
              <a:rPr lang="el-GR" sz="2000" dirty="0"/>
              <a:t> της Ευρωπαϊκής Ένωσης από τη ζωική </a:t>
            </a:r>
            <a:r>
              <a:rPr lang="el-GR" sz="2000" dirty="0" smtClean="0"/>
              <a:t>παραγωγή</a:t>
            </a:r>
          </a:p>
          <a:p>
            <a:pPr lvl="1"/>
            <a:r>
              <a:rPr lang="el-GR" sz="2000" dirty="0" smtClean="0"/>
              <a:t>Η ΕΕ </a:t>
            </a:r>
            <a:r>
              <a:rPr lang="el-GR" sz="2000" dirty="0"/>
              <a:t>αποτελεί τον </a:t>
            </a:r>
            <a:r>
              <a:rPr lang="el-GR" sz="2000" dirty="0" err="1"/>
              <a:t>σηµαντικότερο</a:t>
            </a:r>
            <a:r>
              <a:rPr lang="el-GR" sz="2000" dirty="0"/>
              <a:t> εισαγωγέα </a:t>
            </a:r>
            <a:r>
              <a:rPr lang="el-GR" sz="2000" dirty="0" err="1"/>
              <a:t>προβείου</a:t>
            </a:r>
            <a:r>
              <a:rPr lang="el-GR" sz="2000" dirty="0"/>
              <a:t> κρέατος, κυρίως από τη Νέα Ζηλανδία και την Αυστραλία</a:t>
            </a:r>
            <a:r>
              <a:rPr lang="el-GR" sz="2000" dirty="0" smtClean="0"/>
              <a:t>.</a:t>
            </a:r>
          </a:p>
          <a:p>
            <a:pPr lvl="1"/>
            <a:r>
              <a:rPr lang="el-GR" sz="2000" dirty="0" smtClean="0"/>
              <a:t>Όχι ικανοποιητικά </a:t>
            </a:r>
            <a:r>
              <a:rPr lang="el-GR" sz="2000" dirty="0" err="1" smtClean="0"/>
              <a:t>αµειβόµενες</a:t>
            </a:r>
            <a:r>
              <a:rPr lang="el-GR" sz="2000" dirty="0" smtClean="0"/>
              <a:t> </a:t>
            </a:r>
            <a:r>
              <a:rPr lang="el-GR" sz="2000" dirty="0"/>
              <a:t>γεωργικές δραστηριότητες </a:t>
            </a:r>
            <a:endParaRPr lang="el-GR" sz="2000" dirty="0" smtClean="0"/>
          </a:p>
          <a:p>
            <a:pPr lvl="2"/>
            <a:r>
              <a:rPr lang="el-GR" sz="1800" dirty="0" smtClean="0"/>
              <a:t>µ</a:t>
            </a:r>
            <a:r>
              <a:rPr lang="el-GR" sz="1800" dirty="0" err="1" smtClean="0"/>
              <a:t>ειονεκτικές</a:t>
            </a:r>
            <a:r>
              <a:rPr lang="el-GR" sz="1800" dirty="0" smtClean="0"/>
              <a:t> </a:t>
            </a:r>
            <a:r>
              <a:rPr lang="el-GR" sz="1800" dirty="0"/>
              <a:t>περιοχές και δεν προσελκύει επενδύσεις ή νέους ανθρώπους στο </a:t>
            </a:r>
            <a:r>
              <a:rPr lang="el-GR" sz="1800" dirty="0" err="1"/>
              <a:t>επάγγελµα</a:t>
            </a:r>
            <a:r>
              <a:rPr lang="el-GR" sz="1800" dirty="0"/>
              <a:t>.</a:t>
            </a:r>
            <a:endParaRPr lang="el-GR" sz="1800" dirty="0" smtClean="0"/>
          </a:p>
          <a:p>
            <a:pPr lvl="1"/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03279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Ευρωπαϊκές ενισχύσεις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Προσφορά ποιοτικών </a:t>
            </a:r>
            <a:r>
              <a:rPr lang="el-GR" sz="2400" dirty="0" err="1" smtClean="0"/>
              <a:t>τροφίµων</a:t>
            </a:r>
            <a:r>
              <a:rPr lang="el-GR" sz="2400" dirty="0" smtClean="0"/>
              <a:t> </a:t>
            </a:r>
          </a:p>
          <a:p>
            <a:r>
              <a:rPr lang="el-GR" sz="2400" dirty="0"/>
              <a:t>Κ</a:t>
            </a:r>
            <a:r>
              <a:rPr lang="el-GR" sz="2400" dirty="0" smtClean="0"/>
              <a:t>οινωνικά </a:t>
            </a:r>
            <a:r>
              <a:rPr lang="el-GR" sz="2400" dirty="0"/>
              <a:t>αγαθά, όπως διατήρηση του ιστού της </a:t>
            </a:r>
            <a:r>
              <a:rPr lang="el-GR" sz="2400" dirty="0" smtClean="0"/>
              <a:t>υπαίθρου μείωση ανεργίας και </a:t>
            </a:r>
            <a:r>
              <a:rPr lang="el-GR" sz="2400" dirty="0" err="1" smtClean="0"/>
              <a:t>διατηρηση</a:t>
            </a:r>
            <a:r>
              <a:rPr lang="el-GR" sz="2400" dirty="0" smtClean="0"/>
              <a:t> πληθυσμών σε απομακρυσμένες περιοχές</a:t>
            </a:r>
          </a:p>
          <a:p>
            <a:r>
              <a:rPr lang="el-GR" sz="2400" dirty="0"/>
              <a:t>Β</a:t>
            </a:r>
            <a:r>
              <a:rPr lang="el-GR" sz="2400" dirty="0" smtClean="0"/>
              <a:t>ιοποικιλότητας </a:t>
            </a:r>
            <a:r>
              <a:rPr lang="el-GR" sz="2400" dirty="0"/>
              <a:t>στις </a:t>
            </a:r>
            <a:r>
              <a:rPr lang="el-GR" sz="2400" dirty="0" smtClean="0"/>
              <a:t>βοσκήσιμες </a:t>
            </a:r>
            <a:r>
              <a:rPr lang="el-GR" sz="2400" dirty="0"/>
              <a:t>εκτάσεις.</a:t>
            </a:r>
          </a:p>
        </p:txBody>
      </p:sp>
    </p:spTree>
    <p:extLst>
      <p:ext uri="{BB962C8B-B14F-4D97-AF65-F5344CB8AC3E}">
        <p14:creationId xmlns:p14="http://schemas.microsoft.com/office/powerpoint/2010/main" val="288429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Πόσα είναι τα αιγοπρόβατα παγκοσμίως;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Μ</a:t>
            </a:r>
            <a:r>
              <a:rPr lang="el-GR" sz="2400" dirty="0" smtClean="0"/>
              <a:t>εγάλο </a:t>
            </a:r>
            <a:r>
              <a:rPr lang="el-GR" sz="2400" dirty="0" err="1"/>
              <a:t>αριθµό</a:t>
            </a:r>
            <a:r>
              <a:rPr lang="el-GR" sz="2400" dirty="0"/>
              <a:t> </a:t>
            </a:r>
            <a:r>
              <a:rPr lang="el-GR" sz="2400" dirty="0" err="1"/>
              <a:t>εκτρεφόµενων</a:t>
            </a:r>
            <a:r>
              <a:rPr lang="el-GR" sz="2400" dirty="0"/>
              <a:t> αιγοπροβάτων </a:t>
            </a:r>
            <a:r>
              <a:rPr lang="el-GR" sz="2400" dirty="0" err="1"/>
              <a:t>παγκοσµίως</a:t>
            </a:r>
            <a:r>
              <a:rPr lang="el-GR" sz="2400" dirty="0"/>
              <a:t> </a:t>
            </a:r>
            <a:r>
              <a:rPr lang="el-GR" sz="2400" dirty="0" smtClean="0"/>
              <a:t>2,2 δις</a:t>
            </a:r>
          </a:p>
          <a:p>
            <a:pPr lvl="1"/>
            <a:r>
              <a:rPr lang="el-GR" sz="2000" dirty="0"/>
              <a:t>Τ</a:t>
            </a:r>
            <a:r>
              <a:rPr lang="el-GR" sz="2000" dirty="0" smtClean="0"/>
              <a:t>ο </a:t>
            </a:r>
            <a:r>
              <a:rPr lang="el-GR" sz="2000" dirty="0"/>
              <a:t>πρόβειο και </a:t>
            </a:r>
            <a:r>
              <a:rPr lang="el-GR" sz="2000" dirty="0" smtClean="0"/>
              <a:t>το </a:t>
            </a:r>
            <a:r>
              <a:rPr lang="el-GR" sz="2000" dirty="0" err="1" smtClean="0"/>
              <a:t>γίδινο</a:t>
            </a:r>
            <a:r>
              <a:rPr lang="el-GR" sz="2000" dirty="0" smtClean="0"/>
              <a:t> </a:t>
            </a:r>
            <a:r>
              <a:rPr lang="el-GR" sz="2000" dirty="0"/>
              <a:t>γάλα αντιπροσωπεύει µόνο το 1,3% και 1,9% της </a:t>
            </a:r>
            <a:r>
              <a:rPr lang="el-GR" sz="2000" dirty="0" err="1"/>
              <a:t>παγκόσµιας</a:t>
            </a:r>
            <a:r>
              <a:rPr lang="el-GR" sz="2000" dirty="0"/>
              <a:t> παραγωγής γάλακτος </a:t>
            </a:r>
            <a:r>
              <a:rPr lang="el-GR" sz="2000" dirty="0" smtClean="0"/>
              <a:t>αντιστοίχως</a:t>
            </a:r>
          </a:p>
          <a:p>
            <a:pPr lvl="1"/>
            <a:r>
              <a:rPr lang="el-GR" sz="2000" dirty="0"/>
              <a:t>Μ</a:t>
            </a:r>
            <a:r>
              <a:rPr lang="el-GR" sz="2000" dirty="0" smtClean="0"/>
              <a:t>όνο </a:t>
            </a:r>
            <a:r>
              <a:rPr lang="el-GR" sz="2000" dirty="0"/>
              <a:t>το 20,8% αυτών είναι γαλακτοπαραγωγά</a:t>
            </a:r>
          </a:p>
        </p:txBody>
      </p:sp>
    </p:spTree>
    <p:extLst>
      <p:ext uri="{BB962C8B-B14F-4D97-AF65-F5344CB8AC3E}">
        <p14:creationId xmlns:p14="http://schemas.microsoft.com/office/powerpoint/2010/main" val="27784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Κατατάξεις χωρών με βάση την παραγωγή πρόβειου κρέατος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1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η Κίνα µε </a:t>
            </a:r>
            <a:r>
              <a:rPr lang="el-GR" sz="2400" dirty="0"/>
              <a:t>ποσοστό 24</a:t>
            </a:r>
            <a:r>
              <a:rPr lang="el-GR" sz="2400" dirty="0" smtClean="0"/>
              <a:t>%.</a:t>
            </a:r>
          </a:p>
          <a:p>
            <a:r>
              <a:rPr lang="el-GR" sz="2400" dirty="0" smtClean="0"/>
              <a:t>Ακολουθούν </a:t>
            </a:r>
            <a:r>
              <a:rPr lang="el-GR" sz="2400" dirty="0"/>
              <a:t>η Αυστραλία και η Νέα Ζηλανδία µε ποσοστά 8% και </a:t>
            </a:r>
            <a:r>
              <a:rPr lang="el-GR" sz="2400" dirty="0" smtClean="0"/>
              <a:t>5%</a:t>
            </a:r>
          </a:p>
          <a:p>
            <a:r>
              <a:rPr lang="el-GR" sz="2400" dirty="0" smtClean="0"/>
              <a:t>6η </a:t>
            </a:r>
            <a:r>
              <a:rPr lang="el-GR" sz="2400" dirty="0"/>
              <a:t>θέση </a:t>
            </a:r>
            <a:r>
              <a:rPr lang="el-GR" sz="2400" dirty="0" smtClean="0"/>
              <a:t>παγκοσμίως </a:t>
            </a:r>
            <a:r>
              <a:rPr lang="el-GR" sz="2400" dirty="0"/>
              <a:t>και 1η σε ευρωπαϊκό έδαφος </a:t>
            </a:r>
            <a:r>
              <a:rPr lang="el-GR" sz="2400" dirty="0" smtClean="0"/>
              <a:t>η </a:t>
            </a:r>
            <a:r>
              <a:rPr lang="el-GR" sz="2400" dirty="0"/>
              <a:t>Μεγάλη Βρετανία µε ποσοστό 3% </a:t>
            </a:r>
            <a:r>
              <a:rPr lang="el-GR" sz="2400" dirty="0" smtClean="0"/>
              <a:t>και </a:t>
            </a:r>
            <a:r>
              <a:rPr lang="el-GR" sz="2400" dirty="0"/>
              <a:t>23 εκατ. ζώα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Ακολουθούν </a:t>
            </a:r>
            <a:r>
              <a:rPr lang="el-GR" sz="2400" dirty="0"/>
              <a:t>η Ισπανία µε περίπου 16,5 εκατ. πρόβατα, η </a:t>
            </a:r>
            <a:r>
              <a:rPr lang="el-GR" sz="2400" dirty="0" err="1"/>
              <a:t>Ρουµανία</a:t>
            </a:r>
            <a:r>
              <a:rPr lang="el-GR" sz="2400" dirty="0"/>
              <a:t> µε 10 εκατ., η Ελλάδα µε </a:t>
            </a:r>
            <a:r>
              <a:rPr lang="el-GR" sz="2400" dirty="0" smtClean="0"/>
              <a:t>9 </a:t>
            </a:r>
            <a:r>
              <a:rPr lang="el-GR" sz="2400" dirty="0"/>
              <a:t>εκατ. και η Ιταλία µε 7 εκατ. ζώα.</a:t>
            </a:r>
          </a:p>
        </p:txBody>
      </p:sp>
    </p:spTree>
    <p:extLst>
      <p:ext uri="{BB962C8B-B14F-4D97-AF65-F5344CB8AC3E}">
        <p14:creationId xmlns:p14="http://schemas.microsoft.com/office/powerpoint/2010/main" val="56273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Γεωγραφικός καταμερισμός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Η παραγωγή </a:t>
            </a:r>
            <a:r>
              <a:rPr lang="el-GR" sz="2400" dirty="0" err="1"/>
              <a:t>αιγοπρόβειου</a:t>
            </a:r>
            <a:r>
              <a:rPr lang="el-GR" sz="2400" dirty="0"/>
              <a:t> γάλακτος εστιάζεται σε τρεις, κυρίως, ηπείρους: </a:t>
            </a:r>
            <a:endParaRPr lang="el-GR" sz="2400" dirty="0" smtClean="0"/>
          </a:p>
          <a:p>
            <a:r>
              <a:rPr lang="el-GR" sz="2400" dirty="0" smtClean="0"/>
              <a:t>την </a:t>
            </a:r>
            <a:r>
              <a:rPr lang="el-GR" sz="2400" dirty="0"/>
              <a:t>Ασία, </a:t>
            </a:r>
            <a:endParaRPr lang="el-GR" sz="2400" dirty="0" smtClean="0"/>
          </a:p>
          <a:p>
            <a:r>
              <a:rPr lang="el-GR" sz="2400" dirty="0" smtClean="0"/>
              <a:t>την </a:t>
            </a:r>
            <a:r>
              <a:rPr lang="el-GR" sz="2400" dirty="0"/>
              <a:t>Αφρική </a:t>
            </a:r>
          </a:p>
          <a:p>
            <a:r>
              <a:rPr lang="el-GR" sz="2400" dirty="0" smtClean="0"/>
              <a:t>την Ευρώπη </a:t>
            </a:r>
          </a:p>
          <a:p>
            <a:pPr lvl="1"/>
            <a:r>
              <a:rPr lang="el-GR" sz="2000" dirty="0" smtClean="0"/>
              <a:t>την </a:t>
            </a:r>
            <a:r>
              <a:rPr lang="el-GR" sz="2000" dirty="0"/>
              <a:t>Κίνα (14, 7 </a:t>
            </a:r>
            <a:r>
              <a:rPr lang="el-GR" sz="2000" dirty="0" smtClean="0"/>
              <a:t>%),</a:t>
            </a:r>
          </a:p>
          <a:p>
            <a:pPr lvl="1"/>
            <a:r>
              <a:rPr lang="el-GR" sz="2000" dirty="0" smtClean="0"/>
              <a:t>την </a:t>
            </a:r>
            <a:r>
              <a:rPr lang="el-GR" sz="2000" dirty="0"/>
              <a:t>Τουρκία (10,7</a:t>
            </a:r>
            <a:r>
              <a:rPr lang="el-GR" sz="2000" dirty="0" smtClean="0"/>
              <a:t>%)</a:t>
            </a:r>
          </a:p>
          <a:p>
            <a:pPr lvl="1"/>
            <a:r>
              <a:rPr lang="el-GR" sz="2000" dirty="0" smtClean="0"/>
              <a:t>την </a:t>
            </a:r>
            <a:r>
              <a:rPr lang="el-GR" sz="2000" dirty="0"/>
              <a:t>Ελλάδα (7,3 %).</a:t>
            </a:r>
          </a:p>
        </p:txBody>
      </p:sp>
    </p:spTree>
    <p:extLst>
      <p:ext uri="{BB962C8B-B14F-4D97-AF65-F5344CB8AC3E}">
        <p14:creationId xmlns:p14="http://schemas.microsoft.com/office/powerpoint/2010/main" val="214167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Καταμερισμός στην Ευρώπη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Οι χώρες της Μεσογείου +</a:t>
            </a:r>
            <a:r>
              <a:rPr lang="el-GR" sz="2400" dirty="0" smtClean="0"/>
              <a:t> περί </a:t>
            </a:r>
            <a:r>
              <a:rPr lang="el-GR" sz="2400" dirty="0"/>
              <a:t>τη Μαύρη Θάλασσα παράγουν το 27,1% και το 41,4% του </a:t>
            </a:r>
            <a:r>
              <a:rPr lang="el-GR" sz="2400" dirty="0" err="1"/>
              <a:t>παγκοσµίως</a:t>
            </a:r>
            <a:r>
              <a:rPr lang="el-GR" sz="2400" dirty="0"/>
              <a:t> </a:t>
            </a:r>
            <a:r>
              <a:rPr lang="el-GR" sz="2400" dirty="0" smtClean="0"/>
              <a:t>παραγόμενου πρόβειου </a:t>
            </a:r>
            <a:r>
              <a:rPr lang="el-GR" sz="2400" dirty="0"/>
              <a:t>και </a:t>
            </a:r>
            <a:r>
              <a:rPr lang="el-GR" sz="2400" dirty="0" smtClean="0"/>
              <a:t>γίδινου γάλακτος.</a:t>
            </a:r>
          </a:p>
          <a:p>
            <a:r>
              <a:rPr lang="el-GR" sz="2400" dirty="0" smtClean="0"/>
              <a:t>Γαλλία</a:t>
            </a:r>
            <a:r>
              <a:rPr lang="el-GR" sz="2400" dirty="0"/>
              <a:t>, Ελλάδα, Ιταλία και Ισπανία το 12,9% και το 19,1% του </a:t>
            </a:r>
            <a:r>
              <a:rPr lang="el-GR" sz="2400" dirty="0" err="1"/>
              <a:t>παγκοσµίως</a:t>
            </a:r>
            <a:r>
              <a:rPr lang="el-GR" sz="2400" dirty="0"/>
              <a:t> </a:t>
            </a:r>
            <a:r>
              <a:rPr lang="el-GR" sz="2400" dirty="0" err="1"/>
              <a:t>παραγόµενου</a:t>
            </a:r>
            <a:r>
              <a:rPr lang="el-GR" sz="2400" dirty="0"/>
              <a:t> </a:t>
            </a:r>
            <a:r>
              <a:rPr lang="el-GR" sz="2400" dirty="0" smtClean="0"/>
              <a:t>πρόβειου </a:t>
            </a:r>
            <a:r>
              <a:rPr lang="el-GR" sz="2400" dirty="0"/>
              <a:t>και </a:t>
            </a:r>
            <a:r>
              <a:rPr lang="el-GR" sz="2400" dirty="0" smtClean="0"/>
              <a:t>γίδινου γάλακτος(FAOSTAT</a:t>
            </a:r>
            <a:r>
              <a:rPr lang="el-GR" sz="2400" dirty="0"/>
              <a:t>, 2018).</a:t>
            </a:r>
          </a:p>
        </p:txBody>
      </p:sp>
    </p:spTree>
    <p:extLst>
      <p:ext uri="{BB962C8B-B14F-4D97-AF65-F5344CB8AC3E}">
        <p14:creationId xmlns:p14="http://schemas.microsoft.com/office/powerpoint/2010/main" val="136299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Ευρωπαϊκά χαρακτηριστικά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/>
              <a:t>Ισπανία, Ιταλία και Γαλλία παράγουν </a:t>
            </a:r>
            <a:r>
              <a:rPr lang="el-GR" sz="2400" dirty="0" smtClean="0"/>
              <a:t>το </a:t>
            </a:r>
            <a:r>
              <a:rPr lang="el-GR" sz="2400" dirty="0"/>
              <a:t>93% του συνόλου των τυριών που παρασκευάζονται από </a:t>
            </a:r>
            <a:r>
              <a:rPr lang="el-GR" sz="2400" dirty="0" err="1"/>
              <a:t>αµιγώς</a:t>
            </a:r>
            <a:r>
              <a:rPr lang="el-GR" sz="2400" dirty="0"/>
              <a:t> πρόβειο γάλα στην </a:t>
            </a:r>
            <a:r>
              <a:rPr lang="el-GR" sz="2400" dirty="0" smtClean="0"/>
              <a:t>ΕΕ</a:t>
            </a:r>
          </a:p>
          <a:p>
            <a:r>
              <a:rPr lang="el-GR" sz="2400" dirty="0" smtClean="0"/>
              <a:t>Η Γαλλία </a:t>
            </a:r>
            <a:r>
              <a:rPr lang="el-GR" sz="2400" dirty="0"/>
              <a:t>το 50% αυτών που παρασκευάζεται από </a:t>
            </a:r>
            <a:r>
              <a:rPr lang="el-GR" sz="2400" dirty="0" err="1"/>
              <a:t>αµιγώς</a:t>
            </a:r>
            <a:r>
              <a:rPr lang="el-GR" sz="2400" dirty="0"/>
              <a:t> </a:t>
            </a:r>
            <a:r>
              <a:rPr lang="el-GR" sz="2400" dirty="0" err="1" smtClean="0"/>
              <a:t>γιδινο</a:t>
            </a:r>
            <a:r>
              <a:rPr lang="el-GR" sz="2400" dirty="0" smtClean="0"/>
              <a:t> γάλα</a:t>
            </a:r>
          </a:p>
          <a:p>
            <a:r>
              <a:rPr lang="el-GR" sz="2400" dirty="0" smtClean="0"/>
              <a:t>Η Ισπανία και η </a:t>
            </a:r>
            <a:r>
              <a:rPr lang="el-GR" sz="2400" dirty="0"/>
              <a:t>Ελλάδα το 77% του συνόλου των τυριών που παρασκευάζεται στην ΕΕ από </a:t>
            </a:r>
            <a:r>
              <a:rPr lang="el-GR" sz="2400" dirty="0" err="1"/>
              <a:t>ανάµεικτο</a:t>
            </a:r>
            <a:r>
              <a:rPr lang="el-GR" sz="2400" dirty="0"/>
              <a:t> </a:t>
            </a:r>
            <a:r>
              <a:rPr lang="el-GR" sz="2400" dirty="0" err="1"/>
              <a:t>αιγοπρόβειο</a:t>
            </a:r>
            <a:r>
              <a:rPr lang="el-GR" sz="2400" dirty="0"/>
              <a:t> γάλα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Οι </a:t>
            </a:r>
            <a:r>
              <a:rPr lang="el-GR" sz="2400" dirty="0"/>
              <a:t>παραπάνω </a:t>
            </a:r>
            <a:r>
              <a:rPr lang="el-GR" sz="2400" dirty="0" smtClean="0"/>
              <a:t>Μεσογειακές </a:t>
            </a:r>
            <a:r>
              <a:rPr lang="el-GR" sz="2400" dirty="0"/>
              <a:t>χώρες έχουν καταχωρήσει </a:t>
            </a:r>
            <a:r>
              <a:rPr lang="el-GR" sz="2400" dirty="0" smtClean="0"/>
              <a:t> προϊόντα τους </a:t>
            </a:r>
            <a:r>
              <a:rPr lang="el-GR" sz="2400" dirty="0"/>
              <a:t>ως ΠΟΠ, τα οποία παράγονται </a:t>
            </a:r>
            <a:r>
              <a:rPr lang="el-GR" sz="2400" dirty="0" err="1"/>
              <a:t>σύµφωνα</a:t>
            </a:r>
            <a:r>
              <a:rPr lang="el-GR" sz="2400" dirty="0"/>
              <a:t> µε παραδοσιακές συνταγές, µε κυριότερα τα </a:t>
            </a:r>
            <a:r>
              <a:rPr lang="el-GR" sz="2400" dirty="0" err="1"/>
              <a:t>Roquefort</a:t>
            </a:r>
            <a:r>
              <a:rPr lang="el-GR" sz="2400" dirty="0"/>
              <a:t> (Γαλλία), Φέτα (Ελλάδα), </a:t>
            </a:r>
            <a:r>
              <a:rPr lang="el-GR" sz="2400" dirty="0" err="1"/>
              <a:t>Pecorino</a:t>
            </a:r>
            <a:r>
              <a:rPr lang="el-GR" sz="2400" dirty="0"/>
              <a:t> </a:t>
            </a:r>
            <a:r>
              <a:rPr lang="el-GR" sz="2400" dirty="0" err="1"/>
              <a:t>Romano</a:t>
            </a:r>
            <a:r>
              <a:rPr lang="el-GR" sz="2400" dirty="0"/>
              <a:t> (Ιταλία) και </a:t>
            </a:r>
            <a:r>
              <a:rPr lang="el-GR" sz="2400" dirty="0" err="1"/>
              <a:t>Manchego</a:t>
            </a:r>
            <a:r>
              <a:rPr lang="el-GR" sz="2400" dirty="0"/>
              <a:t> (Ισπανία</a:t>
            </a:r>
            <a:r>
              <a:rPr lang="el-GR" sz="2400" dirty="0" smtClean="0"/>
              <a:t>).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8131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Γεωγραφικός καταμερισμός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Η Ελλάδα είναι </a:t>
            </a:r>
            <a:r>
              <a:rPr lang="el-GR" sz="2400" dirty="0" smtClean="0"/>
              <a:t>4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</a:t>
            </a:r>
            <a:r>
              <a:rPr lang="el-GR" sz="2400" dirty="0" smtClean="0"/>
              <a:t> </a:t>
            </a:r>
            <a:r>
              <a:rPr lang="el-GR" sz="2400" dirty="0"/>
              <a:t>στην Ευρώπη στον κλάδο της προβατοτροφίας. </a:t>
            </a:r>
            <a:endParaRPr lang="el-GR" sz="2400" dirty="0" smtClean="0"/>
          </a:p>
          <a:p>
            <a:pPr lvl="1"/>
            <a:r>
              <a:rPr lang="el-GR" sz="2000" dirty="0" smtClean="0"/>
              <a:t>Το </a:t>
            </a:r>
            <a:r>
              <a:rPr lang="el-GR" sz="2000" dirty="0"/>
              <a:t>ζωικό κεφάλαιο αγγίζει τα </a:t>
            </a:r>
            <a:r>
              <a:rPr lang="el-GR" sz="2000" dirty="0" smtClean="0"/>
              <a:t>9.2 </a:t>
            </a:r>
            <a:r>
              <a:rPr lang="el-GR" sz="2000" dirty="0"/>
              <a:t>εκατ. πρόβατα, ενώ η παραγωγή πρόβειου γάλακτος περίπου τους 95.000 τόνους. </a:t>
            </a:r>
            <a:endParaRPr lang="el-GR" sz="2000" dirty="0" smtClean="0"/>
          </a:p>
          <a:p>
            <a:pPr lvl="1"/>
            <a:r>
              <a:rPr lang="el-GR" sz="2000" dirty="0" smtClean="0"/>
              <a:t>80% η </a:t>
            </a:r>
            <a:r>
              <a:rPr lang="el-GR" sz="2000" dirty="0"/>
              <a:t>κάλυψη των αναγκών </a:t>
            </a:r>
            <a:r>
              <a:rPr lang="el-GR" sz="2000" dirty="0" smtClean="0"/>
              <a:t>σε </a:t>
            </a:r>
            <a:r>
              <a:rPr lang="el-GR" sz="2000" dirty="0"/>
              <a:t>πρόβειο κρέας, </a:t>
            </a:r>
            <a:r>
              <a:rPr lang="el-GR" sz="2000" dirty="0" smtClean="0"/>
              <a:t>(µε </a:t>
            </a:r>
            <a:r>
              <a:rPr lang="el-GR" sz="2000" dirty="0"/>
              <a:t>τάσεις </a:t>
            </a:r>
            <a:r>
              <a:rPr lang="el-GR" sz="2000" dirty="0" smtClean="0"/>
              <a:t>μείωσης)</a:t>
            </a:r>
          </a:p>
          <a:p>
            <a:pPr lvl="2"/>
            <a:r>
              <a:rPr lang="el-GR" sz="1800" dirty="0" smtClean="0"/>
              <a:t> </a:t>
            </a:r>
            <a:r>
              <a:rPr lang="el-GR" sz="1800" dirty="0"/>
              <a:t>µόνο ένα µ</a:t>
            </a:r>
            <a:r>
              <a:rPr lang="el-GR" sz="1800" dirty="0" err="1"/>
              <a:t>ικρό</a:t>
            </a:r>
            <a:r>
              <a:rPr lang="el-GR" sz="1800" dirty="0"/>
              <a:t> ποσοστό εξάγεται σε ευρωπαϊκές χώρες, όπως η Ιταλία και η </a:t>
            </a:r>
            <a:r>
              <a:rPr lang="el-GR" sz="1800" dirty="0" err="1"/>
              <a:t>Γερµανία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014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TM10001106[[fn=Eμβλημα]]</Template>
  <TotalTime>85</TotalTime>
  <Words>730</Words>
  <Application>Microsoft Office PowerPoint</Application>
  <PresentationFormat>Ευρεία οθόνη</PresentationFormat>
  <Paragraphs>69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Corbel</vt:lpstr>
      <vt:lpstr>Gill Sans MT</vt:lpstr>
      <vt:lpstr>Impact</vt:lpstr>
      <vt:lpstr>Badge</vt:lpstr>
      <vt:lpstr>Προβατοτροφία</vt:lpstr>
      <vt:lpstr>Ευρωπαϊκά και παγκόσμια δεδομένα</vt:lpstr>
      <vt:lpstr>Ευρωπαϊκές ενισχύσεις</vt:lpstr>
      <vt:lpstr>Πόσα είναι τα αιγοπρόβατα παγκοσμίως;</vt:lpstr>
      <vt:lpstr>Κατατάξεις χωρών με βάση την παραγωγή πρόβειου κρέατος</vt:lpstr>
      <vt:lpstr>Γεωγραφικός καταμερισμός</vt:lpstr>
      <vt:lpstr>Καταμερισμός στην Ευρώπη</vt:lpstr>
      <vt:lpstr>Ευρωπαϊκά χαρακτηριστικά</vt:lpstr>
      <vt:lpstr>Γεωγραφικός καταμερισμός</vt:lpstr>
      <vt:lpstr>Παραγωγικά χαρακτηριστικά της Ελλάδας</vt:lpstr>
      <vt:lpstr>Στην ελλαδα….</vt:lpstr>
      <vt:lpstr>Στην ελλαδα….</vt:lpstr>
      <vt:lpstr>Στην ελλαδα</vt:lpstr>
      <vt:lpstr>Στην ελλαδα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Προβατοτροφία</dc:title>
  <dc:creator>User</dc:creator>
  <cp:lastModifiedBy>User</cp:lastModifiedBy>
  <cp:revision>13</cp:revision>
  <dcterms:created xsi:type="dcterms:W3CDTF">2019-02-27T21:00:40Z</dcterms:created>
  <dcterms:modified xsi:type="dcterms:W3CDTF">2019-03-01T10:16:08Z</dcterms:modified>
</cp:coreProperties>
</file>