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8" r:id="rId2"/>
    <p:sldId id="305" r:id="rId3"/>
    <p:sldId id="266" r:id="rId4"/>
    <p:sldId id="293" r:id="rId5"/>
    <p:sldId id="294" r:id="rId6"/>
    <p:sldId id="295" r:id="rId7"/>
    <p:sldId id="297" r:id="rId8"/>
    <p:sldId id="299" r:id="rId9"/>
    <p:sldId id="298" r:id="rId10"/>
    <p:sldId id="301" r:id="rId11"/>
    <p:sldId id="257" r:id="rId12"/>
    <p:sldId id="261" r:id="rId13"/>
    <p:sldId id="262" r:id="rId14"/>
    <p:sldId id="302" r:id="rId15"/>
    <p:sldId id="303" r:id="rId16"/>
    <p:sldId id="307" r:id="rId17"/>
    <p:sldId id="269" r:id="rId18"/>
    <p:sldId id="270" r:id="rId19"/>
    <p:sldId id="268" r:id="rId20"/>
    <p:sldId id="278" r:id="rId21"/>
    <p:sldId id="280" r:id="rId22"/>
    <p:sldId id="281" r:id="rId23"/>
    <p:sldId id="282" r:id="rId24"/>
    <p:sldId id="283" r:id="rId25"/>
    <p:sldId id="284" r:id="rId26"/>
    <p:sldId id="285" r:id="rId27"/>
    <p:sldId id="306" r:id="rId28"/>
    <p:sldId id="309" r:id="rId29"/>
    <p:sldId id="310" r:id="rId30"/>
    <p:sldId id="311" r:id="rId31"/>
    <p:sldId id="312" r:id="rId32"/>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33" autoAdjust="0"/>
    <p:restoredTop sz="94660"/>
  </p:normalViewPr>
  <p:slideViewPr>
    <p:cSldViewPr>
      <p:cViewPr varScale="1">
        <p:scale>
          <a:sx n="110" d="100"/>
          <a:sy n="110" d="100"/>
        </p:scale>
        <p:origin x="156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l-GR"/>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l-GR"/>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l-G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738878F3-8ABE-4804-A3A5-D524CB7BCE01}" type="slidenum">
              <a:rPr lang="el-GR"/>
              <a:pPr/>
              <a:t>‹#›</a:t>
            </a:fld>
            <a:endParaRPr lang="el-GR"/>
          </a:p>
        </p:txBody>
      </p:sp>
    </p:spTree>
    <p:extLst>
      <p:ext uri="{BB962C8B-B14F-4D97-AF65-F5344CB8AC3E}">
        <p14:creationId xmlns:p14="http://schemas.microsoft.com/office/powerpoint/2010/main" val="4274945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966F3AF2-229C-467F-8801-475B76D0B4BC}" type="slidenum">
              <a:rPr lang="el-GR" altLang="el-GR"/>
              <a:pPr eaLnBrk="1" hangingPunct="1">
                <a:spcBef>
                  <a:spcPct val="0"/>
                </a:spcBef>
              </a:pPr>
              <a:t>3</a:t>
            </a:fld>
            <a:endParaRPr lang="el-GR" altLang="el-G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1072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F4637DA-A7EB-47A3-B9C8-554E5029BF62}" type="slidenum">
              <a:rPr lang="el-GR" altLang="el-GR"/>
              <a:pPr eaLnBrk="1" hangingPunct="1">
                <a:spcBef>
                  <a:spcPct val="0"/>
                </a:spcBef>
              </a:pPr>
              <a:t>12</a:t>
            </a:fld>
            <a:endParaRPr lang="el-GR" altLang="el-G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3495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A6AC54E2-CCF4-4D36-8341-20B02D2F7513}" type="slidenum">
              <a:rPr lang="el-GR" altLang="el-GR"/>
              <a:pPr eaLnBrk="1" hangingPunct="1">
                <a:spcBef>
                  <a:spcPct val="0"/>
                </a:spcBef>
              </a:pPr>
              <a:t>13</a:t>
            </a:fld>
            <a:endParaRPr lang="el-GR" altLang="el-G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5826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9AE4C0A-D56E-4E25-A119-DE8300117C29}" type="slidenum">
              <a:rPr lang="el-GR" altLang="el-GR"/>
              <a:pPr eaLnBrk="1" hangingPunct="1">
                <a:spcBef>
                  <a:spcPct val="0"/>
                </a:spcBef>
              </a:pPr>
              <a:t>14</a:t>
            </a:fld>
            <a:endParaRPr lang="el-GR" altLang="el-G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1185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01699817-12FE-4F32-83B2-ACA8B3BED63A}" type="slidenum">
              <a:rPr lang="el-GR" altLang="el-GR"/>
              <a:pPr eaLnBrk="1" hangingPunct="1">
                <a:spcBef>
                  <a:spcPct val="0"/>
                </a:spcBef>
              </a:pPr>
              <a:t>15</a:t>
            </a:fld>
            <a:endParaRPr lang="el-GR" altLang="el-G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025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F7AD02D-BAF5-438D-9361-F70F54D07651}" type="slidenum">
              <a:rPr lang="el-GR" altLang="el-GR"/>
              <a:pPr eaLnBrk="1" hangingPunct="1">
                <a:spcBef>
                  <a:spcPct val="0"/>
                </a:spcBef>
              </a:pPr>
              <a:t>17</a:t>
            </a:fld>
            <a:endParaRPr lang="el-GR" alt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807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FD147D1-A154-453A-AE4C-52248659D492}" type="slidenum">
              <a:rPr lang="el-GR" altLang="el-GR"/>
              <a:pPr eaLnBrk="1" hangingPunct="1">
                <a:spcBef>
                  <a:spcPct val="0"/>
                </a:spcBef>
              </a:pPr>
              <a:t>18</a:t>
            </a:fld>
            <a:endParaRPr lang="el-GR" altLang="el-G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565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DB0E754-4746-4821-B98D-CC44BEB1DAB5}" type="slidenum">
              <a:rPr lang="el-GR" altLang="el-GR"/>
              <a:pPr eaLnBrk="1" hangingPunct="1">
                <a:spcBef>
                  <a:spcPct val="0"/>
                </a:spcBef>
              </a:pPr>
              <a:t>19</a:t>
            </a:fld>
            <a:endParaRPr lang="el-GR" altLang="el-G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5530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E1AD589-8CAF-43DE-9B79-8DA2E72BDE84}" type="slidenum">
              <a:rPr lang="el-GR" altLang="el-GR"/>
              <a:pPr eaLnBrk="1" hangingPunct="1">
                <a:spcBef>
                  <a:spcPct val="0"/>
                </a:spcBef>
              </a:pPr>
              <a:t>20</a:t>
            </a:fld>
            <a:endParaRPr lang="el-GR" altLang="el-G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4566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DD7EBA6-C447-4D82-8CDC-B6D99836612C}" type="slidenum">
              <a:rPr lang="el-GR" altLang="el-GR"/>
              <a:pPr eaLnBrk="1" hangingPunct="1">
                <a:spcBef>
                  <a:spcPct val="0"/>
                </a:spcBef>
              </a:pPr>
              <a:t>21</a:t>
            </a:fld>
            <a:endParaRPr lang="el-GR" altLang="el-G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170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3589C0D5-2282-4CC8-B9C4-5A5B19FDEFBF}" type="slidenum">
              <a:rPr lang="el-GR" altLang="el-GR"/>
              <a:pPr eaLnBrk="1" hangingPunct="1">
                <a:spcBef>
                  <a:spcPct val="0"/>
                </a:spcBef>
              </a:pPr>
              <a:t>22</a:t>
            </a:fld>
            <a:endParaRPr lang="el-GR" altLang="el-G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9547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F41B5EF-9CAC-4EBC-8DE7-E864DE3DCA20}" type="slidenum">
              <a:rPr lang="el-GR" altLang="el-GR"/>
              <a:pPr eaLnBrk="1" hangingPunct="1">
                <a:spcBef>
                  <a:spcPct val="0"/>
                </a:spcBef>
              </a:pPr>
              <a:t>4</a:t>
            </a:fld>
            <a:endParaRPr lang="el-GR" altLang="el-G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105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9A5866DB-7855-4551-9C9C-D3C0B9B54FE6}" type="slidenum">
              <a:rPr lang="el-GR" altLang="el-GR"/>
              <a:pPr eaLnBrk="1" hangingPunct="1">
                <a:spcBef>
                  <a:spcPct val="0"/>
                </a:spcBef>
              </a:pPr>
              <a:t>23</a:t>
            </a:fld>
            <a:endParaRPr lang="el-GR" altLang="el-G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8041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3E5E405-5655-4024-84A8-9C7969266C2C}" type="slidenum">
              <a:rPr lang="el-GR" altLang="el-GR"/>
              <a:pPr eaLnBrk="1" hangingPunct="1">
                <a:spcBef>
                  <a:spcPct val="0"/>
                </a:spcBef>
              </a:pPr>
              <a:t>24</a:t>
            </a:fld>
            <a:endParaRPr lang="el-GR" altLang="el-G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6846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A6648686-D13C-40A3-B2FC-7BE2E7289D37}" type="slidenum">
              <a:rPr lang="el-GR" altLang="el-GR"/>
              <a:pPr eaLnBrk="1" hangingPunct="1">
                <a:spcBef>
                  <a:spcPct val="0"/>
                </a:spcBef>
              </a:pPr>
              <a:t>25</a:t>
            </a:fld>
            <a:endParaRPr lang="el-GR" altLang="el-G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1371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F682AD7-2CB5-45CD-A8F6-32A804A23D03}" type="slidenum">
              <a:rPr lang="el-GR" altLang="el-GR"/>
              <a:pPr eaLnBrk="1" hangingPunct="1">
                <a:spcBef>
                  <a:spcPct val="0"/>
                </a:spcBef>
              </a:pPr>
              <a:t>26</a:t>
            </a:fld>
            <a:endParaRPr lang="el-GR" altLang="el-G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335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3DFBFAA8-16AA-4E98-A1C9-34672E855AEB}" type="slidenum">
              <a:rPr lang="el-GR" altLang="el-GR"/>
              <a:pPr eaLnBrk="1" hangingPunct="1">
                <a:spcBef>
                  <a:spcPct val="0"/>
                </a:spcBef>
              </a:pPr>
              <a:t>5</a:t>
            </a:fld>
            <a:endParaRPr lang="el-GR" altLang="el-G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165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7E4A9AFD-19A4-4010-A2C8-AD38B8E8EE94}" type="slidenum">
              <a:rPr lang="el-GR" altLang="el-GR"/>
              <a:pPr eaLnBrk="1" hangingPunct="1">
                <a:spcBef>
                  <a:spcPct val="0"/>
                </a:spcBef>
              </a:pPr>
              <a:t>6</a:t>
            </a:fld>
            <a:endParaRPr lang="el-GR" altLang="el-G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043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111A190-40F9-47F7-9E88-39AEDE38AA52}" type="slidenum">
              <a:rPr lang="el-GR" altLang="el-GR"/>
              <a:pPr eaLnBrk="1" hangingPunct="1">
                <a:spcBef>
                  <a:spcPct val="0"/>
                </a:spcBef>
              </a:pPr>
              <a:t>7</a:t>
            </a:fld>
            <a:endParaRPr lang="el-GR" altLang="el-G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868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6131D0E3-E3DB-49E5-9907-DD5FC4A83E01}" type="slidenum">
              <a:rPr lang="el-GR" altLang="el-GR"/>
              <a:pPr eaLnBrk="1" hangingPunct="1">
                <a:spcBef>
                  <a:spcPct val="0"/>
                </a:spcBef>
              </a:pPr>
              <a:t>8</a:t>
            </a:fld>
            <a:endParaRPr lang="el-GR" altLang="el-G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988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7B7B160-5BC0-4F74-B938-32EC10BFC3DA}" type="slidenum">
              <a:rPr lang="el-GR" altLang="el-GR"/>
              <a:pPr eaLnBrk="1" hangingPunct="1">
                <a:spcBef>
                  <a:spcPct val="0"/>
                </a:spcBef>
              </a:pPr>
              <a:t>9</a:t>
            </a:fld>
            <a:endParaRPr lang="el-GR" altLang="el-G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1257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FAB3E948-CDCD-49E1-ACB3-675E1F7D5D31}" type="slidenum">
              <a:rPr lang="el-GR" altLang="el-GR"/>
              <a:pPr eaLnBrk="1" hangingPunct="1">
                <a:spcBef>
                  <a:spcPct val="0"/>
                </a:spcBef>
              </a:pPr>
              <a:t>10</a:t>
            </a:fld>
            <a:endParaRPr lang="el-GR" altLang="el-G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6877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E187872-EB09-4547-ABE1-8C1CA5932442}" type="slidenum">
              <a:rPr lang="el-GR" altLang="el-GR"/>
              <a:pPr eaLnBrk="1" hangingPunct="1">
                <a:spcBef>
                  <a:spcPct val="0"/>
                </a:spcBef>
              </a:pPr>
              <a:t>11</a:t>
            </a:fld>
            <a:endParaRPr lang="el-GR" altLang="el-G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4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119300C8-6262-4638-8106-C444709E1BDC}" type="slidenum">
              <a:rPr lang="el-GR"/>
              <a:pPr/>
              <a:t>‹#›</a:t>
            </a:fld>
            <a:endParaRPr lang="el-GR"/>
          </a:p>
        </p:txBody>
      </p:sp>
    </p:spTree>
    <p:extLst>
      <p:ext uri="{BB962C8B-B14F-4D97-AF65-F5344CB8AC3E}">
        <p14:creationId xmlns:p14="http://schemas.microsoft.com/office/powerpoint/2010/main" val="115786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235D7B58-AC41-4E47-9A37-23EDA3515B88}" type="slidenum">
              <a:rPr lang="el-GR"/>
              <a:pPr/>
              <a:t>‹#›</a:t>
            </a:fld>
            <a:endParaRPr lang="el-GR"/>
          </a:p>
        </p:txBody>
      </p:sp>
    </p:spTree>
    <p:extLst>
      <p:ext uri="{BB962C8B-B14F-4D97-AF65-F5344CB8AC3E}">
        <p14:creationId xmlns:p14="http://schemas.microsoft.com/office/powerpoint/2010/main" val="41601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5B63F54D-2BD7-4B02-AACF-615FFA233842}" type="slidenum">
              <a:rPr lang="el-GR"/>
              <a:pPr/>
              <a:t>‹#›</a:t>
            </a:fld>
            <a:endParaRPr lang="el-GR"/>
          </a:p>
        </p:txBody>
      </p:sp>
    </p:spTree>
    <p:extLst>
      <p:ext uri="{BB962C8B-B14F-4D97-AF65-F5344CB8AC3E}">
        <p14:creationId xmlns:p14="http://schemas.microsoft.com/office/powerpoint/2010/main" val="302659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F60EEF85-15C0-4D77-8BDC-CF70C733FD7E}" type="slidenum">
              <a:rPr lang="el-GR"/>
              <a:pPr/>
              <a:t>‹#›</a:t>
            </a:fld>
            <a:endParaRPr lang="el-GR"/>
          </a:p>
        </p:txBody>
      </p:sp>
    </p:spTree>
    <p:extLst>
      <p:ext uri="{BB962C8B-B14F-4D97-AF65-F5344CB8AC3E}">
        <p14:creationId xmlns:p14="http://schemas.microsoft.com/office/powerpoint/2010/main" val="63729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650D3CEC-B0B9-4390-B119-5F6122688CD2}" type="slidenum">
              <a:rPr lang="el-GR"/>
              <a:pPr/>
              <a:t>‹#›</a:t>
            </a:fld>
            <a:endParaRPr lang="el-GR"/>
          </a:p>
        </p:txBody>
      </p:sp>
    </p:spTree>
    <p:extLst>
      <p:ext uri="{BB962C8B-B14F-4D97-AF65-F5344CB8AC3E}">
        <p14:creationId xmlns:p14="http://schemas.microsoft.com/office/powerpoint/2010/main" val="101820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4BB779A2-0A20-4E18-8F23-0F2D83461E62}" type="slidenum">
              <a:rPr lang="el-GR"/>
              <a:pPr/>
              <a:t>‹#›</a:t>
            </a:fld>
            <a:endParaRPr lang="el-GR"/>
          </a:p>
        </p:txBody>
      </p:sp>
    </p:spTree>
    <p:extLst>
      <p:ext uri="{BB962C8B-B14F-4D97-AF65-F5344CB8AC3E}">
        <p14:creationId xmlns:p14="http://schemas.microsoft.com/office/powerpoint/2010/main" val="3813754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fld id="{73260448-5A81-4808-9CF1-00485BADEA00}" type="slidenum">
              <a:rPr lang="el-GR"/>
              <a:pPr/>
              <a:t>‹#›</a:t>
            </a:fld>
            <a:endParaRPr lang="el-GR"/>
          </a:p>
        </p:txBody>
      </p:sp>
    </p:spTree>
    <p:extLst>
      <p:ext uri="{BB962C8B-B14F-4D97-AF65-F5344CB8AC3E}">
        <p14:creationId xmlns:p14="http://schemas.microsoft.com/office/powerpoint/2010/main" val="25541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fld id="{8DB76B77-B700-458C-9B93-7C2CC6CE4C69}" type="slidenum">
              <a:rPr lang="el-GR"/>
              <a:pPr/>
              <a:t>‹#›</a:t>
            </a:fld>
            <a:endParaRPr lang="el-GR"/>
          </a:p>
        </p:txBody>
      </p:sp>
    </p:spTree>
    <p:extLst>
      <p:ext uri="{BB962C8B-B14F-4D97-AF65-F5344CB8AC3E}">
        <p14:creationId xmlns:p14="http://schemas.microsoft.com/office/powerpoint/2010/main" val="16658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fld id="{E5F3A078-7508-4360-BD10-5D106DCEA21D}" type="slidenum">
              <a:rPr lang="el-GR"/>
              <a:pPr/>
              <a:t>‹#›</a:t>
            </a:fld>
            <a:endParaRPr lang="el-GR"/>
          </a:p>
        </p:txBody>
      </p:sp>
    </p:spTree>
    <p:extLst>
      <p:ext uri="{BB962C8B-B14F-4D97-AF65-F5344CB8AC3E}">
        <p14:creationId xmlns:p14="http://schemas.microsoft.com/office/powerpoint/2010/main" val="57140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B18758BA-C31F-4D9D-8BDD-E163128D00D8}" type="slidenum">
              <a:rPr lang="el-GR"/>
              <a:pPr/>
              <a:t>‹#›</a:t>
            </a:fld>
            <a:endParaRPr lang="el-GR"/>
          </a:p>
        </p:txBody>
      </p:sp>
    </p:spTree>
    <p:extLst>
      <p:ext uri="{BB962C8B-B14F-4D97-AF65-F5344CB8AC3E}">
        <p14:creationId xmlns:p14="http://schemas.microsoft.com/office/powerpoint/2010/main" val="85869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0B71A2B6-44A4-4CF1-93D7-FB0EF65F6DBF}" type="slidenum">
              <a:rPr lang="el-GR"/>
              <a:pPr/>
              <a:t>‹#›</a:t>
            </a:fld>
            <a:endParaRPr lang="el-GR"/>
          </a:p>
        </p:txBody>
      </p:sp>
    </p:spTree>
    <p:extLst>
      <p:ext uri="{BB962C8B-B14F-4D97-AF65-F5344CB8AC3E}">
        <p14:creationId xmlns:p14="http://schemas.microsoft.com/office/powerpoint/2010/main" val="2412099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Click to edit Master text styles</a:t>
            </a:r>
          </a:p>
          <a:p>
            <a:pPr lvl="1"/>
            <a:r>
              <a:rPr lang="el-GR" altLang="el-GR" smtClean="0"/>
              <a:t>Second level</a:t>
            </a:r>
          </a:p>
          <a:p>
            <a:pPr lvl="2"/>
            <a:r>
              <a:rPr lang="el-GR" altLang="el-GR" smtClean="0"/>
              <a:t>Third level</a:t>
            </a:r>
          </a:p>
          <a:p>
            <a:pPr lvl="3"/>
            <a:r>
              <a:rPr lang="el-GR" altLang="el-GR" smtClean="0"/>
              <a:t>Fourth level</a:t>
            </a:r>
          </a:p>
          <a:p>
            <a:pPr lvl="4"/>
            <a:r>
              <a:rPr lang="el-GR"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AEF62E17-44A0-4EFE-99D1-7A0A69060B28}"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 TextBox"/>
          <p:cNvSpPr txBox="1">
            <a:spLocks noChangeArrowheads="1"/>
          </p:cNvSpPr>
          <p:nvPr/>
        </p:nvSpPr>
        <p:spPr bwMode="auto">
          <a:xfrm>
            <a:off x="899592" y="1484784"/>
            <a:ext cx="73580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l-GR" sz="18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chemeClr val="bg1"/>
                </a:solidFill>
                <a:latin typeface="Times New Roman" panose="02020603050405020304" pitchFamily="18" charset="0"/>
                <a:cs typeface="Times New Roman" panose="02020603050405020304" pitchFamily="18" charset="0"/>
              </a:rPr>
              <a:t>Εισαγωγή </a:t>
            </a:r>
            <a:r>
              <a:rPr lang="el-GR" altLang="el-GR" sz="1800" b="1" dirty="0">
                <a:solidFill>
                  <a:schemeClr val="bg1"/>
                </a:solidFill>
                <a:latin typeface="Times New Roman" panose="02020603050405020304" pitchFamily="18" charset="0"/>
                <a:cs typeface="Times New Roman" panose="02020603050405020304" pitchFamily="18" charset="0"/>
              </a:rPr>
              <a:t>στην Κλασική Αρχαιολογία ΙΙ (5ος - 4ος αι. π.Χ.)</a:t>
            </a:r>
            <a:endParaRPr lang="en-US" altLang="el-GR" sz="18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chemeClr val="bg1"/>
                </a:solidFill>
                <a:latin typeface="Times New Roman" panose="02020603050405020304" pitchFamily="18" charset="0"/>
                <a:cs typeface="Times New Roman" panose="02020603050405020304" pitchFamily="18" charset="0"/>
              </a:rPr>
              <a:t>Ιφιγένεια Λεβέντη</a:t>
            </a:r>
            <a:endParaRPr lang="en-US" altLang="el-GR" sz="18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600" dirty="0">
                <a:solidFill>
                  <a:schemeClr val="bg1"/>
                </a:solidFill>
                <a:latin typeface="Times New Roman" panose="02020603050405020304" pitchFamily="18" charset="0"/>
                <a:cs typeface="Times New Roman" panose="02020603050405020304" pitchFamily="18" charset="0"/>
              </a:rPr>
              <a:t>Τμήμα: Ιστορίας, Αρχαιολογίας και Κοινωνικής </a:t>
            </a:r>
            <a:r>
              <a:rPr lang="el-GR" altLang="el-GR" sz="1600" dirty="0" smtClean="0">
                <a:solidFill>
                  <a:schemeClr val="bg1"/>
                </a:solidFill>
                <a:latin typeface="Times New Roman" panose="02020603050405020304" pitchFamily="18" charset="0"/>
                <a:cs typeface="Times New Roman" panose="02020603050405020304" pitchFamily="18" charset="0"/>
              </a:rPr>
              <a:t>Ανθρωπολογίας</a:t>
            </a:r>
            <a:endParaRPr lang="en-US" altLang="el-GR" sz="1600"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400" dirty="0">
                <a:solidFill>
                  <a:schemeClr val="bg1"/>
                </a:solidFill>
                <a:latin typeface="Times New Roman" panose="02020603050405020304" pitchFamily="18" charset="0"/>
                <a:cs typeface="Times New Roman" panose="02020603050405020304" pitchFamily="18" charset="0"/>
              </a:rPr>
              <a:t>Πανεπιστήμιο Θεσσαλίας</a:t>
            </a: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6280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611560" y="5589240"/>
            <a:ext cx="39279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Η </a:t>
            </a:r>
            <a:r>
              <a:rPr lang="el-GR" altLang="el-GR" sz="1200" dirty="0" err="1">
                <a:solidFill>
                  <a:schemeClr val="bg1"/>
                </a:solidFill>
                <a:latin typeface="Times New Roman" panose="02020603050405020304" pitchFamily="18" charset="0"/>
                <a:cs typeface="Times New Roman" panose="02020603050405020304" pitchFamily="18" charset="0"/>
              </a:rPr>
              <a:t>Αμαζονομαχία</a:t>
            </a:r>
            <a:r>
              <a:rPr lang="el-GR" altLang="el-GR" sz="1200" dirty="0">
                <a:solidFill>
                  <a:schemeClr val="bg1"/>
                </a:solidFill>
                <a:latin typeface="Times New Roman" panose="02020603050405020304" pitchFamily="18" charset="0"/>
                <a:cs typeface="Times New Roman" panose="02020603050405020304" pitchFamily="18" charset="0"/>
              </a:rPr>
              <a:t> στις δυτικές μετόπες του Παρθενώνος. </a:t>
            </a:r>
          </a:p>
        </p:txBody>
      </p:sp>
      <p:pic>
        <p:nvPicPr>
          <p:cNvPr id="10243" name="7 - Εικόνα" descr="23Sept 03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10583" y="500063"/>
            <a:ext cx="4125913" cy="5500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4" name="8 - Εικόνα" descr="23Sept 039.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5708" y="476672"/>
            <a:ext cx="4510088" cy="4929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ΕικόναGlPar 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476672"/>
            <a:ext cx="3959225" cy="4897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67" name="Picture 5" descr="ΕικόναGlPar 0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0032" y="476672"/>
            <a:ext cx="3862387" cy="5149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268" name="TextBox 1"/>
          <p:cNvSpPr txBox="1">
            <a:spLocks noChangeArrowheads="1"/>
          </p:cNvSpPr>
          <p:nvPr/>
        </p:nvSpPr>
        <p:spPr bwMode="auto">
          <a:xfrm>
            <a:off x="900113" y="5518150"/>
            <a:ext cx="30956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Νότιες μετόπες του Παρθενώνος. Θεσσαλική </a:t>
            </a:r>
            <a:r>
              <a:rPr lang="el-GR" altLang="el-GR" sz="1200" dirty="0" err="1">
                <a:solidFill>
                  <a:schemeClr val="bg1"/>
                </a:solidFill>
                <a:latin typeface="Times New Roman" panose="02020603050405020304" pitchFamily="18" charset="0"/>
                <a:cs typeface="Times New Roman" panose="02020603050405020304" pitchFamily="18" charset="0"/>
              </a:rPr>
              <a:t>Κενταυρομαχία</a:t>
            </a:r>
            <a:r>
              <a:rPr lang="el-GR" altLang="el-GR" sz="1200" dirty="0">
                <a:solidFill>
                  <a:schemeClr val="bg1"/>
                </a:solidFill>
                <a:latin typeface="Times New Roman" panose="02020603050405020304" pitchFamily="18" charset="0"/>
                <a:cs typeface="Times New Roman" panose="02020603050405020304" pitchFamily="18" charset="0"/>
              </a:rPr>
              <a:t>. Οι Κένταυροι ακολουθούν δύο εικονογραφικούς τύπους. Με πρόσωπα ζωώδη που θυμίζουν θεατρικές μάσκες και με εξανθρωπισμένα πρόσωπα. Βλ. και τις επόμενες διαφάνειες.</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ΕικόναGlPar 10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938" y="785813"/>
            <a:ext cx="3160712" cy="4214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291" name="Picture 5" descr="ΕικόναGlPar 10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4663" y="620713"/>
            <a:ext cx="4208462" cy="5610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1"/>
          <p:cNvSpPr txBox="1">
            <a:spLocks noChangeArrowheads="1"/>
          </p:cNvSpPr>
          <p:nvPr/>
        </p:nvSpPr>
        <p:spPr bwMode="auto">
          <a:xfrm>
            <a:off x="2555776" y="5949280"/>
            <a:ext cx="46384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Νότια μετόπη 29 του Παρθενώνος από την Θεσσαλική </a:t>
            </a:r>
            <a:r>
              <a:rPr lang="el-GR" altLang="el-GR" sz="1200" dirty="0" err="1">
                <a:solidFill>
                  <a:schemeClr val="bg1"/>
                </a:solidFill>
                <a:latin typeface="Times New Roman" panose="02020603050405020304" pitchFamily="18" charset="0"/>
                <a:cs typeface="Times New Roman" panose="02020603050405020304" pitchFamily="18" charset="0"/>
              </a:rPr>
              <a:t>Κενταυρομαχία</a:t>
            </a:r>
            <a:r>
              <a:rPr lang="el-GR" altLang="el-GR" sz="1200" dirty="0">
                <a:solidFill>
                  <a:schemeClr val="bg1"/>
                </a:solidFill>
                <a:latin typeface="Times New Roman" panose="02020603050405020304" pitchFamily="18" charset="0"/>
                <a:cs typeface="Times New Roman" panose="02020603050405020304" pitchFamily="18" charset="0"/>
              </a:rPr>
              <a:t>. Αθήνα,  Μουσείο Ακροπόλεως. Η μετόπη αυτή έχει αναπτυγμένα πλήρως τα χαρακτηριστικά του Κλασικού Ρυθμού. Εκμαγείο, Βασιλεία.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640" y="188640"/>
            <a:ext cx="6492240" cy="55869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20093 12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3688" y="260648"/>
            <a:ext cx="5543550" cy="5473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339" name="TextBox 1"/>
          <p:cNvSpPr txBox="1">
            <a:spLocks noChangeArrowheads="1"/>
          </p:cNvSpPr>
          <p:nvPr/>
        </p:nvSpPr>
        <p:spPr bwMode="auto">
          <a:xfrm>
            <a:off x="1974436" y="5949280"/>
            <a:ext cx="5303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Νότιες μετόπες του Παρθενώνος. </a:t>
            </a:r>
            <a:r>
              <a:rPr lang="el-GR" altLang="el-GR" sz="1200" dirty="0" err="1">
                <a:solidFill>
                  <a:schemeClr val="bg1"/>
                </a:solidFill>
                <a:latin typeface="Times New Roman" panose="02020603050405020304" pitchFamily="18" charset="0"/>
                <a:cs typeface="Times New Roman" panose="02020603050405020304" pitchFamily="18" charset="0"/>
              </a:rPr>
              <a:t>Κενταυρομαχία</a:t>
            </a:r>
            <a:r>
              <a:rPr lang="el-GR" altLang="el-GR" sz="1200" dirty="0">
                <a:solidFill>
                  <a:schemeClr val="bg1"/>
                </a:solidFill>
                <a:latin typeface="Times New Roman" panose="02020603050405020304" pitchFamily="18" charset="0"/>
                <a:cs typeface="Times New Roman" panose="02020603050405020304" pitchFamily="18" charset="0"/>
              </a:rPr>
              <a:t>. Ο </a:t>
            </a:r>
            <a:r>
              <a:rPr lang="el-GR" altLang="el-GR" sz="1200" dirty="0" err="1">
                <a:solidFill>
                  <a:schemeClr val="bg1"/>
                </a:solidFill>
                <a:latin typeface="Times New Roman" panose="02020603050405020304" pitchFamily="18" charset="0"/>
                <a:cs typeface="Times New Roman" panose="02020603050405020304" pitchFamily="18" charset="0"/>
              </a:rPr>
              <a:t>Λαπίθης</a:t>
            </a:r>
            <a:r>
              <a:rPr lang="el-GR" altLang="el-GR" sz="1200" dirty="0">
                <a:solidFill>
                  <a:schemeClr val="bg1"/>
                </a:solidFill>
                <a:latin typeface="Times New Roman" panose="02020603050405020304" pitchFamily="18" charset="0"/>
                <a:cs typeface="Times New Roman" panose="02020603050405020304" pitchFamily="18" charset="0"/>
              </a:rPr>
              <a:t> εδώ είναι </a:t>
            </a:r>
            <a:r>
              <a:rPr lang="el-GR" altLang="el-GR" sz="1200" dirty="0" err="1">
                <a:solidFill>
                  <a:schemeClr val="bg1"/>
                </a:solidFill>
                <a:latin typeface="Times New Roman" panose="02020603050405020304" pitchFamily="18" charset="0"/>
                <a:cs typeface="Times New Roman" panose="02020603050405020304" pitchFamily="18" charset="0"/>
              </a:rPr>
              <a:t>κατ’εξαίρεση</a:t>
            </a:r>
            <a:r>
              <a:rPr lang="el-GR" altLang="el-GR" sz="1200" dirty="0">
                <a:solidFill>
                  <a:schemeClr val="bg1"/>
                </a:solidFill>
                <a:latin typeface="Times New Roman" panose="02020603050405020304" pitchFamily="18" charset="0"/>
                <a:cs typeface="Times New Roman" panose="02020603050405020304" pitchFamily="18" charset="0"/>
              </a:rPr>
              <a:t> οπλισμένος με ασπίδα, ενώ ο Κένταυρος χρησιμοποιεί ως πρόχειρο όπλο </a:t>
            </a:r>
            <a:r>
              <a:rPr lang="el-GR" altLang="el-GR" sz="1200" dirty="0" err="1">
                <a:solidFill>
                  <a:schemeClr val="bg1"/>
                </a:solidFill>
                <a:latin typeface="Times New Roman" panose="02020603050405020304" pitchFamily="18" charset="0"/>
                <a:cs typeface="Times New Roman" panose="02020603050405020304" pitchFamily="18" charset="0"/>
              </a:rPr>
              <a:t>μιάν</a:t>
            </a:r>
            <a:r>
              <a:rPr lang="el-GR" altLang="el-GR" sz="1200" dirty="0">
                <a:solidFill>
                  <a:schemeClr val="bg1"/>
                </a:solidFill>
                <a:latin typeface="Times New Roman" panose="02020603050405020304" pitchFamily="18" charset="0"/>
                <a:cs typeface="Times New Roman" panose="02020603050405020304" pitchFamily="18" charset="0"/>
              </a:rPr>
              <a:t> υδρία από το γαμήλιο γεύμα του </a:t>
            </a:r>
            <a:r>
              <a:rPr lang="el-GR" altLang="el-GR" sz="1200" dirty="0" err="1">
                <a:solidFill>
                  <a:schemeClr val="bg1"/>
                </a:solidFill>
                <a:latin typeface="Times New Roman" panose="02020603050405020304" pitchFamily="18" charset="0"/>
                <a:cs typeface="Times New Roman" panose="02020603050405020304" pitchFamily="18" charset="0"/>
              </a:rPr>
              <a:t>Πειρίθου</a:t>
            </a:r>
            <a:r>
              <a:rPr lang="el-GR"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smtClean="0">
                <a:solidFill>
                  <a:schemeClr val="bg1"/>
                </a:solidFill>
                <a:latin typeface="Times New Roman" panose="02020603050405020304" pitchFamily="18" charset="0"/>
                <a:cs typeface="Times New Roman" panose="02020603050405020304" pitchFamily="18" charset="0"/>
              </a:rPr>
              <a:t>Εκμαγείο</a:t>
            </a:r>
            <a:r>
              <a:rPr lang="el-GR" altLang="el-GR" sz="1200" dirty="0">
                <a:solidFill>
                  <a:schemeClr val="bg1"/>
                </a:solidFill>
                <a:latin typeface="Times New Roman" panose="02020603050405020304" pitchFamily="18" charset="0"/>
                <a:cs typeface="Times New Roman" panose="02020603050405020304" pitchFamily="18" charset="0"/>
              </a:rPr>
              <a:t>, Βασιλεία.</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20093 126"/>
          <p:cNvPicPr>
            <a:picLocks noChangeAspect="1" noChangeArrowheads="1"/>
          </p:cNvPicPr>
          <p:nvPr/>
        </p:nvPicPr>
        <p:blipFill>
          <a:blip r:embed="rId3" cstate="email">
            <a:extLst>
              <a:ext uri="{28A0092B-C50C-407E-A947-70E740481C1C}">
                <a14:useLocalDpi xmlns:a14="http://schemas.microsoft.com/office/drawing/2010/main"/>
              </a:ext>
            </a:extLst>
          </a:blip>
          <a:srcRect t="-1505"/>
          <a:stretch>
            <a:fillRect/>
          </a:stretch>
        </p:blipFill>
        <p:spPr bwMode="auto">
          <a:xfrm>
            <a:off x="1547664" y="188640"/>
            <a:ext cx="6048375" cy="5480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363" name="TextBox 1"/>
          <p:cNvSpPr txBox="1">
            <a:spLocks noChangeArrowheads="1"/>
          </p:cNvSpPr>
          <p:nvPr/>
        </p:nvSpPr>
        <p:spPr bwMode="auto">
          <a:xfrm>
            <a:off x="2843808" y="5805264"/>
            <a:ext cx="38161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Η νότια μετόπη 27 του Παρθενώνος στην οποία πολλοί μελετητές αναγνωρίζουν τον Θησέα μαχόμενο εναντίον Κενταύρου από το χαρακτηριστικά απλωμένο </a:t>
            </a:r>
            <a:r>
              <a:rPr lang="el-GR" altLang="el-GR" sz="1200" dirty="0" smtClean="0">
                <a:solidFill>
                  <a:schemeClr val="bg1"/>
                </a:solidFill>
                <a:latin typeface="Times New Roman" panose="02020603050405020304" pitchFamily="18" charset="0"/>
                <a:cs typeface="Times New Roman" panose="02020603050405020304" pitchFamily="18" charset="0"/>
              </a:rPr>
              <a:t>πίσω </a:t>
            </a:r>
            <a:r>
              <a:rPr lang="el-GR" altLang="el-GR" sz="1200" dirty="0">
                <a:solidFill>
                  <a:schemeClr val="bg1"/>
                </a:solidFill>
                <a:latin typeface="Times New Roman" panose="02020603050405020304" pitchFamily="18" charset="0"/>
                <a:cs typeface="Times New Roman" panose="02020603050405020304" pitchFamily="18" charset="0"/>
              </a:rPr>
              <a:t>από τη μορφή του ήρωα ιμάτιο. Εκμαγείο, Βασιλεία.</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TextBox"/>
          <p:cNvSpPr txBox="1">
            <a:spLocks noChangeArrowheads="1"/>
          </p:cNvSpPr>
          <p:nvPr/>
        </p:nvSpPr>
        <p:spPr bwMode="auto">
          <a:xfrm>
            <a:off x="683568" y="1147385"/>
            <a:ext cx="7776864"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l-GR" sz="1600" b="1" dirty="0">
                <a:solidFill>
                  <a:schemeClr val="bg1"/>
                </a:solidFill>
                <a:latin typeface="Times New Roman" panose="02020603050405020304" pitchFamily="18" charset="0"/>
                <a:cs typeface="Times New Roman" panose="02020603050405020304" pitchFamily="18" charset="0"/>
              </a:rPr>
              <a:t>H  </a:t>
            </a:r>
            <a:r>
              <a:rPr lang="el-GR" altLang="el-GR" sz="1600" b="1" dirty="0">
                <a:solidFill>
                  <a:schemeClr val="bg1"/>
                </a:solidFill>
                <a:latin typeface="Times New Roman" panose="02020603050405020304" pitchFamily="18" charset="0"/>
                <a:cs typeface="Times New Roman" panose="02020603050405020304" pitchFamily="18" charset="0"/>
              </a:rPr>
              <a:t>ιωνική ζωφόρος του Παρθενώνος   </a:t>
            </a:r>
          </a:p>
          <a:p>
            <a:pPr eaLnBrk="1" hangingPunct="1">
              <a:spcBef>
                <a:spcPct val="0"/>
              </a:spcBef>
              <a:buFontTx/>
              <a:buNone/>
            </a:pPr>
            <a:endParaRPr lang="el-GR" altLang="el-GR" sz="12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l-GR" altLang="el-GR" sz="1200" b="1" dirty="0">
              <a:solidFill>
                <a:schemeClr val="bg1"/>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l-GR" altLang="el-GR" sz="1400" dirty="0">
                <a:solidFill>
                  <a:schemeClr val="bg1"/>
                </a:solidFill>
                <a:latin typeface="Times New Roman" panose="02020603050405020304" pitchFamily="18" charset="0"/>
                <a:cs typeface="Times New Roman" panose="02020603050405020304" pitchFamily="18" charset="0"/>
              </a:rPr>
              <a:t>Η ιωνική ανάγλυφη ζωφόρος η οποία </a:t>
            </a:r>
            <a:r>
              <a:rPr lang="el-GR" altLang="el-GR" sz="1400" dirty="0" err="1">
                <a:solidFill>
                  <a:schemeClr val="bg1"/>
                </a:solidFill>
                <a:latin typeface="Times New Roman" panose="02020603050405020304" pitchFamily="18" charset="0"/>
                <a:cs typeface="Times New Roman" panose="02020603050405020304" pitchFamily="18" charset="0"/>
              </a:rPr>
              <a:t>περιθέει</a:t>
            </a:r>
            <a:r>
              <a:rPr lang="el-GR" altLang="el-GR" sz="1400" dirty="0">
                <a:solidFill>
                  <a:schemeClr val="bg1"/>
                </a:solidFill>
                <a:latin typeface="Times New Roman" panose="02020603050405020304" pitchFamily="18" charset="0"/>
                <a:cs typeface="Times New Roman" panose="02020603050405020304" pitchFamily="18" charset="0"/>
              </a:rPr>
              <a:t> τον κυρίως ναό του Παρθενώνος και χρονολογείται  </a:t>
            </a:r>
            <a:r>
              <a:rPr lang="el-GR" altLang="el-GR" sz="1400" dirty="0" smtClean="0">
                <a:solidFill>
                  <a:schemeClr val="bg1"/>
                </a:solidFill>
                <a:latin typeface="Times New Roman" panose="02020603050405020304" pitchFamily="18" charset="0"/>
                <a:cs typeface="Times New Roman" panose="02020603050405020304" pitchFamily="18" charset="0"/>
              </a:rPr>
              <a:t>μεταξύ των </a:t>
            </a:r>
            <a:r>
              <a:rPr lang="el-GR" altLang="el-GR" sz="1400" dirty="0">
                <a:solidFill>
                  <a:schemeClr val="bg1"/>
                </a:solidFill>
                <a:latin typeface="Times New Roman" panose="02020603050405020304" pitchFamily="18" charset="0"/>
                <a:cs typeface="Times New Roman" panose="02020603050405020304" pitchFamily="18" charset="0"/>
              </a:rPr>
              <a:t>ετών 442 και 438 </a:t>
            </a:r>
            <a:r>
              <a:rPr lang="el-GR" altLang="el-GR" sz="1400" dirty="0" err="1">
                <a:solidFill>
                  <a:schemeClr val="bg1"/>
                </a:solidFill>
                <a:latin typeface="Times New Roman" panose="02020603050405020304" pitchFamily="18" charset="0"/>
                <a:cs typeface="Times New Roman" panose="02020603050405020304" pitchFamily="18" charset="0"/>
              </a:rPr>
              <a:t>π.Χ</a:t>
            </a:r>
            <a:r>
              <a:rPr lang="el-GR" altLang="el-GR" sz="1400" dirty="0" err="1" smtClean="0">
                <a:solidFill>
                  <a:schemeClr val="bg1"/>
                </a:solidFill>
                <a:latin typeface="Times New Roman" panose="02020603050405020304" pitchFamily="18" charset="0"/>
                <a:cs typeface="Times New Roman" panose="02020603050405020304" pitchFamily="18" charset="0"/>
              </a:rPr>
              <a:t>.</a:t>
            </a:r>
            <a:r>
              <a:rPr lang="el-GR" altLang="el-GR" sz="1400" dirty="0" smtClean="0">
                <a:solidFill>
                  <a:schemeClr val="bg1"/>
                </a:solidFill>
                <a:latin typeface="Times New Roman" panose="02020603050405020304" pitchFamily="18" charset="0"/>
                <a:cs typeface="Times New Roman" panose="02020603050405020304" pitchFamily="18" charset="0"/>
              </a:rPr>
              <a:t>, </a:t>
            </a:r>
            <a:r>
              <a:rPr lang="el-GR" altLang="el-GR" sz="1400" dirty="0">
                <a:solidFill>
                  <a:schemeClr val="bg1"/>
                </a:solidFill>
                <a:latin typeface="Times New Roman" panose="02020603050405020304" pitchFamily="18" charset="0"/>
                <a:cs typeface="Times New Roman" panose="02020603050405020304" pitchFamily="18" charset="0"/>
              </a:rPr>
              <a:t>θεωρείται σήμερα ότι αποδίδει την Πομπή των Μεγάλων Παναθηναίων, αλλά και άλλα στιγμιότυπα αυτής της εορτής, όπως τη σκηνή παράδοσης του πέπλου για την Αθηνά </a:t>
            </a:r>
            <a:r>
              <a:rPr lang="el-GR" altLang="el-GR" sz="1400" dirty="0" err="1">
                <a:solidFill>
                  <a:schemeClr val="bg1"/>
                </a:solidFill>
                <a:latin typeface="Times New Roman" panose="02020603050405020304" pitchFamily="18" charset="0"/>
                <a:cs typeface="Times New Roman" panose="02020603050405020304" pitchFamily="18" charset="0"/>
              </a:rPr>
              <a:t>Πολιάδα</a:t>
            </a:r>
            <a:r>
              <a:rPr lang="el-GR" altLang="el-GR" sz="1400" dirty="0">
                <a:solidFill>
                  <a:schemeClr val="bg1"/>
                </a:solidFill>
                <a:latin typeface="Times New Roman" panose="02020603050405020304" pitchFamily="18" charset="0"/>
                <a:cs typeface="Times New Roman" panose="02020603050405020304" pitchFamily="18" charset="0"/>
              </a:rPr>
              <a:t>, </a:t>
            </a:r>
            <a:r>
              <a:rPr lang="el-GR" altLang="el-GR" sz="1400" dirty="0" smtClean="0">
                <a:solidFill>
                  <a:schemeClr val="bg1"/>
                </a:solidFill>
                <a:latin typeface="Times New Roman" panose="02020603050405020304" pitchFamily="18" charset="0"/>
                <a:cs typeface="Times New Roman" panose="02020603050405020304" pitchFamily="18" charset="0"/>
              </a:rPr>
              <a:t>και </a:t>
            </a:r>
            <a:r>
              <a:rPr lang="el-GR" altLang="el-GR" sz="1400" dirty="0">
                <a:solidFill>
                  <a:schemeClr val="bg1"/>
                </a:solidFill>
                <a:latin typeface="Times New Roman" panose="02020603050405020304" pitchFamily="18" charset="0"/>
                <a:cs typeface="Times New Roman" panose="02020603050405020304" pitchFamily="18" charset="0"/>
              </a:rPr>
              <a:t>τον αποβατικό αγώνα, με αναφορές </a:t>
            </a:r>
            <a:r>
              <a:rPr lang="el-GR" altLang="el-GR" sz="1400" dirty="0" smtClean="0">
                <a:solidFill>
                  <a:schemeClr val="bg1"/>
                </a:solidFill>
                <a:latin typeface="Times New Roman" panose="02020603050405020304" pitchFamily="18" charset="0"/>
                <a:cs typeface="Times New Roman" panose="02020603050405020304" pitchFamily="18" charset="0"/>
              </a:rPr>
              <a:t>και </a:t>
            </a:r>
            <a:r>
              <a:rPr lang="el-GR" altLang="el-GR" sz="1400" dirty="0">
                <a:solidFill>
                  <a:schemeClr val="bg1"/>
                </a:solidFill>
                <a:latin typeface="Times New Roman" panose="02020603050405020304" pitchFamily="18" charset="0"/>
                <a:cs typeface="Times New Roman" panose="02020603050405020304" pitchFamily="18" charset="0"/>
              </a:rPr>
              <a:t>στους θεσμούς της αθηναϊκής δημοκρατίας, όπως η αναδιοργάνωση του ιππικού από τον Περικλή. </a:t>
            </a:r>
          </a:p>
          <a:p>
            <a:pPr algn="just" eaLnBrk="1" hangingPunct="1">
              <a:spcBef>
                <a:spcPct val="0"/>
              </a:spcBef>
              <a:buFontTx/>
              <a:buNone/>
            </a:pPr>
            <a:r>
              <a:rPr lang="el-GR" altLang="el-GR" sz="1400" dirty="0">
                <a:solidFill>
                  <a:schemeClr val="bg1"/>
                </a:solidFill>
                <a:latin typeface="Times New Roman" panose="02020603050405020304" pitchFamily="18" charset="0"/>
                <a:cs typeface="Times New Roman" panose="02020603050405020304" pitchFamily="18" charset="0"/>
              </a:rPr>
              <a:t>Στο μνημείο αυτό εμφανίζεται για πρώτη φορά πλήρως αναπτυγμένος ο Ώριμος Κλασικός Ρυθμός. Η παράσταση αριστοτεχνικά λαξευμένη σε επάλληλα στρώματα χαμηλής αναγλυφικής έξαρσης, αναλύεται σε δύο κατευθύνσεις οι οποίες εκκινούν από τη ΝΔ γωνία του οικοδομήματος. Ιππείς σε προετοιμασία και σε ήρεμο καλπασμό απεικονίζονται στη δυτική πλευρά, Στις δύο μακρές πλευρές της ζωφόρου, τη νότια και βόρεια συναντάμε ιππείς, άρματα και οπλίτες στον </a:t>
            </a:r>
            <a:r>
              <a:rPr lang="el-GR" altLang="el-GR" sz="1400" i="1" dirty="0" err="1">
                <a:solidFill>
                  <a:schemeClr val="bg1"/>
                </a:solidFill>
                <a:latin typeface="Times New Roman" panose="02020603050405020304" pitchFamily="18" charset="0"/>
                <a:cs typeface="Times New Roman" panose="02020603050405020304" pitchFamily="18" charset="0"/>
              </a:rPr>
              <a:t>αποβάτη</a:t>
            </a:r>
            <a:r>
              <a:rPr lang="el-GR" altLang="el-GR" sz="1400" i="1" dirty="0">
                <a:solidFill>
                  <a:schemeClr val="bg1"/>
                </a:solidFill>
                <a:latin typeface="Times New Roman" panose="02020603050405020304" pitchFamily="18" charset="0"/>
                <a:cs typeface="Times New Roman" panose="02020603050405020304" pitchFamily="18" charset="0"/>
              </a:rPr>
              <a:t> </a:t>
            </a:r>
            <a:r>
              <a:rPr lang="el-GR" altLang="el-GR" sz="1400" dirty="0">
                <a:solidFill>
                  <a:schemeClr val="bg1"/>
                </a:solidFill>
                <a:latin typeface="Times New Roman" panose="02020603050405020304" pitchFamily="18" charset="0"/>
                <a:cs typeface="Times New Roman" panose="02020603050405020304" pitchFamily="18" charset="0"/>
              </a:rPr>
              <a:t>αγώνα, </a:t>
            </a:r>
            <a:r>
              <a:rPr lang="el-GR" altLang="el-GR" sz="1400" dirty="0" err="1">
                <a:solidFill>
                  <a:schemeClr val="bg1"/>
                </a:solidFill>
                <a:latin typeface="Times New Roman" panose="02020603050405020304" pitchFamily="18" charset="0"/>
                <a:cs typeface="Times New Roman" panose="02020603050405020304" pitchFamily="18" charset="0"/>
              </a:rPr>
              <a:t>θαλλοφόρους</a:t>
            </a:r>
            <a:r>
              <a:rPr lang="el-GR" altLang="el-GR" sz="1400" dirty="0">
                <a:solidFill>
                  <a:schemeClr val="bg1"/>
                </a:solidFill>
                <a:latin typeface="Times New Roman" panose="02020603050405020304" pitchFamily="18" charset="0"/>
                <a:cs typeface="Times New Roman" panose="02020603050405020304" pitchFamily="18" charset="0"/>
              </a:rPr>
              <a:t>, </a:t>
            </a:r>
            <a:r>
              <a:rPr lang="el-GR" altLang="el-GR" sz="1400" dirty="0" err="1">
                <a:solidFill>
                  <a:schemeClr val="bg1"/>
                </a:solidFill>
                <a:latin typeface="Times New Roman" panose="02020603050405020304" pitchFamily="18" charset="0"/>
                <a:cs typeface="Times New Roman" panose="02020603050405020304" pitchFamily="18" charset="0"/>
              </a:rPr>
              <a:t>υδριαφόρους</a:t>
            </a:r>
            <a:r>
              <a:rPr lang="el-GR" altLang="el-GR" sz="1400" dirty="0">
                <a:solidFill>
                  <a:schemeClr val="bg1"/>
                </a:solidFill>
                <a:latin typeface="Times New Roman" panose="02020603050405020304" pitchFamily="18" charset="0"/>
                <a:cs typeface="Times New Roman" panose="02020603050405020304" pitchFamily="18" charset="0"/>
              </a:rPr>
              <a:t>, </a:t>
            </a:r>
            <a:r>
              <a:rPr lang="el-GR" altLang="el-GR" sz="1400" dirty="0" err="1">
                <a:solidFill>
                  <a:schemeClr val="bg1"/>
                </a:solidFill>
                <a:latin typeface="Times New Roman" panose="02020603050405020304" pitchFamily="18" charset="0"/>
                <a:cs typeface="Times New Roman" panose="02020603050405020304" pitchFamily="18" charset="0"/>
              </a:rPr>
              <a:t>σκαφηφόρους</a:t>
            </a:r>
            <a:r>
              <a:rPr lang="el-GR" altLang="el-GR" sz="1400" dirty="0">
                <a:solidFill>
                  <a:schemeClr val="bg1"/>
                </a:solidFill>
                <a:latin typeface="Times New Roman" panose="02020603050405020304" pitchFamily="18" charset="0"/>
                <a:cs typeface="Times New Roman" panose="02020603050405020304" pitchFamily="18" charset="0"/>
              </a:rPr>
              <a:t> και </a:t>
            </a:r>
            <a:r>
              <a:rPr lang="el-GR" altLang="el-GR" sz="1400" dirty="0" err="1">
                <a:solidFill>
                  <a:schemeClr val="bg1"/>
                </a:solidFill>
                <a:latin typeface="Times New Roman" panose="02020603050405020304" pitchFamily="18" charset="0"/>
                <a:cs typeface="Times New Roman" panose="02020603050405020304" pitchFamily="18" charset="0"/>
              </a:rPr>
              <a:t>πινακοφόρους</a:t>
            </a:r>
            <a:r>
              <a:rPr lang="el-GR" altLang="el-GR" sz="1400" dirty="0">
                <a:solidFill>
                  <a:schemeClr val="bg1"/>
                </a:solidFill>
                <a:latin typeface="Times New Roman" panose="02020603050405020304" pitchFamily="18" charset="0"/>
                <a:cs typeface="Times New Roman" panose="02020603050405020304" pitchFamily="18" charset="0"/>
              </a:rPr>
              <a:t>, καθώς και</a:t>
            </a:r>
            <a:r>
              <a:rPr lang="en-US" altLang="el-GR" sz="1400" dirty="0">
                <a:solidFill>
                  <a:schemeClr val="bg1"/>
                </a:solidFill>
                <a:latin typeface="Times New Roman" panose="02020603050405020304" pitchFamily="18" charset="0"/>
                <a:cs typeface="Times New Roman" panose="02020603050405020304" pitchFamily="18" charset="0"/>
              </a:rPr>
              <a:t> </a:t>
            </a:r>
            <a:r>
              <a:rPr lang="el-GR" altLang="el-GR" sz="1400" dirty="0">
                <a:solidFill>
                  <a:schemeClr val="bg1"/>
                </a:solidFill>
                <a:latin typeface="Times New Roman" panose="02020603050405020304" pitchFamily="18" charset="0"/>
                <a:cs typeface="Times New Roman" panose="02020603050405020304" pitchFamily="18" charset="0"/>
              </a:rPr>
              <a:t>τους μουσικούς, και τους νέους που συνοδεύουν τα ζώα για τη θυσία, αποκλειστικά άνδρες, και ανάμεσά τους διασπαρμένους τελετάρχες, όπως και στην ανατολική </a:t>
            </a:r>
            <a:r>
              <a:rPr lang="el-GR" altLang="el-GR" sz="1400" dirty="0" smtClean="0">
                <a:solidFill>
                  <a:schemeClr val="bg1"/>
                </a:solidFill>
                <a:latin typeface="Times New Roman" panose="02020603050405020304" pitchFamily="18" charset="0"/>
                <a:cs typeface="Times New Roman" panose="02020603050405020304" pitchFamily="18" charset="0"/>
              </a:rPr>
              <a:t>ζωφόρο. </a:t>
            </a:r>
            <a:r>
              <a:rPr lang="el-GR" altLang="el-GR" sz="1400" dirty="0">
                <a:solidFill>
                  <a:schemeClr val="bg1"/>
                </a:solidFill>
                <a:latin typeface="Times New Roman" panose="02020603050405020304" pitchFamily="18" charset="0"/>
                <a:cs typeface="Times New Roman" panose="02020603050405020304" pitchFamily="18" charset="0"/>
              </a:rPr>
              <a:t>Και τα δύο σκέλη συγκλίνουν στην ανατολική πλευρά, όπου εμφανίζονται οι γυναικείες μορφές, οι </a:t>
            </a:r>
            <a:r>
              <a:rPr lang="el-GR" altLang="el-GR" sz="1400" dirty="0" smtClean="0">
                <a:solidFill>
                  <a:schemeClr val="bg1"/>
                </a:solidFill>
                <a:latin typeface="Times New Roman" panose="02020603050405020304" pitchFamily="18" charset="0"/>
                <a:cs typeface="Times New Roman" panose="02020603050405020304" pitchFamily="18" charset="0"/>
              </a:rPr>
              <a:t>δέκα </a:t>
            </a:r>
            <a:r>
              <a:rPr lang="el-GR" altLang="el-GR" sz="1400" dirty="0">
                <a:solidFill>
                  <a:schemeClr val="bg1"/>
                </a:solidFill>
                <a:latin typeface="Times New Roman" panose="02020603050405020304" pitchFamily="18" charset="0"/>
                <a:cs typeface="Times New Roman" panose="02020603050405020304" pitchFamily="18" charset="0"/>
              </a:rPr>
              <a:t>επώνυμοι ήρωες των αττικών φυλών, το δωδεκάθεο που παρακολουθεί την πομπή, και η κεντρική σκηνή του πέπλου. Το δωδεκάθεο παριστάνεται εδώ για πρώτη φορά στη γλυπτική. Στο κέντρο δύο κορίτσια, ίσως </a:t>
            </a:r>
            <a:r>
              <a:rPr lang="el-GR" altLang="el-GR" sz="1400" dirty="0" err="1">
                <a:solidFill>
                  <a:schemeClr val="bg1"/>
                </a:solidFill>
                <a:latin typeface="Times New Roman" panose="02020603050405020304" pitchFamily="18" charset="0"/>
                <a:cs typeface="Times New Roman" panose="02020603050405020304" pitchFamily="18" charset="0"/>
              </a:rPr>
              <a:t>Αρρηφόροι</a:t>
            </a:r>
            <a:r>
              <a:rPr lang="el-GR" altLang="el-GR" sz="1400" dirty="0">
                <a:solidFill>
                  <a:schemeClr val="bg1"/>
                </a:solidFill>
                <a:latin typeface="Times New Roman" panose="02020603050405020304" pitchFamily="18" charset="0"/>
                <a:cs typeface="Times New Roman" panose="02020603050405020304" pitchFamily="18" charset="0"/>
              </a:rPr>
              <a:t> μεταφέρουν στην κεφαλή πάνω σε δίφρους πιθανότατα ενδύματα για το λατρευτικό ξόανο της Αθηνάς </a:t>
            </a:r>
            <a:r>
              <a:rPr lang="el-GR" altLang="el-GR" sz="1400" dirty="0" err="1">
                <a:solidFill>
                  <a:schemeClr val="bg1"/>
                </a:solidFill>
                <a:latin typeface="Times New Roman" panose="02020603050405020304" pitchFamily="18" charset="0"/>
                <a:cs typeface="Times New Roman" panose="02020603050405020304" pitchFamily="18" charset="0"/>
              </a:rPr>
              <a:t>Πολιάδος</a:t>
            </a:r>
            <a:r>
              <a:rPr lang="el-GR" altLang="el-GR" sz="1400" dirty="0">
                <a:solidFill>
                  <a:schemeClr val="bg1"/>
                </a:solidFill>
                <a:latin typeface="Times New Roman" panose="02020603050405020304" pitchFamily="18" charset="0"/>
                <a:cs typeface="Times New Roman" panose="02020603050405020304" pitchFamily="18" charset="0"/>
              </a:rPr>
              <a:t> που παραδίδουν στην ιέρεια της θεάς, ενώ πίσω της ο άρχων βασιλεύς με τη βοήθεια ενός παιδιού αδιευκρίνιστου φύλου ασχολείται με τον Παναθηναϊκό πέπλο.</a:t>
            </a:r>
            <a:r>
              <a:rPr lang="en-US" altLang="el-GR" sz="1400" dirty="0">
                <a:solidFill>
                  <a:schemeClr val="bg1"/>
                </a:solidFill>
                <a:latin typeface="Times New Roman" panose="02020603050405020304" pitchFamily="18" charset="0"/>
                <a:cs typeface="Times New Roman" panose="02020603050405020304" pitchFamily="18" charset="0"/>
              </a:rPr>
              <a:t> </a:t>
            </a:r>
            <a:endParaRPr lang="el-GR" altLang="el-GR" sz="1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Box 1"/>
          <p:cNvSpPr txBox="1">
            <a:spLocks noChangeArrowheads="1"/>
          </p:cNvSpPr>
          <p:nvPr/>
        </p:nvSpPr>
        <p:spPr bwMode="auto">
          <a:xfrm>
            <a:off x="350367" y="5013176"/>
            <a:ext cx="30967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Ιππείς στην </a:t>
            </a:r>
            <a:r>
              <a:rPr lang="el-GR" altLang="el-GR" sz="1200" dirty="0" smtClean="0">
                <a:solidFill>
                  <a:schemeClr val="bg1"/>
                </a:solidFill>
                <a:latin typeface="Times New Roman" panose="02020603050405020304" pitchFamily="18" charset="0"/>
                <a:cs typeface="Times New Roman" panose="02020603050405020304" pitchFamily="18" charset="0"/>
              </a:rPr>
              <a:t>ιωνική </a:t>
            </a:r>
            <a:r>
              <a:rPr lang="el-GR" altLang="el-GR" sz="1200" dirty="0">
                <a:solidFill>
                  <a:schemeClr val="bg1"/>
                </a:solidFill>
                <a:latin typeface="Times New Roman" panose="02020603050405020304" pitchFamily="18" charset="0"/>
                <a:cs typeface="Times New Roman" panose="02020603050405020304" pitchFamily="18" charset="0"/>
              </a:rPr>
              <a:t>ζωφόρο του Παρθενώνος.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7810" y="548680"/>
            <a:ext cx="3154680" cy="4165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95936" y="260648"/>
            <a:ext cx="4858415" cy="6168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ΕικόναGlPar 08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9594" y="214313"/>
            <a:ext cx="3478310" cy="53749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435" name="TextBox 1"/>
          <p:cNvSpPr txBox="1">
            <a:spLocks noChangeArrowheads="1"/>
          </p:cNvSpPr>
          <p:nvPr/>
        </p:nvSpPr>
        <p:spPr bwMode="auto">
          <a:xfrm>
            <a:off x="4572000" y="4149080"/>
            <a:ext cx="3673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Δυτική πλευρά της ιωνικής ζωφόρου του Παρθενώνος. Ιππέας σε προετοιμασία μαζί με τον ιπποκόμο του και ο ένας ίππαρχος δαμάζει το άλογό του.</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23928" y="1268760"/>
            <a:ext cx="4824536" cy="22027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1"/>
          <p:cNvSpPr txBox="1">
            <a:spLocks noChangeArrowheads="1"/>
          </p:cNvSpPr>
          <p:nvPr/>
        </p:nvSpPr>
        <p:spPr bwMode="auto">
          <a:xfrm>
            <a:off x="5220072" y="5301208"/>
            <a:ext cx="3024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smtClean="0">
                <a:solidFill>
                  <a:schemeClr val="bg1"/>
                </a:solidFill>
                <a:latin typeface="Times New Roman" panose="02020603050405020304" pitchFamily="18" charset="0"/>
                <a:cs typeface="Times New Roman" panose="02020603050405020304" pitchFamily="18" charset="0"/>
              </a:rPr>
              <a:t>Ιωνική </a:t>
            </a:r>
            <a:r>
              <a:rPr lang="el-GR" altLang="el-GR" sz="1200" dirty="0">
                <a:solidFill>
                  <a:schemeClr val="bg1"/>
                </a:solidFill>
                <a:latin typeface="Times New Roman" panose="02020603050405020304" pitchFamily="18" charset="0"/>
                <a:cs typeface="Times New Roman" panose="02020603050405020304" pitchFamily="18" charset="0"/>
              </a:rPr>
              <a:t>ζωφόρος  του  Παρθενώνος. Ανατολική πλευρά. Επώνυμοι αττικοί ήρωες.</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391795"/>
            <a:ext cx="3703320" cy="5669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4048" y="692696"/>
            <a:ext cx="3172968" cy="41559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 TextBox"/>
          <p:cNvSpPr txBox="1">
            <a:spLocks noChangeArrowheads="1"/>
          </p:cNvSpPr>
          <p:nvPr/>
        </p:nvSpPr>
        <p:spPr bwMode="auto">
          <a:xfrm>
            <a:off x="1187624" y="1268760"/>
            <a:ext cx="69850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1600" b="1" dirty="0" smtClean="0">
                <a:solidFill>
                  <a:schemeClr val="bg1"/>
                </a:solidFill>
                <a:latin typeface="Times New Roman" panose="02020603050405020304" pitchFamily="18" charset="0"/>
                <a:cs typeface="Times New Roman" panose="02020603050405020304" pitchFamily="18" charset="0"/>
              </a:rPr>
              <a:t>4</a:t>
            </a:r>
            <a:r>
              <a:rPr lang="en-US" altLang="el-GR" sz="1600" b="1" dirty="0" smtClean="0">
                <a:solidFill>
                  <a:schemeClr val="bg1"/>
                </a:solidFill>
                <a:latin typeface="Times New Roman" panose="02020603050405020304" pitchFamily="18" charset="0"/>
                <a:cs typeface="Times New Roman" panose="02020603050405020304" pitchFamily="18" charset="0"/>
              </a:rPr>
              <a:t>. </a:t>
            </a:r>
            <a:r>
              <a:rPr lang="el-GR" altLang="el-GR" sz="1600" b="1" dirty="0" smtClean="0">
                <a:solidFill>
                  <a:schemeClr val="bg1"/>
                </a:solidFill>
                <a:latin typeface="Times New Roman" panose="02020603050405020304" pitchFamily="18" charset="0"/>
                <a:cs typeface="Times New Roman" panose="02020603050405020304" pitchFamily="18" charset="0"/>
              </a:rPr>
              <a:t>Ο  </a:t>
            </a:r>
            <a:r>
              <a:rPr lang="el-GR" altLang="el-GR" sz="1600" b="1" dirty="0">
                <a:solidFill>
                  <a:schemeClr val="bg1"/>
                </a:solidFill>
                <a:latin typeface="Times New Roman" panose="02020603050405020304" pitchFamily="18" charset="0"/>
                <a:cs typeface="Times New Roman" panose="02020603050405020304" pitchFamily="18" charset="0"/>
              </a:rPr>
              <a:t>ώριμος κλασικός ρυθμός στη  γλυπτική. Ο γλυπτός διάκοσμος του Παρθενώνος. Οι δωρικές μετόπες και η ιωνική ζωφόρος</a:t>
            </a:r>
          </a:p>
          <a:p>
            <a:pPr eaLnBrk="1" hangingPunct="1">
              <a:spcBef>
                <a:spcPct val="0"/>
              </a:spcBef>
              <a:buFontTx/>
              <a:buNone/>
            </a:pPr>
            <a:endParaRPr lang="el-GR" altLang="el-GR" sz="1800" dirty="0">
              <a:solidFill>
                <a:schemeClr val="bg1"/>
              </a:solidFill>
            </a:endParaRPr>
          </a:p>
          <a:p>
            <a:pPr algn="just" eaLnBrk="1" hangingPunct="1">
              <a:spcBef>
                <a:spcPct val="0"/>
              </a:spcBef>
              <a:buFontTx/>
              <a:buNone/>
            </a:pPr>
            <a:r>
              <a:rPr lang="en-US" altLang="el-GR" sz="1400" dirty="0">
                <a:solidFill>
                  <a:schemeClr val="bg1"/>
                </a:solidFill>
                <a:latin typeface="Times New Roman" panose="02020603050405020304" pitchFamily="18" charset="0"/>
                <a:cs typeface="Times New Roman" panose="02020603050405020304" pitchFamily="18" charset="0"/>
              </a:rPr>
              <a:t>O </a:t>
            </a:r>
            <a:r>
              <a:rPr lang="el-GR" altLang="el-GR" sz="1400" dirty="0" err="1">
                <a:solidFill>
                  <a:schemeClr val="bg1"/>
                </a:solidFill>
                <a:latin typeface="Times New Roman" panose="02020603050405020304" pitchFamily="18" charset="0"/>
                <a:cs typeface="Times New Roman" panose="02020603050405020304" pitchFamily="18" charset="0"/>
              </a:rPr>
              <a:t>περίκλειος</a:t>
            </a:r>
            <a:r>
              <a:rPr lang="el-GR" altLang="el-GR" sz="1400" dirty="0">
                <a:solidFill>
                  <a:schemeClr val="bg1"/>
                </a:solidFill>
                <a:latin typeface="Times New Roman" panose="02020603050405020304" pitchFamily="18" charset="0"/>
                <a:cs typeface="Times New Roman" panose="02020603050405020304" pitchFamily="18" charset="0"/>
              </a:rPr>
              <a:t> Παρθενών έχει εξωτερικά στο θριγκό του πτερού 92 ανάγλυφες μετόπες, οι οποίες </a:t>
            </a:r>
            <a:r>
              <a:rPr lang="el-GR" altLang="el-GR" sz="1400" dirty="0" smtClean="0">
                <a:solidFill>
                  <a:schemeClr val="bg1"/>
                </a:solidFill>
                <a:latin typeface="Times New Roman" panose="02020603050405020304" pitchFamily="18" charset="0"/>
                <a:cs typeface="Times New Roman" panose="02020603050405020304" pitchFamily="18" charset="0"/>
              </a:rPr>
              <a:t>αποτελούσαν </a:t>
            </a:r>
            <a:r>
              <a:rPr lang="el-GR" altLang="el-GR" sz="1400" dirty="0">
                <a:solidFill>
                  <a:schemeClr val="bg1"/>
                </a:solidFill>
                <a:latin typeface="Times New Roman" panose="02020603050405020304" pitchFamily="18" charset="0"/>
                <a:cs typeface="Times New Roman" panose="02020603050405020304" pitchFamily="18" charset="0"/>
              </a:rPr>
              <a:t>εξαιρετικά πλούσιο γλυπτό </a:t>
            </a:r>
            <a:r>
              <a:rPr lang="el-GR" altLang="el-GR" sz="1400" dirty="0" smtClean="0">
                <a:solidFill>
                  <a:schemeClr val="bg1"/>
                </a:solidFill>
                <a:latin typeface="Times New Roman" panose="02020603050405020304" pitchFamily="18" charset="0"/>
                <a:cs typeface="Times New Roman" panose="02020603050405020304" pitchFamily="18" charset="0"/>
              </a:rPr>
              <a:t>διάκοσμο</a:t>
            </a:r>
            <a:r>
              <a:rPr lang="en-US" altLang="el-GR" sz="1400" dirty="0" smtClean="0">
                <a:solidFill>
                  <a:schemeClr val="bg1"/>
                </a:solidFill>
                <a:latin typeface="Times New Roman" panose="02020603050405020304" pitchFamily="18" charset="0"/>
                <a:cs typeface="Times New Roman" panose="02020603050405020304" pitchFamily="18" charset="0"/>
              </a:rPr>
              <a:t>, o </a:t>
            </a:r>
            <a:r>
              <a:rPr lang="el-GR" altLang="el-GR" sz="1400" dirty="0" smtClean="0">
                <a:solidFill>
                  <a:schemeClr val="bg1"/>
                </a:solidFill>
                <a:latin typeface="Times New Roman" panose="02020603050405020304" pitchFamily="18" charset="0"/>
                <a:cs typeface="Times New Roman" panose="02020603050405020304" pitchFamily="18" charset="0"/>
              </a:rPr>
              <a:t>οποίος  </a:t>
            </a:r>
            <a:r>
              <a:rPr lang="el-GR" altLang="el-GR" sz="1400" dirty="0">
                <a:solidFill>
                  <a:schemeClr val="bg1"/>
                </a:solidFill>
                <a:latin typeface="Times New Roman" panose="02020603050405020304" pitchFamily="18" charset="0"/>
                <a:cs typeface="Times New Roman" panose="02020603050405020304" pitchFamily="18" charset="0"/>
              </a:rPr>
              <a:t>δεν  συνηθιζόταν σε άλλους ελληνικούς ναούς, παρά μόνον σε Θησαυρούς. Οι μετόπες, χρονολογούνται μεταξύ 446-442 </a:t>
            </a:r>
            <a:r>
              <a:rPr lang="el-GR" altLang="el-GR" sz="1400" dirty="0" err="1">
                <a:solidFill>
                  <a:schemeClr val="bg1"/>
                </a:solidFill>
                <a:latin typeface="Times New Roman" panose="02020603050405020304" pitchFamily="18" charset="0"/>
                <a:cs typeface="Times New Roman" panose="02020603050405020304" pitchFamily="18" charset="0"/>
              </a:rPr>
              <a:t>π.Χ.</a:t>
            </a:r>
            <a:r>
              <a:rPr lang="el-GR" altLang="el-GR" sz="1400" dirty="0">
                <a:solidFill>
                  <a:schemeClr val="bg1"/>
                </a:solidFill>
                <a:latin typeface="Times New Roman" panose="02020603050405020304" pitchFamily="18" charset="0"/>
                <a:cs typeface="Times New Roman" panose="02020603050405020304" pitchFamily="18" charset="0"/>
              </a:rPr>
              <a:t> </a:t>
            </a:r>
            <a:r>
              <a:rPr lang="el-GR" altLang="el-GR" sz="1400" dirty="0" smtClean="0">
                <a:solidFill>
                  <a:schemeClr val="bg1"/>
                </a:solidFill>
                <a:latin typeface="Times New Roman" panose="02020603050405020304" pitchFamily="18" charset="0"/>
                <a:cs typeface="Times New Roman" panose="02020603050405020304" pitchFamily="18" charset="0"/>
              </a:rPr>
              <a:t>και </a:t>
            </a:r>
            <a:r>
              <a:rPr lang="el-GR" altLang="el-GR" sz="1400" dirty="0">
                <a:solidFill>
                  <a:schemeClr val="bg1"/>
                </a:solidFill>
                <a:latin typeface="Times New Roman" panose="02020603050405020304" pitchFamily="18" charset="0"/>
                <a:cs typeface="Times New Roman" panose="02020603050405020304" pitchFamily="18" charset="0"/>
              </a:rPr>
              <a:t>συνιστούν το </a:t>
            </a:r>
            <a:r>
              <a:rPr lang="el-GR" altLang="el-GR" sz="1400" dirty="0" err="1">
                <a:solidFill>
                  <a:schemeClr val="bg1"/>
                </a:solidFill>
                <a:latin typeface="Times New Roman" panose="02020603050405020304" pitchFamily="18" charset="0"/>
                <a:cs typeface="Times New Roman" panose="02020603050405020304" pitchFamily="18" charset="0"/>
              </a:rPr>
              <a:t>πρωιμότερο</a:t>
            </a:r>
            <a:r>
              <a:rPr lang="el-GR" altLang="el-GR" sz="1400" dirty="0">
                <a:solidFill>
                  <a:schemeClr val="bg1"/>
                </a:solidFill>
                <a:latin typeface="Times New Roman" panose="02020603050405020304" pitchFamily="18" charset="0"/>
                <a:cs typeface="Times New Roman" panose="02020603050405020304" pitchFamily="18" charset="0"/>
              </a:rPr>
              <a:t> τμήμα του γλυπτού διακόσμου του ναού. Διακρίνουμε σε αυτές πολλά στοιχεία του Αυστηρού ρυθμού αλλά και ορισμένα χαρακτηριστικά του νέου Ώριμου Κλασικού ρυθμού στη γλυπτική. Οι μετόπες αποδίδουν μυθικά επεισόδια με συμβολικό περιεχόμενο. Στις βόρειες απεικονίζεται η  </a:t>
            </a:r>
            <a:r>
              <a:rPr lang="el-GR" altLang="el-GR" sz="1400" dirty="0" smtClean="0">
                <a:solidFill>
                  <a:schemeClr val="bg1"/>
                </a:solidFill>
                <a:latin typeface="Times New Roman" panose="02020603050405020304" pitchFamily="18" charset="0"/>
                <a:cs typeface="Times New Roman" panose="02020603050405020304" pitchFamily="18" charset="0"/>
              </a:rPr>
              <a:t>Ιλίου </a:t>
            </a:r>
            <a:r>
              <a:rPr lang="el-GR" altLang="el-GR" sz="1400" dirty="0" err="1">
                <a:solidFill>
                  <a:schemeClr val="bg1"/>
                </a:solidFill>
                <a:latin typeface="Times New Roman" panose="02020603050405020304" pitchFamily="18" charset="0"/>
                <a:cs typeface="Times New Roman" panose="02020603050405020304" pitchFamily="18" charset="0"/>
              </a:rPr>
              <a:t>Πέρσις</a:t>
            </a:r>
            <a:r>
              <a:rPr lang="el-GR" altLang="el-GR" sz="1400" dirty="0">
                <a:solidFill>
                  <a:schemeClr val="bg1"/>
                </a:solidFill>
                <a:latin typeface="Times New Roman" panose="02020603050405020304" pitchFamily="18" charset="0"/>
                <a:cs typeface="Times New Roman" panose="02020603050405020304" pitchFamily="18" charset="0"/>
              </a:rPr>
              <a:t>, στις νότιες η Θεσσαλική </a:t>
            </a:r>
            <a:r>
              <a:rPr lang="el-GR" altLang="el-GR" sz="1400" dirty="0" err="1">
                <a:solidFill>
                  <a:schemeClr val="bg1"/>
                </a:solidFill>
                <a:latin typeface="Times New Roman" panose="02020603050405020304" pitchFamily="18" charset="0"/>
                <a:cs typeface="Times New Roman" panose="02020603050405020304" pitchFamily="18" charset="0"/>
              </a:rPr>
              <a:t>Κενταυρομαχία</a:t>
            </a:r>
            <a:r>
              <a:rPr lang="el-GR" altLang="el-GR" sz="1400" dirty="0">
                <a:solidFill>
                  <a:schemeClr val="bg1"/>
                </a:solidFill>
                <a:latin typeface="Times New Roman" panose="02020603050405020304" pitchFamily="18" charset="0"/>
                <a:cs typeface="Times New Roman" panose="02020603050405020304" pitchFamily="18" charset="0"/>
              </a:rPr>
              <a:t>, στις ανατολικές η Γιγαντομαχία και στις δυτικές η αττική </a:t>
            </a:r>
            <a:r>
              <a:rPr lang="el-GR" altLang="el-GR" sz="1400" dirty="0" err="1">
                <a:solidFill>
                  <a:schemeClr val="bg1"/>
                </a:solidFill>
                <a:latin typeface="Times New Roman" panose="02020603050405020304" pitchFamily="18" charset="0"/>
                <a:cs typeface="Times New Roman" panose="02020603050405020304" pitchFamily="18" charset="0"/>
              </a:rPr>
              <a:t>Αμαζονομαχία</a:t>
            </a:r>
            <a:r>
              <a:rPr lang="el-GR" altLang="el-GR" sz="1400" dirty="0">
                <a:solidFill>
                  <a:schemeClr val="bg1"/>
                </a:solidFill>
                <a:latin typeface="Times New Roman" panose="02020603050405020304" pitchFamily="18" charset="0"/>
                <a:cs typeface="Times New Roman" panose="02020603050405020304" pitchFamily="18" charset="0"/>
              </a:rPr>
              <a:t>. Τα τρία τελευταία μυθικά θέματα λειτουργούν αλληγορικά και συμβολίζουν τη νίκη των Ελλήνων και ιδιαίτερα των Αθηναίων που εκπροσωπούν τον θρίαμβο του πολιτισμού εναντίον των δυνάμεων του χάους και της βαρβαρότητας που εκπροσωπούν οι Πέρσες. Είναι ωστόσο παράξενο ότι σε μερικές μετόπες στη νότια και τη δυτική ζωφόρο, οι Κένταυροι και οι Αμαζόνες αντίστοιχα υπερισχύουν των Ελλήνων. Η άλωση της Τροίας στις βόρειες μετόπες υπογράμμιζε τα δεινά του πολέμου για τους αμάχους.</a:t>
            </a:r>
            <a:endParaRPr lang="en-US" altLang="el-GR" sz="1400"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l-GR" sz="1200" dirty="0">
                <a:solidFill>
                  <a:schemeClr val="bg1"/>
                </a:solidFill>
                <a:latin typeface="Times New Roman" panose="02020603050405020304" pitchFamily="18" charset="0"/>
                <a:cs typeface="Times New Roman" panose="02020603050405020304" pitchFamily="18" charset="0"/>
              </a:rPr>
              <a:t>	</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1"/>
          <p:cNvSpPr txBox="1">
            <a:spLocks noChangeArrowheads="1"/>
          </p:cNvSpPr>
          <p:nvPr/>
        </p:nvSpPr>
        <p:spPr bwMode="auto">
          <a:xfrm>
            <a:off x="2843808" y="5445224"/>
            <a:ext cx="38163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Ιωνική ζωφόρος του </a:t>
            </a:r>
            <a:r>
              <a:rPr lang="el-GR" altLang="el-GR" sz="1200" dirty="0" smtClean="0">
                <a:solidFill>
                  <a:schemeClr val="bg1"/>
                </a:solidFill>
                <a:latin typeface="Times New Roman" panose="02020603050405020304" pitchFamily="18" charset="0"/>
                <a:cs typeface="Times New Roman" panose="02020603050405020304" pitchFamily="18" charset="0"/>
              </a:rPr>
              <a:t>Παρθενώνος</a:t>
            </a:r>
            <a:r>
              <a:rPr lang="el-GR" altLang="el-GR" sz="1200" dirty="0">
                <a:solidFill>
                  <a:schemeClr val="bg1"/>
                </a:solidFill>
                <a:latin typeface="Times New Roman" panose="02020603050405020304" pitchFamily="18" charset="0"/>
                <a:cs typeface="Times New Roman" panose="02020603050405020304" pitchFamily="18" charset="0"/>
              </a:rPr>
              <a:t>. Ιππείς σε καλπασμό.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836712"/>
            <a:ext cx="7242048" cy="4151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1"/>
          <p:cNvSpPr txBox="1">
            <a:spLocks noChangeArrowheads="1"/>
          </p:cNvSpPr>
          <p:nvPr/>
        </p:nvSpPr>
        <p:spPr bwMode="auto">
          <a:xfrm>
            <a:off x="1116013" y="5805488"/>
            <a:ext cx="71072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Ιωνική ζωφόρος του Παρθενώνος</a:t>
            </a:r>
            <a:r>
              <a:rPr lang="en-US" altLang="el-GR" sz="1200" dirty="0">
                <a:solidFill>
                  <a:schemeClr val="bg1"/>
                </a:solidFill>
                <a:latin typeface="Times New Roman" panose="02020603050405020304" pitchFamily="18" charset="0"/>
                <a:cs typeface="Times New Roman" panose="02020603050405020304" pitchFamily="18" charset="0"/>
              </a:rPr>
              <a:t>.  O </a:t>
            </a:r>
            <a:r>
              <a:rPr lang="el-GR" altLang="el-GR" sz="1200" i="1" dirty="0" err="1" smtClean="0">
                <a:solidFill>
                  <a:schemeClr val="bg1"/>
                </a:solidFill>
                <a:latin typeface="Times New Roman" panose="02020603050405020304" pitchFamily="18" charset="0"/>
                <a:cs typeface="Times New Roman" panose="02020603050405020304" pitchFamily="18" charset="0"/>
              </a:rPr>
              <a:t>αποβάτης</a:t>
            </a:r>
            <a:r>
              <a:rPr lang="el-GR" altLang="el-GR" sz="1200" i="1" dirty="0" smtClean="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αγώνας Το αγώνισμα αυτό εντασσόταν στο πρόγραμμα των Παναθηναϊκών  αγώνων και ισχυροποιεί την άποψη που εξέφρασαν νεότεροι ερευνητές ότι </a:t>
            </a:r>
            <a:r>
              <a:rPr lang="el-GR" altLang="el-GR" sz="1200" dirty="0" smtClean="0">
                <a:solidFill>
                  <a:schemeClr val="bg1"/>
                </a:solidFill>
                <a:latin typeface="Times New Roman" panose="02020603050405020304" pitchFamily="18" charset="0"/>
                <a:cs typeface="Times New Roman" panose="02020603050405020304" pitchFamily="18" charset="0"/>
              </a:rPr>
              <a:t>το θέμα </a:t>
            </a:r>
            <a:r>
              <a:rPr lang="el-GR" altLang="el-GR" sz="1200" dirty="0">
                <a:solidFill>
                  <a:schemeClr val="bg1"/>
                </a:solidFill>
                <a:latin typeface="Times New Roman" panose="02020603050405020304" pitchFamily="18" charset="0"/>
                <a:cs typeface="Times New Roman" panose="02020603050405020304" pitchFamily="18" charset="0"/>
              </a:rPr>
              <a:t>της </a:t>
            </a:r>
            <a:r>
              <a:rPr lang="el-GR" altLang="el-GR" sz="1200" dirty="0" err="1">
                <a:solidFill>
                  <a:schemeClr val="bg1"/>
                </a:solidFill>
                <a:latin typeface="Times New Roman" panose="02020603050405020304" pitchFamily="18" charset="0"/>
                <a:cs typeface="Times New Roman" panose="02020603050405020304" pitchFamily="18" charset="0"/>
              </a:rPr>
              <a:t>παρθενώνειας</a:t>
            </a:r>
            <a:r>
              <a:rPr lang="el-GR" altLang="el-GR" sz="1200" dirty="0">
                <a:solidFill>
                  <a:schemeClr val="bg1"/>
                </a:solidFill>
                <a:latin typeface="Times New Roman" panose="02020603050405020304" pitchFamily="18" charset="0"/>
                <a:cs typeface="Times New Roman" panose="02020603050405020304" pitchFamily="18" charset="0"/>
              </a:rPr>
              <a:t> ζωφόρου δεν ήταν αποκλειστικά η Παναθηναϊκή πομπή </a:t>
            </a:r>
            <a:r>
              <a:rPr lang="el-GR" altLang="el-GR" sz="1200" dirty="0" smtClean="0">
                <a:solidFill>
                  <a:schemeClr val="bg1"/>
                </a:solidFill>
                <a:latin typeface="Times New Roman" panose="02020603050405020304" pitchFamily="18" charset="0"/>
                <a:cs typeface="Times New Roman" panose="02020603050405020304" pitchFamily="18" charset="0"/>
              </a:rPr>
              <a:t>, αλλά </a:t>
            </a:r>
            <a:r>
              <a:rPr lang="el-GR" altLang="el-GR" sz="1200" dirty="0">
                <a:solidFill>
                  <a:schemeClr val="bg1"/>
                </a:solidFill>
                <a:latin typeface="Times New Roman" panose="02020603050405020304" pitchFamily="18" charset="0"/>
                <a:cs typeface="Times New Roman" panose="02020603050405020304" pitchFamily="18" charset="0"/>
              </a:rPr>
              <a:t>και  συμβάντα από άλλες  ημέρες της  Παναθηναϊκής εορτής ή  και αναφορές σε θεσμούς της </a:t>
            </a:r>
            <a:r>
              <a:rPr lang="el-GR" altLang="el-GR" sz="1200" dirty="0" err="1">
                <a:solidFill>
                  <a:schemeClr val="bg1"/>
                </a:solidFill>
                <a:latin typeface="Times New Roman" panose="02020603050405020304" pitchFamily="18" charset="0"/>
                <a:cs typeface="Times New Roman" panose="02020603050405020304" pitchFamily="18" charset="0"/>
              </a:rPr>
              <a:t>περίκλειας</a:t>
            </a:r>
            <a:r>
              <a:rPr lang="el-GR" altLang="el-GR" sz="1200" dirty="0">
                <a:solidFill>
                  <a:schemeClr val="bg1"/>
                </a:solidFill>
                <a:latin typeface="Times New Roman" panose="02020603050405020304" pitchFamily="18" charset="0"/>
                <a:cs typeface="Times New Roman" panose="02020603050405020304" pitchFamily="18" charset="0"/>
              </a:rPr>
              <a:t> δημοκρατίας.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9632" y="188640"/>
            <a:ext cx="6496812" cy="553669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3"/>
          <p:cNvSpPr txBox="1">
            <a:spLocks noChangeArrowheads="1"/>
          </p:cNvSpPr>
          <p:nvPr/>
        </p:nvSpPr>
        <p:spPr bwMode="auto">
          <a:xfrm>
            <a:off x="2391676" y="6093296"/>
            <a:ext cx="43195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Ιωνική ζωφόρος του Παρθενώνος. </a:t>
            </a:r>
            <a:r>
              <a:rPr lang="el-GR" altLang="el-GR" sz="1200" dirty="0" err="1">
                <a:solidFill>
                  <a:schemeClr val="bg1"/>
                </a:solidFill>
                <a:latin typeface="Times New Roman" panose="02020603050405020304" pitchFamily="18" charset="0"/>
                <a:cs typeface="Times New Roman" panose="02020603050405020304" pitchFamily="18" charset="0"/>
              </a:rPr>
              <a:t>Υδριαφόροι</a:t>
            </a:r>
            <a:r>
              <a:rPr lang="el-GR" altLang="el-GR" sz="1200" dirty="0">
                <a:solidFill>
                  <a:schemeClr val="bg1"/>
                </a:solidFill>
                <a:latin typeface="Times New Roman" panose="02020603050405020304" pitchFamily="18" charset="0"/>
                <a:cs typeface="Times New Roman" panose="02020603050405020304" pitchFamily="18" charset="0"/>
              </a:rPr>
              <a:t> νέοι και μουσικός.</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3648" y="476672"/>
            <a:ext cx="6295644" cy="5399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Box 1"/>
          <p:cNvSpPr txBox="1">
            <a:spLocks noChangeArrowheads="1"/>
          </p:cNvSpPr>
          <p:nvPr/>
        </p:nvSpPr>
        <p:spPr bwMode="auto">
          <a:xfrm>
            <a:off x="395536" y="5733256"/>
            <a:ext cx="5184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Ιωνική ζωφόρος του Παρθενώνος. Η ανατολική πλευρά, Αθηναίες  πεπλοφόροι. Δύο κόρες που προπορεύονται των άλλων έχουν  μόλις παραδώσει το τελετουργικό κάνιστρο (</a:t>
            </a:r>
            <a:r>
              <a:rPr lang="el-GR" altLang="el-GR" sz="1200" dirty="0" err="1">
                <a:solidFill>
                  <a:schemeClr val="bg1"/>
                </a:solidFill>
                <a:latin typeface="Times New Roman" panose="02020603050405020304" pitchFamily="18" charset="0"/>
                <a:cs typeface="Times New Roman" panose="02020603050405020304" pitchFamily="18" charset="0"/>
              </a:rPr>
              <a:t>κανούν</a:t>
            </a:r>
            <a:r>
              <a:rPr lang="el-GR" altLang="el-GR" sz="1200" dirty="0">
                <a:solidFill>
                  <a:schemeClr val="bg1"/>
                </a:solidFill>
                <a:latin typeface="Times New Roman" panose="02020603050405020304" pitchFamily="18" charset="0"/>
                <a:cs typeface="Times New Roman" panose="02020603050405020304" pitchFamily="18" charset="0"/>
              </a:rPr>
              <a:t>) με τα εργαλεία της θυσίας  που κρατούσαν σε έναν τελετάρχη.</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836712"/>
            <a:ext cx="3735324" cy="3877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404664"/>
            <a:ext cx="4152207" cy="51081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1"/>
          <p:cNvSpPr txBox="1">
            <a:spLocks noChangeArrowheads="1"/>
          </p:cNvSpPr>
          <p:nvPr/>
        </p:nvSpPr>
        <p:spPr bwMode="auto">
          <a:xfrm>
            <a:off x="1979712" y="5445224"/>
            <a:ext cx="56166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Ιωνική ζωφόρος  του Παρθενώνος .  Μορφές από την κεντρική σκηνή της ανατολικής πλευράς. Μία </a:t>
            </a:r>
            <a:r>
              <a:rPr lang="el-GR" altLang="el-GR" sz="1200" dirty="0" err="1">
                <a:solidFill>
                  <a:schemeClr val="bg1"/>
                </a:solidFill>
                <a:latin typeface="Times New Roman" panose="02020603050405020304" pitchFamily="18" charset="0"/>
                <a:cs typeface="Times New Roman" panose="02020603050405020304" pitchFamily="18" charset="0"/>
              </a:rPr>
              <a:t>Αρρηφόρος</a:t>
            </a:r>
            <a:r>
              <a:rPr lang="el-GR" altLang="el-GR" sz="1200" dirty="0">
                <a:solidFill>
                  <a:schemeClr val="bg1"/>
                </a:solidFill>
                <a:latin typeface="Times New Roman" panose="02020603050405020304" pitchFamily="18" charset="0"/>
                <a:cs typeface="Times New Roman" panose="02020603050405020304" pitchFamily="18" charset="0"/>
              </a:rPr>
              <a:t> παραδίδει ενδύματα  (</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που μεταφέρει πάνω σε δίφρο στην ιέρεια της Αθηνάς </a:t>
            </a:r>
            <a:r>
              <a:rPr lang="el-GR" altLang="el-GR" sz="1200" dirty="0" err="1">
                <a:solidFill>
                  <a:schemeClr val="bg1"/>
                </a:solidFill>
                <a:latin typeface="Times New Roman" panose="02020603050405020304" pitchFamily="18" charset="0"/>
                <a:cs typeface="Times New Roman" panose="02020603050405020304" pitchFamily="18" charset="0"/>
              </a:rPr>
              <a:t>Πολιάδος</a:t>
            </a:r>
            <a:r>
              <a:rPr lang="el-GR" altLang="el-GR" sz="1200" dirty="0">
                <a:solidFill>
                  <a:schemeClr val="bg1"/>
                </a:solidFill>
                <a:latin typeface="Times New Roman" panose="02020603050405020304" pitchFamily="18" charset="0"/>
                <a:cs typeface="Times New Roman" panose="02020603050405020304" pitchFamily="18" charset="0"/>
              </a:rPr>
              <a:t>. Δίπλα της ο Άρχων Βασιλεύς  χειρίζεται έναν  διπλωμένο πέπλο με τη βοήθεια ενός αγοριού (</a:t>
            </a:r>
            <a:r>
              <a:rPr lang="el-GR" altLang="el-GR" sz="1200" dirty="0" err="1">
                <a:solidFill>
                  <a:schemeClr val="bg1"/>
                </a:solidFill>
                <a:latin typeface="Times New Roman" panose="02020603050405020304" pitchFamily="18" charset="0"/>
                <a:cs typeface="Times New Roman" panose="02020603050405020304" pitchFamily="18" charset="0"/>
              </a:rPr>
              <a:t>κατ’άλλους</a:t>
            </a:r>
            <a:r>
              <a:rPr lang="el-GR" altLang="el-GR" sz="1200" dirty="0">
                <a:solidFill>
                  <a:schemeClr val="bg1"/>
                </a:solidFill>
                <a:latin typeface="Times New Roman" panose="02020603050405020304" pitchFamily="18" charset="0"/>
                <a:cs typeface="Times New Roman" panose="02020603050405020304" pitchFamily="18" charset="0"/>
              </a:rPr>
              <a:t> μίας ακόμη </a:t>
            </a:r>
            <a:r>
              <a:rPr lang="el-GR" altLang="el-GR" sz="1200" dirty="0" err="1">
                <a:solidFill>
                  <a:schemeClr val="bg1"/>
                </a:solidFill>
                <a:latin typeface="Times New Roman" panose="02020603050405020304" pitchFamily="18" charset="0"/>
                <a:cs typeface="Times New Roman" panose="02020603050405020304" pitchFamily="18" charset="0"/>
              </a:rPr>
              <a:t>Αρρηφόρου</a:t>
            </a:r>
            <a:r>
              <a:rPr lang="el-GR" altLang="el-GR" sz="1200" dirty="0">
                <a:solidFill>
                  <a:schemeClr val="bg1"/>
                </a:solidFill>
                <a:latin typeface="Times New Roman" panose="02020603050405020304" pitchFamily="18" charset="0"/>
                <a:cs typeface="Times New Roman" panose="02020603050405020304" pitchFamily="18" charset="0"/>
              </a:rPr>
              <a:t>, δηλ. κοριτσιού).</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Για τους δίφρους των κοριτσιών έχει υποτεθεί  κατά  μια άποψη ότι χρησίμευαν ως καθίσματα της ιέρειας και του άρχοντος βασιλέως.</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332656"/>
            <a:ext cx="7502652" cy="49880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ΕικόναGlPar 062"/>
          <p:cNvPicPr>
            <a:picLocks noChangeAspect="1" noChangeArrowheads="1"/>
          </p:cNvPicPr>
          <p:nvPr/>
        </p:nvPicPr>
        <p:blipFill>
          <a:blip r:embed="rId3" cstate="email">
            <a:extLst>
              <a:ext uri="{28A0092B-C50C-407E-A947-70E740481C1C}">
                <a14:useLocalDpi xmlns:a14="http://schemas.microsoft.com/office/drawing/2010/main"/>
              </a:ext>
            </a:extLst>
          </a:blip>
          <a:srcRect t="-542"/>
          <a:stretch>
            <a:fillRect/>
          </a:stretch>
        </p:blipFill>
        <p:spPr bwMode="auto">
          <a:xfrm>
            <a:off x="812800" y="342900"/>
            <a:ext cx="3057525" cy="5922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5603" name="Picture 5" descr="ΕικόναGlPar 05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3438" y="342900"/>
            <a:ext cx="3808412" cy="5078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5604" name="TextBox 3"/>
          <p:cNvSpPr txBox="1">
            <a:spLocks noChangeArrowheads="1"/>
          </p:cNvSpPr>
          <p:nvPr/>
        </p:nvSpPr>
        <p:spPr bwMode="auto">
          <a:xfrm>
            <a:off x="4799628" y="5589240"/>
            <a:ext cx="3673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Ανατολική ιωνική  ζωφόρος  του Παρθενώνος.  Η  </a:t>
            </a:r>
            <a:r>
              <a:rPr lang="el-GR" altLang="el-GR" sz="1200" dirty="0" err="1">
                <a:solidFill>
                  <a:schemeClr val="bg1"/>
                </a:solidFill>
                <a:latin typeface="Times New Roman" panose="02020603050405020304" pitchFamily="18" charset="0"/>
                <a:cs typeface="Times New Roman" panose="02020603050405020304" pitchFamily="18" charset="0"/>
              </a:rPr>
              <a:t>Αρρηφόρος</a:t>
            </a:r>
            <a:r>
              <a:rPr lang="el-GR" altLang="el-GR" sz="1200" dirty="0">
                <a:solidFill>
                  <a:schemeClr val="bg1"/>
                </a:solidFill>
                <a:latin typeface="Times New Roman" panose="02020603050405020304" pitchFamily="18" charset="0"/>
                <a:cs typeface="Times New Roman" panose="02020603050405020304" pitchFamily="18" charset="0"/>
              </a:rPr>
              <a:t>  με τον δίφρο μεταφέρει ενδύματα (</a:t>
            </a:r>
            <a:r>
              <a:rPr lang="en-US" altLang="el-GR" sz="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 </a:t>
            </a:r>
            <a:r>
              <a:rPr lang="el-GR" altLang="el-GR" sz="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στην κεφαλή, και το υποπόδιο του δίφρου στο αριστερό χαμηλωμένο χέρι. Δεξιά η καθιστή Αθηνά από την παράσταση του δωδεκαθέου που παρακολουθεί την πομπή.</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Box 1"/>
          <p:cNvSpPr txBox="1">
            <a:spLocks noChangeArrowheads="1"/>
          </p:cNvSpPr>
          <p:nvPr/>
        </p:nvSpPr>
        <p:spPr bwMode="auto">
          <a:xfrm>
            <a:off x="1259632" y="5877272"/>
            <a:ext cx="6841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Ιωνική ζωφόρος του Παρθενώνος. Ανατολική πλευρά. Η πρώτη παράσταση του δωδεκαθέου στη γλυπτική.  Η Ήρα και η Δήμητρα.</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620688"/>
            <a:ext cx="4293108" cy="4818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2040" y="425754"/>
            <a:ext cx="3870069" cy="50357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TextBox"/>
          <p:cNvSpPr txBox="1">
            <a:spLocks noChangeArrowheads="1"/>
          </p:cNvSpPr>
          <p:nvPr/>
        </p:nvSpPr>
        <p:spPr bwMode="auto">
          <a:xfrm>
            <a:off x="1259632" y="2204864"/>
            <a:ext cx="70723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400" b="1" dirty="0">
                <a:solidFill>
                  <a:schemeClr val="bg1"/>
                </a:solidFill>
                <a:latin typeface="Times New Roman" panose="02020603050405020304" pitchFamily="18" charset="0"/>
                <a:cs typeface="Times New Roman" panose="02020603050405020304" pitchFamily="18" charset="0"/>
              </a:rPr>
              <a:t>Βιβλιογραφία – Πηγές Εικόνων</a:t>
            </a:r>
          </a:p>
          <a:p>
            <a:pPr eaLnBrk="1" hangingPunct="1">
              <a:spcBef>
                <a:spcPct val="0"/>
              </a:spcBef>
              <a:buFontTx/>
              <a:buNone/>
            </a:pPr>
            <a:r>
              <a:rPr lang="en-US" altLang="el-GR" sz="1400" dirty="0" smtClean="0">
                <a:solidFill>
                  <a:schemeClr val="bg1"/>
                </a:solidFill>
                <a:latin typeface="Times New Roman" panose="02020603050405020304" pitchFamily="18" charset="0"/>
                <a:cs typeface="Times New Roman" panose="02020603050405020304" pitchFamily="18" charset="0"/>
              </a:rPr>
              <a:t>E</a:t>
            </a:r>
            <a:r>
              <a:rPr lang="en-US" altLang="el-GR" sz="1400" dirty="0">
                <a:solidFill>
                  <a:schemeClr val="bg1"/>
                </a:solidFill>
                <a:latin typeface="Times New Roman" panose="02020603050405020304" pitchFamily="18" charset="0"/>
                <a:cs typeface="Times New Roman" panose="02020603050405020304" pitchFamily="18" charset="0"/>
              </a:rPr>
              <a:t>. </a:t>
            </a:r>
            <a:r>
              <a:rPr lang="en-US" altLang="el-GR" sz="1400" dirty="0" smtClean="0">
                <a:solidFill>
                  <a:schemeClr val="bg1"/>
                </a:solidFill>
                <a:latin typeface="Times New Roman" panose="02020603050405020304" pitchFamily="18" charset="0"/>
                <a:cs typeface="Times New Roman" panose="02020603050405020304" pitchFamily="18" charset="0"/>
              </a:rPr>
              <a:t>Berger</a:t>
            </a:r>
            <a:r>
              <a:rPr lang="el-GR" altLang="el-GR" sz="1400" dirty="0" smtClean="0">
                <a:solidFill>
                  <a:schemeClr val="bg1"/>
                </a:solidFill>
                <a:latin typeface="Times New Roman" panose="02020603050405020304" pitchFamily="18" charset="0"/>
                <a:cs typeface="Times New Roman" panose="02020603050405020304" pitchFamily="18" charset="0"/>
              </a:rPr>
              <a:t>,</a:t>
            </a:r>
            <a:r>
              <a:rPr lang="en-US" altLang="el-GR" sz="1400" dirty="0" smtClean="0">
                <a:solidFill>
                  <a:schemeClr val="bg1"/>
                </a:solidFill>
                <a:latin typeface="Times New Roman" panose="02020603050405020304" pitchFamily="18" charset="0"/>
                <a:cs typeface="Times New Roman" panose="02020603050405020304" pitchFamily="18" charset="0"/>
              </a:rPr>
              <a:t> </a:t>
            </a:r>
            <a:r>
              <a:rPr lang="en-US" altLang="el-GR" sz="1400" i="1" dirty="0" smtClean="0">
                <a:solidFill>
                  <a:schemeClr val="bg1"/>
                </a:solidFill>
                <a:latin typeface="Times New Roman" panose="02020603050405020304" pitchFamily="18" charset="0"/>
                <a:cs typeface="Times New Roman" panose="02020603050405020304" pitchFamily="18" charset="0"/>
              </a:rPr>
              <a:t>Der Parthenon </a:t>
            </a:r>
            <a:r>
              <a:rPr lang="en-US" altLang="el-GR" sz="1400" i="1" dirty="0">
                <a:solidFill>
                  <a:schemeClr val="bg1"/>
                </a:solidFill>
                <a:latin typeface="Times New Roman" panose="02020603050405020304" pitchFamily="18" charset="0"/>
                <a:cs typeface="Times New Roman" panose="02020603050405020304" pitchFamily="18" charset="0"/>
              </a:rPr>
              <a:t>in Basel. </a:t>
            </a:r>
            <a:r>
              <a:rPr lang="en-US" altLang="el-GR" sz="1400" i="1" dirty="0" err="1">
                <a:solidFill>
                  <a:schemeClr val="bg1"/>
                </a:solidFill>
                <a:latin typeface="Times New Roman" panose="02020603050405020304" pitchFamily="18" charset="0"/>
                <a:cs typeface="Times New Roman" panose="02020603050405020304" pitchFamily="18" charset="0"/>
              </a:rPr>
              <a:t>Dokumentation</a:t>
            </a:r>
            <a:r>
              <a:rPr lang="en-US" altLang="el-GR" sz="1400" i="1" dirty="0">
                <a:solidFill>
                  <a:schemeClr val="bg1"/>
                </a:solidFill>
                <a:latin typeface="Times New Roman" panose="02020603050405020304" pitchFamily="18" charset="0"/>
                <a:cs typeface="Times New Roman" panose="02020603050405020304" pitchFamily="18" charset="0"/>
              </a:rPr>
              <a:t> </a:t>
            </a:r>
            <a:r>
              <a:rPr lang="en-US" altLang="el-GR" sz="1400" i="1" dirty="0" err="1">
                <a:solidFill>
                  <a:schemeClr val="bg1"/>
                </a:solidFill>
                <a:latin typeface="Times New Roman" panose="02020603050405020304" pitchFamily="18" charset="0"/>
                <a:cs typeface="Times New Roman" panose="02020603050405020304" pitchFamily="18" charset="0"/>
              </a:rPr>
              <a:t>zu</a:t>
            </a:r>
            <a:r>
              <a:rPr lang="en-US" altLang="el-GR" sz="1400" i="1" dirty="0">
                <a:solidFill>
                  <a:schemeClr val="bg1"/>
                </a:solidFill>
                <a:latin typeface="Times New Roman" panose="02020603050405020304" pitchFamily="18" charset="0"/>
                <a:cs typeface="Times New Roman" panose="02020603050405020304" pitchFamily="18" charset="0"/>
              </a:rPr>
              <a:t> den </a:t>
            </a:r>
            <a:r>
              <a:rPr lang="en-US" altLang="el-GR" sz="1400" i="1" dirty="0" err="1">
                <a:solidFill>
                  <a:schemeClr val="bg1"/>
                </a:solidFill>
                <a:latin typeface="Times New Roman" panose="02020603050405020304" pitchFamily="18" charset="0"/>
                <a:cs typeface="Times New Roman" panose="02020603050405020304" pitchFamily="18" charset="0"/>
              </a:rPr>
              <a:t>Metopen</a:t>
            </a:r>
            <a:r>
              <a:rPr lang="en-US" altLang="el-GR" sz="1400" dirty="0">
                <a:solidFill>
                  <a:schemeClr val="bg1"/>
                </a:solidFill>
                <a:latin typeface="Times New Roman" panose="02020603050405020304" pitchFamily="18" charset="0"/>
                <a:cs typeface="Times New Roman" panose="02020603050405020304" pitchFamily="18" charset="0"/>
              </a:rPr>
              <a:t>,  Mainz </a:t>
            </a:r>
            <a:r>
              <a:rPr lang="en-US" altLang="el-GR" sz="1400" dirty="0" smtClean="0">
                <a:solidFill>
                  <a:schemeClr val="bg1"/>
                </a:solidFill>
                <a:latin typeface="Times New Roman" panose="02020603050405020304" pitchFamily="18" charset="0"/>
                <a:cs typeface="Times New Roman" panose="02020603050405020304" pitchFamily="18" charset="0"/>
              </a:rPr>
              <a:t>1986</a:t>
            </a:r>
            <a:r>
              <a:rPr lang="en-US" altLang="el-GR" sz="1400" dirty="0">
                <a:solidFill>
                  <a:schemeClr val="bg1"/>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l-GR" sz="1400" dirty="0">
                <a:solidFill>
                  <a:schemeClr val="bg1"/>
                </a:solidFill>
                <a:latin typeface="Times New Roman" panose="02020603050405020304" pitchFamily="18" charset="0"/>
                <a:cs typeface="Times New Roman" panose="02020603050405020304" pitchFamily="18" charset="0"/>
              </a:rPr>
              <a:t>F. </a:t>
            </a:r>
            <a:r>
              <a:rPr lang="en-US" altLang="el-GR" sz="1400" dirty="0" err="1">
                <a:solidFill>
                  <a:schemeClr val="bg1"/>
                </a:solidFill>
                <a:latin typeface="Times New Roman" panose="02020603050405020304" pitchFamily="18" charset="0"/>
                <a:cs typeface="Times New Roman" panose="02020603050405020304" pitchFamily="18" charset="0"/>
              </a:rPr>
              <a:t>Brommer</a:t>
            </a:r>
            <a:r>
              <a:rPr lang="en-US" altLang="el-GR" sz="1400" i="1" dirty="0">
                <a:solidFill>
                  <a:schemeClr val="bg1"/>
                </a:solidFill>
                <a:latin typeface="Times New Roman" panose="02020603050405020304" pitchFamily="18" charset="0"/>
                <a:cs typeface="Times New Roman" panose="02020603050405020304" pitchFamily="18" charset="0"/>
              </a:rPr>
              <a:t>, Der </a:t>
            </a:r>
            <a:r>
              <a:rPr lang="en-US" altLang="el-GR" sz="1400" i="1" dirty="0" err="1" smtClean="0">
                <a:solidFill>
                  <a:schemeClr val="bg1"/>
                </a:solidFill>
                <a:latin typeface="Times New Roman" panose="02020603050405020304" pitchFamily="18" charset="0"/>
                <a:cs typeface="Times New Roman" panose="02020603050405020304" pitchFamily="18" charset="0"/>
              </a:rPr>
              <a:t>Parthenonfries</a:t>
            </a:r>
            <a:r>
              <a:rPr lang="en-US" altLang="el-GR" sz="1400" i="1" dirty="0">
                <a:solidFill>
                  <a:schemeClr val="bg1"/>
                </a:solidFill>
                <a:latin typeface="Times New Roman" panose="02020603050405020304" pitchFamily="18" charset="0"/>
                <a:cs typeface="Times New Roman" panose="02020603050405020304" pitchFamily="18" charset="0"/>
              </a:rPr>
              <a:t>. </a:t>
            </a:r>
            <a:r>
              <a:rPr lang="en-US" altLang="el-GR" sz="1400" i="1" dirty="0" err="1">
                <a:solidFill>
                  <a:schemeClr val="bg1"/>
                </a:solidFill>
                <a:latin typeface="Times New Roman" panose="02020603050405020304" pitchFamily="18" charset="0"/>
                <a:cs typeface="Times New Roman" panose="02020603050405020304" pitchFamily="18" charset="0"/>
              </a:rPr>
              <a:t>Katalog</a:t>
            </a:r>
            <a:r>
              <a:rPr lang="en-US" altLang="el-GR" sz="1400" i="1" dirty="0">
                <a:solidFill>
                  <a:schemeClr val="bg1"/>
                </a:solidFill>
                <a:latin typeface="Times New Roman" panose="02020603050405020304" pitchFamily="18" charset="0"/>
                <a:cs typeface="Times New Roman" panose="02020603050405020304" pitchFamily="18" charset="0"/>
              </a:rPr>
              <a:t> und </a:t>
            </a:r>
            <a:r>
              <a:rPr lang="en-US" altLang="el-GR" sz="1400" i="1" dirty="0" err="1">
                <a:solidFill>
                  <a:schemeClr val="bg1"/>
                </a:solidFill>
                <a:latin typeface="Times New Roman" panose="02020603050405020304" pitchFamily="18" charset="0"/>
                <a:cs typeface="Times New Roman" panose="02020603050405020304" pitchFamily="18" charset="0"/>
              </a:rPr>
              <a:t>Untersuchung</a:t>
            </a:r>
            <a:r>
              <a:rPr lang="en-US" altLang="el-GR" sz="1400" dirty="0">
                <a:solidFill>
                  <a:schemeClr val="bg1"/>
                </a:solidFill>
                <a:latin typeface="Times New Roman" panose="02020603050405020304" pitchFamily="18" charset="0"/>
                <a:cs typeface="Times New Roman" panose="02020603050405020304" pitchFamily="18" charset="0"/>
              </a:rPr>
              <a:t>, Mainz am </a:t>
            </a:r>
            <a:r>
              <a:rPr lang="en-US" altLang="el-GR" sz="1400" dirty="0" err="1">
                <a:solidFill>
                  <a:schemeClr val="bg1"/>
                </a:solidFill>
                <a:latin typeface="Times New Roman" panose="02020603050405020304" pitchFamily="18" charset="0"/>
                <a:cs typeface="Times New Roman" panose="02020603050405020304" pitchFamily="18" charset="0"/>
              </a:rPr>
              <a:t>Rhein</a:t>
            </a:r>
            <a:r>
              <a:rPr lang="en-US" altLang="el-GR" sz="1400" dirty="0">
                <a:solidFill>
                  <a:schemeClr val="bg1"/>
                </a:solidFill>
                <a:latin typeface="Times New Roman" panose="02020603050405020304" pitchFamily="18" charset="0"/>
                <a:cs typeface="Times New Roman" panose="02020603050405020304" pitchFamily="18" charset="0"/>
              </a:rPr>
              <a:t> 1977.</a:t>
            </a:r>
          </a:p>
          <a:p>
            <a:pPr eaLnBrk="1" hangingPunct="1">
              <a:spcBef>
                <a:spcPct val="0"/>
              </a:spcBef>
              <a:buFontTx/>
              <a:buNone/>
            </a:pPr>
            <a:r>
              <a:rPr lang="en-US" altLang="el-GR" sz="1400" dirty="0">
                <a:solidFill>
                  <a:schemeClr val="bg1"/>
                </a:solidFill>
                <a:latin typeface="Times New Roman" panose="02020603050405020304" pitchFamily="18" charset="0"/>
                <a:cs typeface="Times New Roman" panose="02020603050405020304" pitchFamily="18" charset="0"/>
              </a:rPr>
              <a:t>J. Boardman, </a:t>
            </a:r>
            <a:r>
              <a:rPr lang="en-US" altLang="el-GR" sz="1400" i="1" dirty="0">
                <a:solidFill>
                  <a:schemeClr val="bg1"/>
                </a:solidFill>
                <a:latin typeface="Times New Roman" panose="02020603050405020304" pitchFamily="18" charset="0"/>
                <a:cs typeface="Times New Roman" panose="02020603050405020304" pitchFamily="18" charset="0"/>
              </a:rPr>
              <a:t>The Parthenon and Its Sculpture,</a:t>
            </a:r>
            <a:r>
              <a:rPr lang="el-GR" altLang="el-GR" sz="1400" i="1" dirty="0">
                <a:solidFill>
                  <a:schemeClr val="bg1"/>
                </a:solidFill>
                <a:latin typeface="Times New Roman" panose="02020603050405020304" pitchFamily="18" charset="0"/>
                <a:cs typeface="Times New Roman" panose="02020603050405020304" pitchFamily="18" charset="0"/>
              </a:rPr>
              <a:t> </a:t>
            </a:r>
            <a:r>
              <a:rPr lang="en-US" altLang="el-GR" sz="1400" i="1" dirty="0">
                <a:solidFill>
                  <a:schemeClr val="bg1"/>
                </a:solidFill>
                <a:latin typeface="Times New Roman" panose="02020603050405020304" pitchFamily="18" charset="0"/>
                <a:cs typeface="Times New Roman" panose="02020603050405020304" pitchFamily="18" charset="0"/>
              </a:rPr>
              <a:t> </a:t>
            </a:r>
            <a:r>
              <a:rPr lang="en-US" altLang="el-GR" sz="1400" dirty="0">
                <a:solidFill>
                  <a:schemeClr val="bg1"/>
                </a:solidFill>
                <a:latin typeface="Times New Roman" panose="02020603050405020304" pitchFamily="18" charset="0"/>
                <a:cs typeface="Times New Roman" panose="02020603050405020304" pitchFamily="18" charset="0"/>
              </a:rPr>
              <a:t>London 1985.</a:t>
            </a:r>
          </a:p>
          <a:p>
            <a:pPr eaLnBrk="1" hangingPunct="1">
              <a:spcBef>
                <a:spcPct val="0"/>
              </a:spcBef>
              <a:buFontTx/>
              <a:buNone/>
            </a:pPr>
            <a:r>
              <a:rPr lang="en-US" altLang="el-GR" sz="1400" dirty="0">
                <a:solidFill>
                  <a:schemeClr val="bg1"/>
                </a:solidFill>
                <a:latin typeface="Times New Roman" panose="02020603050405020304" pitchFamily="18" charset="0"/>
                <a:cs typeface="Times New Roman" panose="02020603050405020304" pitchFamily="18" charset="0"/>
              </a:rPr>
              <a:t>J. </a:t>
            </a:r>
            <a:r>
              <a:rPr lang="en-US" altLang="el-GR" sz="1400" dirty="0" err="1" smtClean="0">
                <a:solidFill>
                  <a:schemeClr val="bg1"/>
                </a:solidFill>
                <a:latin typeface="Times New Roman" panose="02020603050405020304" pitchFamily="18" charset="0"/>
                <a:cs typeface="Times New Roman" panose="02020603050405020304" pitchFamily="18" charset="0"/>
              </a:rPr>
              <a:t>Neils</a:t>
            </a:r>
            <a:r>
              <a:rPr lang="en-US" altLang="el-GR" sz="1400" dirty="0">
                <a:solidFill>
                  <a:schemeClr val="bg1"/>
                </a:solidFill>
                <a:latin typeface="Times New Roman" panose="02020603050405020304" pitchFamily="18" charset="0"/>
                <a:cs typeface="Times New Roman" panose="02020603050405020304" pitchFamily="18" charset="0"/>
              </a:rPr>
              <a:t> </a:t>
            </a:r>
            <a:r>
              <a:rPr lang="el-GR" altLang="el-GR" sz="1400" dirty="0" err="1" smtClean="0">
                <a:solidFill>
                  <a:schemeClr val="bg1"/>
                </a:solidFill>
                <a:latin typeface="Times New Roman" panose="02020603050405020304" pitchFamily="18" charset="0"/>
                <a:cs typeface="Times New Roman" panose="02020603050405020304" pitchFamily="18" charset="0"/>
              </a:rPr>
              <a:t>επιμ</a:t>
            </a:r>
            <a:r>
              <a:rPr lang="el-GR" altLang="el-GR" sz="1400" i="1" dirty="0">
                <a:solidFill>
                  <a:schemeClr val="bg1"/>
                </a:solidFill>
                <a:latin typeface="Times New Roman" panose="02020603050405020304" pitchFamily="18" charset="0"/>
                <a:cs typeface="Times New Roman" panose="02020603050405020304" pitchFamily="18" charset="0"/>
              </a:rPr>
              <a:t>.  Τ</a:t>
            </a:r>
            <a:r>
              <a:rPr lang="en-US" altLang="el-GR" sz="1400" i="1" dirty="0">
                <a:solidFill>
                  <a:schemeClr val="bg1"/>
                </a:solidFill>
                <a:latin typeface="Times New Roman" panose="02020603050405020304" pitchFamily="18" charset="0"/>
                <a:cs typeface="Times New Roman" panose="02020603050405020304" pitchFamily="18" charset="0"/>
              </a:rPr>
              <a:t>he Parthenon. From Antiquity to the Present,</a:t>
            </a:r>
            <a:r>
              <a:rPr lang="en-US" altLang="el-GR" sz="1400" dirty="0">
                <a:solidFill>
                  <a:schemeClr val="bg1"/>
                </a:solidFill>
                <a:latin typeface="Times New Roman" panose="02020603050405020304" pitchFamily="18" charset="0"/>
                <a:cs typeface="Times New Roman" panose="02020603050405020304" pitchFamily="18" charset="0"/>
              </a:rPr>
              <a:t> Cambridge 2005.</a:t>
            </a:r>
            <a:endParaRPr lang="el-GR" altLang="el-GR" sz="1400"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l-GR" altLang="el-GR" sz="1400" dirty="0">
                <a:solidFill>
                  <a:schemeClr val="bg1"/>
                </a:solidFill>
                <a:latin typeface="Times New Roman" panose="02020603050405020304" pitchFamily="18" charset="0"/>
                <a:cs typeface="Times New Roman" panose="02020603050405020304" pitchFamily="18" charset="0"/>
              </a:rPr>
              <a:t>Κ. </a:t>
            </a:r>
            <a:r>
              <a:rPr lang="en-US" altLang="el-GR" sz="1400" dirty="0">
                <a:solidFill>
                  <a:schemeClr val="bg1"/>
                </a:solidFill>
                <a:latin typeface="Times New Roman" panose="02020603050405020304" pitchFamily="18" charset="0"/>
                <a:cs typeface="Times New Roman" panose="02020603050405020304" pitchFamily="18" charset="0"/>
              </a:rPr>
              <a:t>Schwab, Celebration of Victory. The </a:t>
            </a:r>
            <a:r>
              <a:rPr lang="en-US" altLang="el-GR" sz="1400" dirty="0" err="1">
                <a:solidFill>
                  <a:schemeClr val="bg1"/>
                </a:solidFill>
                <a:latin typeface="Times New Roman" panose="02020603050405020304" pitchFamily="18" charset="0"/>
                <a:cs typeface="Times New Roman" panose="02020603050405020304" pitchFamily="18" charset="0"/>
              </a:rPr>
              <a:t>Metopes</a:t>
            </a:r>
            <a:r>
              <a:rPr lang="en-US" altLang="el-GR" sz="1400" dirty="0">
                <a:solidFill>
                  <a:schemeClr val="bg1"/>
                </a:solidFill>
                <a:latin typeface="Times New Roman" panose="02020603050405020304" pitchFamily="18" charset="0"/>
                <a:cs typeface="Times New Roman" panose="02020603050405020304" pitchFamily="18" charset="0"/>
              </a:rPr>
              <a:t> of the Parthenon, </a:t>
            </a:r>
            <a:r>
              <a:rPr lang="el-GR" altLang="el-GR" sz="1400" dirty="0">
                <a:solidFill>
                  <a:schemeClr val="bg1"/>
                </a:solidFill>
                <a:latin typeface="Times New Roman" panose="02020603050405020304" pitchFamily="18" charset="0"/>
                <a:cs typeface="Times New Roman" panose="02020603050405020304" pitchFamily="18" charset="0"/>
              </a:rPr>
              <a:t>στο  </a:t>
            </a:r>
            <a:r>
              <a:rPr lang="en-US" altLang="el-GR" sz="1400" dirty="0" err="1">
                <a:solidFill>
                  <a:schemeClr val="bg1"/>
                </a:solidFill>
                <a:latin typeface="Times New Roman" panose="02020603050405020304" pitchFamily="18" charset="0"/>
                <a:cs typeface="Times New Roman" panose="02020603050405020304" pitchFamily="18" charset="0"/>
              </a:rPr>
              <a:t>Neils</a:t>
            </a:r>
            <a:r>
              <a:rPr lang="en-US" altLang="el-GR" sz="1400" dirty="0">
                <a:solidFill>
                  <a:schemeClr val="bg1"/>
                </a:solidFill>
                <a:latin typeface="Times New Roman" panose="02020603050405020304" pitchFamily="18" charset="0"/>
                <a:cs typeface="Times New Roman" panose="02020603050405020304" pitchFamily="18" charset="0"/>
              </a:rPr>
              <a:t> 2005,159-197.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35063" y="404813"/>
            <a:ext cx="6781800" cy="808037"/>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Χρηματοδότηση</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7411" name="Content Placeholder 2"/>
          <p:cNvSpPr>
            <a:spLocks noGrp="1"/>
          </p:cNvSpPr>
          <p:nvPr>
            <p:ph idx="1"/>
          </p:nvPr>
        </p:nvSpPr>
        <p:spPr>
          <a:xfrm>
            <a:off x="467544" y="2132856"/>
            <a:ext cx="8115300" cy="1583506"/>
          </a:xfrm>
        </p:spPr>
        <p:txBody>
          <a:bodyPr/>
          <a:lstStyle/>
          <a:p>
            <a:r>
              <a:rPr lang="el-GR" sz="1400" dirty="0" smtClean="0">
                <a:solidFill>
                  <a:schemeClr val="bg1"/>
                </a:solidFill>
                <a:latin typeface="Times New Roman" panose="02020603050405020304" pitchFamily="18" charset="0"/>
                <a:cs typeface="Times New Roman" panose="02020603050405020304" pitchFamily="18" charset="0"/>
              </a:rPr>
              <a:t>Το παρόν εκπαιδευτικό υλικό έχει αναπτυχθεί </a:t>
            </a:r>
            <a:r>
              <a:rPr lang="el-GR" sz="1400" dirty="0" err="1" smtClean="0">
                <a:solidFill>
                  <a:schemeClr val="bg1"/>
                </a:solidFill>
                <a:latin typeface="Times New Roman" panose="02020603050405020304" pitchFamily="18" charset="0"/>
                <a:cs typeface="Times New Roman" panose="02020603050405020304" pitchFamily="18" charset="0"/>
              </a:rPr>
              <a:t>στ</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πλαίσι</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του εκπαιδευτικού έργου του διδάσκοντα.</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a:t>
            </a:r>
            <a:r>
              <a:rPr lang="el-GR" sz="1400" b="1" dirty="0" smtClean="0">
                <a:solidFill>
                  <a:schemeClr val="bg1"/>
                </a:solidFill>
                <a:latin typeface="Times New Roman" panose="02020603050405020304" pitchFamily="18" charset="0"/>
                <a:cs typeface="Times New Roman" panose="02020603050405020304" pitchFamily="18" charset="0"/>
              </a:rPr>
              <a:t>Ανοικτά Ακαδημαϊκά Μαθήματα στο Πανεπιστήμιο Θεσσαλίας</a:t>
            </a:r>
            <a:r>
              <a:rPr lang="el-GR" sz="1400" dirty="0" smtClean="0">
                <a:solidFill>
                  <a:schemeClr val="bg1"/>
                </a:solidFill>
                <a:latin typeface="Times New Roman" panose="02020603050405020304" pitchFamily="18" charset="0"/>
                <a:cs typeface="Times New Roman" panose="02020603050405020304" pitchFamily="18" charset="0"/>
              </a:rPr>
              <a:t>» έχει χρηματοδοτήσει μόνο την αναδιαμόρφωση του εκπαιδευτικού υλικού. </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 name="Picture 3" descr="Λογότυπο Επιχειρησιακού Προγράμματος Εκπαίδευση και Δια βίου Μάθηση"/>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4825" y="4652963"/>
            <a:ext cx="5502275" cy="1387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99618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08075" y="115888"/>
            <a:ext cx="6781800" cy="936625"/>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Σημείωμα </a:t>
            </a:r>
            <a:r>
              <a:rPr lang="el-GR" sz="1600" dirty="0" err="1" smtClean="0">
                <a:solidFill>
                  <a:schemeClr val="bg1"/>
                </a:solidFill>
                <a:latin typeface="Times New Roman" panose="02020603050405020304" pitchFamily="18" charset="0"/>
                <a:cs typeface="Times New Roman" panose="02020603050405020304" pitchFamily="18" charset="0"/>
              </a:rPr>
              <a:t>Αδειοδότησης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214313" y="1268413"/>
            <a:ext cx="8929687" cy="1439862"/>
          </a:xfrm>
        </p:spPr>
        <p:txBody>
          <a:bodyPr/>
          <a:lstStyle/>
          <a:p>
            <a:pPr marL="0" indent="0">
              <a:buFontTx/>
              <a:buNone/>
            </a:pPr>
            <a:r>
              <a:rPr lang="el-GR" sz="1400" dirty="0" smtClean="0">
                <a:solidFill>
                  <a:schemeClr val="bg1"/>
                </a:solidFill>
                <a:latin typeface="Times New Roman" panose="02020603050405020304" pitchFamily="18" charset="0"/>
                <a:cs typeface="Times New Roman" panose="02020603050405020304" pitchFamily="18" charset="0"/>
              </a:rPr>
              <a:t>Το παρόν υλικό διατίθεται με τους όρους της άδειας χρήσης </a:t>
            </a:r>
            <a:r>
              <a:rPr lang="el-GR" sz="1400" dirty="0" err="1" smtClean="0">
                <a:solidFill>
                  <a:schemeClr val="bg1"/>
                </a:solidFill>
                <a:latin typeface="Times New Roman" panose="02020603050405020304" pitchFamily="18" charset="0"/>
                <a:cs typeface="Times New Roman" panose="02020603050405020304" pitchFamily="18" charset="0"/>
              </a:rPr>
              <a:t>Creative</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Commons</a:t>
            </a:r>
            <a:r>
              <a:rPr lang="el-GR" sz="1400" dirty="0" smtClean="0">
                <a:solidFill>
                  <a:schemeClr val="bg1"/>
                </a:solidFill>
                <a:latin typeface="Times New Roman" panose="02020603050405020304" pitchFamily="18" charset="0"/>
                <a:cs typeface="Times New Roman" panose="02020603050405020304"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smtClean="0">
                <a:solidFill>
                  <a:schemeClr val="bg1"/>
                </a:solidFill>
                <a:latin typeface="Times New Roman" panose="02020603050405020304" pitchFamily="18" charset="0"/>
                <a:cs typeface="Times New Roman" panose="02020603050405020304" pitchFamily="18" charset="0"/>
              </a:rPr>
              <a:t>κ.λ.π</a:t>
            </a:r>
            <a:r>
              <a:rPr lang="el-GR" sz="1400" dirty="0" smtClean="0">
                <a:solidFill>
                  <a:schemeClr val="bg1"/>
                </a:solidFill>
                <a:latin typeface="Times New Roman" panose="02020603050405020304" pitchFamily="18" charset="0"/>
                <a:cs typeface="Times New Roman" panose="02020603050405020304" pitchFamily="18" charset="0"/>
              </a:rPr>
              <a:t>., τα οποία εμπεριέχονται σε αυτό και τα οποία αναφέρονται μαζί με τους όρους χρήσης τους στο «Σημείωμα Χρήσης Έργων Τρίτων».                     </a:t>
            </a:r>
          </a:p>
          <a:p>
            <a:pPr marL="0" indent="0">
              <a:buFontTx/>
              <a:buNone/>
            </a:pPr>
            <a:endParaRPr lang="el-GR" sz="1800" dirty="0" smtClean="0"/>
          </a:p>
        </p:txBody>
      </p:sp>
      <p:pic>
        <p:nvPicPr>
          <p:cNvPr id="5" name="Picture 2" descr="Λογότυπο creative comm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2500" y="2708920"/>
            <a:ext cx="1831975" cy="66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4313" y="3789040"/>
            <a:ext cx="8569325" cy="2462213"/>
          </a:xfrm>
          <a:prstGeom prst="rect">
            <a:avLst/>
          </a:prstGeom>
          <a:noFill/>
        </p:spPr>
        <p:txBody>
          <a:bodyPr>
            <a:spAutoFit/>
          </a:bodyPr>
          <a:lstStyle/>
          <a:p>
            <a:pPr>
              <a:defRPr/>
            </a:pPr>
            <a:r>
              <a:rPr lang="el-GR" sz="1400" dirty="0">
                <a:solidFill>
                  <a:schemeClr val="bg1"/>
                </a:solidFill>
                <a:latin typeface="Times New Roman" panose="02020603050405020304" pitchFamily="18" charset="0"/>
                <a:cs typeface="Times New Roman" panose="02020603050405020304" pitchFamily="18" charset="0"/>
              </a:rPr>
              <a:t>[1] http://creativecommons.org/licenses/by-nc-sa/4.0/ </a:t>
            </a:r>
            <a:endParaRPr lang="en-US" sz="1400" dirty="0">
              <a:solidFill>
                <a:schemeClr val="bg1"/>
              </a:solidFill>
              <a:latin typeface="Times New Roman" panose="02020603050405020304" pitchFamily="18" charset="0"/>
              <a:cs typeface="Times New Roman" panose="02020603050405020304" pitchFamily="18" charset="0"/>
            </a:endParaRPr>
          </a:p>
          <a:p>
            <a:pPr>
              <a:defRPr/>
            </a:pPr>
            <a:endParaRPr lang="el-GR" sz="1400" dirty="0">
              <a:solidFill>
                <a:schemeClr val="bg1"/>
              </a:solidFill>
              <a:latin typeface="Times New Roman" panose="02020603050405020304" pitchFamily="18" charset="0"/>
              <a:cs typeface="Times New Roman" panose="02020603050405020304" pitchFamily="18" charset="0"/>
            </a:endParaRPr>
          </a:p>
          <a:p>
            <a:pPr>
              <a:defRPr/>
            </a:pPr>
            <a:r>
              <a:rPr lang="el-GR" sz="1400" dirty="0">
                <a:solidFill>
                  <a:schemeClr val="bg1"/>
                </a:solidFill>
                <a:latin typeface="Times New Roman" panose="02020603050405020304" pitchFamily="18" charset="0"/>
                <a:cs typeface="Times New Roman" panose="02020603050405020304" pitchFamily="18" charset="0"/>
              </a:rPr>
              <a:t>Ως </a:t>
            </a:r>
            <a:r>
              <a:rPr lang="el-GR" sz="1400" b="1" dirty="0">
                <a:solidFill>
                  <a:schemeClr val="bg1"/>
                </a:solidFill>
                <a:latin typeface="Times New Roman" panose="02020603050405020304" pitchFamily="18" charset="0"/>
                <a:cs typeface="Times New Roman" panose="02020603050405020304" pitchFamily="18" charset="0"/>
              </a:rPr>
              <a:t>Μη Εμπορική</a:t>
            </a:r>
            <a:r>
              <a:rPr lang="el-GR" sz="1400" dirty="0">
                <a:solidFill>
                  <a:schemeClr val="bg1"/>
                </a:solidFill>
                <a:latin typeface="Times New Roman" panose="02020603050405020304" pitchFamily="18" charset="0"/>
                <a:cs typeface="Times New Roman" panose="02020603050405020304" pitchFamily="18" charset="0"/>
              </a:rPr>
              <a:t> ορίζεται η χρήση:</a:t>
            </a: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 δεν περιλαμβάνει άμεσο ή έμμεσο οικονομικό όφελος από την χρήση του έργου, για το διανομέα του έργου και </a:t>
            </a:r>
            <a:r>
              <a:rPr lang="el-GR" sz="1400" dirty="0" err="1">
                <a:solidFill>
                  <a:schemeClr val="bg1"/>
                </a:solidFill>
                <a:latin typeface="Times New Roman" panose="02020603050405020304" pitchFamily="18" charset="0"/>
                <a:cs typeface="Times New Roman" panose="02020603050405020304" pitchFamily="18" charset="0"/>
              </a:rPr>
              <a:t>αδειοδόχο</a:t>
            </a:r>
            <a:endParaRPr lang="el-GR" sz="1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δεν προσπορίζει στο διανομέα του έργου και</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err="1">
                <a:solidFill>
                  <a:schemeClr val="bg1"/>
                </a:solidFill>
                <a:latin typeface="Times New Roman" panose="02020603050405020304" pitchFamily="18" charset="0"/>
                <a:cs typeface="Times New Roman" panose="02020603050405020304" pitchFamily="18" charset="0"/>
              </a:rPr>
              <a:t>αδειοδόχο</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έμμεσο οικονομικό όφελος (π.χ. διαφημίσεις) από την προβολή του έργου σε διαδικτυακό τόπο</a:t>
            </a:r>
            <a:endParaRPr lang="en-US" sz="1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endParaRPr lang="el-GR" sz="1400" dirty="0">
              <a:solidFill>
                <a:schemeClr val="bg1"/>
              </a:solidFill>
              <a:latin typeface="Times New Roman" panose="02020603050405020304" pitchFamily="18" charset="0"/>
              <a:cs typeface="Times New Roman" panose="02020603050405020304" pitchFamily="18" charset="0"/>
            </a:endParaRPr>
          </a:p>
          <a:p>
            <a:pPr>
              <a:defRPr/>
            </a:pPr>
            <a:r>
              <a:rPr lang="el-GR" sz="1400" dirty="0">
                <a:solidFill>
                  <a:schemeClr val="bg1"/>
                </a:solidFill>
                <a:latin typeface="Times New Roman" panose="02020603050405020304" pitchFamily="18" charset="0"/>
                <a:cs typeface="Times New Roman" panose="02020603050405020304" pitchFamily="18" charset="0"/>
              </a:rPr>
              <a:t>Ο δικαιούχος μπορεί να παρέχει στον </a:t>
            </a:r>
            <a:r>
              <a:rPr lang="el-GR" sz="1400" dirty="0" err="1">
                <a:solidFill>
                  <a:schemeClr val="bg1"/>
                </a:solidFill>
                <a:latin typeface="Times New Roman" panose="02020603050405020304" pitchFamily="18" charset="0"/>
                <a:cs typeface="Times New Roman" panose="02020603050405020304" pitchFamily="18" charset="0"/>
              </a:rPr>
              <a:t>αδειοδόχο</a:t>
            </a:r>
            <a:r>
              <a:rPr lang="el-GR" sz="1400" dirty="0">
                <a:solidFill>
                  <a:schemeClr val="bg1"/>
                </a:solidFill>
                <a:latin typeface="Times New Roman" panose="02020603050405020304" pitchFamily="18" charset="0"/>
                <a:cs typeface="Times New Roman" panose="02020603050405020304" pitchFamily="18" charset="0"/>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1433727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ΕικόναGlPar 13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260648"/>
            <a:ext cx="7256463" cy="4773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075" name="TextBox 1"/>
          <p:cNvSpPr txBox="1">
            <a:spLocks noChangeArrowheads="1"/>
          </p:cNvSpPr>
          <p:nvPr/>
        </p:nvSpPr>
        <p:spPr bwMode="auto">
          <a:xfrm>
            <a:off x="2915816" y="5517232"/>
            <a:ext cx="4968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Κάτοψη του </a:t>
            </a:r>
            <a:r>
              <a:rPr lang="el-GR" altLang="el-GR" sz="1200" dirty="0" err="1">
                <a:solidFill>
                  <a:schemeClr val="bg1"/>
                </a:solidFill>
                <a:latin typeface="Times New Roman" panose="02020603050405020304" pitchFamily="18" charset="0"/>
                <a:cs typeface="Times New Roman" panose="02020603050405020304" pitchFamily="18" charset="0"/>
              </a:rPr>
              <a:t>Περίκλειου</a:t>
            </a:r>
            <a:r>
              <a:rPr lang="el-GR" altLang="el-GR" sz="1200" dirty="0">
                <a:solidFill>
                  <a:schemeClr val="bg1"/>
                </a:solidFill>
                <a:latin typeface="Times New Roman" panose="02020603050405020304" pitchFamily="18" charset="0"/>
                <a:cs typeface="Times New Roman" panose="02020603050405020304" pitchFamily="18" charset="0"/>
              </a:rPr>
              <a:t> Παρθενώνος, 447-432 π.Χ.</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67544" y="2420888"/>
            <a:ext cx="8229600" cy="1108720"/>
          </a:xfrm>
        </p:spPr>
        <p:txBody>
          <a:bodyPr/>
          <a:lstStyle/>
          <a:p>
            <a:pPr marL="0" indent="0" algn="ctr">
              <a:buNone/>
            </a:pPr>
            <a:r>
              <a:rPr lang="el-GR" sz="1600" dirty="0">
                <a:solidFill>
                  <a:schemeClr val="bg1"/>
                </a:solidFill>
                <a:latin typeface="Times New Roman" panose="02020603050405020304" pitchFamily="18" charset="0"/>
                <a:cs typeface="Times New Roman" panose="02020603050405020304" pitchFamily="18" charset="0"/>
              </a:rPr>
              <a:t>Οι φωτογραφίες από μουσεία έχουν δημιουργηθεί από τη διδάσκουσα του μαθήματος, επίκουρη καθηγήτρια Ιφιγένεια </a:t>
            </a:r>
            <a:r>
              <a:rPr lang="el-GR" sz="1600" dirty="0" smtClean="0">
                <a:solidFill>
                  <a:schemeClr val="bg1"/>
                </a:solidFill>
                <a:latin typeface="Times New Roman" panose="02020603050405020304" pitchFamily="18" charset="0"/>
                <a:cs typeface="Times New Roman" panose="02020603050405020304" pitchFamily="18" charset="0"/>
              </a:rPr>
              <a:t>Λεβέντη</a:t>
            </a:r>
            <a:endParaRPr lang="el-GR"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2264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888232"/>
            <a:ext cx="8229600" cy="2620888"/>
          </a:xfrm>
        </p:spPr>
        <p:txBody>
          <a:bodyPr/>
          <a:lstStyle/>
          <a:p>
            <a:pPr marL="0" indent="0" algn="ctr">
              <a:buFontTx/>
              <a:buNone/>
            </a:pPr>
            <a:endParaRPr lang="en-US" sz="1600" dirty="0" smtClean="0">
              <a:solidFill>
                <a:schemeClr val="bg1"/>
              </a:solidFill>
              <a:latin typeface="Times New Roman" panose="02020603050405020304" pitchFamily="18" charset="0"/>
              <a:cs typeface="Times New Roman" panose="02020603050405020304" pitchFamily="18" charset="0"/>
            </a:endParaRPr>
          </a:p>
          <a:p>
            <a:pPr marL="0" indent="0" algn="ctr">
              <a:buFontTx/>
              <a:buNone/>
            </a:pPr>
            <a:endParaRPr lang="en-US" sz="1600" dirty="0">
              <a:solidFill>
                <a:schemeClr val="bg1"/>
              </a:solidFill>
              <a:latin typeface="Times New Roman" panose="02020603050405020304" pitchFamily="18" charset="0"/>
              <a:cs typeface="Times New Roman" panose="02020603050405020304" pitchFamily="18" charset="0"/>
            </a:endParaRPr>
          </a:p>
          <a:p>
            <a:pPr marL="0" indent="0" algn="ctr">
              <a:buFontTx/>
              <a:buNone/>
            </a:pPr>
            <a:r>
              <a:rPr lang="el-GR" sz="1600" dirty="0" smtClean="0">
                <a:solidFill>
                  <a:schemeClr val="bg1"/>
                </a:solidFill>
                <a:latin typeface="Times New Roman" panose="02020603050405020304" pitchFamily="18" charset="0"/>
                <a:cs typeface="Times New Roman" panose="02020603050405020304" pitchFamily="18" charset="0"/>
              </a:rPr>
              <a:t>Το </a:t>
            </a:r>
            <a:r>
              <a:rPr lang="en-US" sz="1600" dirty="0" smtClean="0">
                <a:solidFill>
                  <a:schemeClr val="bg1"/>
                </a:solidFill>
                <a:latin typeface="Times New Roman" panose="02020603050405020304" pitchFamily="18" charset="0"/>
                <a:cs typeface="Times New Roman" panose="02020603050405020304" pitchFamily="18" charset="0"/>
              </a:rPr>
              <a:t>copyright </a:t>
            </a:r>
            <a:r>
              <a:rPr lang="el-GR" sz="1600" dirty="0" smtClean="0">
                <a:solidFill>
                  <a:schemeClr val="bg1"/>
                </a:solidFill>
                <a:latin typeface="Times New Roman" panose="02020603050405020304" pitchFamily="18" charset="0"/>
                <a:cs typeface="Times New Roman" panose="02020603050405020304" pitchFamily="18" charset="0"/>
              </a:rPr>
              <a:t>έργων τρίτων ανήκει εξ ολοκλήρου στους δημιουργούς τους. Τα έργα χρησιμοποιήθηκαν στο πλαίσιο του μαθήματος αποκλειστικά για εκπαιδευτικούς και μη εμπορικούς σκοπούς.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9739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980842" y="5445224"/>
            <a:ext cx="70741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Βόρεια μετόπη  28, Ιλίου </a:t>
            </a:r>
            <a:r>
              <a:rPr lang="el-GR" altLang="el-GR" sz="1200" dirty="0" err="1">
                <a:solidFill>
                  <a:schemeClr val="bg1"/>
                </a:solidFill>
                <a:latin typeface="Times New Roman" panose="02020603050405020304" pitchFamily="18" charset="0"/>
                <a:cs typeface="Times New Roman" panose="02020603050405020304" pitchFamily="18" charset="0"/>
              </a:rPr>
              <a:t>Πέρσις</a:t>
            </a:r>
            <a:r>
              <a:rPr lang="el-GR" altLang="el-GR" sz="1200" dirty="0">
                <a:solidFill>
                  <a:schemeClr val="bg1"/>
                </a:solidFill>
                <a:latin typeface="Times New Roman" panose="02020603050405020304" pitchFamily="18" charset="0"/>
                <a:cs typeface="Times New Roman" panose="02020603050405020304" pitchFamily="18" charset="0"/>
              </a:rPr>
              <a:t>. Η διάσωση της οικογένειας του Αινεία. Αινείας, Αγχίσης, Ασκάνιος, Κρέουσα.</a:t>
            </a:r>
          </a:p>
        </p:txBody>
      </p:sp>
      <p:pic>
        <p:nvPicPr>
          <p:cNvPr id="4099" name="4 - Εικόνα" descr="23Sept 06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4747" y="764704"/>
            <a:ext cx="4786313" cy="405606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906587" y="5013176"/>
            <a:ext cx="56165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Βόρειες μετόπες Παρθενώνος, 24-25. Ιλίου </a:t>
            </a:r>
            <a:r>
              <a:rPr lang="el-GR" altLang="el-GR" sz="1200" dirty="0" err="1">
                <a:solidFill>
                  <a:schemeClr val="bg1"/>
                </a:solidFill>
                <a:latin typeface="Times New Roman" panose="02020603050405020304" pitchFamily="18" charset="0"/>
                <a:cs typeface="Times New Roman" panose="02020603050405020304" pitchFamily="18" charset="0"/>
              </a:rPr>
              <a:t>Πέρσις</a:t>
            </a:r>
            <a:r>
              <a:rPr lang="el-GR" altLang="el-GR" sz="1200" dirty="0">
                <a:solidFill>
                  <a:schemeClr val="bg1"/>
                </a:solidFill>
                <a:latin typeface="Times New Roman" panose="02020603050405020304" pitchFamily="18" charset="0"/>
                <a:cs typeface="Times New Roman" panose="02020603050405020304" pitchFamily="18" charset="0"/>
              </a:rPr>
              <a:t>. Ο Μενέλαος βαδίζει μαζί με </a:t>
            </a:r>
            <a:r>
              <a:rPr lang="el-GR" altLang="el-GR" sz="1200" dirty="0" smtClean="0">
                <a:solidFill>
                  <a:schemeClr val="bg1"/>
                </a:solidFill>
                <a:latin typeface="Times New Roman" panose="02020603050405020304" pitchFamily="18" charset="0"/>
                <a:cs typeface="Times New Roman" panose="02020603050405020304" pitchFamily="18" charset="0"/>
              </a:rPr>
              <a:t>έναν </a:t>
            </a:r>
            <a:r>
              <a:rPr lang="el-GR" altLang="el-GR" sz="1200" dirty="0">
                <a:solidFill>
                  <a:schemeClr val="bg1"/>
                </a:solidFill>
                <a:latin typeface="Times New Roman" panose="02020603050405020304" pitchFamily="18" charset="0"/>
                <a:cs typeface="Times New Roman" panose="02020603050405020304" pitchFamily="18" charset="0"/>
              </a:rPr>
              <a:t>σύντροφό του εναντίον της Ελένης, για να την τιμωρήσει. Η Ελένη στη διπλανή μετόπη έχει καταφύγει στο ξόανο της Αθηνάς, ενώ μεσολαβεί ανάμεσα στους συζύγους η Αφροδίτη, κατά </a:t>
            </a:r>
            <a:r>
              <a:rPr lang="el-GR" altLang="el-GR" sz="1200" dirty="0" err="1">
                <a:solidFill>
                  <a:schemeClr val="bg1"/>
                </a:solidFill>
                <a:latin typeface="Times New Roman" panose="02020603050405020304" pitchFamily="18" charset="0"/>
                <a:cs typeface="Times New Roman" panose="02020603050405020304" pitchFamily="18" charset="0"/>
              </a:rPr>
              <a:t>μέτωπον</a:t>
            </a:r>
            <a:r>
              <a:rPr lang="el-GR" altLang="el-GR" sz="1200" dirty="0">
                <a:solidFill>
                  <a:schemeClr val="bg1"/>
                </a:solidFill>
                <a:latin typeface="Times New Roman" panose="02020603050405020304" pitchFamily="18" charset="0"/>
                <a:cs typeface="Times New Roman" panose="02020603050405020304" pitchFamily="18" charset="0"/>
              </a:rPr>
              <a:t> και αναγνωριζόμενη από τον μικρό Έρωτα πάνω στον δεξιό ώμο της, η οποία και επιτυγχάνει τη συμφιλίωσή τους.  Η  σκηνή είναι γνωστή από την αττική ερυθρόμορφη αγγειογραφία και επέτρεψε την ταύτιση  του θέματος των βόρειων μετοπών με την Ιλίου </a:t>
            </a:r>
            <a:r>
              <a:rPr lang="el-GR" altLang="el-GR" sz="1200" dirty="0" err="1">
                <a:solidFill>
                  <a:schemeClr val="bg1"/>
                </a:solidFill>
                <a:latin typeface="Times New Roman" panose="02020603050405020304" pitchFamily="18" charset="0"/>
                <a:cs typeface="Times New Roman" panose="02020603050405020304" pitchFamily="18" charset="0"/>
              </a:rPr>
              <a:t>Πέρσιν</a:t>
            </a:r>
            <a:r>
              <a:rPr lang="el-GR" altLang="el-GR" sz="1200" dirty="0">
                <a:solidFill>
                  <a:schemeClr val="bg1"/>
                </a:solidFill>
                <a:latin typeface="Times New Roman" panose="02020603050405020304" pitchFamily="18" charset="0"/>
                <a:cs typeface="Times New Roman" panose="02020603050405020304" pitchFamily="18" charset="0"/>
              </a:rPr>
              <a:t>. </a:t>
            </a:r>
          </a:p>
        </p:txBody>
      </p:sp>
      <p:pic>
        <p:nvPicPr>
          <p:cNvPr id="5123" name="4 - Εικόνα" descr="23Sept 05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9884" y="930274"/>
            <a:ext cx="4286250" cy="3929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5 - Εικόνα" descr="23Sept 05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313" y="1071563"/>
            <a:ext cx="4286250" cy="3646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251520" y="4653136"/>
            <a:ext cx="396081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Βόρειες μετόπες του Παρθενώνος  31-32. Ιλίου </a:t>
            </a:r>
            <a:r>
              <a:rPr lang="el-GR" altLang="el-GR" sz="1200" dirty="0" err="1">
                <a:solidFill>
                  <a:schemeClr val="bg1"/>
                </a:solidFill>
                <a:latin typeface="Times New Roman" panose="02020603050405020304" pitchFamily="18" charset="0"/>
                <a:cs typeface="Times New Roman" panose="02020603050405020304" pitchFamily="18" charset="0"/>
              </a:rPr>
              <a:t>Πέρσις</a:t>
            </a:r>
            <a:r>
              <a:rPr lang="el-GR" altLang="el-GR" sz="1200" dirty="0">
                <a:solidFill>
                  <a:schemeClr val="bg1"/>
                </a:solidFill>
                <a:latin typeface="Times New Roman" panose="02020603050405020304" pitchFamily="18" charset="0"/>
                <a:cs typeface="Times New Roman" panose="02020603050405020304" pitchFamily="18" charset="0"/>
              </a:rPr>
              <a:t>. Θεότητες. Στην  31 ο Ζευς καθιστός στον Όλυμπο διαβουλεύεται  με την Ίριδα (</a:t>
            </a:r>
            <a:r>
              <a:rPr lang="en-US" altLang="el-GR" sz="1200" dirty="0">
                <a:solidFill>
                  <a:schemeClr val="bg1"/>
                </a:solidFill>
                <a:latin typeface="Times New Roman" panose="02020603050405020304" pitchFamily="18" charset="0"/>
                <a:cs typeface="Times New Roman" panose="02020603050405020304" pitchFamily="18" charset="0"/>
              </a:rPr>
              <a:t>;</a:t>
            </a:r>
            <a:r>
              <a:rPr lang="el-GR" altLang="el-GR" sz="1200" dirty="0">
                <a:solidFill>
                  <a:schemeClr val="bg1"/>
                </a:solidFill>
                <a:latin typeface="Times New Roman" panose="02020603050405020304" pitchFamily="18" charset="0"/>
                <a:cs typeface="Times New Roman" panose="02020603050405020304" pitchFamily="18" charset="0"/>
              </a:rPr>
              <a:t>) για την πρόκληση του Τρωικού πολέμου. </a:t>
            </a:r>
            <a:r>
              <a:rPr lang="el-GR" altLang="el-GR" sz="1200" dirty="0" smtClean="0">
                <a:solidFill>
                  <a:schemeClr val="bg1"/>
                </a:solidFill>
                <a:latin typeface="Times New Roman" panose="02020603050405020304" pitchFamily="18" charset="0"/>
                <a:cs typeface="Times New Roman" panose="02020603050405020304" pitchFamily="18" charset="0"/>
              </a:rPr>
              <a:t>Στην</a:t>
            </a:r>
            <a:r>
              <a:rPr lang="en-US"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smtClean="0">
                <a:solidFill>
                  <a:schemeClr val="bg1"/>
                </a:solidFill>
                <a:latin typeface="Times New Roman" panose="02020603050405020304" pitchFamily="18" charset="0"/>
                <a:cs typeface="Times New Roman" panose="02020603050405020304" pitchFamily="18" charset="0"/>
              </a:rPr>
              <a:t>μετόπη </a:t>
            </a:r>
            <a:r>
              <a:rPr lang="en-US" altLang="el-GR" sz="1200" dirty="0" smtClean="0">
                <a:solidFill>
                  <a:schemeClr val="bg1"/>
                </a:solidFill>
                <a:latin typeface="Times New Roman" panose="02020603050405020304" pitchFamily="18" charset="0"/>
                <a:cs typeface="Times New Roman" panose="02020603050405020304" pitchFamily="18" charset="0"/>
              </a:rPr>
              <a:t> </a:t>
            </a:r>
            <a:r>
              <a:rPr lang="en-US" altLang="el-GR" sz="1200" dirty="0">
                <a:solidFill>
                  <a:schemeClr val="bg1"/>
                </a:solidFill>
                <a:latin typeface="Times New Roman" panose="02020603050405020304" pitchFamily="18" charset="0"/>
                <a:cs typeface="Times New Roman" panose="02020603050405020304" pitchFamily="18" charset="0"/>
              </a:rPr>
              <a:t>32</a:t>
            </a:r>
            <a:r>
              <a:rPr lang="el-GR" altLang="el-GR" sz="1200" dirty="0">
                <a:solidFill>
                  <a:schemeClr val="bg1"/>
                </a:solidFill>
                <a:latin typeface="Times New Roman" panose="02020603050405020304" pitchFamily="18" charset="0"/>
                <a:cs typeface="Times New Roman" panose="02020603050405020304" pitchFamily="18" charset="0"/>
              </a:rPr>
              <a:t> η Ήρα καθιστή στα δεξιά και απέναντί  της ίσως η Ήβη. Οι μορφές διασώθηκαν από την </a:t>
            </a:r>
            <a:r>
              <a:rPr lang="el-GR" altLang="el-GR" sz="1200" dirty="0" err="1">
                <a:solidFill>
                  <a:schemeClr val="bg1"/>
                </a:solidFill>
                <a:latin typeface="Times New Roman" panose="02020603050405020304" pitchFamily="18" charset="0"/>
                <a:cs typeface="Times New Roman" panose="02020603050405020304" pitchFamily="18" charset="0"/>
              </a:rPr>
              <a:t>απολάξευση</a:t>
            </a:r>
            <a:r>
              <a:rPr lang="el-GR" altLang="el-GR" sz="1200" dirty="0">
                <a:solidFill>
                  <a:schemeClr val="bg1"/>
                </a:solidFill>
                <a:latin typeface="Times New Roman" panose="02020603050405020304" pitchFamily="18" charset="0"/>
                <a:cs typeface="Times New Roman" panose="02020603050405020304" pitchFamily="18" charset="0"/>
              </a:rPr>
              <a:t> στους χριστιανικούς χρόνους, πιθανόν διότι η σκηνή θύμιζε τον Ευαγγελισμό της Θεοτόκου. Κατά μια </a:t>
            </a:r>
            <a:r>
              <a:rPr lang="el-GR" altLang="el-GR" sz="1200" dirty="0" smtClean="0">
                <a:solidFill>
                  <a:schemeClr val="bg1"/>
                </a:solidFill>
                <a:latin typeface="Times New Roman" panose="02020603050405020304" pitchFamily="18" charset="0"/>
                <a:cs typeface="Times New Roman" panose="02020603050405020304" pitchFamily="18" charset="0"/>
              </a:rPr>
              <a:t>άλλη άποψη </a:t>
            </a:r>
            <a:r>
              <a:rPr lang="el-GR" altLang="el-GR" sz="1200" dirty="0">
                <a:solidFill>
                  <a:schemeClr val="bg1"/>
                </a:solidFill>
                <a:latin typeface="Times New Roman" panose="02020603050405020304" pitchFamily="18" charset="0"/>
                <a:cs typeface="Times New Roman" panose="02020603050405020304" pitchFamily="18" charset="0"/>
              </a:rPr>
              <a:t>οι δύο αυτές μετόπες απεικονίζουν την προετοιμασία του  ιερού γάμου Διός και </a:t>
            </a:r>
            <a:r>
              <a:rPr lang="el-GR" altLang="el-GR" sz="1200" dirty="0" err="1">
                <a:solidFill>
                  <a:schemeClr val="bg1"/>
                </a:solidFill>
                <a:latin typeface="Times New Roman" panose="02020603050405020304" pitchFamily="18" charset="0"/>
                <a:cs typeface="Times New Roman" panose="02020603050405020304" pitchFamily="18" charset="0"/>
              </a:rPr>
              <a:t>΄Ηρας</a:t>
            </a:r>
            <a:r>
              <a:rPr lang="el-GR"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αντίστοιχου στη συμφιλίωση Μενελάου και Ελένης στις μετόπες 24-25 της ίδιας πλευράς.</a:t>
            </a:r>
          </a:p>
        </p:txBody>
      </p:sp>
      <p:pic>
        <p:nvPicPr>
          <p:cNvPr id="6147" name="4 - Εικόνα" descr="23Sept 066.JPG"/>
          <p:cNvPicPr>
            <a:picLocks noChangeAspect="1"/>
          </p:cNvPicPr>
          <p:nvPr/>
        </p:nvPicPr>
        <p:blipFill>
          <a:blip r:embed="rId3" cstate="email">
            <a:extLst>
              <a:ext uri="{28A0092B-C50C-407E-A947-70E740481C1C}">
                <a14:useLocalDpi xmlns:a14="http://schemas.microsoft.com/office/drawing/2010/main"/>
              </a:ext>
            </a:extLst>
          </a:blip>
          <a:srcRect r="-2"/>
          <a:stretch>
            <a:fillRect/>
          </a:stretch>
        </p:blipFill>
        <p:spPr bwMode="auto">
          <a:xfrm>
            <a:off x="4355976" y="404664"/>
            <a:ext cx="3929062" cy="4857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76" y="404664"/>
            <a:ext cx="2709949" cy="41438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2195736" y="5013176"/>
            <a:ext cx="45354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Ανατολικές μετόπες του Παρθενώνος. Γιγαντομαχία . Στην  4</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η Αθηνά μάχεται εναντίον του </a:t>
            </a:r>
            <a:r>
              <a:rPr lang="el-GR" altLang="el-GR" sz="1200" dirty="0" smtClean="0">
                <a:solidFill>
                  <a:schemeClr val="bg1"/>
                </a:solidFill>
                <a:latin typeface="Times New Roman" panose="02020603050405020304" pitchFamily="18" charset="0"/>
                <a:cs typeface="Times New Roman" panose="02020603050405020304" pitchFamily="18" charset="0"/>
              </a:rPr>
              <a:t>Γίγαντα</a:t>
            </a:r>
            <a:r>
              <a:rPr lang="en-US"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Αλκυονέα και στεφανώνεται από τη Νίκη που πετά πάνω από αυτήν.  Αυτή η μετόπη είναι τρίμορφη όπως και η  11 με τον Ηρακλή, καθώς Αθηνά και Ηρακλής είναι οι κύριοι πρωταγωνιστές της Γιγαντομαχίας.   Στη μετόπη 6</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ο Ποσειδών καταβάλλει τον Γίγαντα </a:t>
            </a:r>
            <a:r>
              <a:rPr lang="el-GR" altLang="el-GR" sz="1200" dirty="0" err="1">
                <a:solidFill>
                  <a:schemeClr val="bg1"/>
                </a:solidFill>
                <a:latin typeface="Times New Roman" panose="02020603050405020304" pitchFamily="18" charset="0"/>
                <a:cs typeface="Times New Roman" panose="02020603050405020304" pitchFamily="18" charset="0"/>
              </a:rPr>
              <a:t>Πολυβώτη</a:t>
            </a:r>
            <a:r>
              <a:rPr lang="el-GR" altLang="el-GR" sz="1200" dirty="0">
                <a:solidFill>
                  <a:schemeClr val="bg1"/>
                </a:solidFill>
                <a:latin typeface="Times New Roman" panose="02020603050405020304" pitchFamily="18" charset="0"/>
                <a:cs typeface="Times New Roman" panose="02020603050405020304" pitchFamily="18" charset="0"/>
              </a:rPr>
              <a:t>, καταπλακώνοντάς τον με έναν </a:t>
            </a:r>
            <a:r>
              <a:rPr lang="el-GR" altLang="el-GR" sz="1200" dirty="0" smtClean="0">
                <a:solidFill>
                  <a:schemeClr val="bg1"/>
                </a:solidFill>
                <a:latin typeface="Times New Roman" panose="02020603050405020304" pitchFamily="18" charset="0"/>
                <a:cs typeface="Times New Roman" panose="02020603050405020304" pitchFamily="18" charset="0"/>
              </a:rPr>
              <a:t>μεγάλο </a:t>
            </a:r>
            <a:r>
              <a:rPr lang="el-GR" altLang="el-GR" sz="1200" dirty="0">
                <a:solidFill>
                  <a:schemeClr val="bg1"/>
                </a:solidFill>
                <a:latin typeface="Times New Roman" panose="02020603050405020304" pitchFamily="18" charset="0"/>
                <a:cs typeface="Times New Roman" panose="02020603050405020304" pitchFamily="18" charset="0"/>
              </a:rPr>
              <a:t>βράχο (</a:t>
            </a:r>
            <a:r>
              <a:rPr lang="el-GR" altLang="el-GR" sz="1200" dirty="0" smtClean="0">
                <a:solidFill>
                  <a:schemeClr val="bg1"/>
                </a:solidFill>
                <a:latin typeface="Times New Roman" panose="02020603050405020304" pitchFamily="18" charset="0"/>
                <a:cs typeface="Times New Roman" panose="02020603050405020304" pitchFamily="18" charset="0"/>
              </a:rPr>
              <a:t>τη Νίσυρο</a:t>
            </a:r>
            <a:r>
              <a:rPr lang="el-GR" altLang="el-GR" sz="1200" dirty="0">
                <a:solidFill>
                  <a:schemeClr val="bg1"/>
                </a:solidFill>
                <a:latin typeface="Times New Roman" panose="02020603050405020304" pitchFamily="18" charset="0"/>
                <a:cs typeface="Times New Roman" panose="02020603050405020304" pitchFamily="18" charset="0"/>
              </a:rPr>
              <a:t>) που έχει αποκόψει από τη νήσο Κω, πάνω στην οποία πατούν οι δυο αντίπαλοι.</a:t>
            </a:r>
          </a:p>
        </p:txBody>
      </p:sp>
      <p:pic>
        <p:nvPicPr>
          <p:cNvPr id="7171" name="3 - Εικόνα" descr="23Sept 03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901" y="1043782"/>
            <a:ext cx="4421188" cy="3416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2" name="5 - Εικόνα" descr="23Sept 03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21113" y="894557"/>
            <a:ext cx="4143375" cy="3714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20093 1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288" y="1125538"/>
            <a:ext cx="3671887"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5" name="Picture 5" descr="20093 11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4663" y="1989138"/>
            <a:ext cx="4608512" cy="4164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196" name="TextBox 1"/>
          <p:cNvSpPr txBox="1">
            <a:spLocks noChangeArrowheads="1"/>
          </p:cNvSpPr>
          <p:nvPr/>
        </p:nvSpPr>
        <p:spPr bwMode="auto">
          <a:xfrm>
            <a:off x="684213" y="5084763"/>
            <a:ext cx="27352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Ανατολικές μετόπες του Παρθενώνος. Γιγαντομαχία. Στην  7  η Ήρα οδηγεί τον πτερωτό δίφρο του Διός.  Το μόνον πτερωτό άρμα θεού στη συνολική σύνθεση είναι του  πατέρα των θεών. Ο Ζευς μάχεται στην κεντρική μετόπη  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20093 097"/>
          <p:cNvPicPr>
            <a:picLocks noChangeAspect="1" noChangeArrowheads="1"/>
          </p:cNvPicPr>
          <p:nvPr/>
        </p:nvPicPr>
        <p:blipFill>
          <a:blip r:embed="rId3" cstate="email">
            <a:extLst>
              <a:ext uri="{28A0092B-C50C-407E-A947-70E740481C1C}">
                <a14:useLocalDpi xmlns:a14="http://schemas.microsoft.com/office/drawing/2010/main"/>
              </a:ext>
            </a:extLst>
          </a:blip>
          <a:srcRect t="-1506"/>
          <a:stretch>
            <a:fillRect/>
          </a:stretch>
        </p:blipFill>
        <p:spPr bwMode="auto">
          <a:xfrm>
            <a:off x="323850" y="692150"/>
            <a:ext cx="3892550" cy="4090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19" name="Picture 6" descr="20093 09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3438" y="2205038"/>
            <a:ext cx="4162425" cy="4365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220" name="TextBox 1"/>
          <p:cNvSpPr txBox="1">
            <a:spLocks noChangeArrowheads="1"/>
          </p:cNvSpPr>
          <p:nvPr/>
        </p:nvSpPr>
        <p:spPr bwMode="auto">
          <a:xfrm>
            <a:off x="575613" y="5085184"/>
            <a:ext cx="36734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Ανατολικές μετόπες του Παρθενώνος. Γιγαντομαχία</a:t>
            </a:r>
            <a:r>
              <a:rPr lang="en-US" altLang="el-GR" sz="1200" dirty="0" smtClean="0">
                <a:solidFill>
                  <a:schemeClr val="bg1"/>
                </a:solidFill>
                <a:latin typeface="Times New Roman" panose="02020603050405020304" pitchFamily="18" charset="0"/>
                <a:cs typeface="Times New Roman" panose="02020603050405020304" pitchFamily="18" charset="0"/>
              </a:rPr>
              <a:t>. M</a:t>
            </a:r>
            <a:r>
              <a:rPr lang="el-GR" altLang="el-GR" sz="1200" dirty="0" err="1">
                <a:solidFill>
                  <a:schemeClr val="bg1"/>
                </a:solidFill>
                <a:latin typeface="Times New Roman" panose="02020603050405020304" pitchFamily="18" charset="0"/>
                <a:cs typeface="Times New Roman" panose="02020603050405020304" pitchFamily="18" charset="0"/>
              </a:rPr>
              <a:t>ετόπη</a:t>
            </a:r>
            <a:r>
              <a:rPr lang="el-GR" altLang="el-GR" sz="1200" dirty="0">
                <a:solidFill>
                  <a:schemeClr val="bg1"/>
                </a:solidFill>
                <a:latin typeface="Times New Roman" panose="02020603050405020304" pitchFamily="18" charset="0"/>
                <a:cs typeface="Times New Roman" panose="02020603050405020304" pitchFamily="18" charset="0"/>
              </a:rPr>
              <a:t> 11</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Έρωτας και Ηρακλής ως τοξότες. Ο Έρως ιδωμένος από την πλάτη υπερασπίζεται τη μητέρα του Αφροδίτη που μάχεται στη μετόπη </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12</a:t>
            </a:r>
            <a:r>
              <a:rPr lang="en-US" altLang="el-GR" sz="1200" dirty="0">
                <a:solidFill>
                  <a:schemeClr val="bg1"/>
                </a:solidFill>
                <a:latin typeface="Times New Roman" panose="02020603050405020304" pitchFamily="18" charset="0"/>
                <a:cs typeface="Times New Roman" panose="02020603050405020304" pitchFamily="18" charset="0"/>
              </a:rPr>
              <a:t>. O </a:t>
            </a:r>
            <a:r>
              <a:rPr lang="el-GR" altLang="el-GR" sz="1200" dirty="0" smtClean="0">
                <a:solidFill>
                  <a:schemeClr val="bg1"/>
                </a:solidFill>
                <a:latin typeface="Times New Roman" panose="02020603050405020304" pitchFamily="18" charset="0"/>
                <a:cs typeface="Times New Roman" panose="02020603050405020304" pitchFamily="18" charset="0"/>
              </a:rPr>
              <a:t>Ηρακλής </a:t>
            </a:r>
            <a:r>
              <a:rPr lang="el-GR" altLang="el-GR" sz="1200" dirty="0">
                <a:solidFill>
                  <a:schemeClr val="bg1"/>
                </a:solidFill>
                <a:latin typeface="Times New Roman" panose="02020603050405020304" pitchFamily="18" charset="0"/>
                <a:cs typeface="Times New Roman" panose="02020603050405020304" pitchFamily="18" charset="0"/>
              </a:rPr>
              <a:t>με το </a:t>
            </a:r>
            <a:r>
              <a:rPr lang="el-GR" altLang="el-GR" sz="1200" dirty="0" smtClean="0">
                <a:solidFill>
                  <a:schemeClr val="bg1"/>
                </a:solidFill>
                <a:latin typeface="Times New Roman" panose="02020603050405020304" pitchFamily="18" charset="0"/>
                <a:cs typeface="Times New Roman" panose="02020603050405020304" pitchFamily="18" charset="0"/>
              </a:rPr>
              <a:t>ρόπαλο και το τόξο </a:t>
            </a:r>
            <a:r>
              <a:rPr lang="el-GR" altLang="el-GR" sz="1200" dirty="0">
                <a:solidFill>
                  <a:schemeClr val="bg1"/>
                </a:solidFill>
                <a:latin typeface="Times New Roman" panose="02020603050405020304" pitchFamily="18" charset="0"/>
                <a:cs typeface="Times New Roman" panose="02020603050405020304" pitchFamily="18" charset="0"/>
              </a:rPr>
              <a:t>στο </a:t>
            </a:r>
            <a:r>
              <a:rPr lang="el-GR" altLang="el-GR" sz="1200" dirty="0" smtClean="0">
                <a:solidFill>
                  <a:schemeClr val="bg1"/>
                </a:solidFill>
                <a:latin typeface="Times New Roman" panose="02020603050405020304" pitchFamily="18" charset="0"/>
                <a:cs typeface="Times New Roman" panose="02020603050405020304" pitchFamily="18" charset="0"/>
              </a:rPr>
              <a:t>προτεταμένο </a:t>
            </a:r>
            <a:r>
              <a:rPr lang="el-GR" altLang="el-GR" sz="1200" dirty="0">
                <a:solidFill>
                  <a:schemeClr val="bg1"/>
                </a:solidFill>
                <a:latin typeface="Times New Roman" panose="02020603050405020304" pitchFamily="18" charset="0"/>
                <a:cs typeface="Times New Roman" panose="02020603050405020304" pitchFamily="18" charset="0"/>
              </a:rPr>
              <a:t>χέρι του, το οποίο διακρίνεται κοντά στη δεξιά πάνω γωνία της πλάκας μάχεται εναντίον του γονατιστού Γίγαντα.</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a:solidFill>
                  <a:schemeClr val="bg1"/>
                </a:solidFill>
                <a:latin typeface="Times New Roman" panose="02020603050405020304" pitchFamily="18" charset="0"/>
                <a:cs typeface="Times New Roman" panose="02020603050405020304" pitchFamily="18" charset="0"/>
              </a:rPr>
              <a:t> </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TotalTime>
  <Words>1685</Words>
  <Application>Microsoft Office PowerPoint</Application>
  <PresentationFormat>On-screen Show (4:3)</PresentationFormat>
  <Paragraphs>93</Paragraphs>
  <Slides>31</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Χρηματοδότηση</vt:lpstr>
      <vt:lpstr>Σημείωμα Αδειοδότησης</vt:lpstr>
      <vt:lpstr>PowerPoint Presentation</vt:lpstr>
      <vt:lpstr>PowerPoint Presentation</vt:lpstr>
    </vt:vector>
  </TitlesOfParts>
  <Company>PRIVATE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Iphigeneia</dc:creator>
  <cp:lastModifiedBy>trinitrick</cp:lastModifiedBy>
  <cp:revision>122</cp:revision>
  <dcterms:created xsi:type="dcterms:W3CDTF">2009-10-31T12:48:25Z</dcterms:created>
  <dcterms:modified xsi:type="dcterms:W3CDTF">2015-07-30T16:57:35Z</dcterms:modified>
</cp:coreProperties>
</file>