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9"/>
  </p:notesMasterIdLst>
  <p:sldIdLst>
    <p:sldId id="256" r:id="rId3"/>
    <p:sldId id="311" r:id="rId4"/>
    <p:sldId id="372" r:id="rId5"/>
    <p:sldId id="381" r:id="rId6"/>
    <p:sldId id="382" r:id="rId7"/>
    <p:sldId id="328" r:id="rId8"/>
  </p:sldIdLst>
  <p:sldSz cx="9144000" cy="6858000" type="screen4x3"/>
  <p:notesSz cx="6858000" cy="9144000"/>
  <p:custDataLst>
    <p:tags r:id="rId1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5196" autoAdjust="0"/>
  </p:normalViewPr>
  <p:slideViewPr>
    <p:cSldViewPr>
      <p:cViewPr>
        <p:scale>
          <a:sx n="70" d="100"/>
          <a:sy n="70" d="100"/>
        </p:scale>
        <p:origin x="-2970" y="-9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24/11/2014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26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26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26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 descr="Λογότυπο του Πανεπιστημίου Θεσσαλίας και του προγράμματος &quot;Ανοικτά Ακαδημαϊκά Μαθήματα&quot;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grpSp>
          <p:nvGrpSpPr>
            <p:cNvPr id="11" name="Group 10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  <p:pic>
            <p:nvPicPr>
              <p:cNvPr id="1032" name="Picture 8" descr="Λογότυπο Πανεπιστημίου Θεσσαλίας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7" descr="Λογότυποι του πρόγραμματος &quot;Ανοικτά Ακαδημαϊκά Μαθήματα&quot;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</p:grp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16024" y="1916832"/>
            <a:ext cx="7772400" cy="1470025"/>
          </a:xfrm>
        </p:spPr>
        <p:txBody>
          <a:bodyPr/>
          <a:lstStyle/>
          <a:p>
            <a:r>
              <a:rPr lang="el-GR" dirty="0" smtClean="0"/>
              <a:t>Δυναμική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7776864" cy="2016224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l-GR" sz="2800" b="1" dirty="0" smtClean="0"/>
              <a:t>2:</a:t>
            </a:r>
            <a:r>
              <a:rPr lang="en-US" sz="2800" dirty="0" smtClean="0"/>
              <a:t> </a:t>
            </a:r>
            <a:r>
              <a:rPr lang="el-GR" sz="2800" dirty="0" smtClean="0"/>
              <a:t>Κινητική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l-GR" sz="2400" dirty="0" smtClean="0"/>
              <a:t>Κώστας Παπαδημητρίου</a:t>
            </a:r>
          </a:p>
          <a:p>
            <a:r>
              <a:rPr lang="el-GR" sz="2400" dirty="0" smtClean="0"/>
              <a:t>Τμήμα Μηχανολόγων Μηχανικών</a:t>
            </a:r>
          </a:p>
        </p:txBody>
      </p:sp>
      <p:pic>
        <p:nvPicPr>
          <p:cNvPr id="1026" name="Picture 2" descr="Λογότυπο Άδειας Χρήσης Creative Commons - Μη Εμπορική Χρήση - Παρόμοια Διανομή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758" y="5827611"/>
            <a:ext cx="15843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Κρούση υλικών σημείων</a:t>
            </a:r>
            <a:endParaRPr lang="el-GR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780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Πλάγια κεντρική κρούση</a:t>
            </a: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/>
          </a:p>
        </p:txBody>
      </p:sp>
      <p:sp>
        <p:nvSpPr>
          <p:cNvPr id="4" name="Θέση κειμένου 2"/>
          <p:cNvSpPr txBox="1">
            <a:spLocks/>
          </p:cNvSpPr>
          <p:nvPr/>
        </p:nvSpPr>
        <p:spPr>
          <a:xfrm>
            <a:off x="440124" y="1340768"/>
            <a:ext cx="8308339" cy="468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dirty="0" smtClean="0"/>
              <a:t>Ειδική Περίπτωση</a:t>
            </a:r>
            <a:r>
              <a:rPr lang="en-US" sz="2200" dirty="0" smtClean="0"/>
              <a:t>:</a:t>
            </a:r>
            <a:r>
              <a:rPr lang="el-GR" sz="2200" dirty="0" smtClean="0"/>
              <a:t>   Κρούση Υλικού Σημείου σε τοίχο</a:t>
            </a:r>
            <a:endParaRPr lang="en-US" sz="22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8171061" y="2636912"/>
                <a:ext cx="5774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1061" y="2636912"/>
                <a:ext cx="57740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Θέση κειμένου 2"/>
              <p:cNvSpPr txBox="1">
                <a:spLocks/>
              </p:cNvSpPr>
              <p:nvPr/>
            </p:nvSpPr>
            <p:spPr>
              <a:xfrm>
                <a:off x="2915816" y="1808820"/>
                <a:ext cx="2971364" cy="46805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2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200" i="1" smtClean="0">
                        <a:latin typeface="Cambria Math"/>
                        <a:ea typeface="Cambria Math"/>
                      </a:rPr>
                      <m:t>≫≫</m:t>
                    </m:r>
                    <m:sSub>
                      <m:sSubPr>
                        <m:ctrlPr>
                          <a:rPr lang="en-US" sz="22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/>
                            <a:ea typeface="Cambria Math"/>
                          </a:rPr>
                          <m:t>𝒎</m:t>
                        </m:r>
                      </m:e>
                      <m:sub>
                        <m:r>
                          <a:rPr lang="en-US" sz="2200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l-GR" sz="2200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200" b="1" i="1" smtClean="0">
                        <a:latin typeface="Cambria Math"/>
                      </a:rPr>
                      <m:t>=</m:t>
                    </m:r>
                    <m:r>
                      <a:rPr lang="en-US" sz="2200" b="1" i="1" smtClean="0">
                        <a:latin typeface="Cambria Math"/>
                      </a:rPr>
                      <m:t>𝟎</m:t>
                    </m:r>
                  </m:oMath>
                </a14:m>
                <a:endParaRPr lang="en-US" sz="2200" dirty="0" smtClean="0"/>
              </a:p>
            </p:txBody>
          </p:sp>
        </mc:Choice>
        <mc:Fallback>
          <p:sp>
            <p:nvSpPr>
              <p:cNvPr id="16" name="Θέση κει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808820"/>
                <a:ext cx="2971364" cy="468052"/>
              </a:xfrm>
              <a:prstGeom prst="rect">
                <a:avLst/>
              </a:prstGeom>
              <a:blipFill rotWithShape="1">
                <a:blip r:embed="rId4"/>
                <a:stretch>
                  <a:fillRect b="-259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28518"/>
            <a:ext cx="2898923" cy="340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Θέση κειμένου 2"/>
              <p:cNvSpPr txBox="1">
                <a:spLocks/>
              </p:cNvSpPr>
              <p:nvPr/>
            </p:nvSpPr>
            <p:spPr>
              <a:xfrm>
                <a:off x="3779912" y="2276872"/>
                <a:ext cx="4608511" cy="1035496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200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2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1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2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 smtClean="0"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200" b="1" i="1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2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b="1" i="1" smtClean="0">
                                  <a:latin typeface="Cambria Math"/>
                                </a:rPr>
                                <m:t>𝒆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200" b="1" i="1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2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1" i="1" smtClean="0">
                                  <a:latin typeface="Cambria Math"/>
                                  <a:ea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200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sz="2200" b="1" i="1" smtClean="0">
                                  <a:latin typeface="Cambria Math"/>
                                  <a:ea typeface="Cambria Math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22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2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200" b="1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dirty="0" smtClean="0"/>
              </a:p>
            </p:txBody>
          </p:sp>
        </mc:Choice>
        <mc:Fallback>
          <p:sp>
            <p:nvSpPr>
              <p:cNvPr id="17" name="Θέση κει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276872"/>
                <a:ext cx="4608511" cy="103549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Θέση κειμένου 2"/>
              <p:cNvSpPr txBox="1">
                <a:spLocks/>
              </p:cNvSpPr>
              <p:nvPr/>
            </p:nvSpPr>
            <p:spPr>
              <a:xfrm>
                <a:off x="4211960" y="3429000"/>
                <a:ext cx="1656184" cy="46805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b="1" i="0" smtClean="0">
                          <a:latin typeface="Cambria Math"/>
                        </a:rPr>
                        <m:t>𝚪𝛊𝛂</m:t>
                      </m:r>
                      <m:r>
                        <a:rPr lang="el-GR" sz="2200" b="1" i="0" smtClean="0">
                          <a:latin typeface="Cambria Math"/>
                        </a:rPr>
                        <m:t> </m:t>
                      </m:r>
                      <m:r>
                        <a:rPr lang="en-US" sz="2200" b="1" i="0" smtClean="0">
                          <a:latin typeface="Cambria Math"/>
                        </a:rPr>
                        <m:t>𝐞</m:t>
                      </m:r>
                      <m:r>
                        <a:rPr lang="en-US" sz="2200" b="1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sz="22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200" b="1" i="1" smtClean="0">
                          <a:latin typeface="Cambria Math"/>
                          <a:ea typeface="Cambria Math"/>
                        </a:rPr>
                        <m:t> :</m:t>
                      </m:r>
                    </m:oMath>
                  </m:oMathPara>
                </a14:m>
                <a:endParaRPr lang="en-US" sz="2200" dirty="0" smtClean="0"/>
              </a:p>
            </p:txBody>
          </p:sp>
        </mc:Choice>
        <mc:Fallback>
          <p:sp>
            <p:nvSpPr>
              <p:cNvPr id="18" name="Θέση κει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429000"/>
                <a:ext cx="1656184" cy="4680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Θέση κειμένου 2"/>
              <p:cNvSpPr txBox="1">
                <a:spLocks/>
              </p:cNvSpPr>
              <p:nvPr/>
            </p:nvSpPr>
            <p:spPr>
              <a:xfrm>
                <a:off x="3779912" y="3689648"/>
                <a:ext cx="3312368" cy="1035496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200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2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  <m:r>
                            <a:rPr lang="en-US" sz="2200" i="1">
                              <a:latin typeface="Cambria Math"/>
                            </a:rPr>
                            <m:t>𝒆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2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2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1" i="1" smtClean="0">
                                  <a:latin typeface="Cambria Math"/>
                                  <a:ea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200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sz="2200" b="1" i="1" smtClean="0">
                                  <a:latin typeface="Cambria Math"/>
                                  <a:ea typeface="Cambria Math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dirty="0" smtClean="0"/>
              </a:p>
            </p:txBody>
          </p:sp>
        </mc:Choice>
        <mc:Fallback>
          <p:sp>
            <p:nvSpPr>
              <p:cNvPr id="19" name="Θέση κει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689648"/>
                <a:ext cx="3312368" cy="103549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Θέση κειμένου 2"/>
              <p:cNvSpPr txBox="1">
                <a:spLocks/>
              </p:cNvSpPr>
              <p:nvPr/>
            </p:nvSpPr>
            <p:spPr>
              <a:xfrm>
                <a:off x="3491880" y="4365104"/>
                <a:ext cx="3312368" cy="1035496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200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200" b="1" i="1" smtClean="0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</a:rPr>
                        <m:t>−</m:t>
                      </m:r>
                      <m:r>
                        <a:rPr lang="en-US" sz="2200" i="1">
                          <a:latin typeface="Cambria Math"/>
                        </a:rPr>
                        <m:t>𝒆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200" dirty="0" smtClean="0"/>
              </a:p>
            </p:txBody>
          </p:sp>
        </mc:Choice>
        <mc:Fallback>
          <p:sp>
            <p:nvSpPr>
              <p:cNvPr id="20" name="Θέση κει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365104"/>
                <a:ext cx="3312368" cy="1035496"/>
              </a:xfrm>
              <a:prstGeom prst="rect">
                <a:avLst/>
              </a:prstGeom>
              <a:blipFill rotWithShape="1">
                <a:blip r:embed="rId9"/>
                <a:stretch>
                  <a:fillRect b="-5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6660232" y="4057908"/>
                <a:ext cx="5774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4057908"/>
                <a:ext cx="577402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4220803" y="4882852"/>
            <a:ext cx="1872208" cy="7063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Θέση κειμένου 2"/>
              <p:cNvSpPr txBox="1">
                <a:spLocks/>
              </p:cNvSpPr>
              <p:nvPr/>
            </p:nvSpPr>
            <p:spPr>
              <a:xfrm>
                <a:off x="3419872" y="5345832"/>
                <a:ext cx="3312368" cy="1035496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200" b="1" i="1" smtClean="0">
                              <a:latin typeface="Cambria Math"/>
                            </a:rPr>
                            <m:t>𝒕</m:t>
                          </m:r>
                        </m:sub>
                      </m:sSub>
                      <m:r>
                        <a:rPr lang="en-US" sz="22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200" b="1" i="1" smtClean="0">
                              <a:latin typeface="Cambria Math"/>
                              <a:ea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sz="2200" dirty="0" smtClean="0"/>
              </a:p>
            </p:txBody>
          </p:sp>
        </mc:Choice>
        <mc:Fallback>
          <p:sp>
            <p:nvSpPr>
              <p:cNvPr id="23" name="Θέση κει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5345832"/>
                <a:ext cx="3312368" cy="1035496"/>
              </a:xfrm>
              <a:prstGeom prst="rect">
                <a:avLst/>
              </a:prstGeom>
              <a:blipFill rotWithShape="1">
                <a:blip r:embed="rId11"/>
                <a:stretch>
                  <a:fillRect b="-5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4220803" y="5818956"/>
            <a:ext cx="1872208" cy="7063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Πλάγια κεντρική κρούση</a:t>
            </a: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</a:t>
            </a:fld>
            <a:endParaRPr lang="el-GR"/>
          </a:p>
        </p:txBody>
      </p:sp>
      <p:sp>
        <p:nvSpPr>
          <p:cNvPr id="4" name="Θέση κειμένου 2"/>
          <p:cNvSpPr txBox="1">
            <a:spLocks/>
          </p:cNvSpPr>
          <p:nvPr/>
        </p:nvSpPr>
        <p:spPr>
          <a:xfrm>
            <a:off x="440124" y="1340768"/>
            <a:ext cx="8308339" cy="468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dirty="0" smtClean="0"/>
              <a:t>Ειδική Περίπτωση</a:t>
            </a:r>
            <a:r>
              <a:rPr lang="en-US" sz="2200" dirty="0" smtClean="0"/>
              <a:t>:</a:t>
            </a:r>
            <a:r>
              <a:rPr lang="el-GR" sz="2200" dirty="0" smtClean="0"/>
              <a:t>   Κρούση Υλικού Σημείου σε τοίχο</a:t>
            </a:r>
            <a:endParaRPr lang="en-US" sz="22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8171061" y="2636912"/>
                <a:ext cx="5774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1061" y="2636912"/>
                <a:ext cx="57740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Θέση κειμένου 2"/>
              <p:cNvSpPr txBox="1">
                <a:spLocks/>
              </p:cNvSpPr>
              <p:nvPr/>
            </p:nvSpPr>
            <p:spPr>
              <a:xfrm>
                <a:off x="2915816" y="1808820"/>
                <a:ext cx="2971364" cy="46805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2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200" i="1" smtClean="0">
                        <a:latin typeface="Cambria Math"/>
                        <a:ea typeface="Cambria Math"/>
                      </a:rPr>
                      <m:t>≫≫</m:t>
                    </m:r>
                    <m:sSub>
                      <m:sSubPr>
                        <m:ctrlPr>
                          <a:rPr lang="en-US" sz="22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/>
                            <a:ea typeface="Cambria Math"/>
                          </a:rPr>
                          <m:t>𝒎</m:t>
                        </m:r>
                      </m:e>
                      <m:sub>
                        <m:r>
                          <a:rPr lang="en-US" sz="2200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l-GR" sz="2200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200" b="1" i="1" smtClean="0">
                        <a:latin typeface="Cambria Math"/>
                      </a:rPr>
                      <m:t>=</m:t>
                    </m:r>
                    <m:r>
                      <a:rPr lang="en-US" sz="2200" b="1" i="1" smtClean="0">
                        <a:latin typeface="Cambria Math"/>
                      </a:rPr>
                      <m:t>𝟎</m:t>
                    </m:r>
                  </m:oMath>
                </a14:m>
                <a:endParaRPr lang="en-US" sz="2200" dirty="0" smtClean="0"/>
              </a:p>
            </p:txBody>
          </p:sp>
        </mc:Choice>
        <mc:Fallback>
          <p:sp>
            <p:nvSpPr>
              <p:cNvPr id="16" name="Θέση κει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808820"/>
                <a:ext cx="2971364" cy="468052"/>
              </a:xfrm>
              <a:prstGeom prst="rect">
                <a:avLst/>
              </a:prstGeom>
              <a:blipFill rotWithShape="1">
                <a:blip r:embed="rId4"/>
                <a:stretch>
                  <a:fillRect b="-259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28518"/>
            <a:ext cx="2898923" cy="340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Θέση κειμένου 2"/>
              <p:cNvSpPr txBox="1">
                <a:spLocks/>
              </p:cNvSpPr>
              <p:nvPr/>
            </p:nvSpPr>
            <p:spPr>
              <a:xfrm>
                <a:off x="3779912" y="2276872"/>
                <a:ext cx="4608511" cy="1035496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200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2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1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2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 smtClean="0"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200" b="1" i="1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2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b="1" i="1" smtClean="0">
                                  <a:latin typeface="Cambria Math"/>
                                </a:rPr>
                                <m:t>𝒆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200" b="1" i="1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2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1" i="1" smtClean="0">
                                  <a:latin typeface="Cambria Math"/>
                                  <a:ea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200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sz="2200" b="1" i="1" smtClean="0">
                                  <a:latin typeface="Cambria Math"/>
                                  <a:ea typeface="Cambria Math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22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2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200" b="1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dirty="0" smtClean="0"/>
              </a:p>
            </p:txBody>
          </p:sp>
        </mc:Choice>
        <mc:Fallback>
          <p:sp>
            <p:nvSpPr>
              <p:cNvPr id="17" name="Θέση κει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276872"/>
                <a:ext cx="4608511" cy="103549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Θέση κειμένου 2"/>
              <p:cNvSpPr txBox="1">
                <a:spLocks/>
              </p:cNvSpPr>
              <p:nvPr/>
            </p:nvSpPr>
            <p:spPr>
              <a:xfrm>
                <a:off x="4211960" y="3429000"/>
                <a:ext cx="1656184" cy="46805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b="1" i="0" smtClean="0">
                          <a:latin typeface="Cambria Math"/>
                        </a:rPr>
                        <m:t>𝚪𝛊𝛂</m:t>
                      </m:r>
                      <m:r>
                        <a:rPr lang="el-GR" sz="2200" b="1" i="0" smtClean="0">
                          <a:latin typeface="Cambria Math"/>
                        </a:rPr>
                        <m:t> </m:t>
                      </m:r>
                      <m:r>
                        <a:rPr lang="en-US" sz="2200" b="1" i="0" smtClean="0">
                          <a:latin typeface="Cambria Math"/>
                        </a:rPr>
                        <m:t>𝐞</m:t>
                      </m:r>
                      <m:r>
                        <a:rPr lang="en-US" sz="22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200" b="1" i="1" smtClean="0">
                          <a:latin typeface="Cambria Math"/>
                          <a:ea typeface="Cambria Math"/>
                        </a:rPr>
                        <m:t> :</m:t>
                      </m:r>
                    </m:oMath>
                  </m:oMathPara>
                </a14:m>
                <a:endParaRPr lang="en-US" sz="2200" dirty="0" smtClean="0"/>
              </a:p>
            </p:txBody>
          </p:sp>
        </mc:Choice>
        <mc:Fallback>
          <p:sp>
            <p:nvSpPr>
              <p:cNvPr id="18" name="Θέση κει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429000"/>
                <a:ext cx="1656184" cy="4680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Θέση κειμένου 2"/>
              <p:cNvSpPr txBox="1">
                <a:spLocks/>
              </p:cNvSpPr>
              <p:nvPr/>
            </p:nvSpPr>
            <p:spPr>
              <a:xfrm>
                <a:off x="3779912" y="3689648"/>
                <a:ext cx="3312368" cy="1035496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200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2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2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2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2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1" i="1" smtClean="0">
                                  <a:latin typeface="Cambria Math"/>
                                  <a:ea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200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sz="2200" b="1" i="1" smtClean="0">
                                  <a:latin typeface="Cambria Math"/>
                                  <a:ea typeface="Cambria Math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dirty="0" smtClean="0"/>
              </a:p>
            </p:txBody>
          </p:sp>
        </mc:Choice>
        <mc:Fallback>
          <p:sp>
            <p:nvSpPr>
              <p:cNvPr id="19" name="Θέση κει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689648"/>
                <a:ext cx="3312368" cy="103549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6660232" y="4057908"/>
                <a:ext cx="5774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4057908"/>
                <a:ext cx="577402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3923259" y="5589240"/>
                <a:ext cx="5774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259" y="5589240"/>
                <a:ext cx="577402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Θέση κειμένου 2"/>
              <p:cNvSpPr txBox="1">
                <a:spLocks/>
              </p:cNvSpPr>
              <p:nvPr/>
            </p:nvSpPr>
            <p:spPr>
              <a:xfrm>
                <a:off x="3491880" y="5013176"/>
                <a:ext cx="3312368" cy="1035496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200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n-US" sz="2200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sz="2200" dirty="0" smtClean="0"/>
              </a:p>
            </p:txBody>
          </p:sp>
        </mc:Choice>
        <mc:Fallback>
          <p:sp>
            <p:nvSpPr>
              <p:cNvPr id="25" name="Θέση κει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013176"/>
                <a:ext cx="3312368" cy="1035496"/>
              </a:xfrm>
              <a:prstGeom prst="rect">
                <a:avLst/>
              </a:prstGeom>
              <a:blipFill rotWithShape="1">
                <a:blip r:embed="rId11"/>
                <a:stretch>
                  <a:fillRect b="-5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Θέση κειμένου 2"/>
              <p:cNvSpPr txBox="1">
                <a:spLocks/>
              </p:cNvSpPr>
              <p:nvPr/>
            </p:nvSpPr>
            <p:spPr>
              <a:xfrm>
                <a:off x="3580627" y="4725144"/>
                <a:ext cx="4590434" cy="666074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85000" lnSpcReduction="10000"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smtClean="0">
                          <a:latin typeface="Cambria Math"/>
                        </a:rPr>
                        <m:t>Ό</m:t>
                      </m:r>
                      <m:r>
                        <a:rPr lang="el-GR" sz="2200" b="1" i="0" smtClean="0">
                          <a:latin typeface="Cambria Math"/>
                        </a:rPr>
                        <m:t>𝛍𝛚𝛓</m:t>
                      </m:r>
                      <m:r>
                        <a:rPr lang="en-US" sz="2200" b="1" i="0" smtClean="0">
                          <a:latin typeface="Cambria Math"/>
                        </a:rPr>
                        <m:t>: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/>
                            </a:rPr>
                            <m:t>   </m:t>
                          </m:r>
                          <m:r>
                            <a:rPr lang="en-US" sz="2200" i="1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</a:rPr>
                        <m:t>≫≫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2200" b="1" i="1" smtClean="0"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el-GR" sz="22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l-GR" sz="22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l-GR" sz="2200" b="1" i="0" smtClean="0">
                          <a:latin typeface="Cambria Math"/>
                        </a:rPr>
                        <m:t> </m:t>
                      </m:r>
                      <m:r>
                        <a:rPr lang="en-US" sz="2200" b="1" i="1" smtClean="0">
                          <a:latin typeface="Cambria Math"/>
                          <a:ea typeface="Cambria Math"/>
                        </a:rPr>
                        <m:t>≪≪</m:t>
                      </m:r>
                      <m:r>
                        <a:rPr lang="el-GR" sz="2200" b="1" i="1" smtClean="0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200" dirty="0" smtClean="0"/>
              </a:p>
            </p:txBody>
          </p:sp>
        </mc:Choice>
        <mc:Fallback>
          <p:sp>
            <p:nvSpPr>
              <p:cNvPr id="26" name="Θέση κει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627" y="4725144"/>
                <a:ext cx="4590434" cy="66607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081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Πλάγια κεντρική κρούση</a:t>
            </a: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/>
          </a:p>
        </p:txBody>
      </p:sp>
      <p:sp>
        <p:nvSpPr>
          <p:cNvPr id="4" name="Θέση κειμένου 2"/>
          <p:cNvSpPr txBox="1">
            <a:spLocks/>
          </p:cNvSpPr>
          <p:nvPr/>
        </p:nvSpPr>
        <p:spPr>
          <a:xfrm>
            <a:off x="440124" y="1340768"/>
            <a:ext cx="8308339" cy="468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dirty="0" smtClean="0"/>
              <a:t>Ειδική Περίπτωση</a:t>
            </a:r>
            <a:r>
              <a:rPr lang="en-US" sz="2200" dirty="0" smtClean="0"/>
              <a:t>:</a:t>
            </a:r>
            <a:r>
              <a:rPr lang="el-GR" sz="2200" dirty="0" smtClean="0"/>
              <a:t>   Κρούση Υλικού Σημείου σε τοίχο</a:t>
            </a:r>
            <a:endParaRPr lang="en-US" sz="22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8171061" y="2636912"/>
                <a:ext cx="5774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1061" y="2636912"/>
                <a:ext cx="57740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Θέση κειμένου 2"/>
              <p:cNvSpPr txBox="1">
                <a:spLocks/>
              </p:cNvSpPr>
              <p:nvPr/>
            </p:nvSpPr>
            <p:spPr>
              <a:xfrm>
                <a:off x="2915816" y="1808820"/>
                <a:ext cx="2971364" cy="46805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2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200" i="1" smtClean="0">
                        <a:latin typeface="Cambria Math"/>
                        <a:ea typeface="Cambria Math"/>
                      </a:rPr>
                      <m:t>≫≫</m:t>
                    </m:r>
                    <m:sSub>
                      <m:sSubPr>
                        <m:ctrlPr>
                          <a:rPr lang="en-US" sz="22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/>
                            <a:ea typeface="Cambria Math"/>
                          </a:rPr>
                          <m:t>𝒎</m:t>
                        </m:r>
                      </m:e>
                      <m:sub>
                        <m:r>
                          <a:rPr lang="en-US" sz="2200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l-GR" sz="2200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200" b="1" i="1" smtClean="0">
                        <a:latin typeface="Cambria Math"/>
                      </a:rPr>
                      <m:t>=</m:t>
                    </m:r>
                    <m:r>
                      <a:rPr lang="en-US" sz="2200" b="1" i="1" smtClean="0">
                        <a:latin typeface="Cambria Math"/>
                      </a:rPr>
                      <m:t>𝟎</m:t>
                    </m:r>
                  </m:oMath>
                </a14:m>
                <a:endParaRPr lang="en-US" sz="2200" dirty="0" smtClean="0"/>
              </a:p>
            </p:txBody>
          </p:sp>
        </mc:Choice>
        <mc:Fallback>
          <p:sp>
            <p:nvSpPr>
              <p:cNvPr id="16" name="Θέση κει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808820"/>
                <a:ext cx="2971364" cy="468052"/>
              </a:xfrm>
              <a:prstGeom prst="rect">
                <a:avLst/>
              </a:prstGeom>
              <a:blipFill rotWithShape="1">
                <a:blip r:embed="rId4"/>
                <a:stretch>
                  <a:fillRect b="-259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28518"/>
            <a:ext cx="2898923" cy="340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Θέση κειμένου 2"/>
              <p:cNvSpPr txBox="1">
                <a:spLocks/>
              </p:cNvSpPr>
              <p:nvPr/>
            </p:nvSpPr>
            <p:spPr>
              <a:xfrm>
                <a:off x="3779912" y="2276872"/>
                <a:ext cx="4608511" cy="1035496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sz="2200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2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2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2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200" b="1" i="1" smtClean="0">
                              <a:latin typeface="Cambria Math"/>
                            </a:rPr>
                            <m:t>𝒆</m:t>
                          </m:r>
                          <m:r>
                            <a:rPr lang="en-US" sz="2200" b="1" i="1" smtClean="0">
                              <a:latin typeface="Cambria Math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2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2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1" i="1" smtClean="0">
                                  <a:latin typeface="Cambria Math"/>
                                  <a:ea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200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sz="2200" b="1" i="1" smtClean="0">
                                  <a:latin typeface="Cambria Math"/>
                                  <a:ea typeface="Cambria Math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22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2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200" b="1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dirty="0" smtClean="0"/>
              </a:p>
            </p:txBody>
          </p:sp>
        </mc:Choice>
        <mc:Fallback>
          <p:sp>
            <p:nvSpPr>
              <p:cNvPr id="17" name="Θέση κει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276872"/>
                <a:ext cx="4608511" cy="103549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Θέση κειμένου 2"/>
              <p:cNvSpPr txBox="1">
                <a:spLocks/>
              </p:cNvSpPr>
              <p:nvPr/>
            </p:nvSpPr>
            <p:spPr>
              <a:xfrm>
                <a:off x="3995936" y="3429000"/>
                <a:ext cx="2592288" cy="46805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b="1" i="0" smtClean="0">
                          <a:latin typeface="Cambria Math"/>
                        </a:rPr>
                        <m:t>𝚪𝛊𝛂</m:t>
                      </m:r>
                      <m:r>
                        <a:rPr lang="el-GR" sz="2200" b="1" i="0" smtClean="0">
                          <a:latin typeface="Cambria Math"/>
                        </a:rPr>
                        <m:t> </m:t>
                      </m:r>
                      <m:r>
                        <a:rPr lang="en-US" sz="2200" b="1" i="0" smtClean="0">
                          <a:latin typeface="Cambria Math"/>
                        </a:rPr>
                        <m:t>𝟎</m:t>
                      </m:r>
                      <m:r>
                        <a:rPr lang="en-US" sz="2200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200" b="1" i="0" smtClean="0">
                          <a:latin typeface="Cambria Math"/>
                        </a:rPr>
                        <m:t>𝐞</m:t>
                      </m:r>
                      <m:r>
                        <a:rPr lang="en-US" sz="2200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2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200" b="1" i="1" smtClean="0">
                          <a:latin typeface="Cambria Math"/>
                          <a:ea typeface="Cambria Math"/>
                        </a:rPr>
                        <m:t> :</m:t>
                      </m:r>
                    </m:oMath>
                  </m:oMathPara>
                </a14:m>
                <a:endParaRPr lang="en-US" sz="2200" dirty="0" smtClean="0"/>
              </a:p>
            </p:txBody>
          </p:sp>
        </mc:Choice>
        <mc:Fallback>
          <p:sp>
            <p:nvSpPr>
              <p:cNvPr id="18" name="Θέση κει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429000"/>
                <a:ext cx="2592288" cy="4680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Θέση κειμένου 2"/>
              <p:cNvSpPr txBox="1">
                <a:spLocks/>
              </p:cNvSpPr>
              <p:nvPr/>
            </p:nvSpPr>
            <p:spPr>
              <a:xfrm>
                <a:off x="4067944" y="3689648"/>
                <a:ext cx="3312368" cy="1035496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sz="2200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2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2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2200" b="1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2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2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200" b="1" i="1" smtClean="0">
                              <a:latin typeface="Cambria Math"/>
                            </a:rPr>
                            <m:t>𝒆</m:t>
                          </m:r>
                        </m:e>
                      </m:d>
                      <m:sSub>
                        <m:sSub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200" dirty="0" smtClean="0"/>
              </a:p>
            </p:txBody>
          </p:sp>
        </mc:Choice>
        <mc:Fallback>
          <p:sp>
            <p:nvSpPr>
              <p:cNvPr id="19" name="Θέση κει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689648"/>
                <a:ext cx="3312368" cy="103549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7234958" y="4057908"/>
                <a:ext cx="5774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958" y="4057908"/>
                <a:ext cx="577402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Θέση κειμένου 2"/>
              <p:cNvSpPr txBox="1">
                <a:spLocks/>
              </p:cNvSpPr>
              <p:nvPr/>
            </p:nvSpPr>
            <p:spPr>
              <a:xfrm>
                <a:off x="3580627" y="4725144"/>
                <a:ext cx="4590434" cy="666074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85000" lnSpcReduction="10000"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smtClean="0">
                          <a:latin typeface="Cambria Math"/>
                        </a:rPr>
                        <m:t>Ό</m:t>
                      </m:r>
                      <m:r>
                        <a:rPr lang="el-GR" sz="2200" b="1" i="0" smtClean="0">
                          <a:latin typeface="Cambria Math"/>
                        </a:rPr>
                        <m:t>𝛍𝛚𝛓</m:t>
                      </m:r>
                      <m:r>
                        <a:rPr lang="en-US" sz="2200" b="1" i="0" smtClean="0">
                          <a:latin typeface="Cambria Math"/>
                        </a:rPr>
                        <m:t>: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/>
                            </a:rPr>
                            <m:t>   </m:t>
                          </m:r>
                          <m:r>
                            <a:rPr lang="en-US" sz="2200" i="1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</a:rPr>
                        <m:t>≫≫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2200" b="1" i="1" smtClean="0"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el-GR" sz="22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l-GR" sz="22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l-GR" sz="2200" b="1" i="0" smtClean="0">
                          <a:latin typeface="Cambria Math"/>
                        </a:rPr>
                        <m:t> </m:t>
                      </m:r>
                      <m:r>
                        <a:rPr lang="en-US" sz="2200" b="1" i="1" smtClean="0">
                          <a:latin typeface="Cambria Math"/>
                          <a:ea typeface="Cambria Math"/>
                        </a:rPr>
                        <m:t>≪≪</m:t>
                      </m:r>
                      <m:r>
                        <a:rPr lang="el-GR" sz="2200" b="1" i="1" smtClean="0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200" dirty="0" smtClean="0"/>
              </a:p>
            </p:txBody>
          </p:sp>
        </mc:Choice>
        <mc:Fallback>
          <p:sp>
            <p:nvSpPr>
              <p:cNvPr id="23" name="Θέση κει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627" y="4725144"/>
                <a:ext cx="4590434" cy="66607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3923259" y="5589240"/>
                <a:ext cx="5774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259" y="5589240"/>
                <a:ext cx="577402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Θέση κειμένου 2"/>
              <p:cNvSpPr txBox="1">
                <a:spLocks/>
              </p:cNvSpPr>
              <p:nvPr/>
            </p:nvSpPr>
            <p:spPr>
              <a:xfrm>
                <a:off x="3491880" y="5013176"/>
                <a:ext cx="3312368" cy="1035496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sz="2200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n-US" sz="2200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sz="2200" dirty="0" smtClean="0"/>
              </a:p>
            </p:txBody>
          </p:sp>
        </mc:Choice>
        <mc:Fallback>
          <p:sp>
            <p:nvSpPr>
              <p:cNvPr id="25" name="Θέση κει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013176"/>
                <a:ext cx="3312368" cy="1035496"/>
              </a:xfrm>
              <a:prstGeom prst="rect">
                <a:avLst/>
              </a:prstGeom>
              <a:blipFill rotWithShape="1">
                <a:blip r:embed="rId12"/>
                <a:stretch>
                  <a:fillRect b="-5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4433640" y="5538230"/>
            <a:ext cx="1290488" cy="5104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Θέση κειμένου 2"/>
              <p:cNvSpPr txBox="1">
                <a:spLocks/>
              </p:cNvSpPr>
              <p:nvPr/>
            </p:nvSpPr>
            <p:spPr>
              <a:xfrm>
                <a:off x="3563888" y="5561856"/>
                <a:ext cx="3312368" cy="1035496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sz="2200" b="1" i="1" smtClean="0">
                              <a:latin typeface="Cambria Math"/>
                            </a:rPr>
                            <m:t>𝒕</m:t>
                          </m:r>
                        </m:sub>
                      </m:sSub>
                      <m:r>
                        <a:rPr lang="en-US" sz="22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200" b="1" i="1" smtClean="0">
                              <a:latin typeface="Cambria Math"/>
                              <a:ea typeface="Cambria Math"/>
                            </a:rPr>
                            <m:t>𝒕</m:t>
                          </m:r>
                        </m:sub>
                      </m:sSub>
                      <m:r>
                        <a:rPr lang="en-US" sz="22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sz="2200" dirty="0" smtClean="0"/>
              </a:p>
            </p:txBody>
          </p:sp>
        </mc:Choice>
        <mc:Fallback>
          <p:sp>
            <p:nvSpPr>
              <p:cNvPr id="22" name="Θέση κει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5561856"/>
                <a:ext cx="3312368" cy="1035496"/>
              </a:xfrm>
              <a:prstGeom prst="rect">
                <a:avLst/>
              </a:prstGeom>
              <a:blipFill rotWithShape="1">
                <a:blip r:embed="rId13"/>
                <a:stretch>
                  <a:fillRect b="-5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4355976" y="6158918"/>
            <a:ext cx="1944216" cy="5104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 descr="Λογότυπο του Πανεπιστημίου Θεσσαλίας και του προγράμματος &quot;Ανοικτά Ακαδημαϊκά Μαθήματα&quot;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grpSp>
          <p:nvGrpSpPr>
            <p:cNvPr id="14" name="Group 13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  <p:pic>
            <p:nvPicPr>
              <p:cNvPr id="15" name="Picture 8" descr="Λογότυπο του Πανεπιστημίου Θεσσαλίας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2" descr="Λογότυπο του προγράμματος &quot;Ανοικτά Ακαδημαϊκά Μαθήματα&quot;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</p:grpSp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17" name="Picture 2" descr="Λογότυπο Άδειας Χρήσης Creative Commons - Μη Εμπορική Χρήση - Παρόμοια Διανομή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758" y="5827611"/>
            <a:ext cx="15843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634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7/9/2014 8:35:30 μμ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2,2,3,1026,5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2,7,8,17,10,"/>
</p:tagLst>
</file>

<file path=ppt/theme/theme1.xml><?xml version="1.0" encoding="utf-8"?>
<a:theme xmlns:a="http://schemas.openxmlformats.org/drawingml/2006/main" name="UTH_Opencourses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 t r u e < / C h e c k T e x t S i z e >  
     < C h e c k S c r e e n T i p > f a l s e < / C h e c k S c r e e n T i p >  
     < S h o w S h a p e N a m e C o l u m n > f a l s e < / S h o w S h a p e N a m e C o l u m n >  
     < S h o w I s s u e D e s c r i p t i o n > f a l s e 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5E660CE9-CF9F-4905-8878-B8801F9EB79E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9907</TotalTime>
  <Words>399</Words>
  <Application>Microsoft Office PowerPoint</Application>
  <PresentationFormat>On-screen Show (4:3)</PresentationFormat>
  <Paragraphs>51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UTH_Opencourses Powerpoint Template</vt:lpstr>
      <vt:lpstr>Δυναμική</vt:lpstr>
      <vt:lpstr>Κρούση υλικών σημείων</vt:lpstr>
      <vt:lpstr>Πλάγια κεντρική κρούση</vt:lpstr>
      <vt:lpstr>Πλάγια κεντρική κρούση</vt:lpstr>
      <vt:lpstr>Πλάγια κεντρική κρούση</vt:lpstr>
      <vt:lpstr>Τέλος Ενότητας</vt:lpstr>
    </vt:vector>
  </TitlesOfParts>
  <Company>UTH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 - Ενότητα</dc:title>
  <dc:creator>ΔΙδάσκων</dc:creator>
  <cp:lastModifiedBy>Christina</cp:lastModifiedBy>
  <cp:revision>158</cp:revision>
  <dcterms:created xsi:type="dcterms:W3CDTF">2014-09-17T16:29:18Z</dcterms:created>
  <dcterms:modified xsi:type="dcterms:W3CDTF">2014-11-24T09:10:13Z</dcterms:modified>
</cp:coreProperties>
</file>