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60" r:id="rId3"/>
    <p:sldId id="257" r:id="rId4"/>
    <p:sldId id="258" r:id="rId5"/>
    <p:sldId id="261" r:id="rId6"/>
    <p:sldId id="273" r:id="rId7"/>
    <p:sldId id="262" r:id="rId8"/>
    <p:sldId id="263" r:id="rId9"/>
    <p:sldId id="265" r:id="rId10"/>
    <p:sldId id="266" r:id="rId11"/>
    <p:sldId id="267" r:id="rId12"/>
    <p:sldId id="268" r:id="rId13"/>
    <p:sldId id="269" r:id="rId14"/>
    <p:sldId id="270" r:id="rId15"/>
    <p:sldId id="271" r:id="rId16"/>
    <p:sldId id="272" r:id="rId17"/>
    <p:sldId id="274" r:id="rId18"/>
    <p:sldId id="278" r:id="rId19"/>
    <p:sldId id="275" r:id="rId20"/>
    <p:sldId id="276" r:id="rId21"/>
    <p:sldId id="277" r:id="rId22"/>
    <p:sldId id="279" r:id="rId23"/>
    <p:sldId id="280" r:id="rId24"/>
    <p:sldId id="281" r:id="rId25"/>
    <p:sldId id="282" r:id="rId26"/>
    <p:sldId id="284" r:id="rId27"/>
    <p:sldId id="285" r:id="rId28"/>
    <p:sldId id="283" r:id="rId29"/>
    <p:sldId id="259" r:id="rId30"/>
    <p:sldId id="286" r:id="rId31"/>
    <p:sldId id="287" r:id="rId32"/>
    <p:sldId id="288" r:id="rId33"/>
    <p:sldId id="289" r:id="rId34"/>
    <p:sldId id="290" r:id="rId35"/>
    <p:sldId id="292"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66" d="100"/>
          <a:sy n="66"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smtClean="0"/>
              <a:pPr/>
              <a:t>3/27/2018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smtClean="0"/>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28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40F4739-9812-4A9F-890D-2AD6BA5F6EE8}" type="datetimeFigureOut">
              <a:rPr lang="en-US" smtClean="0"/>
              <a:t>3/27/2018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59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8845AC5-A3F8-44AA-BA8F-596CDCC976D3}"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27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873B183-A821-4095-A363-9EC968635539}"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4121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74D01B4-0AA5-45E6-B2E6-5FA4078AEBCF}"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915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smtClean="0"/>
              <a:t>3/27/2018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670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smtClean="0"/>
              <a:t>3/27/2018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5529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073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197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9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8AAA073D-A903-47F8-8D16-77642FB0DF1F}" type="datetimeFigureOut">
              <a:rPr lang="en-US" smtClean="0"/>
              <a:t>3/27/2018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5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smtClean="0"/>
              <a:t>3/27/2018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633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smtClean="0"/>
              <a:t>3/27/2018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679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smtClean="0"/>
              <a:t>3/27/2018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57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smtClean="0"/>
              <a:t>3/27/2018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237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E665CEB-0076-4E37-B880-BCEA9784DE0A}" type="datetimeFigureOut">
              <a:rPr lang="en-US" smtClean="0"/>
              <a:t>3/27/2018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23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6149E5E-3896-4118-99A7-7B85668F1C5E}" type="datetimeFigureOut">
              <a:rPr lang="en-US" smtClean="0"/>
              <a:t>3/27/2018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642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smtClean="0"/>
              <a:t>3/27/2018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smtClean="0"/>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1263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32327" y="1301448"/>
            <a:ext cx="8825658" cy="2677648"/>
          </a:xfrm>
        </p:spPr>
        <p:txBody>
          <a:bodyPr/>
          <a:lstStyle/>
          <a:p>
            <a:pPr algn="ctr"/>
            <a:r>
              <a:rPr lang="en-US" dirty="0" smtClean="0">
                <a:effectLst>
                  <a:outerShdw blurRad="38100" dist="38100" dir="2700000" algn="tl">
                    <a:srgbClr val="000000">
                      <a:alpha val="43137"/>
                    </a:srgbClr>
                  </a:outerShdw>
                </a:effectLst>
                <a:latin typeface="Comic Sans MS" panose="030F0702030302020204" pitchFamily="66" charset="0"/>
              </a:rPr>
              <a:t>Treatment of pain therapy adverse effects</a:t>
            </a:r>
            <a:endParaRPr lang="el-GR" dirty="0">
              <a:effectLst>
                <a:outerShdw blurRad="38100" dist="38100" dir="2700000" algn="tl">
                  <a:srgbClr val="000000">
                    <a:alpha val="43137"/>
                  </a:srgbClr>
                </a:outerShdw>
              </a:effectLst>
              <a:latin typeface="Comic Sans MS" panose="030F0702030302020204" pitchFamily="66" charset="0"/>
            </a:endParaRPr>
          </a:p>
        </p:txBody>
      </p:sp>
      <p:sp>
        <p:nvSpPr>
          <p:cNvPr id="3" name="Υπότιτλος 2"/>
          <p:cNvSpPr>
            <a:spLocks noGrp="1"/>
          </p:cNvSpPr>
          <p:nvPr>
            <p:ph type="subTitle" idx="1"/>
          </p:nvPr>
        </p:nvSpPr>
        <p:spPr>
          <a:xfrm>
            <a:off x="1555168" y="4777380"/>
            <a:ext cx="8825658" cy="861420"/>
          </a:xfrm>
        </p:spPr>
        <p:txBody>
          <a:bodyPr>
            <a:normAutofit/>
          </a:bodyPr>
          <a:lstStyle/>
          <a:p>
            <a:r>
              <a:rPr lang="en-US" sz="2000" b="1" dirty="0" smtClean="0">
                <a:latin typeface="Comic Sans MS" panose="030F0702030302020204" pitchFamily="66" charset="0"/>
              </a:rPr>
              <a:t>BOUZIA AIKATERINI</a:t>
            </a:r>
          </a:p>
          <a:p>
            <a:r>
              <a:rPr lang="en-US" sz="2000" b="1" dirty="0" smtClean="0">
                <a:latin typeface="Comic Sans MS" panose="030F0702030302020204" pitchFamily="66" charset="0"/>
              </a:rPr>
              <a:t>UNIVERSITY HOSPITAL OF LARISSA</a:t>
            </a:r>
            <a:endParaRPr lang="el-GR" sz="2000" b="1" dirty="0">
              <a:latin typeface="Comic Sans MS" panose="030F0702030302020204" pitchFamily="66" charset="0"/>
            </a:endParaRPr>
          </a:p>
        </p:txBody>
      </p:sp>
      <p:pic>
        <p:nvPicPr>
          <p:cNvPr id="4" name="Εικόνα 3"/>
          <p:cNvPicPr>
            <a:picLocks noChangeAspect="1"/>
          </p:cNvPicPr>
          <p:nvPr/>
        </p:nvPicPr>
        <p:blipFill>
          <a:blip r:embed="rId2"/>
          <a:stretch>
            <a:fillRect/>
          </a:stretch>
        </p:blipFill>
        <p:spPr>
          <a:xfrm>
            <a:off x="507947" y="503164"/>
            <a:ext cx="1219306" cy="1213209"/>
          </a:xfrm>
          <a:prstGeom prst="rect">
            <a:avLst/>
          </a:prstGeom>
        </p:spPr>
      </p:pic>
    </p:spTree>
    <p:extLst>
      <p:ext uri="{BB962C8B-B14F-4D97-AF65-F5344CB8AC3E}">
        <p14:creationId xmlns:p14="http://schemas.microsoft.com/office/powerpoint/2010/main" val="187457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24114" y="2603499"/>
            <a:ext cx="11001829" cy="3768271"/>
          </a:xfrm>
        </p:spPr>
        <p:txBody>
          <a:bodyPr>
            <a:normAutofit/>
          </a:bodyPr>
          <a:lstStyle/>
          <a:p>
            <a:pPr marL="0" indent="0">
              <a:lnSpc>
                <a:spcPct val="150000"/>
              </a:lnSpc>
              <a:buNone/>
            </a:pPr>
            <a:r>
              <a:rPr lang="en-US" b="1" dirty="0"/>
              <a:t>Inflamed epidural insertion site / pus at epidural site / </a:t>
            </a:r>
            <a:r>
              <a:rPr lang="en-US" b="1" dirty="0" smtClean="0"/>
              <a:t>epidural abscess</a:t>
            </a:r>
          </a:p>
          <a:p>
            <a:pPr>
              <a:lnSpc>
                <a:spcPct val="150000"/>
              </a:lnSpc>
            </a:pPr>
            <a:r>
              <a:rPr lang="en-US" dirty="0"/>
              <a:t>Stop </a:t>
            </a:r>
            <a:r>
              <a:rPr lang="en-US" dirty="0" smtClean="0"/>
              <a:t>epidural infusion, </a:t>
            </a:r>
            <a:r>
              <a:rPr lang="en-US" dirty="0"/>
              <a:t>remove the epidural </a:t>
            </a:r>
            <a:r>
              <a:rPr lang="en-US" dirty="0" smtClean="0"/>
              <a:t>catheter</a:t>
            </a:r>
            <a:endParaRPr lang="en-US" dirty="0"/>
          </a:p>
          <a:p>
            <a:pPr>
              <a:lnSpc>
                <a:spcPct val="150000"/>
              </a:lnSpc>
            </a:pPr>
            <a:r>
              <a:rPr lang="en-US" dirty="0"/>
              <a:t>Send catheter tip and wound swab from epidural site to microbiology for culture and </a:t>
            </a:r>
            <a:r>
              <a:rPr lang="en-US" dirty="0" smtClean="0"/>
              <a:t>sensitivity</a:t>
            </a:r>
            <a:endParaRPr lang="en-US" dirty="0"/>
          </a:p>
          <a:p>
            <a:pPr>
              <a:lnSpc>
                <a:spcPct val="150000"/>
              </a:lnSpc>
            </a:pPr>
            <a:r>
              <a:rPr lang="en-US" dirty="0" smtClean="0"/>
              <a:t>Administer antibiotics according to the results</a:t>
            </a:r>
          </a:p>
          <a:p>
            <a:pPr marL="0" indent="0">
              <a:lnSpc>
                <a:spcPct val="150000"/>
              </a:lnSpc>
              <a:buNone/>
            </a:pPr>
            <a:endParaRPr lang="en-US" dirty="0"/>
          </a:p>
          <a:p>
            <a:pPr marL="0" indent="0">
              <a:buNone/>
            </a:pPr>
            <a:endParaRPr lang="en-US" b="1" dirty="0" smtClean="0"/>
          </a:p>
          <a:p>
            <a:pPr marL="0" indent="0">
              <a:buNone/>
            </a:pPr>
            <a:endParaRPr lang="en-US" b="1" dirty="0" smtClean="0"/>
          </a:p>
        </p:txBody>
      </p:sp>
    </p:spTree>
    <p:extLst>
      <p:ext uri="{BB962C8B-B14F-4D97-AF65-F5344CB8AC3E}">
        <p14:creationId xmlns:p14="http://schemas.microsoft.com/office/powerpoint/2010/main" val="381794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24114" y="2603499"/>
            <a:ext cx="11001829" cy="3768271"/>
          </a:xfrm>
        </p:spPr>
        <p:txBody>
          <a:bodyPr>
            <a:normAutofit/>
          </a:bodyPr>
          <a:lstStyle/>
          <a:p>
            <a:pPr marL="0" indent="0">
              <a:buNone/>
            </a:pPr>
            <a:r>
              <a:rPr lang="en-US" sz="2000" b="1" dirty="0" smtClean="0"/>
              <a:t>Local </a:t>
            </a:r>
            <a:r>
              <a:rPr lang="en-US" sz="2000" b="1" dirty="0" err="1"/>
              <a:t>anaesthetic</a:t>
            </a:r>
            <a:r>
              <a:rPr lang="en-US" sz="2000" b="1" dirty="0"/>
              <a:t> </a:t>
            </a:r>
            <a:r>
              <a:rPr lang="en-US" sz="2000" b="1" dirty="0" smtClean="0"/>
              <a:t>toxicity</a:t>
            </a:r>
          </a:p>
          <a:p>
            <a:r>
              <a:rPr lang="en-US" dirty="0" smtClean="0"/>
              <a:t>Rare, the </a:t>
            </a:r>
            <a:r>
              <a:rPr lang="en-US" dirty="0"/>
              <a:t>incidence is approximately 1 in </a:t>
            </a:r>
            <a:r>
              <a:rPr lang="en-US" dirty="0" smtClean="0"/>
              <a:t>2,500</a:t>
            </a:r>
          </a:p>
          <a:p>
            <a:r>
              <a:rPr lang="en-US" dirty="0" smtClean="0"/>
              <a:t>The </a:t>
            </a:r>
            <a:r>
              <a:rPr lang="en-US" dirty="0"/>
              <a:t>cause is usually an </a:t>
            </a:r>
            <a:r>
              <a:rPr lang="en-US" dirty="0" smtClean="0"/>
              <a:t>accidental </a:t>
            </a:r>
            <a:r>
              <a:rPr lang="en-US" dirty="0"/>
              <a:t>intravascular injection with immediate signs and </a:t>
            </a:r>
            <a:r>
              <a:rPr lang="en-US" dirty="0" smtClean="0"/>
              <a:t>symptoms:</a:t>
            </a:r>
          </a:p>
          <a:p>
            <a:r>
              <a:rPr lang="en-US" dirty="0" smtClean="0"/>
              <a:t>Light headedness, Drowsiness, Restlessness</a:t>
            </a:r>
          </a:p>
          <a:p>
            <a:r>
              <a:rPr lang="en-US" dirty="0" smtClean="0"/>
              <a:t>Tinnitus </a:t>
            </a:r>
            <a:r>
              <a:rPr lang="en-US" dirty="0"/>
              <a:t>(ringing in ears)</a:t>
            </a:r>
          </a:p>
          <a:p>
            <a:r>
              <a:rPr lang="en-US" dirty="0" err="1" smtClean="0"/>
              <a:t>Circumoral</a:t>
            </a:r>
            <a:r>
              <a:rPr lang="en-US" dirty="0" smtClean="0"/>
              <a:t> </a:t>
            </a:r>
            <a:r>
              <a:rPr lang="en-US" dirty="0"/>
              <a:t>tingling (around lips/mouth)</a:t>
            </a:r>
          </a:p>
          <a:p>
            <a:r>
              <a:rPr lang="en-US" dirty="0" smtClean="0"/>
              <a:t>Metallic </a:t>
            </a:r>
            <a:r>
              <a:rPr lang="en-US" dirty="0"/>
              <a:t>taste in the mouth</a:t>
            </a:r>
          </a:p>
          <a:p>
            <a:r>
              <a:rPr lang="en-US" dirty="0" smtClean="0"/>
              <a:t>Sometimes </a:t>
            </a:r>
            <a:r>
              <a:rPr lang="en-US" dirty="0"/>
              <a:t>thumping in the chest</a:t>
            </a:r>
            <a:endParaRPr lang="en-US" dirty="0" smtClean="0"/>
          </a:p>
          <a:p>
            <a:pPr marL="0" indent="0">
              <a:buNone/>
            </a:pPr>
            <a:endParaRPr lang="en-US" b="1" dirty="0" smtClean="0"/>
          </a:p>
        </p:txBody>
      </p:sp>
    </p:spTree>
    <p:extLst>
      <p:ext uri="{BB962C8B-B14F-4D97-AF65-F5344CB8AC3E}">
        <p14:creationId xmlns:p14="http://schemas.microsoft.com/office/powerpoint/2010/main" val="360267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sz="half" idx="1"/>
          </p:nvPr>
        </p:nvSpPr>
        <p:spPr>
          <a:xfrm>
            <a:off x="653143" y="2603500"/>
            <a:ext cx="5326969" cy="3416301"/>
          </a:xfrm>
        </p:spPr>
        <p:txBody>
          <a:bodyPr>
            <a:normAutofit/>
          </a:bodyPr>
          <a:lstStyle/>
          <a:p>
            <a:pPr marL="0" indent="0">
              <a:buNone/>
            </a:pPr>
            <a:r>
              <a:rPr lang="en-US" sz="2000" b="1" dirty="0" smtClean="0"/>
              <a:t>Local </a:t>
            </a:r>
            <a:r>
              <a:rPr lang="en-US" sz="2000" b="1" dirty="0" err="1"/>
              <a:t>anaesthetic</a:t>
            </a:r>
            <a:r>
              <a:rPr lang="en-US" sz="2000" b="1" dirty="0"/>
              <a:t> </a:t>
            </a:r>
            <a:r>
              <a:rPr lang="en-US" sz="2000" b="1" dirty="0" smtClean="0"/>
              <a:t>toxicity</a:t>
            </a:r>
          </a:p>
          <a:p>
            <a:pPr marL="0" indent="0">
              <a:buNone/>
            </a:pPr>
            <a:r>
              <a:rPr lang="en-US" dirty="0"/>
              <a:t>If undetected can lead to </a:t>
            </a:r>
            <a:r>
              <a:rPr lang="en-US" b="1" i="1" dirty="0"/>
              <a:t>higher toxic levels </a:t>
            </a:r>
            <a:endParaRPr lang="en-US" dirty="0"/>
          </a:p>
          <a:p>
            <a:r>
              <a:rPr lang="en-US" dirty="0" smtClean="0"/>
              <a:t>Convulsions </a:t>
            </a:r>
            <a:endParaRPr lang="en-US" dirty="0"/>
          </a:p>
          <a:p>
            <a:r>
              <a:rPr lang="en-US" dirty="0" smtClean="0"/>
              <a:t>Hypoventilation </a:t>
            </a:r>
            <a:endParaRPr lang="en-US" dirty="0"/>
          </a:p>
          <a:p>
            <a:r>
              <a:rPr lang="en-US" dirty="0" smtClean="0"/>
              <a:t>Arrhythmias </a:t>
            </a:r>
            <a:endParaRPr lang="en-US" dirty="0"/>
          </a:p>
          <a:p>
            <a:r>
              <a:rPr lang="en-US" dirty="0" smtClean="0"/>
              <a:t>Hypotension </a:t>
            </a:r>
            <a:endParaRPr lang="en-US" dirty="0"/>
          </a:p>
          <a:p>
            <a:r>
              <a:rPr lang="en-US" dirty="0" smtClean="0"/>
              <a:t>Tachycardia </a:t>
            </a:r>
            <a:endParaRPr lang="en-US" dirty="0"/>
          </a:p>
          <a:p>
            <a:r>
              <a:rPr lang="en-US" dirty="0" smtClean="0"/>
              <a:t>Respiratory </a:t>
            </a:r>
            <a:r>
              <a:rPr lang="en-US" dirty="0"/>
              <a:t>and cardiac arrest </a:t>
            </a:r>
          </a:p>
          <a:p>
            <a:pPr marL="0" indent="0">
              <a:buNone/>
            </a:pPr>
            <a:endParaRPr lang="en-US" b="1" dirty="0" smtClean="0"/>
          </a:p>
        </p:txBody>
      </p:sp>
      <p:sp>
        <p:nvSpPr>
          <p:cNvPr id="4" name="Θέση περιεχομένου 3"/>
          <p:cNvSpPr>
            <a:spLocks noGrp="1"/>
          </p:cNvSpPr>
          <p:nvPr>
            <p:ph sz="half" idx="2"/>
          </p:nvPr>
        </p:nvSpPr>
        <p:spPr>
          <a:xfrm>
            <a:off x="6208712" y="2603499"/>
            <a:ext cx="5359174" cy="3652157"/>
          </a:xfrm>
        </p:spPr>
        <p:txBody>
          <a:bodyPr>
            <a:normAutofit/>
          </a:bodyPr>
          <a:lstStyle/>
          <a:p>
            <a:pPr marL="0" indent="0">
              <a:buNone/>
            </a:pPr>
            <a:r>
              <a:rPr lang="en-US" b="1" dirty="0" smtClean="0"/>
              <a:t>Treatment</a:t>
            </a:r>
            <a:endParaRPr lang="el-GR" b="1" dirty="0"/>
          </a:p>
          <a:p>
            <a:r>
              <a:rPr lang="en-US" dirty="0"/>
              <a:t>Administer </a:t>
            </a:r>
            <a:r>
              <a:rPr lang="en-US" dirty="0" smtClean="0"/>
              <a:t>oxygen, </a:t>
            </a:r>
            <a:r>
              <a:rPr lang="en-US" dirty="0"/>
              <a:t>support airway and ventilate with bag and mask as required. </a:t>
            </a:r>
          </a:p>
          <a:p>
            <a:r>
              <a:rPr lang="en-US" dirty="0" smtClean="0"/>
              <a:t>Increase </a:t>
            </a:r>
            <a:r>
              <a:rPr lang="en-US" dirty="0"/>
              <a:t>intravenous fluids. </a:t>
            </a:r>
          </a:p>
          <a:p>
            <a:r>
              <a:rPr lang="en-US" dirty="0" smtClean="0"/>
              <a:t>Terminate </a:t>
            </a:r>
            <a:r>
              <a:rPr lang="en-US" dirty="0"/>
              <a:t>convulsions – </a:t>
            </a:r>
            <a:r>
              <a:rPr lang="en-US" dirty="0" err="1"/>
              <a:t>thiopentone</a:t>
            </a:r>
            <a:r>
              <a:rPr lang="en-US" dirty="0"/>
              <a:t> 50mg: midazolam 2.5-5mg, </a:t>
            </a:r>
            <a:r>
              <a:rPr lang="en-US" dirty="0" err="1"/>
              <a:t>suxamethonium</a:t>
            </a:r>
            <a:r>
              <a:rPr lang="en-US" dirty="0"/>
              <a:t> 1.5mg/kg and </a:t>
            </a:r>
            <a:r>
              <a:rPr lang="en-US" dirty="0" smtClean="0"/>
              <a:t>intubation. </a:t>
            </a:r>
            <a:endParaRPr lang="en-US" dirty="0"/>
          </a:p>
          <a:p>
            <a:r>
              <a:rPr lang="en-US" dirty="0" smtClean="0"/>
              <a:t>Consider </a:t>
            </a:r>
            <a:r>
              <a:rPr lang="en-US" dirty="0"/>
              <a:t>the use of intravenous </a:t>
            </a:r>
            <a:r>
              <a:rPr lang="en-US" i="1" dirty="0" err="1"/>
              <a:t>intralipid</a:t>
            </a:r>
            <a:r>
              <a:rPr lang="en-US" dirty="0"/>
              <a:t> (20% solution, 1.5 ml/kg </a:t>
            </a:r>
          </a:p>
          <a:p>
            <a:pPr marL="0" indent="0">
              <a:buNone/>
            </a:pPr>
            <a:endParaRPr lang="el-GR" dirty="0"/>
          </a:p>
        </p:txBody>
      </p:sp>
    </p:spTree>
    <p:extLst>
      <p:ext uri="{BB962C8B-B14F-4D97-AF65-F5344CB8AC3E}">
        <p14:creationId xmlns:p14="http://schemas.microsoft.com/office/powerpoint/2010/main" val="103869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53142" y="2516416"/>
            <a:ext cx="11030857" cy="3416300"/>
          </a:xfrm>
        </p:spPr>
        <p:txBody>
          <a:bodyPr/>
          <a:lstStyle/>
          <a:p>
            <a:pPr marL="0" indent="0">
              <a:lnSpc>
                <a:spcPct val="150000"/>
              </a:lnSpc>
              <a:buNone/>
            </a:pPr>
            <a:r>
              <a:rPr lang="en-US" sz="2000" b="1" dirty="0" smtClean="0"/>
              <a:t>Headache</a:t>
            </a:r>
          </a:p>
          <a:p>
            <a:pPr>
              <a:lnSpc>
                <a:spcPct val="150000"/>
              </a:lnSpc>
            </a:pPr>
            <a:r>
              <a:rPr lang="en-US" dirty="0"/>
              <a:t>An unintentional puncture of the dura by an epidural </a:t>
            </a:r>
            <a:r>
              <a:rPr lang="en-US" dirty="0" smtClean="0"/>
              <a:t>needle can </a:t>
            </a:r>
            <a:r>
              <a:rPr lang="en-US" dirty="0"/>
              <a:t>lead to a leakage of CSF</a:t>
            </a:r>
            <a:r>
              <a:rPr lang="en-US" dirty="0" smtClean="0"/>
              <a:t>.</a:t>
            </a:r>
          </a:p>
          <a:p>
            <a:pPr>
              <a:lnSpc>
                <a:spcPct val="150000"/>
              </a:lnSpc>
            </a:pPr>
            <a:r>
              <a:rPr lang="en-US" dirty="0" smtClean="0"/>
              <a:t> </a:t>
            </a:r>
            <a:r>
              <a:rPr lang="en-US" dirty="0"/>
              <a:t>The resulting decrease in CSF pressure and tension on the meningeal vessels and nerves leads to a </a:t>
            </a:r>
            <a:r>
              <a:rPr lang="en-US" i="1" dirty="0"/>
              <a:t>post </a:t>
            </a:r>
            <a:r>
              <a:rPr lang="en-US" i="1" dirty="0" err="1"/>
              <a:t>dural</a:t>
            </a:r>
            <a:r>
              <a:rPr lang="en-US" i="1" dirty="0"/>
              <a:t> puncture headache </a:t>
            </a:r>
            <a:r>
              <a:rPr lang="en-US" dirty="0"/>
              <a:t>(PDPH). </a:t>
            </a:r>
            <a:endParaRPr lang="en-US" dirty="0" smtClean="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5371" y="4438653"/>
            <a:ext cx="4608000" cy="2094529"/>
          </a:xfrm>
          <a:prstGeom prst="rect">
            <a:avLst/>
          </a:prstGeom>
        </p:spPr>
      </p:pic>
    </p:spTree>
    <p:extLst>
      <p:ext uri="{BB962C8B-B14F-4D97-AF65-F5344CB8AC3E}">
        <p14:creationId xmlns:p14="http://schemas.microsoft.com/office/powerpoint/2010/main" val="201796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sz="half" idx="1"/>
          </p:nvPr>
        </p:nvSpPr>
        <p:spPr>
          <a:xfrm>
            <a:off x="928914" y="2603500"/>
            <a:ext cx="4862286" cy="3416301"/>
          </a:xfrm>
        </p:spPr>
        <p:txBody>
          <a:bodyPr>
            <a:normAutofit lnSpcReduction="10000"/>
          </a:bodyPr>
          <a:lstStyle/>
          <a:p>
            <a:pPr marL="0" indent="0">
              <a:buNone/>
            </a:pPr>
            <a:r>
              <a:rPr lang="en-US" sz="2000" b="1" dirty="0" smtClean="0"/>
              <a:t>Signs </a:t>
            </a:r>
            <a:r>
              <a:rPr lang="en-US" sz="2000" b="1" dirty="0"/>
              <a:t>of </a:t>
            </a:r>
            <a:r>
              <a:rPr lang="en-US" sz="2000" b="1" dirty="0" smtClean="0"/>
              <a:t>PDPH</a:t>
            </a:r>
          </a:p>
          <a:p>
            <a:pPr marL="0" indent="0">
              <a:buNone/>
            </a:pPr>
            <a:r>
              <a:rPr lang="en-US" b="1" dirty="0" smtClean="0"/>
              <a:t> </a:t>
            </a:r>
            <a:endParaRPr lang="en-US" dirty="0"/>
          </a:p>
          <a:p>
            <a:r>
              <a:rPr lang="en-US" dirty="0" smtClean="0"/>
              <a:t>Postural headache</a:t>
            </a:r>
          </a:p>
          <a:p>
            <a:pPr marL="0" indent="0">
              <a:buNone/>
            </a:pPr>
            <a:r>
              <a:rPr lang="en-US" dirty="0"/>
              <a:t> </a:t>
            </a:r>
            <a:r>
              <a:rPr lang="en-US" dirty="0" smtClean="0"/>
              <a:t>    </a:t>
            </a:r>
            <a:r>
              <a:rPr lang="en-US" dirty="0"/>
              <a:t>(usually frontal and/or occipital</a:t>
            </a:r>
            <a:r>
              <a:rPr lang="en-US" dirty="0" smtClean="0"/>
              <a:t>)</a:t>
            </a:r>
          </a:p>
          <a:p>
            <a:r>
              <a:rPr lang="en-US" dirty="0" smtClean="0"/>
              <a:t>Worse </a:t>
            </a:r>
            <a:r>
              <a:rPr lang="en-US" dirty="0"/>
              <a:t>when sat forward</a:t>
            </a:r>
          </a:p>
          <a:p>
            <a:r>
              <a:rPr lang="en-US" dirty="0" smtClean="0"/>
              <a:t>Neck </a:t>
            </a:r>
            <a:r>
              <a:rPr lang="en-US" dirty="0"/>
              <a:t>stiffness/tenderness </a:t>
            </a:r>
          </a:p>
          <a:p>
            <a:r>
              <a:rPr lang="en-US" dirty="0" smtClean="0"/>
              <a:t>Photophobia  </a:t>
            </a:r>
            <a:endParaRPr lang="en-US" dirty="0"/>
          </a:p>
          <a:p>
            <a:r>
              <a:rPr lang="en-US" dirty="0" smtClean="0"/>
              <a:t>Hearing </a:t>
            </a:r>
            <a:r>
              <a:rPr lang="en-US" dirty="0"/>
              <a:t>disturbance </a:t>
            </a:r>
          </a:p>
          <a:p>
            <a:pPr marL="0" indent="0">
              <a:buNone/>
            </a:pPr>
            <a:r>
              <a:rPr lang="en-US" dirty="0" smtClean="0"/>
              <a:t> </a:t>
            </a:r>
            <a:endParaRPr lang="en-US" dirty="0"/>
          </a:p>
          <a:p>
            <a:pPr marL="0" indent="0">
              <a:buNone/>
            </a:pPr>
            <a:endParaRPr lang="en-US" b="1" dirty="0" smtClean="0"/>
          </a:p>
        </p:txBody>
      </p:sp>
      <p:sp>
        <p:nvSpPr>
          <p:cNvPr id="4" name="Θέση περιεχομένου 3"/>
          <p:cNvSpPr>
            <a:spLocks noGrp="1"/>
          </p:cNvSpPr>
          <p:nvPr>
            <p:ph sz="half" idx="2"/>
          </p:nvPr>
        </p:nvSpPr>
        <p:spPr>
          <a:xfrm>
            <a:off x="5791200" y="2603500"/>
            <a:ext cx="6052457" cy="3416300"/>
          </a:xfrm>
        </p:spPr>
        <p:txBody>
          <a:bodyPr>
            <a:normAutofit lnSpcReduction="10000"/>
          </a:bodyPr>
          <a:lstStyle/>
          <a:p>
            <a:pPr marL="0" indent="0">
              <a:buNone/>
            </a:pPr>
            <a:r>
              <a:rPr lang="en-US" sz="2000" b="1" dirty="0" smtClean="0"/>
              <a:t>Treatment</a:t>
            </a:r>
          </a:p>
          <a:p>
            <a:pPr marL="0" indent="0">
              <a:buNone/>
            </a:pPr>
            <a:endParaRPr lang="en-US" b="1" dirty="0" smtClean="0"/>
          </a:p>
          <a:p>
            <a:pPr marL="0" indent="0">
              <a:buNone/>
            </a:pPr>
            <a:r>
              <a:rPr lang="en-US" b="1" dirty="0"/>
              <a:t>Conservative Management (24 Hours minimum) </a:t>
            </a:r>
            <a:endParaRPr lang="en-US" dirty="0"/>
          </a:p>
          <a:p>
            <a:r>
              <a:rPr lang="en-US" dirty="0" smtClean="0"/>
              <a:t>Rest </a:t>
            </a:r>
            <a:r>
              <a:rPr lang="en-US" dirty="0"/>
              <a:t>in supine position </a:t>
            </a:r>
          </a:p>
          <a:p>
            <a:r>
              <a:rPr lang="en-US" dirty="0" smtClean="0"/>
              <a:t>Hydration </a:t>
            </a:r>
            <a:r>
              <a:rPr lang="en-US" dirty="0"/>
              <a:t>with oral/intravenous fluids </a:t>
            </a:r>
          </a:p>
          <a:p>
            <a:r>
              <a:rPr lang="en-US" dirty="0" smtClean="0"/>
              <a:t>Analgesia (Paracetamol, caffeine, NSAID)</a:t>
            </a:r>
            <a:endParaRPr lang="en-US" dirty="0"/>
          </a:p>
          <a:p>
            <a:pPr marL="0" indent="0">
              <a:buNone/>
            </a:pPr>
            <a:r>
              <a:rPr lang="en-US" b="1" dirty="0" smtClean="0"/>
              <a:t> </a:t>
            </a:r>
            <a:endParaRPr lang="el-GR" b="1" dirty="0"/>
          </a:p>
        </p:txBody>
      </p:sp>
    </p:spTree>
    <p:extLst>
      <p:ext uri="{BB962C8B-B14F-4D97-AF65-F5344CB8AC3E}">
        <p14:creationId xmlns:p14="http://schemas.microsoft.com/office/powerpoint/2010/main" val="343538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96686" y="2603500"/>
            <a:ext cx="10856685" cy="3416300"/>
          </a:xfrm>
        </p:spPr>
        <p:txBody>
          <a:bodyPr/>
          <a:lstStyle/>
          <a:p>
            <a:pPr marL="0" indent="0">
              <a:lnSpc>
                <a:spcPct val="150000"/>
              </a:lnSpc>
              <a:buNone/>
            </a:pPr>
            <a:r>
              <a:rPr lang="en-US" b="1" dirty="0"/>
              <a:t>ACTIVE MANAGEMENT – EPIDURAL BLOOD PATCH (EBP) </a:t>
            </a:r>
            <a:endParaRPr lang="en-US" dirty="0"/>
          </a:p>
          <a:p>
            <a:pPr>
              <a:lnSpc>
                <a:spcPct val="150000"/>
              </a:lnSpc>
            </a:pPr>
            <a:r>
              <a:rPr lang="en-US" dirty="0"/>
              <a:t>This involves the insertion of another epidural </a:t>
            </a:r>
            <a:r>
              <a:rPr lang="en-US" dirty="0" smtClean="0"/>
              <a:t>needle in </a:t>
            </a:r>
            <a:r>
              <a:rPr lang="en-US" dirty="0"/>
              <a:t>a sterile manner </a:t>
            </a:r>
            <a:r>
              <a:rPr lang="en-US" dirty="0" smtClean="0"/>
              <a:t>and </a:t>
            </a:r>
            <a:r>
              <a:rPr lang="en-US" dirty="0"/>
              <a:t>injection of the patient’s own blood to seal the hole in the </a:t>
            </a:r>
            <a:r>
              <a:rPr lang="en-US" dirty="0" smtClean="0"/>
              <a:t>dura </a:t>
            </a:r>
            <a:endParaRPr lang="en-US" dirty="0"/>
          </a:p>
          <a:p>
            <a:pPr>
              <a:lnSpc>
                <a:spcPct val="150000"/>
              </a:lnSpc>
            </a:pPr>
            <a:r>
              <a:rPr lang="en-US" dirty="0" smtClean="0"/>
              <a:t>The </a:t>
            </a:r>
            <a:r>
              <a:rPr lang="en-US" dirty="0" err="1"/>
              <a:t>anaesthetist</a:t>
            </a:r>
            <a:r>
              <a:rPr lang="en-US" dirty="0"/>
              <a:t> takes approximately 20-30 mL of the patient’s own blood in a sterile </a:t>
            </a:r>
            <a:r>
              <a:rPr lang="en-US" dirty="0" smtClean="0"/>
              <a:t>manner </a:t>
            </a:r>
            <a:r>
              <a:rPr lang="en-US" dirty="0"/>
              <a:t>for injection into the epidural space below where the original puncture occurred. </a:t>
            </a:r>
            <a:endParaRPr lang="en-US" dirty="0" smtClean="0"/>
          </a:p>
          <a:p>
            <a:pPr>
              <a:lnSpc>
                <a:spcPct val="150000"/>
              </a:lnSpc>
            </a:pPr>
            <a:r>
              <a:rPr lang="en-US" dirty="0" smtClean="0"/>
              <a:t>It </a:t>
            </a:r>
            <a:r>
              <a:rPr lang="en-US" dirty="0"/>
              <a:t>is an attempt to seal the hole and stop further CSF leakage. </a:t>
            </a:r>
          </a:p>
        </p:txBody>
      </p:sp>
    </p:spTree>
    <p:extLst>
      <p:ext uri="{BB962C8B-B14F-4D97-AF65-F5344CB8AC3E}">
        <p14:creationId xmlns:p14="http://schemas.microsoft.com/office/powerpoint/2010/main" val="3425120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latin typeface="Comic Sans MS" panose="030F0702030302020204" pitchFamily="66" charset="0"/>
              </a:rPr>
              <a:t> Opioid-Induced </a:t>
            </a:r>
            <a:r>
              <a:rPr lang="en-US" b="1" dirty="0">
                <a:latin typeface="Comic Sans MS" panose="030F0702030302020204" pitchFamily="66" charset="0"/>
              </a:rPr>
              <a:t>Side </a:t>
            </a:r>
            <a:r>
              <a:rPr lang="en-US" b="1" dirty="0" smtClean="0">
                <a:latin typeface="Comic Sans MS" panose="030F0702030302020204" pitchFamily="66" charset="0"/>
              </a:rPr>
              <a:t>Effects</a:t>
            </a:r>
            <a:endParaRPr lang="el-GR" b="1" dirty="0">
              <a:latin typeface="Comic Sans MS" panose="030F0702030302020204" pitchFamily="66" charset="0"/>
            </a:endParaRPr>
          </a:p>
        </p:txBody>
      </p:sp>
      <p:sp>
        <p:nvSpPr>
          <p:cNvPr id="3" name="Θέση περιεχομένου 2"/>
          <p:cNvSpPr>
            <a:spLocks noGrp="1"/>
          </p:cNvSpPr>
          <p:nvPr>
            <p:ph idx="1"/>
          </p:nvPr>
        </p:nvSpPr>
        <p:spPr>
          <a:xfrm>
            <a:off x="696686" y="2603500"/>
            <a:ext cx="10856685" cy="3416300"/>
          </a:xfrm>
        </p:spPr>
        <p:txBody>
          <a:bodyPr/>
          <a:lstStyle/>
          <a:p>
            <a:pPr>
              <a:lnSpc>
                <a:spcPct val="150000"/>
              </a:lnSpc>
            </a:pPr>
            <a:r>
              <a:rPr lang="en-US" dirty="0" smtClean="0"/>
              <a:t>Opioid </a:t>
            </a:r>
            <a:r>
              <a:rPr lang="en-US" dirty="0"/>
              <a:t>analgesics are useful agents for treating pain of various </a:t>
            </a:r>
            <a:r>
              <a:rPr lang="en-US" dirty="0" smtClean="0"/>
              <a:t>etiologies </a:t>
            </a:r>
          </a:p>
          <a:p>
            <a:pPr>
              <a:lnSpc>
                <a:spcPct val="150000"/>
              </a:lnSpc>
            </a:pPr>
            <a:r>
              <a:rPr lang="en-US" dirty="0" smtClean="0"/>
              <a:t> </a:t>
            </a:r>
            <a:r>
              <a:rPr lang="en-US" dirty="0"/>
              <a:t>A</a:t>
            </a:r>
            <a:r>
              <a:rPr lang="en-US" dirty="0" smtClean="0"/>
              <a:t>dverse </a:t>
            </a:r>
            <a:r>
              <a:rPr lang="en-US" dirty="0"/>
              <a:t>effects are potential </a:t>
            </a:r>
            <a:r>
              <a:rPr lang="en-US" dirty="0" smtClean="0"/>
              <a:t>limitations to </a:t>
            </a:r>
            <a:r>
              <a:rPr lang="en-US" dirty="0"/>
              <a:t>their use. </a:t>
            </a:r>
            <a:endParaRPr lang="en-US" dirty="0" smtClean="0"/>
          </a:p>
          <a:p>
            <a:pPr>
              <a:lnSpc>
                <a:spcPct val="150000"/>
              </a:lnSpc>
            </a:pPr>
            <a:r>
              <a:rPr lang="en-US" dirty="0" smtClean="0"/>
              <a:t>Strategies </a:t>
            </a:r>
            <a:r>
              <a:rPr lang="en-US" dirty="0"/>
              <a:t>to minimize adverse effects of opioids </a:t>
            </a:r>
            <a:r>
              <a:rPr lang="en-US" dirty="0" smtClean="0"/>
              <a:t>include:</a:t>
            </a:r>
          </a:p>
          <a:p>
            <a:pPr marL="0" indent="0">
              <a:lnSpc>
                <a:spcPct val="150000"/>
              </a:lnSpc>
              <a:buNone/>
            </a:pPr>
            <a:r>
              <a:rPr lang="en-US" dirty="0" smtClean="0"/>
              <a:t>      D</a:t>
            </a:r>
            <a:r>
              <a:rPr lang="en-US" i="1" dirty="0" smtClean="0"/>
              <a:t>ose </a:t>
            </a:r>
            <a:r>
              <a:rPr lang="en-US" i="1" dirty="0"/>
              <a:t>reduction</a:t>
            </a:r>
            <a:r>
              <a:rPr lang="en-US" dirty="0"/>
              <a:t>, </a:t>
            </a:r>
            <a:r>
              <a:rPr lang="en-US" i="1" dirty="0"/>
              <a:t>symptomatic</a:t>
            </a:r>
            <a:r>
              <a:rPr lang="en-US" dirty="0"/>
              <a:t> </a:t>
            </a:r>
            <a:r>
              <a:rPr lang="en-US" i="1" dirty="0" smtClean="0"/>
              <a:t>management</a:t>
            </a:r>
            <a:r>
              <a:rPr lang="en-US" dirty="0" smtClean="0"/>
              <a:t>, </a:t>
            </a:r>
            <a:r>
              <a:rPr lang="en-US" i="1" dirty="0" smtClean="0"/>
              <a:t>opioid </a:t>
            </a:r>
            <a:r>
              <a:rPr lang="en-US" i="1" dirty="0"/>
              <a:t>rotation</a:t>
            </a:r>
            <a:r>
              <a:rPr lang="en-US" dirty="0"/>
              <a:t>, </a:t>
            </a:r>
            <a:r>
              <a:rPr lang="en-US" dirty="0" smtClean="0"/>
              <a:t>and</a:t>
            </a:r>
          </a:p>
          <a:p>
            <a:pPr marL="0" indent="0">
              <a:lnSpc>
                <a:spcPct val="150000"/>
              </a:lnSpc>
              <a:buNone/>
            </a:pPr>
            <a:r>
              <a:rPr lang="en-US" dirty="0" smtClean="0"/>
              <a:t>      </a:t>
            </a:r>
            <a:r>
              <a:rPr lang="en-US" i="1" dirty="0"/>
              <a:t>changing the route of </a:t>
            </a:r>
            <a:r>
              <a:rPr lang="en-US" i="1" dirty="0" smtClean="0"/>
              <a:t>administration</a:t>
            </a:r>
            <a:r>
              <a:rPr lang="en-US" i="1" dirty="0"/>
              <a:t>.</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0697" y="4683470"/>
            <a:ext cx="3170317" cy="1764000"/>
          </a:xfrm>
          <a:prstGeom prst="rect">
            <a:avLst/>
          </a:prstGeom>
        </p:spPr>
      </p:pic>
    </p:spTree>
    <p:extLst>
      <p:ext uri="{BB962C8B-B14F-4D97-AF65-F5344CB8AC3E}">
        <p14:creationId xmlns:p14="http://schemas.microsoft.com/office/powerpoint/2010/main" val="371328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03297" y="1176868"/>
            <a:ext cx="8761413" cy="706964"/>
          </a:xfrm>
        </p:spPr>
        <p:txBody>
          <a:bodyPr/>
          <a:lstStyle/>
          <a:p>
            <a:pPr algn="ctr"/>
            <a:r>
              <a:rPr lang="en-US" sz="3200" b="1" dirty="0"/>
              <a:t>Most Commonly Reported Opioid-Induced Side </a:t>
            </a:r>
            <a:r>
              <a:rPr lang="en-US" sz="3200" b="1" dirty="0" smtClean="0"/>
              <a:t>Effects</a:t>
            </a:r>
            <a:r>
              <a:rPr lang="en-US" sz="3200" b="1" dirty="0"/>
              <a:t/>
            </a:r>
            <a:br>
              <a:rPr lang="en-US" sz="3200" b="1" dirty="0"/>
            </a:br>
            <a:endParaRPr lang="el-GR" sz="3200" b="1" dirty="0"/>
          </a:p>
        </p:txBody>
      </p:sp>
      <p:sp>
        <p:nvSpPr>
          <p:cNvPr id="3" name="Θέση περιεχομένου 2"/>
          <p:cNvSpPr>
            <a:spLocks noGrp="1"/>
          </p:cNvSpPr>
          <p:nvPr>
            <p:ph sz="half" idx="1"/>
          </p:nvPr>
        </p:nvSpPr>
        <p:spPr>
          <a:xfrm>
            <a:off x="1503297" y="2356757"/>
            <a:ext cx="3866989" cy="3811814"/>
          </a:xfrm>
        </p:spPr>
        <p:txBody>
          <a:bodyPr>
            <a:normAutofit fontScale="92500" lnSpcReduction="10000"/>
          </a:bodyPr>
          <a:lstStyle/>
          <a:p>
            <a:pPr marL="0" indent="0">
              <a:buNone/>
            </a:pPr>
            <a:endParaRPr lang="en-US" dirty="0"/>
          </a:p>
          <a:p>
            <a:pPr marL="0" indent="0">
              <a:buNone/>
            </a:pPr>
            <a:r>
              <a:rPr lang="en-US" sz="1900" b="1" dirty="0"/>
              <a:t>Gastrointestinal  </a:t>
            </a:r>
          </a:p>
          <a:p>
            <a:r>
              <a:rPr lang="en-US" sz="1900" dirty="0"/>
              <a:t>Constipation </a:t>
            </a:r>
          </a:p>
          <a:p>
            <a:r>
              <a:rPr lang="en-US" sz="1900" dirty="0"/>
              <a:t>Nausea </a:t>
            </a:r>
          </a:p>
          <a:p>
            <a:r>
              <a:rPr lang="en-US" sz="1900" dirty="0"/>
              <a:t>Vomiting  </a:t>
            </a:r>
          </a:p>
          <a:p>
            <a:pPr marL="0" indent="0">
              <a:buNone/>
            </a:pPr>
            <a:endParaRPr lang="en-US" sz="1900" dirty="0" smtClean="0"/>
          </a:p>
          <a:p>
            <a:pPr marL="0" indent="0">
              <a:buNone/>
            </a:pPr>
            <a:endParaRPr lang="en-US" sz="1900" dirty="0" smtClean="0"/>
          </a:p>
          <a:p>
            <a:pPr marL="0" indent="0">
              <a:buNone/>
            </a:pPr>
            <a:r>
              <a:rPr lang="en-US" sz="1900" b="1" dirty="0" smtClean="0"/>
              <a:t>Cutaneous  </a:t>
            </a:r>
            <a:endParaRPr lang="en-US" sz="1900" b="1" dirty="0"/>
          </a:p>
          <a:p>
            <a:r>
              <a:rPr lang="en-US" sz="1900" dirty="0"/>
              <a:t>Pruritus </a:t>
            </a:r>
          </a:p>
          <a:p>
            <a:r>
              <a:rPr lang="en-US" sz="1900" dirty="0" smtClean="0"/>
              <a:t>Sweatin</a:t>
            </a:r>
            <a:r>
              <a:rPr lang="en-US" dirty="0"/>
              <a:t>g</a:t>
            </a:r>
            <a:r>
              <a:rPr lang="en-US" sz="2600" dirty="0" smtClean="0"/>
              <a:t>  </a:t>
            </a:r>
            <a:endParaRPr lang="en-US" sz="2600" dirty="0"/>
          </a:p>
        </p:txBody>
      </p:sp>
      <p:sp>
        <p:nvSpPr>
          <p:cNvPr id="7" name="Θέση περιεχομένου 6"/>
          <p:cNvSpPr>
            <a:spLocks noGrp="1"/>
          </p:cNvSpPr>
          <p:nvPr>
            <p:ph sz="half" idx="2"/>
          </p:nvPr>
        </p:nvSpPr>
        <p:spPr>
          <a:xfrm>
            <a:off x="5558972" y="2603500"/>
            <a:ext cx="5474900" cy="3913414"/>
          </a:xfrm>
        </p:spPr>
        <p:txBody>
          <a:bodyPr>
            <a:normAutofit fontScale="92500" lnSpcReduction="10000"/>
          </a:bodyPr>
          <a:lstStyle/>
          <a:p>
            <a:pPr marL="0" indent="0">
              <a:buNone/>
            </a:pPr>
            <a:r>
              <a:rPr lang="en-US" b="1" dirty="0"/>
              <a:t>Neurologic  </a:t>
            </a:r>
          </a:p>
          <a:p>
            <a:r>
              <a:rPr lang="en-US" dirty="0" smtClean="0"/>
              <a:t>Sedation/fatigue/drowsiness </a:t>
            </a:r>
            <a:endParaRPr lang="en-US" dirty="0"/>
          </a:p>
          <a:p>
            <a:r>
              <a:rPr lang="en-US" dirty="0"/>
              <a:t>Headache </a:t>
            </a:r>
          </a:p>
          <a:p>
            <a:r>
              <a:rPr lang="en-US" dirty="0"/>
              <a:t>Delirium/confusion </a:t>
            </a:r>
          </a:p>
          <a:p>
            <a:r>
              <a:rPr lang="en-US" dirty="0"/>
              <a:t>Clouded vision </a:t>
            </a:r>
          </a:p>
          <a:p>
            <a:r>
              <a:rPr lang="en-US" dirty="0"/>
              <a:t>Dizziness  </a:t>
            </a:r>
          </a:p>
          <a:p>
            <a:pPr marL="0" indent="0">
              <a:buNone/>
            </a:pPr>
            <a:endParaRPr lang="en-US" dirty="0" smtClean="0"/>
          </a:p>
          <a:p>
            <a:pPr marL="0" indent="0">
              <a:buNone/>
            </a:pPr>
            <a:r>
              <a:rPr lang="en-US" b="1" dirty="0" smtClean="0"/>
              <a:t>Autonomic  </a:t>
            </a:r>
            <a:endParaRPr lang="en-US" b="1" dirty="0"/>
          </a:p>
          <a:p>
            <a:r>
              <a:rPr lang="en-US" dirty="0"/>
              <a:t>Xerostomia </a:t>
            </a:r>
          </a:p>
          <a:p>
            <a:r>
              <a:rPr lang="en-US" dirty="0"/>
              <a:t>Bladder dysfunction (</a:t>
            </a:r>
            <a:r>
              <a:rPr lang="en-US" dirty="0" err="1"/>
              <a:t>eg</a:t>
            </a:r>
            <a:r>
              <a:rPr lang="en-US" dirty="0"/>
              <a:t>, urinary retention </a:t>
            </a:r>
          </a:p>
          <a:p>
            <a:endParaRPr lang="el-GR" dirty="0"/>
          </a:p>
          <a:p>
            <a:endParaRPr lang="el-GR" dirty="0"/>
          </a:p>
        </p:txBody>
      </p:sp>
    </p:spTree>
    <p:extLst>
      <p:ext uri="{BB962C8B-B14F-4D97-AF65-F5344CB8AC3E}">
        <p14:creationId xmlns:p14="http://schemas.microsoft.com/office/powerpoint/2010/main" val="3548749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Opioid Induced Side effects</a:t>
            </a:r>
            <a:endParaRPr lang="el-GR" dirty="0"/>
          </a:p>
        </p:txBody>
      </p:sp>
      <p:sp>
        <p:nvSpPr>
          <p:cNvPr id="3" name="Θέση περιεχομένου 2"/>
          <p:cNvSpPr>
            <a:spLocks noGrp="1"/>
          </p:cNvSpPr>
          <p:nvPr>
            <p:ph idx="1"/>
          </p:nvPr>
        </p:nvSpPr>
        <p:spPr>
          <a:xfrm>
            <a:off x="537029" y="2603499"/>
            <a:ext cx="11001828" cy="3768271"/>
          </a:xfrm>
        </p:spPr>
        <p:txBody>
          <a:bodyPr>
            <a:normAutofit lnSpcReduction="10000"/>
          </a:bodyPr>
          <a:lstStyle/>
          <a:p>
            <a:pPr>
              <a:lnSpc>
                <a:spcPct val="150000"/>
              </a:lnSpc>
            </a:pPr>
            <a:r>
              <a:rPr lang="en-US" dirty="0"/>
              <a:t>In </a:t>
            </a:r>
            <a:r>
              <a:rPr lang="en-US" b="1" dirty="0"/>
              <a:t>older adults</a:t>
            </a:r>
            <a:r>
              <a:rPr lang="en-US" dirty="0"/>
              <a:t>, </a:t>
            </a:r>
            <a:r>
              <a:rPr lang="en-US" i="1" dirty="0"/>
              <a:t>age-related changes </a:t>
            </a:r>
            <a:r>
              <a:rPr lang="en-US" dirty="0"/>
              <a:t>can affect the pharmacokinetics and pharmacodynamics of an opioid</a:t>
            </a:r>
            <a:r>
              <a:rPr lang="en-US" dirty="0" smtClean="0"/>
              <a:t>, </a:t>
            </a:r>
            <a:r>
              <a:rPr lang="en-US" dirty="0"/>
              <a:t>changing both the intensity </a:t>
            </a:r>
            <a:r>
              <a:rPr lang="en-US" dirty="0" smtClean="0"/>
              <a:t>and</a:t>
            </a:r>
            <a:r>
              <a:rPr lang="el-GR" dirty="0" smtClean="0"/>
              <a:t> </a:t>
            </a:r>
            <a:r>
              <a:rPr lang="en-US" dirty="0" smtClean="0"/>
              <a:t>the </a:t>
            </a:r>
            <a:r>
              <a:rPr lang="en-US" dirty="0"/>
              <a:t>duration of analgesia</a:t>
            </a:r>
            <a:r>
              <a:rPr lang="en-US" dirty="0" smtClean="0"/>
              <a:t>.</a:t>
            </a:r>
          </a:p>
          <a:p>
            <a:pPr>
              <a:lnSpc>
                <a:spcPct val="150000"/>
              </a:lnSpc>
            </a:pPr>
            <a:r>
              <a:rPr lang="en-US" dirty="0" smtClean="0"/>
              <a:t>Opioids </a:t>
            </a:r>
            <a:r>
              <a:rPr lang="en-US" dirty="0"/>
              <a:t>are primarily metabolized by the </a:t>
            </a:r>
            <a:r>
              <a:rPr lang="en-US" i="1" dirty="0"/>
              <a:t>liver</a:t>
            </a:r>
            <a:r>
              <a:rPr lang="en-US" dirty="0"/>
              <a:t> and excreted in the </a:t>
            </a:r>
            <a:r>
              <a:rPr lang="en-US" i="1" dirty="0" smtClean="0"/>
              <a:t>urine</a:t>
            </a:r>
            <a:r>
              <a:rPr lang="en-US" dirty="0" smtClean="0"/>
              <a:t>.</a:t>
            </a:r>
          </a:p>
          <a:p>
            <a:pPr>
              <a:lnSpc>
                <a:spcPct val="150000"/>
              </a:lnSpc>
            </a:pPr>
            <a:r>
              <a:rPr lang="en-US" dirty="0" smtClean="0"/>
              <a:t>Decreased </a:t>
            </a:r>
            <a:r>
              <a:rPr lang="en-US" dirty="0"/>
              <a:t>hepatic and renal clearance often occurs with advancing age, leading to an increased half-life and decreased excretion of drugs cleared by the liver and/or kidneys</a:t>
            </a:r>
            <a:r>
              <a:rPr lang="en-US" dirty="0" smtClean="0"/>
              <a:t>.</a:t>
            </a:r>
          </a:p>
          <a:p>
            <a:pPr>
              <a:lnSpc>
                <a:spcPct val="150000"/>
              </a:lnSpc>
            </a:pPr>
            <a:r>
              <a:rPr lang="en-US" dirty="0" smtClean="0"/>
              <a:t>In </a:t>
            </a:r>
            <a:r>
              <a:rPr lang="en-US" dirty="0"/>
              <a:t>addition, older persons have an increase in body fat (20%–40% on average), leading to an increased volume of distribution for fat-soluble </a:t>
            </a:r>
            <a:r>
              <a:rPr lang="en-US" dirty="0" smtClean="0"/>
              <a:t>drugs</a:t>
            </a:r>
          </a:p>
          <a:p>
            <a:pPr>
              <a:lnSpc>
                <a:spcPct val="150000"/>
              </a:lnSpc>
            </a:pPr>
            <a:r>
              <a:rPr lang="en-US" dirty="0" smtClean="0"/>
              <a:t>Lipid-soluble </a:t>
            </a:r>
            <a:r>
              <a:rPr lang="en-US" dirty="0"/>
              <a:t>opioids, such as fentanyl, can take longer to be eliminated from the </a:t>
            </a:r>
            <a:r>
              <a:rPr lang="en-US" dirty="0" smtClean="0"/>
              <a:t>body</a:t>
            </a:r>
            <a:endParaRPr lang="el-GR" dirty="0"/>
          </a:p>
        </p:txBody>
      </p:sp>
    </p:spTree>
    <p:extLst>
      <p:ext uri="{BB962C8B-B14F-4D97-AF65-F5344CB8AC3E}">
        <p14:creationId xmlns:p14="http://schemas.microsoft.com/office/powerpoint/2010/main" val="238606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5372" y="1092808"/>
            <a:ext cx="9811657" cy="706964"/>
          </a:xfrm>
        </p:spPr>
        <p:txBody>
          <a:bodyPr/>
          <a:lstStyle/>
          <a:p>
            <a:pPr algn="ctr"/>
            <a:r>
              <a:rPr lang="en-US" sz="3200" b="1" dirty="0" smtClean="0"/>
              <a:t>Opioid Adverse effects :Respiratory </a:t>
            </a:r>
            <a:r>
              <a:rPr lang="en-US" sz="3200" b="1" dirty="0"/>
              <a:t>depression</a:t>
            </a:r>
            <a:br>
              <a:rPr lang="en-US" sz="3200" b="1" dirty="0"/>
            </a:br>
            <a:endParaRPr lang="el-GR" sz="3200" b="1" dirty="0"/>
          </a:p>
        </p:txBody>
      </p:sp>
      <p:sp>
        <p:nvSpPr>
          <p:cNvPr id="3" name="Θέση περιεχομένου 2"/>
          <p:cNvSpPr>
            <a:spLocks noGrp="1"/>
          </p:cNvSpPr>
          <p:nvPr>
            <p:ph idx="1"/>
          </p:nvPr>
        </p:nvSpPr>
        <p:spPr>
          <a:xfrm>
            <a:off x="478971" y="2365828"/>
            <a:ext cx="11161486" cy="4673600"/>
          </a:xfrm>
        </p:spPr>
        <p:txBody>
          <a:bodyPr>
            <a:normAutofit/>
          </a:bodyPr>
          <a:lstStyle/>
          <a:p>
            <a:r>
              <a:rPr lang="en-US" dirty="0" smtClean="0"/>
              <a:t>Opioids </a:t>
            </a:r>
            <a:r>
              <a:rPr lang="en-US" dirty="0"/>
              <a:t>adversely affect the respiratory system</a:t>
            </a:r>
            <a:r>
              <a:rPr lang="en-US" dirty="0" smtClean="0"/>
              <a:t>.</a:t>
            </a:r>
          </a:p>
          <a:p>
            <a:r>
              <a:rPr lang="en-US" dirty="0" smtClean="0"/>
              <a:t> </a:t>
            </a:r>
            <a:r>
              <a:rPr lang="en-US" dirty="0"/>
              <a:t>Carbon dioxide (CO2) levels in the blood stimulate our respiratory drive. As breathing slows down, CO2 levels increase, which stimulates the brainstem to increase the respiratory rate. Low oxygen levels do not stimulate breathing so sensitivity to CO2 levels is an important function of nerve cells in the brainstem. </a:t>
            </a:r>
            <a:endParaRPr lang="en-US" dirty="0" smtClean="0"/>
          </a:p>
          <a:p>
            <a:r>
              <a:rPr lang="en-US" i="1" dirty="0" smtClean="0"/>
              <a:t>Opioids </a:t>
            </a:r>
            <a:r>
              <a:rPr lang="en-US" i="1" dirty="0"/>
              <a:t>block </a:t>
            </a:r>
            <a:r>
              <a:rPr lang="en-US" dirty="0"/>
              <a:t>that feedback loop</a:t>
            </a:r>
            <a:r>
              <a:rPr lang="en-US" dirty="0" smtClean="0"/>
              <a:t>.</a:t>
            </a:r>
          </a:p>
          <a:p>
            <a:r>
              <a:rPr lang="en-US" dirty="0" smtClean="0"/>
              <a:t> </a:t>
            </a:r>
            <a:r>
              <a:rPr lang="en-US" dirty="0"/>
              <a:t>When an individual overdoses on an opioid, the high levels of opioid will decrease alertness and induce sleep</a:t>
            </a:r>
            <a:r>
              <a:rPr lang="en-US" dirty="0" smtClean="0"/>
              <a:t>.</a:t>
            </a:r>
          </a:p>
          <a:p>
            <a:r>
              <a:rPr lang="en-US" dirty="0" smtClean="0"/>
              <a:t> </a:t>
            </a:r>
            <a:r>
              <a:rPr lang="en-US" dirty="0"/>
              <a:t>During sleep, it is the CO2 feedback loop that keeps people breathing but when blocked by the </a:t>
            </a:r>
            <a:r>
              <a:rPr lang="en-US" i="1" dirty="0"/>
              <a:t>high levels of an opioid</a:t>
            </a:r>
            <a:r>
              <a:rPr lang="en-US" dirty="0"/>
              <a:t>, breathing slows or stops and the person who has overdosed literally suffocates </a:t>
            </a:r>
            <a:endParaRPr lang="en-US" dirty="0" smtClean="0"/>
          </a:p>
          <a:p>
            <a:r>
              <a:rPr lang="en-US" dirty="0"/>
              <a:t>This is </a:t>
            </a:r>
            <a:r>
              <a:rPr lang="en-US" dirty="0" smtClean="0"/>
              <a:t>even more dangerous </a:t>
            </a:r>
            <a:r>
              <a:rPr lang="en-US" dirty="0"/>
              <a:t>for individuals with lung disease or sleep </a:t>
            </a:r>
            <a:r>
              <a:rPr lang="en-US" dirty="0" smtClean="0"/>
              <a:t>apnea</a:t>
            </a:r>
            <a:endParaRPr lang="en-US" dirty="0"/>
          </a:p>
        </p:txBody>
      </p:sp>
    </p:spTree>
    <p:extLst>
      <p:ext uri="{BB962C8B-B14F-4D97-AF65-F5344CB8AC3E}">
        <p14:creationId xmlns:p14="http://schemas.microsoft.com/office/powerpoint/2010/main" val="2497144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Types of Pain</a:t>
            </a:r>
            <a:endParaRPr lang="el-GR" b="1" dirty="0"/>
          </a:p>
        </p:txBody>
      </p:sp>
      <p:sp>
        <p:nvSpPr>
          <p:cNvPr id="3" name="Θέση περιεχομένου 2"/>
          <p:cNvSpPr>
            <a:spLocks noGrp="1"/>
          </p:cNvSpPr>
          <p:nvPr>
            <p:ph idx="1"/>
          </p:nvPr>
        </p:nvSpPr>
        <p:spPr>
          <a:xfrm>
            <a:off x="769257" y="2603500"/>
            <a:ext cx="9147110" cy="3416300"/>
          </a:xfrm>
        </p:spPr>
        <p:txBody>
          <a:bodyPr/>
          <a:lstStyle/>
          <a:p>
            <a:r>
              <a:rPr lang="en-US" dirty="0" smtClean="0"/>
              <a:t>Acute pain </a:t>
            </a:r>
            <a:r>
              <a:rPr lang="el-GR" dirty="0" smtClean="0"/>
              <a:t>: </a:t>
            </a:r>
            <a:r>
              <a:rPr lang="en-US" dirty="0" smtClean="0"/>
              <a:t>postoperative, trauma, infection</a:t>
            </a:r>
          </a:p>
          <a:p>
            <a:r>
              <a:rPr lang="en-US" dirty="0" smtClean="0"/>
              <a:t>Chronic pain : Benign</a:t>
            </a:r>
          </a:p>
          <a:p>
            <a:pPr marL="0" indent="0">
              <a:buNone/>
            </a:pPr>
            <a:r>
              <a:rPr lang="en-US" dirty="0"/>
              <a:t> </a:t>
            </a:r>
            <a:r>
              <a:rPr lang="en-US" dirty="0" smtClean="0"/>
              <a:t>                              Cancer</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718" y="2951842"/>
            <a:ext cx="3249993" cy="3276000"/>
          </a:xfrm>
          <a:prstGeom prst="rect">
            <a:avLst/>
          </a:prstGeom>
        </p:spPr>
      </p:pic>
    </p:spTree>
    <p:extLst>
      <p:ext uri="{BB962C8B-B14F-4D97-AF65-F5344CB8AC3E}">
        <p14:creationId xmlns:p14="http://schemas.microsoft.com/office/powerpoint/2010/main" val="145722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The effect of opioids on the respiratory system</a:t>
            </a:r>
            <a:endParaRPr lang="el-GR" sz="3200" dirty="0"/>
          </a:p>
        </p:txBody>
      </p:sp>
      <p:pic>
        <p:nvPicPr>
          <p:cNvPr id="4" name="Θέση περιεχομένου 3"/>
          <p:cNvPicPr>
            <a:picLocks noGrp="1" noChangeAspect="1"/>
          </p:cNvPicPr>
          <p:nvPr>
            <p:ph idx="1"/>
          </p:nvPr>
        </p:nvPicPr>
        <p:blipFill rotWithShape="1">
          <a:blip r:embed="rId2"/>
          <a:srcRect t="7407" b="-7407"/>
          <a:stretch/>
        </p:blipFill>
        <p:spPr>
          <a:xfrm>
            <a:off x="2748159" y="2503771"/>
            <a:ext cx="6668187" cy="4140000"/>
          </a:xfrm>
          <a:prstGeom prst="rect">
            <a:avLst/>
          </a:prstGeom>
        </p:spPr>
      </p:pic>
    </p:spTree>
    <p:extLst>
      <p:ext uri="{BB962C8B-B14F-4D97-AF65-F5344CB8AC3E}">
        <p14:creationId xmlns:p14="http://schemas.microsoft.com/office/powerpoint/2010/main" val="529399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3" y="973668"/>
            <a:ext cx="9658190" cy="706964"/>
          </a:xfrm>
        </p:spPr>
        <p:txBody>
          <a:bodyPr/>
          <a:lstStyle/>
          <a:p>
            <a:pPr algn="ctr"/>
            <a:r>
              <a:rPr lang="en-US" dirty="0" smtClean="0"/>
              <a:t>Opioid induced Side effects</a:t>
            </a:r>
            <a:endParaRPr lang="el-GR" dirty="0"/>
          </a:p>
        </p:txBody>
      </p:sp>
      <p:sp>
        <p:nvSpPr>
          <p:cNvPr id="3" name="Θέση περιεχομένου 2"/>
          <p:cNvSpPr>
            <a:spLocks noGrp="1"/>
          </p:cNvSpPr>
          <p:nvPr>
            <p:ph idx="1"/>
          </p:nvPr>
        </p:nvSpPr>
        <p:spPr>
          <a:xfrm>
            <a:off x="667657" y="2603500"/>
            <a:ext cx="10638972" cy="3416300"/>
          </a:xfrm>
        </p:spPr>
        <p:txBody>
          <a:bodyPr/>
          <a:lstStyle/>
          <a:p>
            <a:pPr>
              <a:lnSpc>
                <a:spcPct val="150000"/>
              </a:lnSpc>
            </a:pPr>
            <a:r>
              <a:rPr lang="en-US" dirty="0" smtClean="0"/>
              <a:t>Most </a:t>
            </a:r>
            <a:r>
              <a:rPr lang="en-US" dirty="0"/>
              <a:t>opioid-induced side </a:t>
            </a:r>
            <a:r>
              <a:rPr lang="en-US" dirty="0" smtClean="0"/>
              <a:t>effects </a:t>
            </a:r>
            <a:r>
              <a:rPr lang="en-US" dirty="0"/>
              <a:t>are dose-dependent and can be minimized and sometimes eliminated by reducing the amount of administered </a:t>
            </a:r>
            <a:r>
              <a:rPr lang="en-US" dirty="0" smtClean="0"/>
              <a:t>medication</a:t>
            </a:r>
            <a:endParaRPr lang="en-US" baseline="30000" dirty="0" smtClean="0"/>
          </a:p>
          <a:p>
            <a:pPr>
              <a:lnSpc>
                <a:spcPct val="150000"/>
              </a:lnSpc>
            </a:pPr>
            <a:r>
              <a:rPr lang="en-US" dirty="0" smtClean="0"/>
              <a:t>The </a:t>
            </a:r>
            <a:r>
              <a:rPr lang="en-US" i="1" dirty="0"/>
              <a:t>dose reduction</a:t>
            </a:r>
            <a:r>
              <a:rPr lang="en-US" dirty="0"/>
              <a:t> entails decreasing the amount of administered opioid to minimize adverse effects while preserving the benefits of a given analgesic </a:t>
            </a:r>
            <a:r>
              <a:rPr lang="en-US" dirty="0" smtClean="0"/>
              <a:t>medication</a:t>
            </a:r>
          </a:p>
          <a:p>
            <a:pPr>
              <a:lnSpc>
                <a:spcPct val="150000"/>
              </a:lnSpc>
            </a:pPr>
            <a:r>
              <a:rPr lang="en-US" dirty="0"/>
              <a:t>When opioid doses cannot be reduced without loss of analgesic effect, </a:t>
            </a:r>
            <a:r>
              <a:rPr lang="en-US" dirty="0" smtClean="0"/>
              <a:t>co-administration </a:t>
            </a:r>
            <a:r>
              <a:rPr lang="en-US" dirty="0"/>
              <a:t>of additional therapies may be necessary</a:t>
            </a:r>
            <a:endParaRPr lang="el-GR" dirty="0"/>
          </a:p>
        </p:txBody>
      </p:sp>
    </p:spTree>
    <p:extLst>
      <p:ext uri="{BB962C8B-B14F-4D97-AF65-F5344CB8AC3E}">
        <p14:creationId xmlns:p14="http://schemas.microsoft.com/office/powerpoint/2010/main" val="409458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Managing Strategies: Opioid Rotation</a:t>
            </a:r>
            <a:endParaRPr lang="el-GR" b="1" dirty="0"/>
          </a:p>
        </p:txBody>
      </p:sp>
      <p:sp>
        <p:nvSpPr>
          <p:cNvPr id="3" name="Θέση περιεχομένου 2"/>
          <p:cNvSpPr>
            <a:spLocks noGrp="1"/>
          </p:cNvSpPr>
          <p:nvPr>
            <p:ph idx="1"/>
          </p:nvPr>
        </p:nvSpPr>
        <p:spPr>
          <a:xfrm>
            <a:off x="551543" y="2603500"/>
            <a:ext cx="11001828" cy="3416300"/>
          </a:xfrm>
        </p:spPr>
        <p:txBody>
          <a:bodyPr/>
          <a:lstStyle/>
          <a:p>
            <a:pPr>
              <a:lnSpc>
                <a:spcPct val="150000"/>
              </a:lnSpc>
            </a:pPr>
            <a:r>
              <a:rPr lang="en-US" i="1" dirty="0"/>
              <a:t>Opioid rotation</a:t>
            </a:r>
            <a:r>
              <a:rPr lang="en-US" dirty="0"/>
              <a:t>, also referred to as </a:t>
            </a:r>
            <a:r>
              <a:rPr lang="en-US" i="1" dirty="0"/>
              <a:t>opioid switching</a:t>
            </a:r>
            <a:r>
              <a:rPr lang="en-US" dirty="0" smtClean="0"/>
              <a:t>,</a:t>
            </a:r>
          </a:p>
          <a:p>
            <a:pPr>
              <a:lnSpc>
                <a:spcPct val="150000"/>
              </a:lnSpc>
            </a:pPr>
            <a:r>
              <a:rPr lang="en-US" dirty="0" smtClean="0"/>
              <a:t>It </a:t>
            </a:r>
            <a:r>
              <a:rPr lang="en-US" dirty="0"/>
              <a:t>involves substituting one type of opioid for another and is often employed to improve analgesia or reduce adverse effects</a:t>
            </a:r>
            <a:r>
              <a:rPr lang="en-US" dirty="0" smtClean="0"/>
              <a:t>.</a:t>
            </a:r>
          </a:p>
          <a:p>
            <a:pPr>
              <a:lnSpc>
                <a:spcPct val="150000"/>
              </a:lnSpc>
            </a:pPr>
            <a:r>
              <a:rPr lang="en-US" dirty="0" smtClean="0"/>
              <a:t> </a:t>
            </a:r>
            <a:r>
              <a:rPr lang="en-US" dirty="0"/>
              <a:t>Both individual variability and differential response to opioids affect the decision to rotate medications</a:t>
            </a:r>
            <a:r>
              <a:rPr lang="en-US" dirty="0" smtClean="0"/>
              <a:t>.</a:t>
            </a:r>
          </a:p>
          <a:p>
            <a:pPr>
              <a:lnSpc>
                <a:spcPct val="150000"/>
              </a:lnSpc>
            </a:pPr>
            <a:r>
              <a:rPr lang="en-US" dirty="0" smtClean="0"/>
              <a:t>This </a:t>
            </a:r>
            <a:r>
              <a:rPr lang="en-US" dirty="0"/>
              <a:t>variability is a result of multiple factors, including differences in drug absorption, metabolism, and genetic factors</a:t>
            </a:r>
            <a:endParaRPr lang="el-GR" dirty="0"/>
          </a:p>
        </p:txBody>
      </p:sp>
    </p:spTree>
    <p:extLst>
      <p:ext uri="{BB962C8B-B14F-4D97-AF65-F5344CB8AC3E}">
        <p14:creationId xmlns:p14="http://schemas.microsoft.com/office/powerpoint/2010/main" val="133131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smtClean="0"/>
              <a:t>Management Strategies: Changing the route of administration</a:t>
            </a:r>
            <a:endParaRPr lang="el-GR" sz="3200" b="1" dirty="0"/>
          </a:p>
        </p:txBody>
      </p:sp>
      <p:sp>
        <p:nvSpPr>
          <p:cNvPr id="3" name="Θέση περιεχομένου 2"/>
          <p:cNvSpPr>
            <a:spLocks noGrp="1"/>
          </p:cNvSpPr>
          <p:nvPr>
            <p:ph idx="1"/>
          </p:nvPr>
        </p:nvSpPr>
        <p:spPr>
          <a:xfrm>
            <a:off x="711200" y="2603499"/>
            <a:ext cx="10697029" cy="3942443"/>
          </a:xfrm>
        </p:spPr>
        <p:txBody>
          <a:bodyPr>
            <a:normAutofit lnSpcReduction="10000"/>
          </a:bodyPr>
          <a:lstStyle/>
          <a:p>
            <a:pPr>
              <a:lnSpc>
                <a:spcPct val="150000"/>
              </a:lnSpc>
            </a:pPr>
            <a:r>
              <a:rPr lang="en-US" dirty="0"/>
              <a:t>Opioids can be administered through multiple routes. </a:t>
            </a:r>
            <a:endParaRPr lang="en-US" dirty="0" smtClean="0"/>
          </a:p>
          <a:p>
            <a:pPr>
              <a:lnSpc>
                <a:spcPct val="150000"/>
              </a:lnSpc>
            </a:pPr>
            <a:r>
              <a:rPr lang="en-US" b="1" dirty="0" smtClean="0"/>
              <a:t>Oral</a:t>
            </a:r>
            <a:r>
              <a:rPr lang="en-US" dirty="0" smtClean="0"/>
              <a:t> </a:t>
            </a:r>
            <a:r>
              <a:rPr lang="en-US" dirty="0"/>
              <a:t>and transdermal routes are commonly used to treat chronic </a:t>
            </a:r>
            <a:r>
              <a:rPr lang="en-US" dirty="0" smtClean="0"/>
              <a:t>pain</a:t>
            </a:r>
          </a:p>
          <a:p>
            <a:pPr>
              <a:lnSpc>
                <a:spcPct val="150000"/>
              </a:lnSpc>
            </a:pPr>
            <a:r>
              <a:rPr lang="en-US" dirty="0" smtClean="0"/>
              <a:t> </a:t>
            </a:r>
            <a:r>
              <a:rPr lang="en-US" dirty="0"/>
              <a:t>The oral route is typically used first because it is easy to administer, </a:t>
            </a:r>
            <a:r>
              <a:rPr lang="en-US" dirty="0" smtClean="0"/>
              <a:t>noninvasive</a:t>
            </a:r>
            <a:endParaRPr lang="en-US" dirty="0"/>
          </a:p>
          <a:p>
            <a:pPr>
              <a:lnSpc>
                <a:spcPct val="150000"/>
              </a:lnSpc>
            </a:pPr>
            <a:r>
              <a:rPr lang="en-US" b="1" dirty="0" smtClean="0"/>
              <a:t>Transdermal</a:t>
            </a:r>
            <a:r>
              <a:rPr lang="en-US" dirty="0" smtClean="0"/>
              <a:t> </a:t>
            </a:r>
            <a:r>
              <a:rPr lang="en-US" dirty="0"/>
              <a:t>administration of fentanyl is considered when patients have difficulty swallowing or difficulty absorbing oral opioids through the gastrointestinal system. </a:t>
            </a:r>
            <a:endParaRPr lang="en-US" dirty="0" smtClean="0"/>
          </a:p>
          <a:p>
            <a:pPr>
              <a:lnSpc>
                <a:spcPct val="150000"/>
              </a:lnSpc>
            </a:pPr>
            <a:r>
              <a:rPr lang="en-US" b="1" dirty="0" smtClean="0"/>
              <a:t>Liquid</a:t>
            </a:r>
            <a:r>
              <a:rPr lang="en-US" dirty="0" smtClean="0"/>
              <a:t> </a:t>
            </a:r>
            <a:r>
              <a:rPr lang="en-US" dirty="0"/>
              <a:t>opioid preparations are available (morphine and </a:t>
            </a:r>
            <a:r>
              <a:rPr lang="en-US" dirty="0" smtClean="0"/>
              <a:t>hydromorphone</a:t>
            </a:r>
          </a:p>
          <a:p>
            <a:pPr>
              <a:lnSpc>
                <a:spcPct val="150000"/>
              </a:lnSpc>
            </a:pPr>
            <a:r>
              <a:rPr lang="en-US" dirty="0" smtClean="0"/>
              <a:t>A </a:t>
            </a:r>
            <a:r>
              <a:rPr lang="en-US" b="1" dirty="0"/>
              <a:t>sublingual</a:t>
            </a:r>
            <a:r>
              <a:rPr lang="en-US" dirty="0"/>
              <a:t> preparation of fentanyl </a:t>
            </a:r>
            <a:r>
              <a:rPr lang="en-US" dirty="0" smtClean="0"/>
              <a:t>is available </a:t>
            </a:r>
            <a:r>
              <a:rPr lang="en-US" dirty="0"/>
              <a:t>and can be </a:t>
            </a:r>
            <a:r>
              <a:rPr lang="en-US" dirty="0" smtClean="0"/>
              <a:t>used </a:t>
            </a:r>
            <a:r>
              <a:rPr lang="en-US" dirty="0"/>
              <a:t>in patients who have difficulty with swallowing pills</a:t>
            </a:r>
            <a:endParaRPr lang="el-GR" dirty="0"/>
          </a:p>
        </p:txBody>
      </p:sp>
    </p:spTree>
    <p:extLst>
      <p:ext uri="{BB962C8B-B14F-4D97-AF65-F5344CB8AC3E}">
        <p14:creationId xmlns:p14="http://schemas.microsoft.com/office/powerpoint/2010/main" val="247665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Symptomatic Management of Adverse Effects</a:t>
            </a:r>
            <a:endParaRPr lang="el-GR" sz="3200" dirty="0"/>
          </a:p>
        </p:txBody>
      </p:sp>
      <p:sp>
        <p:nvSpPr>
          <p:cNvPr id="3" name="Θέση περιεχομένου 2"/>
          <p:cNvSpPr>
            <a:spLocks noGrp="1"/>
          </p:cNvSpPr>
          <p:nvPr>
            <p:ph idx="1"/>
          </p:nvPr>
        </p:nvSpPr>
        <p:spPr>
          <a:xfrm>
            <a:off x="624114" y="2322285"/>
            <a:ext cx="11074400" cy="4151085"/>
          </a:xfrm>
        </p:spPr>
        <p:txBody>
          <a:bodyPr>
            <a:normAutofit/>
          </a:bodyPr>
          <a:lstStyle/>
          <a:p>
            <a:pPr marL="0" indent="0">
              <a:buNone/>
            </a:pPr>
            <a:r>
              <a:rPr lang="en-US" b="1" dirty="0"/>
              <a:t>Constipation</a:t>
            </a:r>
          </a:p>
          <a:p>
            <a:r>
              <a:rPr lang="en-US" dirty="0"/>
              <a:t>Constipation is the most common opioid-induced side effect reported by older adults</a:t>
            </a:r>
            <a:r>
              <a:rPr lang="en-US" dirty="0" smtClean="0"/>
              <a:t>.</a:t>
            </a:r>
            <a:endParaRPr lang="en-US" baseline="30000" dirty="0" smtClean="0"/>
          </a:p>
          <a:p>
            <a:r>
              <a:rPr lang="en-US" dirty="0" smtClean="0"/>
              <a:t>Up </a:t>
            </a:r>
            <a:r>
              <a:rPr lang="en-US" dirty="0"/>
              <a:t>to 80% of opioid-treated </a:t>
            </a:r>
            <a:r>
              <a:rPr lang="en-US" dirty="0" smtClean="0"/>
              <a:t>patients</a:t>
            </a:r>
          </a:p>
          <a:p>
            <a:r>
              <a:rPr lang="en-US" dirty="0" smtClean="0"/>
              <a:t> It </a:t>
            </a:r>
            <a:r>
              <a:rPr lang="en-US" dirty="0"/>
              <a:t>occurs as a consequence of opioid’s negative effects on gastrointestinal motility, secretions, and blood </a:t>
            </a:r>
            <a:r>
              <a:rPr lang="en-US" dirty="0" smtClean="0"/>
              <a:t>flow</a:t>
            </a:r>
          </a:p>
          <a:p>
            <a:r>
              <a:rPr lang="en-US" dirty="0" smtClean="0"/>
              <a:t>Treatment </a:t>
            </a:r>
            <a:r>
              <a:rPr lang="en-US" dirty="0"/>
              <a:t>can include non- pharmacologic therapies, such as a high-fiber diet, increased fluid intake, and increased physical activity</a:t>
            </a:r>
            <a:r>
              <a:rPr lang="en-US" dirty="0" smtClean="0"/>
              <a:t>.</a:t>
            </a:r>
          </a:p>
          <a:p>
            <a:r>
              <a:rPr lang="en-US" dirty="0" smtClean="0"/>
              <a:t> </a:t>
            </a:r>
            <a:r>
              <a:rPr lang="en-US" dirty="0"/>
              <a:t>Pharmacologic management includes daily stool softeners in addition to regular use of stimulant </a:t>
            </a:r>
            <a:r>
              <a:rPr lang="en-US" dirty="0" smtClean="0"/>
              <a:t>laxatives </a:t>
            </a:r>
            <a:r>
              <a:rPr lang="en-US" dirty="0"/>
              <a:t>to maintain regular bowel </a:t>
            </a:r>
            <a:r>
              <a:rPr lang="en-US" dirty="0" smtClean="0"/>
              <a:t>movements</a:t>
            </a:r>
          </a:p>
          <a:p>
            <a:r>
              <a:rPr lang="en-US" dirty="0"/>
              <a:t>Enemas and suppositories should be considered </a:t>
            </a:r>
          </a:p>
          <a:p>
            <a:endParaRPr lang="el-GR" dirty="0"/>
          </a:p>
        </p:txBody>
      </p:sp>
    </p:spTree>
    <p:extLst>
      <p:ext uri="{BB962C8B-B14F-4D97-AF65-F5344CB8AC3E}">
        <p14:creationId xmlns:p14="http://schemas.microsoft.com/office/powerpoint/2010/main" val="212855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solidFill>
                  <a:srgbClr val="EBEBEB"/>
                </a:solidFill>
              </a:rPr>
              <a:t>Symptomatic Management of Adverse Effects</a:t>
            </a:r>
            <a:endParaRPr lang="el-GR" dirty="0"/>
          </a:p>
        </p:txBody>
      </p:sp>
      <p:sp>
        <p:nvSpPr>
          <p:cNvPr id="3" name="Θέση περιεχομένου 2"/>
          <p:cNvSpPr>
            <a:spLocks noGrp="1"/>
          </p:cNvSpPr>
          <p:nvPr>
            <p:ph idx="1"/>
          </p:nvPr>
        </p:nvSpPr>
        <p:spPr>
          <a:xfrm>
            <a:off x="595086" y="2336800"/>
            <a:ext cx="11103428" cy="3683000"/>
          </a:xfrm>
        </p:spPr>
        <p:txBody>
          <a:bodyPr/>
          <a:lstStyle/>
          <a:p>
            <a:pPr marL="0" indent="0">
              <a:buNone/>
            </a:pPr>
            <a:r>
              <a:rPr lang="en-US" b="1" dirty="0"/>
              <a:t>Nausea</a:t>
            </a:r>
          </a:p>
          <a:p>
            <a:pPr>
              <a:lnSpc>
                <a:spcPct val="150000"/>
              </a:lnSpc>
            </a:pPr>
            <a:r>
              <a:rPr lang="en-US" dirty="0"/>
              <a:t>Nausea is another </a:t>
            </a:r>
            <a:r>
              <a:rPr lang="en-US" dirty="0" smtClean="0"/>
              <a:t>common opioid-induced </a:t>
            </a:r>
            <a:r>
              <a:rPr lang="en-US" dirty="0"/>
              <a:t>side effect</a:t>
            </a:r>
            <a:r>
              <a:rPr lang="en-US" dirty="0" smtClean="0"/>
              <a:t>.</a:t>
            </a:r>
            <a:endParaRPr lang="en-US" baseline="30000" dirty="0" smtClean="0"/>
          </a:p>
          <a:p>
            <a:pPr>
              <a:lnSpc>
                <a:spcPct val="150000"/>
              </a:lnSpc>
            </a:pPr>
            <a:r>
              <a:rPr lang="en-US" dirty="0" smtClean="0"/>
              <a:t>The </a:t>
            </a:r>
            <a:r>
              <a:rPr lang="en-US" dirty="0"/>
              <a:t>mechanisms that underlie opioid-induced nausea include decreased gastrointestinal motility, stimulation of the chemoreceptor trigger </a:t>
            </a:r>
            <a:r>
              <a:rPr lang="en-US" dirty="0" smtClean="0"/>
              <a:t>zone</a:t>
            </a:r>
          </a:p>
          <a:p>
            <a:pPr>
              <a:lnSpc>
                <a:spcPct val="150000"/>
              </a:lnSpc>
            </a:pPr>
            <a:r>
              <a:rPr lang="en-US" dirty="0" err="1" smtClean="0"/>
              <a:t>Antiemetics</a:t>
            </a:r>
            <a:r>
              <a:rPr lang="en-US" dirty="0" smtClean="0"/>
              <a:t> </a:t>
            </a:r>
            <a:r>
              <a:rPr lang="en-US" dirty="0"/>
              <a:t>should be </a:t>
            </a:r>
            <a:r>
              <a:rPr lang="en-US" dirty="0" smtClean="0"/>
              <a:t>administered</a:t>
            </a:r>
          </a:p>
          <a:p>
            <a:r>
              <a:rPr lang="en-US" dirty="0"/>
              <a:t>Anticholinergics, antihistamines, </a:t>
            </a:r>
            <a:r>
              <a:rPr lang="en-US" dirty="0" smtClean="0"/>
              <a:t>metoclopramide( </a:t>
            </a:r>
            <a:r>
              <a:rPr lang="en-US" dirty="0" err="1"/>
              <a:t>prokinetic</a:t>
            </a:r>
            <a:r>
              <a:rPr lang="en-US" dirty="0"/>
              <a:t> agent</a:t>
            </a:r>
            <a:r>
              <a:rPr lang="en-US" dirty="0" smtClean="0"/>
              <a:t>), Serotonin antagonists (</a:t>
            </a:r>
            <a:r>
              <a:rPr lang="en-US" dirty="0" err="1" smtClean="0"/>
              <a:t>ondancetron</a:t>
            </a:r>
            <a:r>
              <a:rPr lang="en-US" dirty="0" smtClean="0"/>
              <a:t>),  corticosteroids </a:t>
            </a:r>
            <a:r>
              <a:rPr lang="en-US" dirty="0"/>
              <a:t>(</a:t>
            </a:r>
            <a:r>
              <a:rPr lang="en-US" dirty="0" err="1"/>
              <a:t>eg</a:t>
            </a:r>
            <a:r>
              <a:rPr lang="en-US" dirty="0"/>
              <a:t>, dexamethasone)</a:t>
            </a:r>
            <a:endParaRPr lang="el-GR" dirty="0"/>
          </a:p>
        </p:txBody>
      </p:sp>
    </p:spTree>
    <p:extLst>
      <p:ext uri="{BB962C8B-B14F-4D97-AF65-F5344CB8AC3E}">
        <p14:creationId xmlns:p14="http://schemas.microsoft.com/office/powerpoint/2010/main" val="258795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solidFill>
                  <a:srgbClr val="EBEBEB"/>
                </a:solidFill>
              </a:rPr>
              <a:t>Symptomatic Management of Adverse Effects</a:t>
            </a:r>
            <a:endParaRPr lang="el-GR" dirty="0"/>
          </a:p>
        </p:txBody>
      </p:sp>
      <p:sp>
        <p:nvSpPr>
          <p:cNvPr id="3" name="Θέση περιεχομένου 2"/>
          <p:cNvSpPr>
            <a:spLocks noGrp="1"/>
          </p:cNvSpPr>
          <p:nvPr>
            <p:ph idx="1"/>
          </p:nvPr>
        </p:nvSpPr>
        <p:spPr>
          <a:xfrm>
            <a:off x="682170" y="2603500"/>
            <a:ext cx="10798629" cy="3416300"/>
          </a:xfrm>
        </p:spPr>
        <p:txBody>
          <a:bodyPr/>
          <a:lstStyle/>
          <a:p>
            <a:pPr marL="0" indent="0">
              <a:buNone/>
            </a:pPr>
            <a:r>
              <a:rPr lang="en-US" b="1" dirty="0" smtClean="0"/>
              <a:t>Hyperalgesia</a:t>
            </a:r>
          </a:p>
          <a:p>
            <a:pPr>
              <a:lnSpc>
                <a:spcPct val="150000"/>
              </a:lnSpc>
            </a:pPr>
            <a:r>
              <a:rPr lang="en-US" b="1" dirty="0" smtClean="0"/>
              <a:t> </a:t>
            </a:r>
            <a:r>
              <a:rPr lang="en-US" dirty="0" smtClean="0"/>
              <a:t>Opioid </a:t>
            </a:r>
            <a:r>
              <a:rPr lang="en-US" dirty="0"/>
              <a:t>hyperalgesia is a phenomenon where the body develops an </a:t>
            </a:r>
            <a:r>
              <a:rPr lang="en-US" i="1" dirty="0"/>
              <a:t>increased </a:t>
            </a:r>
            <a:r>
              <a:rPr lang="en-US" dirty="0"/>
              <a:t>sensitivity to pain secondary to opioid use </a:t>
            </a:r>
            <a:endParaRPr lang="en-US" dirty="0" smtClean="0"/>
          </a:p>
          <a:p>
            <a:pPr>
              <a:lnSpc>
                <a:spcPct val="150000"/>
              </a:lnSpc>
            </a:pPr>
            <a:r>
              <a:rPr lang="en-US" dirty="0"/>
              <a:t>Opioid hyperalgesia presents clinically with increasing pain in a patient on opioids. </a:t>
            </a:r>
            <a:endParaRPr lang="en-US" dirty="0" smtClean="0"/>
          </a:p>
          <a:p>
            <a:pPr>
              <a:lnSpc>
                <a:spcPct val="150000"/>
              </a:lnSpc>
            </a:pPr>
            <a:r>
              <a:rPr lang="en-US" dirty="0"/>
              <a:t>T</a:t>
            </a:r>
            <a:r>
              <a:rPr lang="en-US" dirty="0" smtClean="0"/>
              <a:t>he </a:t>
            </a:r>
            <a:r>
              <a:rPr lang="en-US" dirty="0"/>
              <a:t>treatment of opioid hyperalgesia is the decrease or discontinuation of opioids. </a:t>
            </a:r>
            <a:endParaRPr lang="en-US" dirty="0" smtClean="0"/>
          </a:p>
          <a:p>
            <a:pPr>
              <a:lnSpc>
                <a:spcPct val="150000"/>
              </a:lnSpc>
            </a:pPr>
            <a:r>
              <a:rPr lang="en-US" dirty="0" smtClean="0"/>
              <a:t>Even </a:t>
            </a:r>
            <a:r>
              <a:rPr lang="en-US" dirty="0"/>
              <a:t>experts in pain management may have difficulty recognizing and treating this complication appropriately </a:t>
            </a:r>
            <a:endParaRPr lang="el-GR" dirty="0"/>
          </a:p>
        </p:txBody>
      </p:sp>
    </p:spTree>
    <p:extLst>
      <p:ext uri="{BB962C8B-B14F-4D97-AF65-F5344CB8AC3E}">
        <p14:creationId xmlns:p14="http://schemas.microsoft.com/office/powerpoint/2010/main" val="424888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solidFill>
                  <a:srgbClr val="EBEBEB"/>
                </a:solidFill>
              </a:rPr>
              <a:t>Symptomatic Management of Adverse Effects</a:t>
            </a:r>
            <a:endParaRPr lang="el-GR" dirty="0"/>
          </a:p>
        </p:txBody>
      </p:sp>
      <p:sp>
        <p:nvSpPr>
          <p:cNvPr id="3" name="Θέση περιεχομένου 2"/>
          <p:cNvSpPr>
            <a:spLocks noGrp="1"/>
          </p:cNvSpPr>
          <p:nvPr>
            <p:ph idx="1"/>
          </p:nvPr>
        </p:nvSpPr>
        <p:spPr>
          <a:xfrm>
            <a:off x="682170" y="2603500"/>
            <a:ext cx="10798629" cy="3416300"/>
          </a:xfrm>
        </p:spPr>
        <p:txBody>
          <a:bodyPr/>
          <a:lstStyle/>
          <a:p>
            <a:pPr marL="0" indent="0">
              <a:buNone/>
            </a:pPr>
            <a:r>
              <a:rPr lang="en-US" b="1" dirty="0"/>
              <a:t>Addiction </a:t>
            </a:r>
            <a:endParaRPr lang="en-US" b="1" dirty="0" smtClean="0"/>
          </a:p>
          <a:p>
            <a:pPr>
              <a:lnSpc>
                <a:spcPct val="150000"/>
              </a:lnSpc>
            </a:pPr>
            <a:r>
              <a:rPr lang="en-US" dirty="0"/>
              <a:t>Addiction is not a moral weakness but is a complex disease in which genetic predisposition, exposure to opioids, social stress, and mental health status all play a role </a:t>
            </a:r>
            <a:endParaRPr lang="en-US" dirty="0" smtClean="0"/>
          </a:p>
          <a:p>
            <a:pPr>
              <a:lnSpc>
                <a:spcPct val="150000"/>
              </a:lnSpc>
            </a:pPr>
            <a:r>
              <a:rPr lang="en-US" dirty="0" smtClean="0"/>
              <a:t>It is a chronic disease</a:t>
            </a:r>
          </a:p>
          <a:p>
            <a:pPr>
              <a:lnSpc>
                <a:spcPct val="150000"/>
              </a:lnSpc>
            </a:pPr>
            <a:r>
              <a:rPr lang="en-US" dirty="0"/>
              <a:t>Without treatment or engagement in recovery activities, addiction is progressive and can result in disability or premature death. </a:t>
            </a:r>
            <a:endParaRPr lang="el-GR" dirty="0"/>
          </a:p>
        </p:txBody>
      </p:sp>
    </p:spTree>
    <p:extLst>
      <p:ext uri="{BB962C8B-B14F-4D97-AF65-F5344CB8AC3E}">
        <p14:creationId xmlns:p14="http://schemas.microsoft.com/office/powerpoint/2010/main" val="3562651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solidFill>
                  <a:srgbClr val="EBEBEB"/>
                </a:solidFill>
              </a:rPr>
              <a:t>Symptomatic Management of Adverse Effects</a:t>
            </a:r>
            <a:endParaRPr lang="el-GR" dirty="0"/>
          </a:p>
        </p:txBody>
      </p:sp>
      <p:sp>
        <p:nvSpPr>
          <p:cNvPr id="3" name="Θέση περιεχομένου 2"/>
          <p:cNvSpPr>
            <a:spLocks noGrp="1"/>
          </p:cNvSpPr>
          <p:nvPr>
            <p:ph idx="1"/>
          </p:nvPr>
        </p:nvSpPr>
        <p:spPr>
          <a:xfrm>
            <a:off x="638628" y="2603500"/>
            <a:ext cx="10842171" cy="3416300"/>
          </a:xfrm>
        </p:spPr>
        <p:txBody>
          <a:bodyPr/>
          <a:lstStyle/>
          <a:p>
            <a:pPr marL="0" indent="0">
              <a:buNone/>
            </a:pPr>
            <a:r>
              <a:rPr lang="en-US" sz="2000" b="1" dirty="0"/>
              <a:t>Pruritus</a:t>
            </a:r>
          </a:p>
          <a:p>
            <a:pPr>
              <a:lnSpc>
                <a:spcPct val="150000"/>
              </a:lnSpc>
            </a:pPr>
            <a:r>
              <a:rPr lang="en-US" dirty="0"/>
              <a:t>Pruritus is thought to result from peripheral histamine release. </a:t>
            </a:r>
            <a:endParaRPr lang="en-US" dirty="0" smtClean="0"/>
          </a:p>
          <a:p>
            <a:pPr>
              <a:lnSpc>
                <a:spcPct val="150000"/>
              </a:lnSpc>
            </a:pPr>
            <a:r>
              <a:rPr lang="en-US" dirty="0" smtClean="0"/>
              <a:t>Antihistamines </a:t>
            </a:r>
            <a:r>
              <a:rPr lang="en-US" dirty="0"/>
              <a:t>can be used </a:t>
            </a:r>
            <a:endParaRPr lang="en-US" dirty="0" smtClean="0"/>
          </a:p>
          <a:p>
            <a:pPr>
              <a:lnSpc>
                <a:spcPct val="150000"/>
              </a:lnSpc>
            </a:pPr>
            <a:r>
              <a:rPr lang="en-US" dirty="0" err="1"/>
              <a:t>N</a:t>
            </a:r>
            <a:r>
              <a:rPr lang="en-US" dirty="0" err="1" smtClean="0"/>
              <a:t>onpharmacologic</a:t>
            </a:r>
            <a:r>
              <a:rPr lang="en-US" dirty="0" smtClean="0"/>
              <a:t> </a:t>
            </a:r>
            <a:r>
              <a:rPr lang="en-US" dirty="0"/>
              <a:t>management (</a:t>
            </a:r>
            <a:r>
              <a:rPr lang="en-US" dirty="0" err="1"/>
              <a:t>eg</a:t>
            </a:r>
            <a:r>
              <a:rPr lang="en-US" dirty="0"/>
              <a:t>, topical lotions), or another one of the strategies, such as opioid rotation or dose reduction.</a:t>
            </a:r>
          </a:p>
          <a:p>
            <a:pPr>
              <a:lnSpc>
                <a:spcPct val="150000"/>
              </a:lnSpc>
            </a:pPr>
            <a:endParaRPr lang="el-GR" dirty="0"/>
          </a:p>
        </p:txBody>
      </p:sp>
    </p:spTree>
    <p:extLst>
      <p:ext uri="{BB962C8B-B14F-4D97-AF65-F5344CB8AC3E}">
        <p14:creationId xmlns:p14="http://schemas.microsoft.com/office/powerpoint/2010/main" val="1194088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Adjuvant Medications</a:t>
            </a:r>
            <a:endParaRPr lang="el-GR" dirty="0"/>
          </a:p>
        </p:txBody>
      </p:sp>
      <p:sp>
        <p:nvSpPr>
          <p:cNvPr id="3" name="Θέση περιεχομένου 2"/>
          <p:cNvSpPr>
            <a:spLocks noGrp="1"/>
          </p:cNvSpPr>
          <p:nvPr>
            <p:ph idx="1"/>
          </p:nvPr>
        </p:nvSpPr>
        <p:spPr>
          <a:xfrm>
            <a:off x="696686" y="2603500"/>
            <a:ext cx="10885714" cy="3416300"/>
          </a:xfrm>
        </p:spPr>
        <p:txBody>
          <a:bodyPr/>
          <a:lstStyle/>
          <a:p>
            <a:pPr>
              <a:lnSpc>
                <a:spcPct val="150000"/>
              </a:lnSpc>
            </a:pPr>
            <a:r>
              <a:rPr lang="en-US" sz="2000" dirty="0" smtClean="0"/>
              <a:t>Paracetamol</a:t>
            </a:r>
          </a:p>
          <a:p>
            <a:pPr>
              <a:lnSpc>
                <a:spcPct val="150000"/>
              </a:lnSpc>
            </a:pPr>
            <a:r>
              <a:rPr lang="en-US" sz="2000" dirty="0"/>
              <a:t>NSAIDs- Nonsteroidal anti-inflammatory drugs</a:t>
            </a:r>
            <a:endParaRPr lang="en-US" sz="2000" dirty="0" smtClean="0"/>
          </a:p>
          <a:p>
            <a:pPr marL="0" indent="0">
              <a:buNone/>
            </a:pPr>
            <a:endParaRPr lang="en-US" dirty="0"/>
          </a:p>
          <a:p>
            <a:pPr marL="0" indent="0">
              <a:buNone/>
            </a:pPr>
            <a:endParaRPr lang="el-GR" dirty="0"/>
          </a:p>
        </p:txBody>
      </p:sp>
      <p:pic>
        <p:nvPicPr>
          <p:cNvPr id="4" name="Εικόνα 3"/>
          <p:cNvPicPr>
            <a:picLocks noChangeAspect="1"/>
          </p:cNvPicPr>
          <p:nvPr/>
        </p:nvPicPr>
        <p:blipFill>
          <a:blip r:embed="rId2"/>
          <a:stretch>
            <a:fillRect/>
          </a:stretch>
        </p:blipFill>
        <p:spPr>
          <a:xfrm>
            <a:off x="8998366" y="2404609"/>
            <a:ext cx="1836000" cy="4043542"/>
          </a:xfrm>
          <a:prstGeom prst="rect">
            <a:avLst/>
          </a:prstGeom>
        </p:spPr>
      </p:pic>
    </p:spTree>
    <p:extLst>
      <p:ext uri="{BB962C8B-B14F-4D97-AF65-F5344CB8AC3E}">
        <p14:creationId xmlns:p14="http://schemas.microsoft.com/office/powerpoint/2010/main" val="16279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Pain Treatment Options</a:t>
            </a:r>
            <a:endParaRPr lang="el-GR" b="1" dirty="0"/>
          </a:p>
        </p:txBody>
      </p:sp>
      <p:sp>
        <p:nvSpPr>
          <p:cNvPr id="3" name="Θέση περιεχομένου 2"/>
          <p:cNvSpPr>
            <a:spLocks noGrp="1"/>
          </p:cNvSpPr>
          <p:nvPr>
            <p:ph sz="half" idx="1"/>
          </p:nvPr>
        </p:nvSpPr>
        <p:spPr>
          <a:xfrm>
            <a:off x="899886" y="2603500"/>
            <a:ext cx="5791200" cy="3416301"/>
          </a:xfrm>
        </p:spPr>
        <p:txBody>
          <a:bodyPr/>
          <a:lstStyle/>
          <a:p>
            <a:r>
              <a:rPr lang="en-US" dirty="0" smtClean="0"/>
              <a:t>Epidural Analgesia</a:t>
            </a:r>
          </a:p>
          <a:p>
            <a:r>
              <a:rPr lang="en-US" dirty="0" smtClean="0"/>
              <a:t>Opioid Medication</a:t>
            </a:r>
          </a:p>
          <a:p>
            <a:r>
              <a:rPr lang="en-US" dirty="0" smtClean="0"/>
              <a:t>Other pain medications</a:t>
            </a:r>
          </a:p>
          <a:p>
            <a:pPr marL="0" indent="0">
              <a:buNone/>
            </a:pPr>
            <a:r>
              <a:rPr lang="en-US" dirty="0" smtClean="0"/>
              <a:t>      Nonsteroidal </a:t>
            </a:r>
            <a:r>
              <a:rPr lang="en-US" dirty="0"/>
              <a:t>anti-inflammatory drugs (NSAIDs</a:t>
            </a:r>
            <a:r>
              <a:rPr lang="en-US" dirty="0" smtClean="0"/>
              <a:t>)</a:t>
            </a:r>
          </a:p>
          <a:p>
            <a:pPr marL="0" indent="0">
              <a:buNone/>
            </a:pPr>
            <a:r>
              <a:rPr lang="en-US" dirty="0" smtClean="0"/>
              <a:t>      Acetaminophen –Paracetamol</a:t>
            </a:r>
            <a:endParaRPr lang="el-GR" dirty="0" smtClean="0"/>
          </a:p>
          <a:p>
            <a:r>
              <a:rPr lang="en-US" dirty="0" smtClean="0"/>
              <a:t>Antidepressants, antiepileptic medications</a:t>
            </a:r>
          </a:p>
          <a:p>
            <a:pPr marL="0" indent="0">
              <a:buNone/>
            </a:pPr>
            <a:endParaRPr lang="en-US" dirty="0" smtClean="0"/>
          </a:p>
          <a:p>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8835683" y="2498850"/>
            <a:ext cx="1754160" cy="4032000"/>
          </a:xfrm>
          <a:prstGeom prst="rect">
            <a:avLst/>
          </a:prstGeom>
        </p:spPr>
      </p:pic>
    </p:spTree>
    <p:extLst>
      <p:ext uri="{BB962C8B-B14F-4D97-AF65-F5344CB8AC3E}">
        <p14:creationId xmlns:p14="http://schemas.microsoft.com/office/powerpoint/2010/main" val="2514507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Paracetamol-Acetaminophen</a:t>
            </a:r>
            <a:endParaRPr lang="el-GR" dirty="0"/>
          </a:p>
        </p:txBody>
      </p:sp>
      <p:sp>
        <p:nvSpPr>
          <p:cNvPr id="3" name="Θέση περιεχομένου 2"/>
          <p:cNvSpPr>
            <a:spLocks noGrp="1"/>
          </p:cNvSpPr>
          <p:nvPr>
            <p:ph idx="1"/>
          </p:nvPr>
        </p:nvSpPr>
        <p:spPr>
          <a:xfrm>
            <a:off x="638628" y="2603500"/>
            <a:ext cx="10668001" cy="3416300"/>
          </a:xfrm>
        </p:spPr>
        <p:txBody>
          <a:bodyPr/>
          <a:lstStyle/>
          <a:p>
            <a:r>
              <a:rPr lang="en-US" dirty="0"/>
              <a:t>Acetaminophen is likely the safest of all of </a:t>
            </a:r>
            <a:r>
              <a:rPr lang="en-US" dirty="0" smtClean="0"/>
              <a:t>the pain medications</a:t>
            </a:r>
          </a:p>
          <a:p>
            <a:r>
              <a:rPr lang="en-US" dirty="0" smtClean="0"/>
              <a:t> It </a:t>
            </a:r>
            <a:r>
              <a:rPr lang="en-US" dirty="0"/>
              <a:t>is approximately as strong as the oral </a:t>
            </a:r>
            <a:r>
              <a:rPr lang="en-US" dirty="0" smtClean="0"/>
              <a:t>opioids</a:t>
            </a:r>
          </a:p>
          <a:p>
            <a:r>
              <a:rPr lang="en-US" dirty="0"/>
              <a:t>A</a:t>
            </a:r>
            <a:r>
              <a:rPr lang="en-US" dirty="0" smtClean="0"/>
              <a:t>cetaminophen </a:t>
            </a:r>
            <a:r>
              <a:rPr lang="en-US" dirty="0"/>
              <a:t>can cause liver damage when used in higher doses for prolonged periods of </a:t>
            </a:r>
            <a:r>
              <a:rPr lang="en-US" dirty="0" smtClean="0"/>
              <a:t>time</a:t>
            </a:r>
          </a:p>
          <a:p>
            <a:r>
              <a:rPr lang="en-US" dirty="0" smtClean="0"/>
              <a:t> </a:t>
            </a:r>
            <a:r>
              <a:rPr lang="en-US" dirty="0"/>
              <a:t>it is more likely to cause liver damage in individuals who are ingesting other liver-toxic drugs (alcohol in particular</a:t>
            </a:r>
            <a:r>
              <a:rPr lang="en-US" dirty="0" smtClean="0"/>
              <a:t>).</a:t>
            </a:r>
          </a:p>
          <a:p>
            <a:r>
              <a:rPr lang="en-US" dirty="0" smtClean="0"/>
              <a:t> </a:t>
            </a:r>
            <a:r>
              <a:rPr lang="en-US" dirty="0"/>
              <a:t>For those with a healthy liver, </a:t>
            </a:r>
            <a:r>
              <a:rPr lang="en-US" dirty="0" smtClean="0"/>
              <a:t>3-4gr </a:t>
            </a:r>
            <a:r>
              <a:rPr lang="en-US" dirty="0"/>
              <a:t>per day or less is generally considered safe</a:t>
            </a:r>
            <a:r>
              <a:rPr lang="en-US" dirty="0" smtClean="0"/>
              <a:t>.</a:t>
            </a:r>
          </a:p>
          <a:p>
            <a:r>
              <a:rPr lang="en-US" dirty="0" smtClean="0"/>
              <a:t>Treatment includes lowering the daily intake or stop for a period of time </a:t>
            </a:r>
            <a:endParaRPr lang="el-GR" dirty="0"/>
          </a:p>
        </p:txBody>
      </p:sp>
    </p:spTree>
    <p:extLst>
      <p:ext uri="{BB962C8B-B14F-4D97-AF65-F5344CB8AC3E}">
        <p14:creationId xmlns:p14="http://schemas.microsoft.com/office/powerpoint/2010/main" val="1524892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Nonsteroidal anti-inflammatory drugs (</a:t>
            </a:r>
            <a:r>
              <a:rPr lang="en-US" sz="3200" b="1" dirty="0" smtClean="0"/>
              <a:t>NSAID</a:t>
            </a:r>
            <a:r>
              <a:rPr lang="el-GR" sz="3200" b="1" dirty="0" smtClean="0"/>
              <a:t>)</a:t>
            </a:r>
            <a:r>
              <a:rPr lang="en-US" sz="3200" b="1" dirty="0" smtClean="0"/>
              <a:t> </a:t>
            </a:r>
            <a:endParaRPr lang="el-GR" sz="3200" dirty="0"/>
          </a:p>
        </p:txBody>
      </p:sp>
      <p:sp>
        <p:nvSpPr>
          <p:cNvPr id="3" name="Θέση περιεχομένου 2"/>
          <p:cNvSpPr>
            <a:spLocks noGrp="1"/>
          </p:cNvSpPr>
          <p:nvPr>
            <p:ph idx="1"/>
          </p:nvPr>
        </p:nvSpPr>
        <p:spPr>
          <a:xfrm>
            <a:off x="711200" y="2603500"/>
            <a:ext cx="10609943" cy="3811814"/>
          </a:xfrm>
        </p:spPr>
        <p:txBody>
          <a:bodyPr/>
          <a:lstStyle/>
          <a:p>
            <a:pPr marL="0" indent="0">
              <a:buNone/>
            </a:pPr>
            <a:r>
              <a:rPr lang="en-US" b="1" dirty="0"/>
              <a:t>Gastrointestinal side effects of NSAIDs </a:t>
            </a:r>
            <a:endParaRPr lang="en-US" b="1" dirty="0" smtClean="0"/>
          </a:p>
          <a:p>
            <a:r>
              <a:rPr lang="en-US" dirty="0" smtClean="0"/>
              <a:t>NSAIDs </a:t>
            </a:r>
            <a:r>
              <a:rPr lang="en-US" dirty="0"/>
              <a:t>are known to cause upper gastrointestinal irritation and </a:t>
            </a:r>
            <a:r>
              <a:rPr lang="en-US" dirty="0" smtClean="0"/>
              <a:t>bleeding</a:t>
            </a:r>
          </a:p>
          <a:p>
            <a:r>
              <a:rPr lang="en-US" dirty="0" smtClean="0"/>
              <a:t> </a:t>
            </a:r>
            <a:r>
              <a:rPr lang="en-US" dirty="0"/>
              <a:t>W</a:t>
            </a:r>
            <a:r>
              <a:rPr lang="en-US" dirty="0" smtClean="0"/>
              <a:t>ith </a:t>
            </a:r>
            <a:r>
              <a:rPr lang="en-US" dirty="0"/>
              <a:t>some caution, NSAIDs can be used as a first or second line agent for pain</a:t>
            </a:r>
            <a:r>
              <a:rPr lang="en-US" dirty="0" smtClean="0"/>
              <a:t>.</a:t>
            </a:r>
          </a:p>
          <a:p>
            <a:r>
              <a:rPr lang="en-US" dirty="0" smtClean="0"/>
              <a:t> </a:t>
            </a:r>
            <a:r>
              <a:rPr lang="en-US" dirty="0"/>
              <a:t>Lower doses of NSAIDs are less likely to cause GI bleeding. </a:t>
            </a:r>
            <a:endParaRPr lang="en-US" dirty="0" smtClean="0"/>
          </a:p>
          <a:p>
            <a:r>
              <a:rPr lang="en-US" dirty="0" smtClean="0"/>
              <a:t>200 </a:t>
            </a:r>
            <a:r>
              <a:rPr lang="en-US" dirty="0"/>
              <a:t>mg of ibuprofen taken four times a day has the pain-relieving efficacy of 10 mg of morphine four times a </a:t>
            </a:r>
            <a:r>
              <a:rPr lang="en-US" dirty="0" smtClean="0"/>
              <a:t>day</a:t>
            </a:r>
          </a:p>
          <a:p>
            <a:r>
              <a:rPr lang="en-US" dirty="0" smtClean="0"/>
              <a:t>NSAIDs </a:t>
            </a:r>
            <a:r>
              <a:rPr lang="en-US" dirty="0"/>
              <a:t>can be taken with a proton pump inhibitor (PPI) such as omeprazole </a:t>
            </a:r>
            <a:r>
              <a:rPr lang="en-US" dirty="0" smtClean="0"/>
              <a:t>to </a:t>
            </a:r>
            <a:r>
              <a:rPr lang="en-US" dirty="0"/>
              <a:t>greatly decrease the risk of bleeding </a:t>
            </a:r>
            <a:endParaRPr lang="en-US" dirty="0" smtClean="0"/>
          </a:p>
          <a:p>
            <a:r>
              <a:rPr lang="en-US" dirty="0"/>
              <a:t>Celecoxib may also be taken to reduce the risk of bleeding </a:t>
            </a:r>
            <a:endParaRPr lang="el-GR" dirty="0"/>
          </a:p>
        </p:txBody>
      </p:sp>
    </p:spTree>
    <p:extLst>
      <p:ext uri="{BB962C8B-B14F-4D97-AF65-F5344CB8AC3E}">
        <p14:creationId xmlns:p14="http://schemas.microsoft.com/office/powerpoint/2010/main" val="4122521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Nonsteroidal anti-inflammatory drugs (</a:t>
            </a:r>
            <a:r>
              <a:rPr lang="en-US" sz="3200" b="1" dirty="0" smtClean="0"/>
              <a:t>NSAID</a:t>
            </a:r>
            <a:r>
              <a:rPr lang="el-GR" sz="3200" b="1" dirty="0" smtClean="0"/>
              <a:t>)</a:t>
            </a:r>
            <a:r>
              <a:rPr lang="en-US" sz="3200" b="1" dirty="0" smtClean="0"/>
              <a:t> </a:t>
            </a:r>
            <a:endParaRPr lang="el-GR" sz="3200" dirty="0"/>
          </a:p>
        </p:txBody>
      </p:sp>
      <p:sp>
        <p:nvSpPr>
          <p:cNvPr id="3" name="Θέση περιεχομένου 2"/>
          <p:cNvSpPr>
            <a:spLocks noGrp="1"/>
          </p:cNvSpPr>
          <p:nvPr>
            <p:ph idx="1"/>
          </p:nvPr>
        </p:nvSpPr>
        <p:spPr>
          <a:xfrm>
            <a:off x="711200" y="2603500"/>
            <a:ext cx="10609943" cy="3811814"/>
          </a:xfrm>
        </p:spPr>
        <p:txBody>
          <a:bodyPr/>
          <a:lstStyle/>
          <a:p>
            <a:pPr marL="0" indent="0">
              <a:buNone/>
            </a:pPr>
            <a:r>
              <a:rPr lang="en-US" b="1" dirty="0"/>
              <a:t>Renal side effects of NSAIDs </a:t>
            </a:r>
            <a:endParaRPr lang="en-US" b="1" dirty="0" smtClean="0"/>
          </a:p>
          <a:p>
            <a:r>
              <a:rPr lang="en-US" dirty="0" smtClean="0"/>
              <a:t>NSAIDs </a:t>
            </a:r>
            <a:r>
              <a:rPr lang="en-US" dirty="0"/>
              <a:t>may also have </a:t>
            </a:r>
            <a:r>
              <a:rPr lang="en-US" dirty="0" smtClean="0"/>
              <a:t>an </a:t>
            </a:r>
            <a:r>
              <a:rPr lang="en-US" dirty="0"/>
              <a:t>effect on kidney function. </a:t>
            </a:r>
            <a:endParaRPr lang="en-US" dirty="0" smtClean="0"/>
          </a:p>
          <a:p>
            <a:r>
              <a:rPr lang="en-US" dirty="0" smtClean="0"/>
              <a:t>Avoid prescribing </a:t>
            </a:r>
            <a:r>
              <a:rPr lang="en-US" dirty="0"/>
              <a:t>NSAIDs to anyone with an elevated creatinine. </a:t>
            </a:r>
            <a:endParaRPr lang="en-US" dirty="0" smtClean="0"/>
          </a:p>
          <a:p>
            <a:r>
              <a:rPr lang="en-US" dirty="0" smtClean="0"/>
              <a:t>This </a:t>
            </a:r>
            <a:r>
              <a:rPr lang="en-US" dirty="0"/>
              <a:t>detrimental effect is worse with some NSAIDs than it is with others</a:t>
            </a:r>
            <a:r>
              <a:rPr lang="en-US" dirty="0" smtClean="0"/>
              <a:t>.</a:t>
            </a:r>
          </a:p>
          <a:p>
            <a:r>
              <a:rPr lang="en-US" dirty="0" smtClean="0"/>
              <a:t> </a:t>
            </a:r>
            <a:r>
              <a:rPr lang="en-US" dirty="0"/>
              <a:t>The renal effects of NSAIDs are dose-related</a:t>
            </a:r>
            <a:r>
              <a:rPr lang="en-US" dirty="0" smtClean="0"/>
              <a:t>.</a:t>
            </a:r>
          </a:p>
          <a:p>
            <a:r>
              <a:rPr lang="en-US" dirty="0" smtClean="0"/>
              <a:t> </a:t>
            </a:r>
            <a:r>
              <a:rPr lang="en-US" dirty="0"/>
              <a:t>Lower doses are safer. </a:t>
            </a:r>
            <a:endParaRPr lang="en-US" dirty="0" smtClean="0"/>
          </a:p>
          <a:p>
            <a:r>
              <a:rPr lang="en-US" dirty="0" smtClean="0"/>
              <a:t>The </a:t>
            </a:r>
            <a:r>
              <a:rPr lang="en-US" dirty="0"/>
              <a:t>200 mg dose of ibuprofen is very safe and can be used for a short duration even for those with moderate or severe renal insufficiency and acute pain </a:t>
            </a:r>
            <a:endParaRPr lang="el-GR" dirty="0"/>
          </a:p>
        </p:txBody>
      </p:sp>
    </p:spTree>
    <p:extLst>
      <p:ext uri="{BB962C8B-B14F-4D97-AF65-F5344CB8AC3E}">
        <p14:creationId xmlns:p14="http://schemas.microsoft.com/office/powerpoint/2010/main" val="2336023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Nonsteroidal anti-inflammatory drugs (</a:t>
            </a:r>
            <a:r>
              <a:rPr lang="en-US" sz="3200" b="1" dirty="0" smtClean="0"/>
              <a:t>NSAID</a:t>
            </a:r>
            <a:r>
              <a:rPr lang="el-GR" sz="3200" b="1" dirty="0" smtClean="0"/>
              <a:t>)</a:t>
            </a:r>
            <a:r>
              <a:rPr lang="en-US" sz="3200" b="1" dirty="0" smtClean="0"/>
              <a:t> </a:t>
            </a:r>
            <a:endParaRPr lang="el-GR" sz="3200" dirty="0"/>
          </a:p>
        </p:txBody>
      </p:sp>
      <p:sp>
        <p:nvSpPr>
          <p:cNvPr id="3" name="Θέση περιεχομένου 2"/>
          <p:cNvSpPr>
            <a:spLocks noGrp="1"/>
          </p:cNvSpPr>
          <p:nvPr>
            <p:ph idx="1"/>
          </p:nvPr>
        </p:nvSpPr>
        <p:spPr>
          <a:xfrm>
            <a:off x="711200" y="2603500"/>
            <a:ext cx="10609943" cy="3811814"/>
          </a:xfrm>
        </p:spPr>
        <p:txBody>
          <a:bodyPr/>
          <a:lstStyle/>
          <a:p>
            <a:pPr marL="0" indent="0">
              <a:lnSpc>
                <a:spcPct val="150000"/>
              </a:lnSpc>
              <a:buNone/>
            </a:pPr>
            <a:r>
              <a:rPr lang="en-US" b="1" dirty="0"/>
              <a:t>Cardiac side effects of NSAIDs </a:t>
            </a:r>
            <a:endParaRPr lang="en-US" b="1" dirty="0" smtClean="0"/>
          </a:p>
          <a:p>
            <a:pPr>
              <a:lnSpc>
                <a:spcPct val="150000"/>
              </a:lnSpc>
            </a:pPr>
            <a:r>
              <a:rPr lang="en-US" dirty="0" smtClean="0"/>
              <a:t>NSAIDs </a:t>
            </a:r>
            <a:r>
              <a:rPr lang="en-US" dirty="0"/>
              <a:t>do have significant cardiac effects and should be used with caution in those with coronary artery disease. </a:t>
            </a:r>
            <a:endParaRPr lang="en-US" dirty="0" smtClean="0"/>
          </a:p>
          <a:p>
            <a:pPr>
              <a:lnSpc>
                <a:spcPct val="150000"/>
              </a:lnSpc>
            </a:pPr>
            <a:r>
              <a:rPr lang="en-US" dirty="0" smtClean="0"/>
              <a:t>They </a:t>
            </a:r>
            <a:r>
              <a:rPr lang="en-US" dirty="0"/>
              <a:t>appear to increase the risk of cardiovascular events in those with known heart disease and those at high risk for heart disease </a:t>
            </a:r>
            <a:endParaRPr lang="en-US" dirty="0" smtClean="0"/>
          </a:p>
          <a:p>
            <a:pPr>
              <a:lnSpc>
                <a:spcPct val="150000"/>
              </a:lnSpc>
            </a:pPr>
            <a:r>
              <a:rPr lang="en-US" dirty="0" smtClean="0"/>
              <a:t>NSAIDs </a:t>
            </a:r>
            <a:r>
              <a:rPr lang="en-US" dirty="0"/>
              <a:t>also interfere with aspirin, </a:t>
            </a:r>
            <a:r>
              <a:rPr lang="en-US" dirty="0" err="1"/>
              <a:t>clopidogrel</a:t>
            </a:r>
            <a:r>
              <a:rPr lang="en-US" dirty="0"/>
              <a:t>, and other </a:t>
            </a:r>
            <a:r>
              <a:rPr lang="en-US" dirty="0" smtClean="0"/>
              <a:t>blood thinners</a:t>
            </a:r>
            <a:endParaRPr lang="el-GR" dirty="0"/>
          </a:p>
        </p:txBody>
      </p:sp>
    </p:spTree>
    <p:extLst>
      <p:ext uri="{BB962C8B-B14F-4D97-AF65-F5344CB8AC3E}">
        <p14:creationId xmlns:p14="http://schemas.microsoft.com/office/powerpoint/2010/main" val="244051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b="1" dirty="0"/>
              <a:t>Nonsteroidal anti-inflammatory drugs (</a:t>
            </a:r>
            <a:r>
              <a:rPr lang="en-US" sz="3200" b="1" dirty="0" smtClean="0"/>
              <a:t>NSAID</a:t>
            </a:r>
            <a:r>
              <a:rPr lang="el-GR" sz="3200" b="1" dirty="0" smtClean="0"/>
              <a:t>)</a:t>
            </a:r>
            <a:endParaRPr lang="el-GR" sz="3200" dirty="0"/>
          </a:p>
        </p:txBody>
      </p:sp>
      <p:sp>
        <p:nvSpPr>
          <p:cNvPr id="3" name="Θέση περιεχομένου 2"/>
          <p:cNvSpPr>
            <a:spLocks noGrp="1"/>
          </p:cNvSpPr>
          <p:nvPr>
            <p:ph idx="1"/>
          </p:nvPr>
        </p:nvSpPr>
        <p:spPr>
          <a:xfrm>
            <a:off x="711200" y="2603500"/>
            <a:ext cx="10609943" cy="3811814"/>
          </a:xfrm>
        </p:spPr>
        <p:txBody>
          <a:bodyPr/>
          <a:lstStyle/>
          <a:p>
            <a:pPr marL="0" indent="0">
              <a:buNone/>
            </a:pPr>
            <a:r>
              <a:rPr lang="en-US" b="1" dirty="0"/>
              <a:t>Bone </a:t>
            </a:r>
            <a:r>
              <a:rPr lang="en-US" b="1" dirty="0" smtClean="0"/>
              <a:t>healing</a:t>
            </a:r>
          </a:p>
          <a:p>
            <a:pPr>
              <a:lnSpc>
                <a:spcPct val="150000"/>
              </a:lnSpc>
            </a:pPr>
            <a:r>
              <a:rPr lang="en-US" dirty="0" smtClean="0"/>
              <a:t>Treating </a:t>
            </a:r>
            <a:r>
              <a:rPr lang="en-US" dirty="0"/>
              <a:t>trauma </a:t>
            </a:r>
            <a:r>
              <a:rPr lang="en-US" dirty="0" smtClean="0"/>
              <a:t>with </a:t>
            </a:r>
            <a:r>
              <a:rPr lang="en-US" dirty="0"/>
              <a:t>NSAIDs may delay healing after </a:t>
            </a:r>
            <a:r>
              <a:rPr lang="en-US" dirty="0" smtClean="0"/>
              <a:t>fracture </a:t>
            </a:r>
          </a:p>
          <a:p>
            <a:pPr>
              <a:lnSpc>
                <a:spcPct val="150000"/>
              </a:lnSpc>
            </a:pPr>
            <a:r>
              <a:rPr lang="en-US" dirty="0" smtClean="0"/>
              <a:t>Inflammation </a:t>
            </a:r>
            <a:r>
              <a:rPr lang="en-US" dirty="0"/>
              <a:t>is an important </a:t>
            </a:r>
            <a:r>
              <a:rPr lang="en-US" dirty="0" smtClean="0"/>
              <a:t>component </a:t>
            </a:r>
            <a:r>
              <a:rPr lang="en-US" dirty="0"/>
              <a:t>of bone healing. </a:t>
            </a:r>
            <a:endParaRPr lang="en-US" dirty="0" smtClean="0"/>
          </a:p>
          <a:p>
            <a:pPr>
              <a:lnSpc>
                <a:spcPct val="150000"/>
              </a:lnSpc>
            </a:pPr>
            <a:r>
              <a:rPr lang="en-US" dirty="0" smtClean="0"/>
              <a:t>Reduction </a:t>
            </a:r>
            <a:r>
              <a:rPr lang="en-US" dirty="0"/>
              <a:t>of inflammation may impair the healing process. </a:t>
            </a:r>
            <a:endParaRPr lang="en-US" dirty="0" smtClean="0"/>
          </a:p>
          <a:p>
            <a:pPr>
              <a:lnSpc>
                <a:spcPct val="150000"/>
              </a:lnSpc>
            </a:pPr>
            <a:r>
              <a:rPr lang="en-US" dirty="0" smtClean="0"/>
              <a:t>Some </a:t>
            </a:r>
            <a:r>
              <a:rPr lang="en-US" dirty="0"/>
              <a:t>studies have confirmed that NSAIDs may have a small negative effect on healing but others have questioned </a:t>
            </a:r>
            <a:r>
              <a:rPr lang="en-US" dirty="0" smtClean="0"/>
              <a:t>this</a:t>
            </a:r>
          </a:p>
          <a:p>
            <a:pPr>
              <a:lnSpc>
                <a:spcPct val="150000"/>
              </a:lnSpc>
            </a:pPr>
            <a:r>
              <a:rPr lang="en-US" dirty="0" smtClean="0"/>
              <a:t>Dosage and duration of therapy should be monitored</a:t>
            </a:r>
            <a:endParaRPr lang="el-GR" dirty="0"/>
          </a:p>
        </p:txBody>
      </p:sp>
    </p:spTree>
    <p:extLst>
      <p:ext uri="{BB962C8B-B14F-4D97-AF65-F5344CB8AC3E}">
        <p14:creationId xmlns:p14="http://schemas.microsoft.com/office/powerpoint/2010/main" val="3574205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54953" y="1002696"/>
            <a:ext cx="8761413" cy="706964"/>
          </a:xfrm>
        </p:spPr>
        <p:txBody>
          <a:bodyPr/>
          <a:lstStyle/>
          <a:p>
            <a:pPr algn="ctr"/>
            <a:r>
              <a:rPr lang="en-US" dirty="0" smtClean="0"/>
              <a:t>Other Medications</a:t>
            </a:r>
            <a:endParaRPr lang="el-GR" dirty="0"/>
          </a:p>
        </p:txBody>
      </p:sp>
      <p:sp>
        <p:nvSpPr>
          <p:cNvPr id="3" name="Θέση περιεχομένου 2"/>
          <p:cNvSpPr>
            <a:spLocks noGrp="1"/>
          </p:cNvSpPr>
          <p:nvPr>
            <p:ph idx="1"/>
          </p:nvPr>
        </p:nvSpPr>
        <p:spPr>
          <a:xfrm>
            <a:off x="667656" y="2603499"/>
            <a:ext cx="10827657" cy="3724729"/>
          </a:xfrm>
        </p:spPr>
        <p:txBody>
          <a:bodyPr/>
          <a:lstStyle/>
          <a:p>
            <a:r>
              <a:rPr lang="en-US" dirty="0" smtClean="0"/>
              <a:t>Antidepressant medications (SSRIs, </a:t>
            </a:r>
            <a:r>
              <a:rPr lang="en-US" dirty="0" err="1" smtClean="0"/>
              <a:t>TCAs,SNRIs</a:t>
            </a:r>
            <a:r>
              <a:rPr lang="en-US" dirty="0" smtClean="0"/>
              <a:t>)</a:t>
            </a:r>
          </a:p>
          <a:p>
            <a:r>
              <a:rPr lang="en-US" dirty="0" smtClean="0"/>
              <a:t>Antiepileptic medications (</a:t>
            </a:r>
            <a:r>
              <a:rPr lang="en-US" dirty="0" err="1" smtClean="0"/>
              <a:t>Trileptal</a:t>
            </a:r>
            <a:r>
              <a:rPr lang="en-US" dirty="0" smtClean="0"/>
              <a:t>, Gabapentin, </a:t>
            </a:r>
            <a:r>
              <a:rPr lang="en-US" dirty="0" err="1" smtClean="0"/>
              <a:t>pregabalin</a:t>
            </a:r>
            <a:r>
              <a:rPr lang="en-US" dirty="0" smtClean="0"/>
              <a:t>)</a:t>
            </a:r>
          </a:p>
          <a:p>
            <a:pPr marL="0" indent="0">
              <a:buNone/>
            </a:pPr>
            <a:endParaRPr lang="en-US" dirty="0"/>
          </a:p>
          <a:p>
            <a:pPr marL="0" indent="0">
              <a:buNone/>
            </a:pPr>
            <a:r>
              <a:rPr lang="en-US" dirty="0" smtClean="0"/>
              <a:t>Main Side effects</a:t>
            </a:r>
          </a:p>
          <a:p>
            <a:r>
              <a:rPr lang="en-US" dirty="0" smtClean="0"/>
              <a:t>CNS: sedation, drowsiness, fatigue, vision</a:t>
            </a:r>
          </a:p>
          <a:p>
            <a:r>
              <a:rPr lang="en-US" dirty="0" smtClean="0"/>
              <a:t>Gastrointestinal: nausea, vomit, constipation</a:t>
            </a:r>
          </a:p>
          <a:p>
            <a:pPr marL="0" indent="0">
              <a:buNone/>
            </a:pPr>
            <a:endParaRPr lang="en-US" dirty="0"/>
          </a:p>
          <a:p>
            <a:pPr marL="0" indent="0">
              <a:buNone/>
            </a:pPr>
            <a:r>
              <a:rPr lang="en-US" sz="2000" b="1" u="sng" dirty="0" smtClean="0"/>
              <a:t>Dosage</a:t>
            </a:r>
            <a:r>
              <a:rPr lang="en-US" sz="2000" b="1" dirty="0" smtClean="0"/>
              <a:t>: Start slow Go slow</a:t>
            </a:r>
            <a:endParaRPr lang="el-GR" sz="2000" b="1" dirty="0"/>
          </a:p>
        </p:txBody>
      </p:sp>
    </p:spTree>
    <p:extLst>
      <p:ext uri="{BB962C8B-B14F-4D97-AF65-F5344CB8AC3E}">
        <p14:creationId xmlns:p14="http://schemas.microsoft.com/office/powerpoint/2010/main" val="3103663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latin typeface="Comic Sans MS" panose="030F0702030302020204" pitchFamily="66" charset="0"/>
              </a:rPr>
              <a:t>Thank you!</a:t>
            </a:r>
            <a:br>
              <a:rPr lang="en-US" b="1" dirty="0" smtClean="0">
                <a:latin typeface="Comic Sans MS" panose="030F0702030302020204" pitchFamily="66" charset="0"/>
              </a:rPr>
            </a:br>
            <a:r>
              <a:rPr lang="en-US" b="1" dirty="0" smtClean="0">
                <a:latin typeface="Comic Sans MS" panose="030F0702030302020204" pitchFamily="66" charset="0"/>
              </a:rPr>
              <a:t> And don’t forget the balance</a:t>
            </a:r>
            <a:endParaRPr lang="el-GR" b="1" dirty="0">
              <a:latin typeface="Comic Sans MS" panose="030F0702030302020204" pitchFamily="66" charset="0"/>
            </a:endParaRPr>
          </a:p>
        </p:txBody>
      </p:sp>
      <p:pic>
        <p:nvPicPr>
          <p:cNvPr id="4" name="Θέση περιεχομένου 3"/>
          <p:cNvPicPr>
            <a:picLocks noGrp="1" noChangeAspect="1"/>
          </p:cNvPicPr>
          <p:nvPr>
            <p:ph idx="1"/>
          </p:nvPr>
        </p:nvPicPr>
        <p:blipFill>
          <a:blip r:embed="rId2"/>
          <a:stretch>
            <a:fillRect/>
          </a:stretch>
        </p:blipFill>
        <p:spPr>
          <a:xfrm>
            <a:off x="2384747" y="2677413"/>
            <a:ext cx="7531619" cy="3888000"/>
          </a:xfrm>
          <a:prstGeom prst="rect">
            <a:avLst/>
          </a:prstGeom>
        </p:spPr>
      </p:pic>
    </p:spTree>
    <p:extLst>
      <p:ext uri="{BB962C8B-B14F-4D97-AF65-F5344CB8AC3E}">
        <p14:creationId xmlns:p14="http://schemas.microsoft.com/office/powerpoint/2010/main" val="359236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latin typeface="Comic Sans MS" panose="030F0702030302020204" pitchFamily="66" charset="0"/>
              </a:rPr>
              <a:t>Epidural Analgesia</a:t>
            </a:r>
            <a:r>
              <a:rPr lang="en-US" sz="3200" dirty="0" smtClean="0">
                <a:latin typeface="Comic Sans MS" panose="030F0702030302020204" pitchFamily="66" charset="0"/>
              </a:rPr>
              <a:t>: Managing </a:t>
            </a:r>
            <a:r>
              <a:rPr lang="en-US" sz="3200" dirty="0">
                <a:latin typeface="Comic Sans MS" panose="030F0702030302020204" pitchFamily="66" charset="0"/>
              </a:rPr>
              <a:t>Potential Complications and Side Effects Relating to Epidural Analgesia</a:t>
            </a:r>
            <a:endParaRPr lang="el-GR" sz="3200" dirty="0">
              <a:latin typeface="Comic Sans MS" panose="030F0702030302020204" pitchFamily="66" charset="0"/>
            </a:endParaRPr>
          </a:p>
        </p:txBody>
      </p:sp>
      <p:sp>
        <p:nvSpPr>
          <p:cNvPr id="3" name="Θέση περιεχομένου 2"/>
          <p:cNvSpPr>
            <a:spLocks noGrp="1"/>
          </p:cNvSpPr>
          <p:nvPr>
            <p:ph sz="half" idx="1"/>
          </p:nvPr>
        </p:nvSpPr>
        <p:spPr>
          <a:xfrm>
            <a:off x="507999" y="2603500"/>
            <a:ext cx="5863772" cy="3594100"/>
          </a:xfrm>
        </p:spPr>
        <p:txBody>
          <a:bodyPr>
            <a:normAutofit fontScale="92500"/>
          </a:bodyPr>
          <a:lstStyle/>
          <a:p>
            <a:pPr marL="0" indent="0">
              <a:buNone/>
            </a:pPr>
            <a:r>
              <a:rPr lang="en-US" b="1" dirty="0"/>
              <a:t>Inadequate </a:t>
            </a:r>
            <a:r>
              <a:rPr lang="en-US" b="1" dirty="0" smtClean="0"/>
              <a:t>analgesia</a:t>
            </a:r>
            <a:r>
              <a:rPr lang="en-US" dirty="0" smtClean="0"/>
              <a:t>:</a:t>
            </a:r>
          </a:p>
          <a:p>
            <a:r>
              <a:rPr lang="en-US" dirty="0" smtClean="0"/>
              <a:t>Check </a:t>
            </a:r>
            <a:r>
              <a:rPr lang="en-US" dirty="0"/>
              <a:t>pump, catheter site and connections for leakage</a:t>
            </a:r>
            <a:r>
              <a:rPr lang="en-US" dirty="0" smtClean="0"/>
              <a:t>.</a:t>
            </a:r>
          </a:p>
          <a:p>
            <a:r>
              <a:rPr lang="en-US" dirty="0" smtClean="0"/>
              <a:t> </a:t>
            </a:r>
            <a:r>
              <a:rPr lang="en-US" dirty="0"/>
              <a:t>Increase infusion rate within </a:t>
            </a:r>
            <a:r>
              <a:rPr lang="en-US" dirty="0" smtClean="0"/>
              <a:t>safe </a:t>
            </a:r>
            <a:r>
              <a:rPr lang="en-US" dirty="0"/>
              <a:t>limits.</a:t>
            </a:r>
          </a:p>
          <a:p>
            <a:r>
              <a:rPr lang="en-US" dirty="0"/>
              <a:t>If PCEA is being used check patient understanding of using the demand button and ask patient to press the button (perhaps more frequently)</a:t>
            </a:r>
          </a:p>
          <a:p>
            <a:r>
              <a:rPr lang="en-US" dirty="0"/>
              <a:t>Check level of sensory block using ice / ethyl chloride.</a:t>
            </a:r>
          </a:p>
          <a:p>
            <a:r>
              <a:rPr lang="en-US" dirty="0"/>
              <a:t>If </a:t>
            </a:r>
            <a:r>
              <a:rPr lang="en-US" dirty="0" err="1"/>
              <a:t>uni</a:t>
            </a:r>
            <a:r>
              <a:rPr lang="en-US" dirty="0"/>
              <a:t>-lateral block consider withdrawing epidural </a:t>
            </a:r>
            <a:r>
              <a:rPr lang="en-US" dirty="0" smtClean="0"/>
              <a:t>catheter</a:t>
            </a:r>
          </a:p>
          <a:p>
            <a:pPr marL="0" indent="0">
              <a:buNone/>
            </a:pPr>
            <a:endParaRPr lang="en-US" dirty="0"/>
          </a:p>
          <a:p>
            <a:pPr marL="0" indent="0">
              <a:buNone/>
            </a:pPr>
            <a:endParaRPr lang="el-GR" dirty="0"/>
          </a:p>
        </p:txBody>
      </p:sp>
      <p:pic>
        <p:nvPicPr>
          <p:cNvPr id="5" name="Θέση περιεχομένου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8313" y="2792413"/>
            <a:ext cx="4824412" cy="3216274"/>
          </a:xfrm>
        </p:spPr>
      </p:pic>
    </p:spTree>
    <p:extLst>
      <p:ext uri="{BB962C8B-B14F-4D97-AF65-F5344CB8AC3E}">
        <p14:creationId xmlns:p14="http://schemas.microsoft.com/office/powerpoint/2010/main" val="185688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1486" y="973668"/>
            <a:ext cx="10319657" cy="706964"/>
          </a:xfrm>
        </p:spPr>
        <p:txBody>
          <a:bodyPr/>
          <a:lstStyle/>
          <a:p>
            <a:pPr algn="ctr"/>
            <a:r>
              <a:rPr lang="en-US" sz="3200" dirty="0">
                <a:latin typeface="Comic Sans MS" panose="030F0702030302020204" pitchFamily="66" charset="0"/>
              </a:rPr>
              <a:t>Epidural Analgesia</a:t>
            </a:r>
            <a:r>
              <a:rPr lang="en-US" sz="3200" dirty="0" smtClean="0">
                <a:latin typeface="Comic Sans MS" panose="030F0702030302020204" pitchFamily="66" charset="0"/>
              </a:rPr>
              <a:t>: Managing </a:t>
            </a:r>
            <a:r>
              <a:rPr lang="en-US" sz="3200" dirty="0">
                <a:latin typeface="Comic Sans MS" panose="030F0702030302020204" pitchFamily="66" charset="0"/>
              </a:rPr>
              <a:t>Potential Complications and Side Effects Relating to Epidural Analgesia</a:t>
            </a:r>
            <a:endParaRPr lang="el-GR" sz="3200" dirty="0">
              <a:latin typeface="Comic Sans MS" panose="030F0702030302020204" pitchFamily="66" charset="0"/>
            </a:endParaRPr>
          </a:p>
        </p:txBody>
      </p:sp>
      <p:sp>
        <p:nvSpPr>
          <p:cNvPr id="3" name="Θέση περιεχομένου 2"/>
          <p:cNvSpPr>
            <a:spLocks noGrp="1"/>
          </p:cNvSpPr>
          <p:nvPr>
            <p:ph idx="1"/>
          </p:nvPr>
        </p:nvSpPr>
        <p:spPr>
          <a:xfrm>
            <a:off x="580571" y="2603500"/>
            <a:ext cx="11146972" cy="3579586"/>
          </a:xfrm>
        </p:spPr>
        <p:txBody>
          <a:bodyPr/>
          <a:lstStyle/>
          <a:p>
            <a:pPr marL="0" indent="0">
              <a:buNone/>
            </a:pPr>
            <a:r>
              <a:rPr lang="en-US" b="1" dirty="0" smtClean="0"/>
              <a:t>Motor loss</a:t>
            </a:r>
          </a:p>
          <a:p>
            <a:pPr>
              <a:lnSpc>
                <a:spcPct val="150000"/>
              </a:lnSpc>
            </a:pPr>
            <a:r>
              <a:rPr lang="en-US" dirty="0" smtClean="0"/>
              <a:t>Rate reduction</a:t>
            </a:r>
          </a:p>
          <a:p>
            <a:pPr>
              <a:lnSpc>
                <a:spcPct val="150000"/>
              </a:lnSpc>
            </a:pPr>
            <a:r>
              <a:rPr lang="en-US" dirty="0" smtClean="0"/>
              <a:t>If </a:t>
            </a:r>
            <a:r>
              <a:rPr lang="en-US" dirty="0"/>
              <a:t>unilateral consider withdrawing </a:t>
            </a:r>
            <a:r>
              <a:rPr lang="en-US" dirty="0" smtClean="0"/>
              <a:t>epidural catheter</a:t>
            </a:r>
          </a:p>
          <a:p>
            <a:pPr>
              <a:lnSpc>
                <a:spcPct val="150000"/>
              </a:lnSpc>
            </a:pPr>
            <a:r>
              <a:rPr lang="en-US" dirty="0" smtClean="0"/>
              <a:t>If </a:t>
            </a:r>
            <a:r>
              <a:rPr lang="en-US" dirty="0"/>
              <a:t>gross motor weakness </a:t>
            </a:r>
            <a:r>
              <a:rPr lang="en-US" dirty="0" smtClean="0"/>
              <a:t>perform </a:t>
            </a:r>
            <a:r>
              <a:rPr lang="en-US" dirty="0"/>
              <a:t>neurological assessment and possible MRI scan</a:t>
            </a:r>
            <a:r>
              <a:rPr lang="en-US" dirty="0" smtClean="0"/>
              <a:t>.</a:t>
            </a:r>
          </a:p>
          <a:p>
            <a:pPr>
              <a:lnSpc>
                <a:spcPct val="150000"/>
              </a:lnSpc>
            </a:pPr>
            <a:r>
              <a:rPr lang="en-US" dirty="0" smtClean="0"/>
              <a:t>Gross </a:t>
            </a:r>
            <a:r>
              <a:rPr lang="en-US" dirty="0"/>
              <a:t>motor weakness may be indicative of an </a:t>
            </a:r>
            <a:r>
              <a:rPr lang="en-US" i="1" dirty="0"/>
              <a:t>epidural </a:t>
            </a:r>
            <a:r>
              <a:rPr lang="en-US" i="1" dirty="0" err="1"/>
              <a:t>haematoma</a:t>
            </a:r>
            <a:r>
              <a:rPr lang="en-US" i="1" dirty="0"/>
              <a:t> </a:t>
            </a:r>
            <a:r>
              <a:rPr lang="en-US" dirty="0"/>
              <a:t>and in order to prevent permanent paralysis the time frame for dealing with this is about 6 hours from identification to surgical intervention – i.e. spinal cord decompression</a:t>
            </a:r>
          </a:p>
          <a:p>
            <a:pPr marL="0" indent="0">
              <a:buNone/>
            </a:pPr>
            <a:endParaRPr lang="en-US" dirty="0"/>
          </a:p>
          <a:p>
            <a:pPr marL="0" indent="0">
              <a:buNone/>
            </a:pPr>
            <a:endParaRPr lang="el-GR" dirty="0"/>
          </a:p>
        </p:txBody>
      </p:sp>
    </p:spTree>
    <p:extLst>
      <p:ext uri="{BB962C8B-B14F-4D97-AF65-F5344CB8AC3E}">
        <p14:creationId xmlns:p14="http://schemas.microsoft.com/office/powerpoint/2010/main" val="2692027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1486" y="973668"/>
            <a:ext cx="10319657" cy="706964"/>
          </a:xfrm>
        </p:spPr>
        <p:txBody>
          <a:bodyPr/>
          <a:lstStyle/>
          <a:p>
            <a:pPr algn="ctr"/>
            <a:r>
              <a:rPr lang="en-US" sz="3200" dirty="0">
                <a:latin typeface="Comic Sans MS" panose="030F0702030302020204" pitchFamily="66" charset="0"/>
              </a:rPr>
              <a:t>Epidural Analgesia</a:t>
            </a:r>
            <a:r>
              <a:rPr lang="en-US" sz="3200" dirty="0" smtClean="0">
                <a:latin typeface="Comic Sans MS" panose="030F0702030302020204" pitchFamily="66" charset="0"/>
              </a:rPr>
              <a:t>: Managing </a:t>
            </a:r>
            <a:r>
              <a:rPr lang="en-US" sz="3200" dirty="0">
                <a:latin typeface="Comic Sans MS" panose="030F0702030302020204" pitchFamily="66" charset="0"/>
              </a:rPr>
              <a:t>Potential Complications and Side Effects Relating to Epidural Analgesia</a:t>
            </a:r>
            <a:endParaRPr lang="el-GR" sz="3200" dirty="0">
              <a:latin typeface="Comic Sans MS" panose="030F0702030302020204" pitchFamily="66" charset="0"/>
            </a:endParaRPr>
          </a:p>
        </p:txBody>
      </p:sp>
      <p:sp>
        <p:nvSpPr>
          <p:cNvPr id="3" name="Θέση περιεχομένου 2"/>
          <p:cNvSpPr>
            <a:spLocks noGrp="1"/>
          </p:cNvSpPr>
          <p:nvPr>
            <p:ph idx="1"/>
          </p:nvPr>
        </p:nvSpPr>
        <p:spPr>
          <a:xfrm>
            <a:off x="580571" y="2603500"/>
            <a:ext cx="11146972" cy="3579586"/>
          </a:xfrm>
        </p:spPr>
        <p:txBody>
          <a:bodyPr/>
          <a:lstStyle/>
          <a:p>
            <a:pPr>
              <a:lnSpc>
                <a:spcPct val="150000"/>
              </a:lnSpc>
            </a:pPr>
            <a:r>
              <a:rPr lang="en-US" b="1" dirty="0"/>
              <a:t>Epidural </a:t>
            </a:r>
            <a:r>
              <a:rPr lang="en-US" b="1" dirty="0" err="1"/>
              <a:t>haematoma</a:t>
            </a:r>
            <a:r>
              <a:rPr lang="en-US" b="1" dirty="0"/>
              <a:t> </a:t>
            </a:r>
            <a:r>
              <a:rPr lang="en-US" dirty="0"/>
              <a:t>refers to bleeding or a blood clot in the epidural space. </a:t>
            </a:r>
            <a:endParaRPr lang="en-US" dirty="0" smtClean="0"/>
          </a:p>
          <a:p>
            <a:pPr>
              <a:lnSpc>
                <a:spcPct val="150000"/>
              </a:lnSpc>
            </a:pPr>
            <a:r>
              <a:rPr lang="en-US" dirty="0" smtClean="0"/>
              <a:t>It </a:t>
            </a:r>
            <a:r>
              <a:rPr lang="en-US" dirty="0"/>
              <a:t>is a very rare condition, it is particularly serious as the pressure effects of the </a:t>
            </a:r>
            <a:r>
              <a:rPr lang="en-US" dirty="0" err="1"/>
              <a:t>haematoma</a:t>
            </a:r>
            <a:r>
              <a:rPr lang="en-US" dirty="0"/>
              <a:t> can lead to compression and/or </a:t>
            </a:r>
            <a:r>
              <a:rPr lang="en-US" dirty="0" err="1"/>
              <a:t>ischaemia</a:t>
            </a:r>
            <a:r>
              <a:rPr lang="en-US" dirty="0"/>
              <a:t> of the spinal cord and </a:t>
            </a:r>
            <a:r>
              <a:rPr lang="en-US" dirty="0" smtClean="0"/>
              <a:t>cause </a:t>
            </a:r>
            <a:r>
              <a:rPr lang="en-US" dirty="0"/>
              <a:t>paralysis. </a:t>
            </a:r>
          </a:p>
          <a:p>
            <a:pPr>
              <a:lnSpc>
                <a:spcPct val="150000"/>
              </a:lnSpc>
            </a:pPr>
            <a:r>
              <a:rPr lang="en-US" dirty="0"/>
              <a:t>This condition may arise spontaneously, especially in anti-coagulated patients or those with a bleeding disorder and very rarely in association with epidural or spinal </a:t>
            </a:r>
            <a:r>
              <a:rPr lang="en-US" dirty="0" err="1"/>
              <a:t>anaesthesia</a:t>
            </a:r>
            <a:r>
              <a:rPr lang="en-US" dirty="0" smtClean="0"/>
              <a:t>.</a:t>
            </a:r>
          </a:p>
          <a:p>
            <a:pPr>
              <a:lnSpc>
                <a:spcPct val="150000"/>
              </a:lnSpc>
            </a:pPr>
            <a:r>
              <a:rPr lang="en-US" dirty="0" smtClean="0"/>
              <a:t>Treatment: MRI, Surgical consultation (neurosurgeon)  </a:t>
            </a:r>
            <a:endParaRPr lang="en-US" dirty="0"/>
          </a:p>
          <a:p>
            <a:pPr marL="0" indent="0">
              <a:lnSpc>
                <a:spcPct val="150000"/>
              </a:lnSpc>
              <a:buNone/>
            </a:pPr>
            <a:endParaRPr lang="el-GR" dirty="0"/>
          </a:p>
        </p:txBody>
      </p:sp>
    </p:spTree>
    <p:extLst>
      <p:ext uri="{BB962C8B-B14F-4D97-AF65-F5344CB8AC3E}">
        <p14:creationId xmlns:p14="http://schemas.microsoft.com/office/powerpoint/2010/main" val="59530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38629" y="2603500"/>
            <a:ext cx="10900228" cy="3416300"/>
          </a:xfrm>
        </p:spPr>
        <p:txBody>
          <a:bodyPr>
            <a:normAutofit/>
          </a:bodyPr>
          <a:lstStyle/>
          <a:p>
            <a:pPr marL="0" indent="0">
              <a:buNone/>
            </a:pPr>
            <a:r>
              <a:rPr lang="en-US" b="1" dirty="0" smtClean="0"/>
              <a:t>Sedation</a:t>
            </a:r>
            <a:r>
              <a:rPr lang="en-US" dirty="0" smtClean="0"/>
              <a:t> or </a:t>
            </a:r>
            <a:r>
              <a:rPr lang="en-US" b="1" dirty="0" smtClean="0"/>
              <a:t>Low Respiratory rate </a:t>
            </a:r>
            <a:r>
              <a:rPr lang="en-US" dirty="0" smtClean="0"/>
              <a:t>(9-10 per minute)</a:t>
            </a:r>
          </a:p>
          <a:p>
            <a:r>
              <a:rPr lang="en-US" dirty="0"/>
              <a:t>Opioid concentration in infusing epidural solution may need </a:t>
            </a:r>
            <a:r>
              <a:rPr lang="en-US" dirty="0" smtClean="0"/>
              <a:t>decreasing or removed completely</a:t>
            </a:r>
            <a:endParaRPr lang="en-US" dirty="0"/>
          </a:p>
          <a:p>
            <a:r>
              <a:rPr lang="en-US" dirty="0"/>
              <a:t>O</a:t>
            </a:r>
            <a:r>
              <a:rPr lang="en-US" dirty="0" smtClean="0"/>
              <a:t>xygen </a:t>
            </a:r>
            <a:r>
              <a:rPr lang="en-US" dirty="0"/>
              <a:t>15L via a non-rebreather reservoir </a:t>
            </a:r>
            <a:r>
              <a:rPr lang="en-US" dirty="0" smtClean="0"/>
              <a:t>mask should be used </a:t>
            </a:r>
          </a:p>
          <a:p>
            <a:r>
              <a:rPr lang="en-US" dirty="0"/>
              <a:t>O</a:t>
            </a:r>
            <a:r>
              <a:rPr lang="en-US" dirty="0" smtClean="0"/>
              <a:t>xygen </a:t>
            </a:r>
            <a:r>
              <a:rPr lang="en-US" dirty="0"/>
              <a:t>saturation </a:t>
            </a:r>
            <a:r>
              <a:rPr lang="en-US" dirty="0" smtClean="0"/>
              <a:t>monitoring</a:t>
            </a:r>
            <a:r>
              <a:rPr lang="en-US" dirty="0"/>
              <a:t>  </a:t>
            </a:r>
            <a:endParaRPr lang="en-US" dirty="0" smtClean="0"/>
          </a:p>
          <a:p>
            <a:r>
              <a:rPr lang="en-US" dirty="0" smtClean="0"/>
              <a:t>Monitor closely respiratory </a:t>
            </a:r>
            <a:r>
              <a:rPr lang="en-US" dirty="0"/>
              <a:t>rate and sedation score every 5 minutes until respiratory rate is </a:t>
            </a:r>
            <a:r>
              <a:rPr lang="en-US" u="sng" dirty="0"/>
              <a:t>&gt;</a:t>
            </a:r>
            <a:r>
              <a:rPr lang="en-US" dirty="0"/>
              <a:t>12 and sedation improves</a:t>
            </a:r>
            <a:r>
              <a:rPr lang="en-US" b="1" dirty="0"/>
              <a:t>. </a:t>
            </a:r>
            <a:endParaRPr lang="en-US" b="1" dirty="0" smtClean="0"/>
          </a:p>
          <a:p>
            <a:r>
              <a:rPr lang="en-US" dirty="0"/>
              <a:t>Switch off </a:t>
            </a:r>
            <a:r>
              <a:rPr lang="en-US" dirty="0" smtClean="0"/>
              <a:t>infusion, </a:t>
            </a:r>
            <a:r>
              <a:rPr lang="en-US" dirty="0"/>
              <a:t>support ventilation with a pocket mask/bag valve mask where </a:t>
            </a:r>
            <a:r>
              <a:rPr lang="en-US" dirty="0" smtClean="0"/>
              <a:t>necessary</a:t>
            </a:r>
          </a:p>
          <a:p>
            <a:r>
              <a:rPr lang="en-US" dirty="0" smtClean="0"/>
              <a:t>Administer </a:t>
            </a:r>
            <a:r>
              <a:rPr lang="en-US" dirty="0"/>
              <a:t>IV naloxone </a:t>
            </a:r>
          </a:p>
          <a:p>
            <a:pPr marL="0" indent="0">
              <a:buNone/>
            </a:pPr>
            <a:endParaRPr lang="en-US" dirty="0" smtClean="0"/>
          </a:p>
          <a:p>
            <a:pPr marL="0" indent="0">
              <a:buNone/>
            </a:pPr>
            <a:endParaRPr lang="el-GR" dirty="0"/>
          </a:p>
        </p:txBody>
      </p:sp>
    </p:spTree>
    <p:extLst>
      <p:ext uri="{BB962C8B-B14F-4D97-AF65-F5344CB8AC3E}">
        <p14:creationId xmlns:p14="http://schemas.microsoft.com/office/powerpoint/2010/main" val="330648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24114" y="2603500"/>
            <a:ext cx="10900229" cy="3416300"/>
          </a:xfrm>
        </p:spPr>
        <p:txBody>
          <a:bodyPr/>
          <a:lstStyle/>
          <a:p>
            <a:pPr marL="0" indent="0">
              <a:buNone/>
            </a:pPr>
            <a:r>
              <a:rPr lang="en-US" b="1" dirty="0" smtClean="0"/>
              <a:t>Hypotension</a:t>
            </a:r>
          </a:p>
          <a:p>
            <a:r>
              <a:rPr lang="en-US" dirty="0" smtClean="0"/>
              <a:t>Switch off the pump to check </a:t>
            </a:r>
            <a:r>
              <a:rPr lang="en-US" dirty="0"/>
              <a:t>that epidural is causing hypotension.</a:t>
            </a:r>
          </a:p>
          <a:p>
            <a:r>
              <a:rPr lang="en-US" dirty="0"/>
              <a:t>Check for signs of </a:t>
            </a:r>
            <a:r>
              <a:rPr lang="en-US" dirty="0" err="1"/>
              <a:t>hypovolaemia</a:t>
            </a:r>
            <a:r>
              <a:rPr lang="en-US" dirty="0"/>
              <a:t>.</a:t>
            </a:r>
          </a:p>
          <a:p>
            <a:r>
              <a:rPr lang="en-US" dirty="0" smtClean="0"/>
              <a:t>Administer bolus IV fluids and increase </a:t>
            </a:r>
            <a:r>
              <a:rPr lang="en-US" dirty="0"/>
              <a:t>IV infusion rate if </a:t>
            </a:r>
            <a:r>
              <a:rPr lang="en-US" dirty="0" smtClean="0"/>
              <a:t>necessary</a:t>
            </a:r>
            <a:endParaRPr lang="en-US" dirty="0"/>
          </a:p>
          <a:p>
            <a:r>
              <a:rPr lang="en-US" dirty="0"/>
              <a:t>Ephedrine </a:t>
            </a:r>
            <a:r>
              <a:rPr lang="en-US" dirty="0" smtClean="0"/>
              <a:t>may </a:t>
            </a:r>
            <a:r>
              <a:rPr lang="en-US" dirty="0"/>
              <a:t>be required. </a:t>
            </a:r>
            <a:endParaRPr lang="en-US" dirty="0" smtClean="0"/>
          </a:p>
          <a:p>
            <a:r>
              <a:rPr lang="en-US" dirty="0" smtClean="0"/>
              <a:t>Check the position of the catheter</a:t>
            </a:r>
          </a:p>
          <a:p>
            <a:r>
              <a:rPr lang="en-US" dirty="0" smtClean="0"/>
              <a:t>Remove if unsure</a:t>
            </a:r>
            <a:endParaRPr lang="el-GR" dirty="0"/>
          </a:p>
        </p:txBody>
      </p:sp>
    </p:spTree>
    <p:extLst>
      <p:ext uri="{BB962C8B-B14F-4D97-AF65-F5344CB8AC3E}">
        <p14:creationId xmlns:p14="http://schemas.microsoft.com/office/powerpoint/2010/main" val="2041141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sz="3200" dirty="0">
                <a:solidFill>
                  <a:srgbClr val="EBEBEB"/>
                </a:solidFill>
                <a:latin typeface="Comic Sans MS" panose="030F0702030302020204" pitchFamily="66" charset="0"/>
              </a:rPr>
              <a:t>Epidural Analgesia: Managing Potential Complications and Side Effects Relating to Epidural Analgesia</a:t>
            </a:r>
            <a:endParaRPr lang="el-GR" dirty="0"/>
          </a:p>
        </p:txBody>
      </p:sp>
      <p:sp>
        <p:nvSpPr>
          <p:cNvPr id="3" name="Θέση περιεχομένου 2"/>
          <p:cNvSpPr>
            <a:spLocks noGrp="1"/>
          </p:cNvSpPr>
          <p:nvPr>
            <p:ph idx="1"/>
          </p:nvPr>
        </p:nvSpPr>
        <p:spPr>
          <a:xfrm>
            <a:off x="624114" y="2603499"/>
            <a:ext cx="11001829" cy="3768271"/>
          </a:xfrm>
        </p:spPr>
        <p:txBody>
          <a:bodyPr>
            <a:normAutofit/>
          </a:bodyPr>
          <a:lstStyle/>
          <a:p>
            <a:pPr marL="0" indent="0">
              <a:buNone/>
            </a:pPr>
            <a:r>
              <a:rPr lang="en-US" sz="2000" b="1" dirty="0"/>
              <a:t>Nausea &amp; </a:t>
            </a:r>
            <a:r>
              <a:rPr lang="en-US" sz="2000" b="1" dirty="0" smtClean="0"/>
              <a:t>Vomiting</a:t>
            </a:r>
          </a:p>
          <a:p>
            <a:r>
              <a:rPr lang="en-US" dirty="0" smtClean="0"/>
              <a:t>Prescribe anti-emetic medications</a:t>
            </a:r>
          </a:p>
          <a:p>
            <a:r>
              <a:rPr lang="en-US" dirty="0" smtClean="0"/>
              <a:t>Remove opioid from the infusion solution</a:t>
            </a:r>
          </a:p>
          <a:p>
            <a:pPr marL="0" indent="0">
              <a:buNone/>
            </a:pPr>
            <a:endParaRPr lang="en-US" dirty="0"/>
          </a:p>
          <a:p>
            <a:pPr marL="0" indent="0">
              <a:buNone/>
            </a:pPr>
            <a:r>
              <a:rPr lang="en-US" sz="2000" b="1" dirty="0"/>
              <a:t>Urinary retention </a:t>
            </a:r>
            <a:endParaRPr lang="en-US" sz="2000" b="1" dirty="0" smtClean="0"/>
          </a:p>
          <a:p>
            <a:r>
              <a:rPr lang="en-US" dirty="0"/>
              <a:t>Insert urinary </a:t>
            </a:r>
            <a:r>
              <a:rPr lang="en-US" dirty="0" smtClean="0"/>
              <a:t>catheter</a:t>
            </a:r>
          </a:p>
          <a:p>
            <a:pPr marL="0" indent="0">
              <a:buNone/>
            </a:pPr>
            <a:endParaRPr lang="en-US" dirty="0"/>
          </a:p>
          <a:p>
            <a:pPr marL="0" indent="0">
              <a:buNone/>
            </a:pPr>
            <a:r>
              <a:rPr lang="en-US" sz="2000" b="1" dirty="0" smtClean="0"/>
              <a:t>Itching</a:t>
            </a:r>
          </a:p>
          <a:p>
            <a:r>
              <a:rPr lang="en-US" dirty="0" smtClean="0"/>
              <a:t>Administer </a:t>
            </a:r>
            <a:r>
              <a:rPr lang="en-US" dirty="0"/>
              <a:t>IV Naloxone 50mcg if epidural opiate is thought to be causal factor</a:t>
            </a:r>
            <a:endParaRPr lang="en-US" b="1" dirty="0" smtClean="0"/>
          </a:p>
        </p:txBody>
      </p:sp>
    </p:spTree>
    <p:extLst>
      <p:ext uri="{BB962C8B-B14F-4D97-AF65-F5344CB8AC3E}">
        <p14:creationId xmlns:p14="http://schemas.microsoft.com/office/powerpoint/2010/main" val="725182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1656</TotalTime>
  <Words>2215</Words>
  <Application>Microsoft Office PowerPoint</Application>
  <PresentationFormat>Ευρεία οθόνη</PresentationFormat>
  <Paragraphs>248</Paragraphs>
  <Slides>36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36</vt:i4>
      </vt:variant>
    </vt:vector>
  </HeadingPairs>
  <TitlesOfParts>
    <vt:vector size="41" baseType="lpstr">
      <vt:lpstr>Arial</vt:lpstr>
      <vt:lpstr>Century Gothic</vt:lpstr>
      <vt:lpstr>Comic Sans MS</vt:lpstr>
      <vt:lpstr>Wingdings 3</vt:lpstr>
      <vt:lpstr>Αίθουσα συσκέψεων "Ιόν"</vt:lpstr>
      <vt:lpstr>Treatment of pain therapy adverse effects</vt:lpstr>
      <vt:lpstr>Types of Pain</vt:lpstr>
      <vt:lpstr>Pain Treatment Options</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Epidural Analgesia: Managing Potential Complications and Side Effects Relating to Epidural Analgesia</vt:lpstr>
      <vt:lpstr> Opioid-Induced Side Effects</vt:lpstr>
      <vt:lpstr>Most Commonly Reported Opioid-Induced Side Effects </vt:lpstr>
      <vt:lpstr>Opioid Induced Side effects</vt:lpstr>
      <vt:lpstr>Opioid Adverse effects :Respiratory depression </vt:lpstr>
      <vt:lpstr>The effect of opioids on the respiratory system</vt:lpstr>
      <vt:lpstr>Opioid induced Side effects</vt:lpstr>
      <vt:lpstr>Managing Strategies: Opioid Rotation</vt:lpstr>
      <vt:lpstr>Management Strategies: Changing the route of administration</vt:lpstr>
      <vt:lpstr>Symptomatic Management of Adverse Effects</vt:lpstr>
      <vt:lpstr>Symptomatic Management of Adverse Effects</vt:lpstr>
      <vt:lpstr>Symptomatic Management of Adverse Effects</vt:lpstr>
      <vt:lpstr>Symptomatic Management of Adverse Effects</vt:lpstr>
      <vt:lpstr>Symptomatic Management of Adverse Effects</vt:lpstr>
      <vt:lpstr>Adjuvant Medications</vt:lpstr>
      <vt:lpstr>Paracetamol-Acetaminophen</vt:lpstr>
      <vt:lpstr>Nonsteroidal anti-inflammatory drugs (NSAID) </vt:lpstr>
      <vt:lpstr>Nonsteroidal anti-inflammatory drugs (NSAID) </vt:lpstr>
      <vt:lpstr>Nonsteroidal anti-inflammatory drugs (NSAID) </vt:lpstr>
      <vt:lpstr>Nonsteroidal anti-inflammatory drugs (NSAID)</vt:lpstr>
      <vt:lpstr>Other Medications</vt:lpstr>
      <vt:lpstr>Thank you!  And don’t forget the balance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pain therapy adverse effects</dc:title>
  <dc:creator>Κατερίνα Μπουζιά</dc:creator>
  <cp:lastModifiedBy>Κατερίνα Μπουζιά</cp:lastModifiedBy>
  <cp:revision>35</cp:revision>
  <dcterms:created xsi:type="dcterms:W3CDTF">2018-03-12T11:06:10Z</dcterms:created>
  <dcterms:modified xsi:type="dcterms:W3CDTF">2018-03-26T21:44:08Z</dcterms:modified>
</cp:coreProperties>
</file>