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  <p:sldMasterId id="2147483876" r:id="rId2"/>
  </p:sldMasterIdLst>
  <p:notesMasterIdLst>
    <p:notesMasterId r:id="rId38"/>
  </p:notesMasterIdLst>
  <p:sldIdLst>
    <p:sldId id="256" r:id="rId3"/>
    <p:sldId id="262" r:id="rId4"/>
    <p:sldId id="259" r:id="rId5"/>
    <p:sldId id="260" r:id="rId6"/>
    <p:sldId id="261" r:id="rId7"/>
    <p:sldId id="264" r:id="rId8"/>
    <p:sldId id="263" r:id="rId9"/>
    <p:sldId id="266" r:id="rId10"/>
    <p:sldId id="267" r:id="rId11"/>
    <p:sldId id="265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58" r:id="rId36"/>
    <p:sldId id="257" r:id="rId3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C09F0-8C5A-48B7-94BE-58AF11D922C4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5179D-B9B1-4DFC-AEEB-14E5DB9B70C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Έστω  ένα μοντέλο</a:t>
            </a:r>
            <a:r>
              <a:rPr lang="el-GR" baseline="0" dirty="0" smtClean="0">
                <a:latin typeface="Times New Roman" pitchFamily="18" charset="0"/>
                <a:cs typeface="Times New Roman" pitchFamily="18" charset="0"/>
              </a:rPr>
              <a:t> με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χρήστες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 καθένας από τους οποίους προσπαθεί να μεγιστοποιήσει το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utility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του.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Η κατάσταση στην οποία κανείς παίκτης δεν ωφελείται με το να αλλάξει την στρατηγική του μονομερώς.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5179D-B9B1-4DFC-AEEB-14E5DB9B70CD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5179D-B9B1-4DFC-AEEB-14E5DB9B70CD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KALES</a:t>
            </a:r>
            <a:r>
              <a:rPr lang="en-US" baseline="0" dirty="0" smtClean="0"/>
              <a:t> IDIOTITES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5179D-B9B1-4DFC-AEEB-14E5DB9B70CD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EB80F-AF61-4BF3-9524-A070717ACC0C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EA789-AC3C-49FF-8795-BFCD2E388A3F}" type="datetimeFigureOut">
              <a:rPr lang="el-GR" smtClean="0"/>
              <a:pPr/>
              <a:t>21/12/2010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EA419-2006-4146-A2E5-258F243FCB2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-642974" y="6357958"/>
            <a:ext cx="4929222" cy="500042"/>
          </a:xfrm>
        </p:spPr>
        <p:txBody>
          <a:bodyPr>
            <a:normAutofit/>
          </a:bodyPr>
          <a:lstStyle/>
          <a:p>
            <a:r>
              <a:rPr lang="el-GR" dirty="0" smtClean="0"/>
              <a:t>21 </a:t>
            </a:r>
            <a:r>
              <a:rPr lang="el-GR" dirty="0" err="1" smtClean="0"/>
              <a:t>Δεκεμβριου</a:t>
            </a:r>
            <a:r>
              <a:rPr lang="el-GR" dirty="0" smtClean="0"/>
              <a:t> 2010</a:t>
            </a: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7526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Game Theory for networks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OVERVIEW -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786058"/>
            <a:ext cx="557216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571604" y="5500702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dirty="0" smtClean="0"/>
              <a:t>Μενέλαος Γιαννόπουλος</a:t>
            </a:r>
          </a:p>
          <a:p>
            <a:pPr algn="r"/>
            <a:r>
              <a:rPr lang="el-GR" dirty="0" smtClean="0"/>
              <a:t>Χρήστος </a:t>
            </a:r>
            <a:r>
              <a:rPr lang="el-GR" dirty="0" err="1" smtClean="0"/>
              <a:t>Μαρτίδης</a:t>
            </a:r>
            <a:endParaRPr lang="el-G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42852"/>
            <a:ext cx="278608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Braess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Paradox</a:t>
            </a:r>
            <a:endParaRPr lang="el-GR" sz="4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044828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 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Εγωιστική δρομολόγηση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l-GR" sz="3600" b="1" dirty="0" smtClean="0">
                <a:latin typeface="Times New Roman" pitchFamily="18" charset="0"/>
                <a:cs typeface="Times New Roman" pitchFamily="18" charset="0"/>
              </a:rPr>
              <a:t>Μη αποδοτικό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equilibrium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 πακέτων σε ένα δίκτυο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αναβάθμιση του δικτύου μπορεί να έχει καταστροφικές επιπτώσεις.</a:t>
            </a:r>
          </a:p>
          <a:p>
            <a:endParaRPr lang="el-GR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dirty="0" smtClean="0"/>
          </a:p>
          <a:p>
            <a:endParaRPr lang="el-GR" dirty="0" smtClean="0"/>
          </a:p>
          <a:p>
            <a:endParaRPr lang="en-US" dirty="0" smtClean="0"/>
          </a:p>
          <a:p>
            <a:endParaRPr lang="el-G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4000504"/>
            <a:ext cx="321945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ight Arrow 11"/>
          <p:cNvSpPr/>
          <p:nvPr/>
        </p:nvSpPr>
        <p:spPr>
          <a:xfrm>
            <a:off x="4143372" y="1643050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Βελτίωση του ΝΕ στα μή συνεργατικά </a:t>
            </a:r>
            <a:r>
              <a:rPr lang="en-US" dirty="0" smtClean="0"/>
              <a:t>games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Pricing</a:t>
            </a:r>
            <a:r>
              <a:rPr lang="el-GR" dirty="0" smtClean="0">
                <a:solidFill>
                  <a:srgbClr val="FF0000"/>
                </a:solidFill>
              </a:rPr>
              <a:t>(τιμολόγηση )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Το κόστος των υπηρεσιών ή των πόρων των οποίων ένας χρήστης του δικτύου λαμβάνει .</a:t>
            </a:r>
          </a:p>
          <a:p>
            <a:pPr>
              <a:buFontTx/>
              <a:buChar char="-"/>
            </a:pPr>
            <a:endParaRPr lang="el-GR" sz="2400" dirty="0" smtClean="0"/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Το κόστος της </a:t>
            </a:r>
            <a:r>
              <a:rPr lang="en-US" sz="2400" dirty="0" smtClean="0"/>
              <a:t>“</a:t>
            </a:r>
            <a:r>
              <a:rPr lang="el-GR" sz="2400" dirty="0" smtClean="0"/>
              <a:t>ζημιάς</a:t>
            </a:r>
            <a:r>
              <a:rPr lang="en-US" sz="2400" dirty="0" smtClean="0"/>
              <a:t>”</a:t>
            </a:r>
            <a:r>
              <a:rPr lang="el-GR" sz="2400" dirty="0" smtClean="0"/>
              <a:t> που προκαλεί ένας χρήστης στους υπόλοιπους χρήστες. </a:t>
            </a:r>
          </a:p>
          <a:p>
            <a:pPr>
              <a:buFontTx/>
              <a:buChar char="-"/>
            </a:pPr>
            <a:endParaRPr lang="el-GR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Utility</a:t>
            </a:r>
            <a:r>
              <a:rPr lang="el-GR" sz="2400" dirty="0" smtClean="0"/>
              <a:t>= όφελος – κόστος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/>
              <a:t>Ui</a:t>
            </a:r>
            <a:r>
              <a:rPr lang="en-US" sz="2400" dirty="0" smtClean="0"/>
              <a:t>(pi)=</a:t>
            </a:r>
            <a:r>
              <a:rPr lang="en-US" sz="2400" dirty="0" err="1" smtClean="0"/>
              <a:t>Ui</a:t>
            </a:r>
            <a:r>
              <a:rPr lang="en-US" sz="2400" dirty="0" smtClean="0"/>
              <a:t>(p) – C(pi)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Βελτίωση του ΝΕ στα μή συνεργατικά </a:t>
            </a:r>
            <a:r>
              <a:rPr lang="en-US" dirty="0" smtClean="0"/>
              <a:t>games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Repeated games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Το </a:t>
            </a:r>
            <a:r>
              <a:rPr lang="en-US" sz="2400" dirty="0" smtClean="0"/>
              <a:t>game </a:t>
            </a:r>
            <a:r>
              <a:rPr lang="el-GR" sz="2400" dirty="0" smtClean="0"/>
              <a:t>τώρα παίζεται σε πολλούς γύρους.</a:t>
            </a:r>
          </a:p>
          <a:p>
            <a:pPr>
              <a:buFontTx/>
              <a:buChar char="-"/>
            </a:pPr>
            <a:endParaRPr lang="el-GR" sz="2400" dirty="0" smtClean="0"/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Κάθε γύρος είναι μία επανάληψη του ίδιου ακριβώς </a:t>
            </a:r>
            <a:r>
              <a:rPr lang="en-US" sz="2400" dirty="0" smtClean="0"/>
              <a:t>strategic-form game.</a:t>
            </a:r>
            <a:endParaRPr lang="el-GR" sz="2400" dirty="0" smtClean="0"/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Ο αριθμός των γύρων μπορεί να είναι πεπερασμένος ή άπειρος αλλά συνήθως η δεύτερη περίπτωση είναι η πιο ενδιαφέρουσα.</a:t>
            </a:r>
          </a:p>
          <a:p>
            <a:pPr>
              <a:buNone/>
            </a:pP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Βελτίωση του ΝΕ στα μή συνεργατικά </a:t>
            </a:r>
            <a:r>
              <a:rPr lang="en-US" dirty="0" smtClean="0"/>
              <a:t>games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Repeated games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 Ορισμός </a:t>
            </a:r>
            <a:r>
              <a:rPr lang="en-US" sz="2400" dirty="0" smtClean="0"/>
              <a:t>: </a:t>
            </a:r>
            <a:r>
              <a:rPr lang="el-GR" sz="2400" dirty="0" smtClean="0"/>
              <a:t>Έστω {</a:t>
            </a:r>
            <a:r>
              <a:rPr lang="en-US" sz="2400" dirty="0" smtClean="0"/>
              <a:t>N, (Ai), (ui)</a:t>
            </a:r>
            <a:r>
              <a:rPr lang="el-GR" sz="2400" dirty="0" smtClean="0"/>
              <a:t>} ένα στρατηγικό </a:t>
            </a:r>
            <a:r>
              <a:rPr lang="en-US" sz="2400" dirty="0" smtClean="0"/>
              <a:t>game </a:t>
            </a:r>
            <a:r>
              <a:rPr lang="el-GR" sz="2400" dirty="0" smtClean="0"/>
              <a:t>.Ένα δ-</a:t>
            </a:r>
            <a:r>
              <a:rPr lang="en-US" sz="2400" dirty="0" smtClean="0"/>
              <a:t>discounted</a:t>
            </a:r>
            <a:r>
              <a:rPr lang="el-GR" sz="2400" dirty="0" smtClean="0"/>
              <a:t> </a:t>
            </a:r>
            <a:r>
              <a:rPr lang="en-US" sz="2400" dirty="0" smtClean="0"/>
              <a:t>repeated game</a:t>
            </a:r>
            <a:r>
              <a:rPr lang="el-GR" sz="2400" dirty="0" smtClean="0"/>
              <a:t> (0&lt;δ&lt;1)</a:t>
            </a:r>
            <a:r>
              <a:rPr lang="en-US" sz="2400" dirty="0" smtClean="0"/>
              <a:t> </a:t>
            </a:r>
            <a:r>
              <a:rPr lang="el-GR" sz="2400" dirty="0" smtClean="0"/>
              <a:t>με άπειρους γύρους είναι ένα </a:t>
            </a:r>
            <a:r>
              <a:rPr lang="en-US" sz="2400" dirty="0" smtClean="0"/>
              <a:t>extensive-form game </a:t>
            </a:r>
            <a:r>
              <a:rPr lang="el-GR" sz="2400" dirty="0" smtClean="0"/>
              <a:t>με τέλεια πληροφόρηση</a:t>
            </a:r>
            <a:r>
              <a:rPr lang="en-US" sz="2400" dirty="0" smtClean="0"/>
              <a:t> </a:t>
            </a:r>
            <a:r>
              <a:rPr lang="el-GR" sz="2400" dirty="0" smtClean="0"/>
              <a:t>και ταυτόχρονες κινήσεις όπου</a:t>
            </a:r>
            <a:r>
              <a:rPr lang="en-US" sz="2400" dirty="0" smtClean="0"/>
              <a:t>:</a:t>
            </a:r>
          </a:p>
          <a:p>
            <a:pPr marL="514350" indent="-514350">
              <a:buAutoNum type="arabicParenR"/>
            </a:pPr>
            <a:r>
              <a:rPr lang="el-GR" sz="2400" dirty="0" smtClean="0"/>
              <a:t>Το σύνολο των παικτών είναι Ν</a:t>
            </a:r>
          </a:p>
          <a:p>
            <a:pPr marL="514350" indent="-514350">
              <a:buAutoNum type="arabicParenR"/>
            </a:pPr>
            <a:r>
              <a:rPr lang="el-GR" sz="2400" dirty="0" smtClean="0"/>
              <a:t>Για κάθε τιμή του </a:t>
            </a:r>
            <a:r>
              <a:rPr lang="en-US" sz="2400" dirty="0" smtClean="0"/>
              <a:t>t </a:t>
            </a:r>
            <a:r>
              <a:rPr lang="el-GR" sz="2400" dirty="0" smtClean="0"/>
              <a:t>η επιλεγόμενη κίνηση </a:t>
            </a:r>
            <a:r>
              <a:rPr lang="en-US" sz="2400" dirty="0" smtClean="0"/>
              <a:t>a&lt;t&gt; </a:t>
            </a:r>
            <a:r>
              <a:rPr lang="el-GR" sz="2400" dirty="0" smtClean="0"/>
              <a:t>μπορεί να εξαρτάται από το ιστορικό(</a:t>
            </a:r>
            <a:r>
              <a:rPr lang="en-US" sz="2400" dirty="0" smtClean="0"/>
              <a:t>a&lt;</a:t>
            </a:r>
            <a:r>
              <a:rPr lang="el-GR" sz="2400" dirty="0" smtClean="0"/>
              <a:t>1</a:t>
            </a:r>
            <a:r>
              <a:rPr lang="en-US" sz="2400" dirty="0" smtClean="0"/>
              <a:t>&gt;</a:t>
            </a:r>
            <a:r>
              <a:rPr lang="el-GR" sz="2400" dirty="0" smtClean="0"/>
              <a:t>,</a:t>
            </a:r>
            <a:r>
              <a:rPr lang="en-US" sz="2400" dirty="0" smtClean="0"/>
              <a:t> a&lt;</a:t>
            </a:r>
            <a:r>
              <a:rPr lang="el-GR" sz="2400" dirty="0" smtClean="0"/>
              <a:t>2</a:t>
            </a:r>
            <a:r>
              <a:rPr lang="en-US" sz="2400" dirty="0" smtClean="0"/>
              <a:t>&gt;</a:t>
            </a:r>
            <a:r>
              <a:rPr lang="el-GR" sz="2400" dirty="0" smtClean="0"/>
              <a:t>....</a:t>
            </a:r>
            <a:r>
              <a:rPr lang="en-US" sz="2400" dirty="0" smtClean="0"/>
              <a:t> a&lt;t</a:t>
            </a:r>
            <a:r>
              <a:rPr lang="el-GR" sz="2400" dirty="0" smtClean="0"/>
              <a:t>-1</a:t>
            </a:r>
            <a:r>
              <a:rPr lang="en-US" sz="2400" dirty="0" smtClean="0"/>
              <a:t>&gt;</a:t>
            </a:r>
            <a:r>
              <a:rPr lang="el-GR" sz="2400" dirty="0" smtClean="0"/>
              <a:t>)</a:t>
            </a:r>
          </a:p>
          <a:p>
            <a:pPr marL="514350" indent="-514350">
              <a:buFont typeface="Wingdings 2"/>
              <a:buAutoNum type="arabicParenR"/>
            </a:pPr>
            <a:r>
              <a:rPr lang="el-GR" sz="2400" dirty="0" smtClean="0"/>
              <a:t>Το σύνολο των διαθέσιμων </a:t>
            </a:r>
            <a:r>
              <a:rPr lang="en-US" sz="2400" dirty="0" smtClean="0"/>
              <a:t>action </a:t>
            </a:r>
            <a:r>
              <a:rPr lang="el-GR" sz="2400" dirty="0" smtClean="0"/>
              <a:t>για κάθε παίκτη </a:t>
            </a:r>
            <a:r>
              <a:rPr lang="en-US" sz="2400" dirty="0" smtClean="0"/>
              <a:t>i </a:t>
            </a:r>
            <a:r>
              <a:rPr lang="el-GR" sz="2400" dirty="0" smtClean="0"/>
              <a:t>είναι Α</a:t>
            </a:r>
            <a:r>
              <a:rPr lang="en-US" sz="2400" dirty="0" smtClean="0"/>
              <a:t>i </a:t>
            </a:r>
            <a:r>
              <a:rPr lang="el-GR" sz="2400" dirty="0" smtClean="0"/>
              <a:t>και είναι ανεξάρτητο από το ιστορικό.</a:t>
            </a:r>
            <a:endParaRPr lang="en-US" sz="2400" dirty="0" smtClean="0"/>
          </a:p>
          <a:p>
            <a:pPr marL="514350" indent="-514350">
              <a:buAutoNum type="arabicParenR"/>
            </a:pPr>
            <a:endParaRPr lang="el-GR" sz="2400" dirty="0" smtClean="0"/>
          </a:p>
          <a:p>
            <a:pPr marL="514350" indent="-514350"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Βελτίωση του ΝΕ στα μή συνεργατικά </a:t>
            </a:r>
            <a:r>
              <a:rPr lang="en-US" dirty="0" smtClean="0"/>
              <a:t>games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Repeated games</a:t>
            </a:r>
          </a:p>
          <a:p>
            <a:pPr>
              <a:buNone/>
            </a:pPr>
            <a:r>
              <a:rPr lang="en-US" sz="2400" dirty="0" smtClean="0"/>
              <a:t> 4)</a:t>
            </a:r>
            <a:r>
              <a:rPr lang="el-GR" sz="2400" dirty="0" smtClean="0"/>
              <a:t> </a:t>
            </a:r>
            <a:r>
              <a:rPr lang="en-US" sz="2400" dirty="0" smtClean="0"/>
              <a:t> </a:t>
            </a:r>
            <a:r>
              <a:rPr lang="el-GR" sz="2400" dirty="0" smtClean="0"/>
              <a:t>Το </a:t>
            </a:r>
            <a:r>
              <a:rPr lang="en-US" sz="2400" dirty="0" smtClean="0"/>
              <a:t>payoff function </a:t>
            </a:r>
            <a:r>
              <a:rPr lang="el-GR" sz="2400" dirty="0" smtClean="0"/>
              <a:t>για κάθε παίκτη </a:t>
            </a:r>
            <a:r>
              <a:rPr lang="en-US" sz="2400" dirty="0" smtClean="0"/>
              <a:t>i </a:t>
            </a:r>
            <a:r>
              <a:rPr lang="el-GR" sz="2400" dirty="0" smtClean="0"/>
              <a:t>είναι ο μέσος όρος των </a:t>
            </a:r>
            <a:r>
              <a:rPr lang="en-US" sz="2400" dirty="0" smtClean="0"/>
              <a:t>payoff </a:t>
            </a:r>
            <a:r>
              <a:rPr lang="el-GR" sz="2400" dirty="0" smtClean="0"/>
              <a:t>από κάθε γύρο του </a:t>
            </a:r>
            <a:r>
              <a:rPr lang="en-US" sz="2400" dirty="0" smtClean="0"/>
              <a:t>repeated game. </a:t>
            </a:r>
          </a:p>
          <a:p>
            <a:pPr>
              <a:buNone/>
            </a:pPr>
            <a:r>
              <a:rPr lang="en-US" sz="2400" dirty="0" smtClean="0"/>
              <a:t>    Ui=(1-</a:t>
            </a:r>
            <a:r>
              <a:rPr lang="el-GR" sz="2400" dirty="0" smtClean="0"/>
              <a:t>δ</a:t>
            </a:r>
            <a:r>
              <a:rPr lang="en-US" sz="2400" dirty="0" smtClean="0"/>
              <a:t>)∑</a:t>
            </a:r>
            <a:r>
              <a:rPr lang="el-GR" sz="2400" dirty="0" smtClean="0"/>
              <a:t>(δ^</a:t>
            </a:r>
            <a:r>
              <a:rPr lang="en-US" sz="2400" dirty="0" smtClean="0"/>
              <a:t>(t-1)  ui(a</a:t>
            </a:r>
            <a:r>
              <a:rPr lang="el-GR" sz="2400" dirty="0" smtClean="0"/>
              <a:t>&lt;</a:t>
            </a:r>
            <a:r>
              <a:rPr lang="en-US" sz="2400" dirty="0" smtClean="0"/>
              <a:t>t</a:t>
            </a:r>
            <a:r>
              <a:rPr lang="el-GR" sz="2400" dirty="0" smtClean="0"/>
              <a:t>&gt;</a:t>
            </a:r>
            <a:r>
              <a:rPr lang="en-US" sz="2400" dirty="0" smtClean="0"/>
              <a:t>)</a:t>
            </a:r>
            <a:r>
              <a:rPr lang="el-GR" sz="2400" dirty="0" smtClean="0"/>
              <a:t>)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l-GR" sz="2400" dirty="0" smtClean="0"/>
              <a:t> </a:t>
            </a:r>
            <a:r>
              <a:rPr lang="en-US" sz="2400" dirty="0" smtClean="0"/>
              <a:t>5) </a:t>
            </a:r>
            <a:r>
              <a:rPr lang="el-GR" sz="2400" dirty="0" smtClean="0"/>
              <a:t> Ο συντελεστής δ μας δείχνει το κατά πόσο ένας παίκτης εκτιμά το μελλοντικό του </a:t>
            </a:r>
            <a:r>
              <a:rPr lang="en-US" sz="2400" dirty="0" smtClean="0"/>
              <a:t>payoff </a:t>
            </a:r>
            <a:r>
              <a:rPr lang="el-GR" sz="2400" dirty="0" smtClean="0"/>
              <a:t>σε σχέση με το τρέχων </a:t>
            </a:r>
            <a:r>
              <a:rPr lang="en-US" sz="2400" dirty="0" smtClean="0"/>
              <a:t>payoff. </a:t>
            </a:r>
            <a:r>
              <a:rPr lang="el-GR" sz="2400" dirty="0" smtClean="0"/>
              <a:t>Όσο μεγαλύτερο είναι το δ τόσο πιο υπομονετικός είναι ένας παίκτης.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Βελτίωση του ΝΕ στα μή συνεργατικά </a:t>
            </a:r>
            <a:r>
              <a:rPr lang="en-US" dirty="0" smtClean="0"/>
              <a:t>games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Repeated games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‘‘grim trigger”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 Για να βελτιώσουμε το ΝΕ θα χρησιμοποιήσουμε την στρατηγική </a:t>
            </a:r>
            <a:r>
              <a:rPr lang="en-US" sz="2400" dirty="0" smtClean="0"/>
              <a:t>‘‘grim trigger”</a:t>
            </a:r>
            <a:r>
              <a:rPr lang="el-GR" sz="2400" dirty="0" smtClean="0"/>
              <a:t>. Στην αρχή του </a:t>
            </a:r>
            <a:r>
              <a:rPr lang="en-US" sz="2400" dirty="0" smtClean="0"/>
              <a:t>game </a:t>
            </a:r>
            <a:r>
              <a:rPr lang="el-GR" sz="2400" dirty="0" smtClean="0"/>
              <a:t>όλοι οι παίκτες βρίσκονται σε συνεργασία και συνεχίζουν να συνεργάζονται μέχρι κάποιος να αποκλίνει από την συμφωνημένη στρατηγική. Τότε οι υπόλοιποι παίκτες τιμωρούν τον παίκτη αυτόν και το </a:t>
            </a:r>
            <a:r>
              <a:rPr lang="en-US" sz="2400" dirty="0" smtClean="0"/>
              <a:t>game </a:t>
            </a:r>
            <a:r>
              <a:rPr lang="el-GR" sz="2400" dirty="0" smtClean="0"/>
              <a:t>πλέον μπαίνει σε σε μία φάση μή-συνεργασίας για πάντα.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Βελτίωση του ΝΕ στα μή συνεργατικά </a:t>
            </a:r>
            <a:r>
              <a:rPr lang="en-US" dirty="0" smtClean="0"/>
              <a:t>games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Repeated games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‘‘punish-and-forgive”</a:t>
            </a:r>
            <a:r>
              <a:rPr lang="el-GR" sz="2800" dirty="0" smtClean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Μία άλλη στρατηγική είναι η </a:t>
            </a:r>
            <a:r>
              <a:rPr lang="en-US" sz="2400" dirty="0" smtClean="0"/>
              <a:t>‘‘punish-and-forgive”</a:t>
            </a:r>
            <a:r>
              <a:rPr lang="el-GR" sz="2400" dirty="0" smtClean="0"/>
              <a:t> όπου η τιμωρία κρατάει για πεπερασμένο χρονικό διάστημα.</a:t>
            </a:r>
          </a:p>
          <a:p>
            <a:pPr>
              <a:buFontTx/>
              <a:buChar char="-"/>
            </a:pPr>
            <a:endParaRPr lang="el-GR" sz="2400" dirty="0" smtClean="0"/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Επειδή η συνεργασία είναι συχνά πιο επωφελής η απειλή της τιμωρίας θα αποτρέψει τους παίκτες να αποκλίνουν από την συνεργασία.</a:t>
            </a:r>
          </a:p>
          <a:p>
            <a:pPr>
              <a:buNone/>
            </a:pP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Βελτίωση του ΝΕ στα μή συνεργατικά </a:t>
            </a:r>
            <a:r>
              <a:rPr lang="en-US" dirty="0" smtClean="0"/>
              <a:t>games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Repeated games</a:t>
            </a:r>
            <a:r>
              <a:rPr lang="el-GR" dirty="0" smtClean="0">
                <a:solidFill>
                  <a:srgbClr val="FF0000"/>
                </a:solidFill>
              </a:rPr>
              <a:t> – Τιμωρίες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400" dirty="0" smtClean="0"/>
              <a:t>Το</a:t>
            </a:r>
            <a:r>
              <a:rPr lang="en-US" sz="2400" dirty="0" smtClean="0"/>
              <a:t> minmax payoff</a:t>
            </a:r>
            <a:r>
              <a:rPr lang="el-GR" sz="2400" dirty="0" smtClean="0"/>
              <a:t>  είναι το ελάχιστο </a:t>
            </a:r>
            <a:r>
              <a:rPr lang="en-US" sz="2400" dirty="0" smtClean="0"/>
              <a:t>payoff </a:t>
            </a:r>
            <a:r>
              <a:rPr lang="el-GR" sz="2400" dirty="0" smtClean="0"/>
              <a:t>που μπορούν οι άλλοι παίκτες να επιβάλλουν στον παίκτη που τιμωρούν.</a:t>
            </a:r>
          </a:p>
          <a:p>
            <a:pPr marL="514350" indent="-514350">
              <a:buFont typeface="+mj-lt"/>
              <a:buAutoNum type="arabicPeriod"/>
            </a:pPr>
            <a:endParaRPr lang="el-GR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l-GR" sz="2400" dirty="0" smtClean="0"/>
              <a:t>Το ΝΕ.</a:t>
            </a:r>
          </a:p>
          <a:p>
            <a:pPr marL="514350" indent="-514350">
              <a:buNone/>
            </a:pPr>
            <a:endParaRPr lang="el-GR" sz="2400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l-GR" sz="2400" dirty="0" smtClean="0"/>
              <a:t>Το ΝΕ δίνει τουλάχιστον το </a:t>
            </a:r>
            <a:r>
              <a:rPr lang="en-US" sz="2400" dirty="0" smtClean="0"/>
              <a:t>minmax payoff </a:t>
            </a:r>
            <a:r>
              <a:rPr lang="el-GR" sz="2400" dirty="0" smtClean="0"/>
              <a:t>σε κάθε παίκτη άρα είναι μικρότερη τιμωρία από το </a:t>
            </a:r>
            <a:r>
              <a:rPr lang="en-US" sz="2400" dirty="0" smtClean="0"/>
              <a:t>minmax payoff.</a:t>
            </a:r>
            <a:r>
              <a:rPr lang="el-GR" sz="2400" dirty="0" smtClean="0"/>
              <a:t> 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Βελτίωση του ΝΕ στα μή συνεργατικά </a:t>
            </a:r>
            <a:r>
              <a:rPr lang="en-US" dirty="0" smtClean="0"/>
              <a:t>games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Correlated equilibrium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Το</a:t>
            </a:r>
            <a:r>
              <a:rPr lang="en-US" sz="2400" dirty="0" smtClean="0"/>
              <a:t> Correlated equilibrium </a:t>
            </a:r>
            <a:r>
              <a:rPr lang="el-GR" sz="2400" dirty="0" smtClean="0"/>
              <a:t>είναι πιό γενικό σε σχέση με το ΝΕ. Κάποια αξιόπιστη πηγή προτείνει στους παίκτες να παίξουν μία στρατηγική.</a:t>
            </a:r>
          </a:p>
          <a:p>
            <a:pPr>
              <a:buFontTx/>
              <a:buChar char="-"/>
            </a:pPr>
            <a:endParaRPr lang="el-GR" sz="2400" dirty="0" smtClean="0"/>
          </a:p>
          <a:p>
            <a:r>
              <a:rPr lang="el-GR" sz="2400" dirty="0" smtClean="0"/>
              <a:t>Όταν κανένας παίκτης δεν αποκλίνει από την συνιστώμενη  στρατηγική τότε το αποτέλεσμα θα είναι </a:t>
            </a:r>
            <a:r>
              <a:rPr lang="en-US" sz="2400" dirty="0" smtClean="0"/>
              <a:t>correlated</a:t>
            </a:r>
            <a:r>
              <a:rPr lang="el-GR" sz="2400" dirty="0" smtClean="0"/>
              <a:t> </a:t>
            </a:r>
            <a:r>
              <a:rPr lang="en-US" sz="2400" dirty="0" smtClean="0"/>
              <a:t>equilibrium.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Βελτίωση του ΝΕ στα μή συνεργατικά </a:t>
            </a:r>
            <a:r>
              <a:rPr lang="en-US" dirty="0" smtClean="0"/>
              <a:t>games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Correlated equilibrium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Battle of Sexes</a:t>
            </a:r>
            <a:r>
              <a:rPr lang="el-GR" sz="2800" i="1" dirty="0" smtClean="0">
                <a:solidFill>
                  <a:srgbClr val="FF0000"/>
                </a:solidFill>
              </a:rPr>
              <a:t> </a:t>
            </a:r>
            <a:endParaRPr lang="en-US" sz="28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i="1" dirty="0" smtClean="0"/>
          </a:p>
          <a:p>
            <a:pPr>
              <a:buFontTx/>
              <a:buChar char="-"/>
            </a:pPr>
            <a:endParaRPr lang="en-US" sz="2400" i="1" dirty="0" smtClean="0"/>
          </a:p>
          <a:p>
            <a:pPr>
              <a:buNone/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 fontAlgn="t"/>
            <a:endParaRPr lang="el-GR" sz="2400" b="1" dirty="0" smtClean="0"/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 smtClean="0"/>
              <a:t>Τα </a:t>
            </a:r>
            <a:r>
              <a:rPr lang="en-US" sz="2400" dirty="0" smtClean="0"/>
              <a:t>(F,F) </a:t>
            </a:r>
            <a:r>
              <a:rPr lang="el-GR" sz="2400" dirty="0" smtClean="0"/>
              <a:t>και </a:t>
            </a:r>
            <a:r>
              <a:rPr lang="en-US" sz="2400" dirty="0" smtClean="0"/>
              <a:t>(B,B) </a:t>
            </a:r>
            <a:r>
              <a:rPr lang="el-GR" sz="2400" dirty="0" smtClean="0"/>
              <a:t>είναι</a:t>
            </a:r>
            <a:r>
              <a:rPr lang="en-US" sz="2400" dirty="0" smtClean="0"/>
              <a:t> pure NE </a:t>
            </a:r>
            <a:r>
              <a:rPr lang="el-GR" sz="2400" dirty="0" smtClean="0"/>
              <a:t>με κέρδος </a:t>
            </a:r>
            <a:r>
              <a:rPr lang="en-US" sz="2400" dirty="0" smtClean="0"/>
              <a:t>(2,1)</a:t>
            </a:r>
            <a:r>
              <a:rPr lang="el-GR" sz="2400" dirty="0" smtClean="0"/>
              <a:t> και </a:t>
            </a:r>
            <a:r>
              <a:rPr lang="en-US" sz="2400" dirty="0" smtClean="0"/>
              <a:t>(</a:t>
            </a:r>
            <a:r>
              <a:rPr lang="el-GR" sz="2400" dirty="0" smtClean="0"/>
              <a:t>1</a:t>
            </a:r>
            <a:r>
              <a:rPr lang="en-US" sz="2400" dirty="0" smtClean="0"/>
              <a:t>,</a:t>
            </a:r>
            <a:r>
              <a:rPr lang="el-GR" sz="2400" dirty="0" smtClean="0"/>
              <a:t>2</a:t>
            </a:r>
            <a:r>
              <a:rPr lang="en-US" sz="2400" dirty="0" smtClean="0"/>
              <a:t>)</a:t>
            </a:r>
            <a:r>
              <a:rPr lang="el-GR" sz="2400" dirty="0" smtClean="0"/>
              <a:t> αντοίστιχα </a:t>
            </a:r>
            <a:endParaRPr lang="el-GR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03648" y="3284984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Football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Basketball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Football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(2,1)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(0,0)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Basketball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(0,0)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(1,2)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71612"/>
            <a:ext cx="8503920" cy="45720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          </a:t>
            </a:r>
            <a:r>
              <a:rPr lang="en-US" sz="6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Non-cooperative </a:t>
            </a:r>
          </a:p>
          <a:p>
            <a:pPr>
              <a:buNone/>
            </a:pPr>
            <a:r>
              <a:rPr lang="en-US" sz="6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games</a:t>
            </a:r>
            <a:endParaRPr lang="el-GR" sz="6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Βελτίωση του ΝΕ στα μή συνεργατικά </a:t>
            </a:r>
            <a:r>
              <a:rPr lang="en-US" dirty="0" smtClean="0"/>
              <a:t>games</a:t>
            </a:r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Correlated equilibrium</a:t>
            </a:r>
            <a:r>
              <a:rPr lang="el-GR" dirty="0" smtClean="0">
                <a:solidFill>
                  <a:srgbClr val="FF0000"/>
                </a:solidFill>
              </a:rPr>
              <a:t>  </a:t>
            </a:r>
            <a:r>
              <a:rPr lang="en-US" sz="2800" i="1" dirty="0" smtClean="0">
                <a:solidFill>
                  <a:srgbClr val="FF0000"/>
                </a:solidFill>
              </a:rPr>
              <a:t>Battle of Sexes</a:t>
            </a:r>
            <a:r>
              <a:rPr lang="el-GR" sz="2800" i="1" dirty="0" smtClean="0">
                <a:solidFill>
                  <a:srgbClr val="FF0000"/>
                </a:solidFill>
              </a:rPr>
              <a:t> </a:t>
            </a:r>
            <a:endParaRPr lang="en-US" sz="28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dirty="0" smtClean="0"/>
          </a:p>
          <a:p>
            <a:r>
              <a:rPr lang="el-GR" sz="2400" dirty="0" smtClean="0"/>
              <a:t>  Έχουμε και ένα </a:t>
            </a:r>
            <a:r>
              <a:rPr lang="en-US" sz="2400" dirty="0" smtClean="0"/>
              <a:t>mixed NE</a:t>
            </a:r>
            <a:r>
              <a:rPr lang="el-GR" sz="2400" dirty="0" smtClean="0"/>
              <a:t>. Ο παίκτης 1 επιλέγει </a:t>
            </a:r>
            <a:r>
              <a:rPr lang="en-US" sz="2400" dirty="0" smtClean="0"/>
              <a:t>F </a:t>
            </a:r>
            <a:r>
              <a:rPr lang="el-GR" sz="2400" dirty="0" smtClean="0"/>
              <a:t>με πιθανότητα 2/3 και Β με πιθανότητα 1/3 και ο 2 επιλέγει </a:t>
            </a:r>
            <a:r>
              <a:rPr lang="en-US" sz="2400" dirty="0" smtClean="0"/>
              <a:t>F </a:t>
            </a:r>
            <a:r>
              <a:rPr lang="el-GR" sz="2400" dirty="0" smtClean="0"/>
              <a:t>με 1/3 και </a:t>
            </a:r>
            <a:r>
              <a:rPr lang="en-US" sz="2400" dirty="0" smtClean="0"/>
              <a:t>B </a:t>
            </a:r>
            <a:r>
              <a:rPr lang="el-GR" sz="2400" dirty="0" smtClean="0"/>
              <a:t>με 2/3. Το αναμενόμενο κέρδος σε αυτήν περίπτωση είναι (2/3, 2/3).</a:t>
            </a:r>
            <a:endParaRPr lang="en-US" sz="2400" dirty="0" smtClean="0"/>
          </a:p>
          <a:p>
            <a:r>
              <a:rPr lang="el-GR" sz="2400" dirty="0" smtClean="0"/>
              <a:t>Θεωρούμε ότι ένας έμπιστος τρίτος διαλέγει με πιθανότητα ½ να προτείνει (</a:t>
            </a:r>
            <a:r>
              <a:rPr lang="en-US" sz="2400" dirty="0" smtClean="0"/>
              <a:t>F,F</a:t>
            </a:r>
            <a:r>
              <a:rPr lang="el-GR" sz="2400" dirty="0" smtClean="0"/>
              <a:t>)</a:t>
            </a:r>
            <a:r>
              <a:rPr lang="en-US" sz="2400" dirty="0" smtClean="0"/>
              <a:t> </a:t>
            </a:r>
            <a:r>
              <a:rPr lang="el-GR" sz="2400" dirty="0" smtClean="0"/>
              <a:t>ή </a:t>
            </a:r>
            <a:r>
              <a:rPr lang="en-US" sz="2400" dirty="0" smtClean="0"/>
              <a:t>(B,B)</a:t>
            </a:r>
            <a:r>
              <a:rPr lang="el-GR" sz="2400" dirty="0" smtClean="0"/>
              <a:t>  .</a:t>
            </a:r>
          </a:p>
          <a:p>
            <a:r>
              <a:rPr lang="el-GR" sz="2400" dirty="0" smtClean="0"/>
              <a:t>Κανείς παίκτης δεν έχει κίνητρο να αποκλίνει από την προτηνόμενη στρατηγική και το κέρδος τώρα είναι (3/2, 3/2).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Βελτίωση του ΝΕ στα μή συνεργατικά </a:t>
            </a:r>
            <a:r>
              <a:rPr lang="en-US" dirty="0" smtClean="0"/>
              <a:t>games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Correlated equilibrium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game of </a:t>
            </a:r>
            <a:r>
              <a:rPr lang="en-US" sz="2800" i="1" dirty="0" smtClean="0">
                <a:solidFill>
                  <a:srgbClr val="FF0000"/>
                </a:solidFill>
              </a:rPr>
              <a:t>Chicken.</a:t>
            </a:r>
          </a:p>
          <a:p>
            <a:endParaRPr lang="el-G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i="1" dirty="0" smtClean="0"/>
          </a:p>
          <a:p>
            <a:pPr>
              <a:buFontTx/>
              <a:buChar char="-"/>
            </a:pPr>
            <a:endParaRPr lang="en-US" sz="2400" i="1" dirty="0" smtClean="0"/>
          </a:p>
          <a:p>
            <a:pPr>
              <a:buFontTx/>
              <a:buChar char="-"/>
            </a:pPr>
            <a:endParaRPr lang="en-US" sz="2400" i="1" dirty="0" smtClean="0"/>
          </a:p>
          <a:p>
            <a:pPr>
              <a:buFontTx/>
              <a:buChar char="-"/>
            </a:pPr>
            <a:endParaRPr lang="en-US" sz="2400" i="1" dirty="0" smtClean="0"/>
          </a:p>
          <a:p>
            <a:pPr>
              <a:buFontTx/>
              <a:buChar char="-"/>
            </a:pPr>
            <a:endParaRPr lang="en-US" sz="2400" i="1" dirty="0" smtClean="0"/>
          </a:p>
          <a:p>
            <a:r>
              <a:rPr lang="en-US" sz="2400" dirty="0" smtClean="0"/>
              <a:t>2 pure NE (D,C) and (C,D) </a:t>
            </a:r>
            <a:r>
              <a:rPr lang="el-GR" sz="2400" dirty="0" smtClean="0"/>
              <a:t>με κέρδος (7,2) και </a:t>
            </a:r>
            <a:r>
              <a:rPr lang="en-US" sz="2400" dirty="0" smtClean="0"/>
              <a:t>(2,7)</a:t>
            </a:r>
            <a:r>
              <a:rPr lang="el-GR" sz="2400" dirty="0" smtClean="0"/>
              <a:t>.</a:t>
            </a:r>
          </a:p>
          <a:p>
            <a:r>
              <a:rPr lang="el-GR" sz="2400" dirty="0" smtClean="0"/>
              <a:t>1 </a:t>
            </a:r>
            <a:r>
              <a:rPr lang="en-US" sz="2400" dirty="0" smtClean="0"/>
              <a:t>mixed NE </a:t>
            </a:r>
            <a:r>
              <a:rPr lang="el-GR" sz="2400" dirty="0" smtClean="0"/>
              <a:t>με τους παίκτες 1 και 2 να επιλέγουν </a:t>
            </a:r>
            <a:r>
              <a:rPr lang="en-US" sz="2400" dirty="0" smtClean="0"/>
              <a:t>C </a:t>
            </a:r>
            <a:r>
              <a:rPr lang="el-GR" sz="2400" dirty="0" smtClean="0"/>
              <a:t>και </a:t>
            </a:r>
            <a:r>
              <a:rPr lang="en-US" sz="2400" dirty="0" smtClean="0"/>
              <a:t>D </a:t>
            </a:r>
            <a:r>
              <a:rPr lang="el-GR" sz="2400" dirty="0" smtClean="0"/>
              <a:t>με πιθανότητα </a:t>
            </a:r>
            <a:r>
              <a:rPr lang="en-US" sz="2400" smtClean="0"/>
              <a:t>2/3</a:t>
            </a:r>
            <a:r>
              <a:rPr lang="el-GR" sz="2400" smtClean="0"/>
              <a:t>  </a:t>
            </a:r>
            <a:r>
              <a:rPr lang="el-GR" sz="2400" dirty="0" smtClean="0"/>
              <a:t>και ¼ αντοίστοιχα. Το αναμενόμενο κέρδος είναι 4*2/3 για κάθε παίκτη.</a:t>
            </a:r>
          </a:p>
          <a:p>
            <a:pPr>
              <a:buNone/>
            </a:pPr>
            <a:endParaRPr lang="el-GR" sz="2400" i="1" dirty="0" smtClean="0"/>
          </a:p>
          <a:p>
            <a:pPr>
              <a:buNone/>
            </a:pPr>
            <a:endParaRPr lang="el-GR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2924944"/>
          <a:ext cx="607233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4112"/>
                <a:gridCol w="2024112"/>
                <a:gridCol w="2024112"/>
              </a:tblGrid>
              <a:tr h="365581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         </a:t>
                      </a:r>
                      <a:r>
                        <a:rPr lang="en-US" dirty="0" smtClean="0"/>
                        <a:t>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D</a:t>
                      </a:r>
                      <a:endParaRPr lang="el-GR" dirty="0"/>
                    </a:p>
                  </a:txBody>
                  <a:tcPr/>
                </a:tc>
              </a:tr>
              <a:tr h="365581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(6.6)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(2,7)</a:t>
                      </a:r>
                      <a:endParaRPr lang="el-GR" dirty="0"/>
                    </a:p>
                  </a:txBody>
                  <a:tcPr/>
                </a:tc>
              </a:tr>
              <a:tr h="365581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(7.2)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(0,0)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Βελτίωση του ΝΕ στα μή συνεργατικά </a:t>
            </a:r>
            <a:r>
              <a:rPr lang="en-US" dirty="0" smtClean="0"/>
              <a:t>games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Correlated equilibrium</a:t>
            </a:r>
            <a:r>
              <a:rPr lang="el-GR" dirty="0" smtClean="0">
                <a:solidFill>
                  <a:srgbClr val="FF0000"/>
                </a:solidFill>
              </a:rPr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game of </a:t>
            </a:r>
            <a:r>
              <a:rPr lang="en-US" sz="2800" i="1" dirty="0" smtClean="0">
                <a:solidFill>
                  <a:srgbClr val="FF0000"/>
                </a:solidFill>
              </a:rPr>
              <a:t>Chicken.</a:t>
            </a:r>
            <a:endParaRPr lang="el-GR" sz="2800" i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Ο τρίτος επιλέγει </a:t>
            </a:r>
            <a:r>
              <a:rPr lang="en-US" sz="2400" dirty="0" smtClean="0"/>
              <a:t>(C,D)</a:t>
            </a:r>
            <a:r>
              <a:rPr lang="el-GR" sz="2400" dirty="0" smtClean="0"/>
              <a:t> </a:t>
            </a:r>
            <a:r>
              <a:rPr lang="en-US" sz="2400" dirty="0" smtClean="0"/>
              <a:t>(D,C)</a:t>
            </a:r>
            <a:r>
              <a:rPr lang="el-GR" sz="2400" dirty="0" smtClean="0"/>
              <a:t> </a:t>
            </a:r>
            <a:r>
              <a:rPr lang="en-US" sz="2400" dirty="0" smtClean="0"/>
              <a:t>, (D,D) </a:t>
            </a:r>
            <a:r>
              <a:rPr lang="el-GR" sz="2400" dirty="0" smtClean="0"/>
              <a:t>με πιθανότητα 1/3 και ανακοινώνει σε κάθε παίκτη μόνο της πρόταση του προς αυτόν.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Έαν ο παίκτης 2 έχει </a:t>
            </a:r>
            <a:r>
              <a:rPr lang="en-US" sz="2400" dirty="0" smtClean="0"/>
              <a:t>D </a:t>
            </a:r>
            <a:r>
              <a:rPr lang="el-GR" sz="2400" dirty="0" smtClean="0"/>
              <a:t>δεν έχει λόγο να αποκλίνει. Έαν έχει </a:t>
            </a:r>
            <a:r>
              <a:rPr lang="en-US" sz="2400" dirty="0" smtClean="0"/>
              <a:t>C </a:t>
            </a:r>
            <a:r>
              <a:rPr lang="el-GR" sz="2400" dirty="0" smtClean="0"/>
              <a:t>τότε ξέρει ότι το αποτέλεσμα θα είναι </a:t>
            </a:r>
            <a:r>
              <a:rPr lang="en-US" sz="2400" dirty="0" smtClean="0"/>
              <a:t>(D,C) or (C,C)</a:t>
            </a:r>
            <a:r>
              <a:rPr lang="el-GR" sz="2400" dirty="0" smtClean="0"/>
              <a:t> με πιθανότητα ½ . Το αναμενόμενο </a:t>
            </a:r>
            <a:r>
              <a:rPr lang="en-US" sz="2400" dirty="0" smtClean="0"/>
              <a:t>payoff </a:t>
            </a:r>
            <a:r>
              <a:rPr lang="el-GR" sz="2400" dirty="0" smtClean="0"/>
              <a:t>του θα είναι </a:t>
            </a:r>
          </a:p>
          <a:p>
            <a:pPr>
              <a:buNone/>
            </a:pPr>
            <a:r>
              <a:rPr lang="el-GR" sz="2400" dirty="0" smtClean="0"/>
              <a:t> ½ *6 + ½ *2 =4 . Εάν παίξει ο παίκτης 2 </a:t>
            </a:r>
            <a:r>
              <a:rPr lang="en-US" sz="2400" dirty="0" smtClean="0"/>
              <a:t>D </a:t>
            </a:r>
            <a:r>
              <a:rPr lang="el-GR" sz="2400" dirty="0" smtClean="0"/>
              <a:t>τότε θα έχει αναμενόμενο </a:t>
            </a:r>
            <a:r>
              <a:rPr lang="en-US" sz="2400" dirty="0" smtClean="0"/>
              <a:t>payoff</a:t>
            </a:r>
            <a:r>
              <a:rPr lang="el-GR" sz="2400" dirty="0" smtClean="0"/>
              <a:t> ½ *7 + ½ *0 =3,5 &lt;4 . Έτσι θα επιλέξει </a:t>
            </a:r>
            <a:r>
              <a:rPr lang="en-US" sz="2400" dirty="0" smtClean="0"/>
              <a:t>C.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Το ίδιο ακριβώς θα γίνει και για τον παίκτη 1 επειδή το </a:t>
            </a:r>
            <a:r>
              <a:rPr lang="en-US" sz="2400" dirty="0" smtClean="0"/>
              <a:t>game </a:t>
            </a:r>
            <a:r>
              <a:rPr lang="el-GR" sz="2400" dirty="0" smtClean="0"/>
              <a:t>είναι συμμετρικό.</a:t>
            </a:r>
            <a:endParaRPr lang="el-GR" sz="24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el-GR" sz="2400" dirty="0" smtClean="0"/>
          </a:p>
          <a:p>
            <a:pPr>
              <a:buNone/>
            </a:pPr>
            <a:endParaRPr lang="el-GR" sz="2400" i="1" dirty="0" smtClean="0"/>
          </a:p>
          <a:p>
            <a:pPr>
              <a:buNone/>
            </a:pPr>
            <a:endParaRPr lang="en-US" sz="2400" i="1" dirty="0" smtClean="0"/>
          </a:p>
          <a:p>
            <a:pPr>
              <a:buNone/>
            </a:pPr>
            <a:endParaRPr lang="el-G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Βελτίωση του ΝΕ στα μή συνεργατικά </a:t>
            </a:r>
            <a:r>
              <a:rPr lang="en-US" dirty="0" smtClean="0"/>
              <a:t>games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Correlated equilibrium</a:t>
            </a:r>
            <a:r>
              <a:rPr lang="el-GR" dirty="0" smtClean="0">
                <a:solidFill>
                  <a:srgbClr val="FF0000"/>
                </a:solidFill>
              </a:rPr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game of </a:t>
            </a:r>
            <a:r>
              <a:rPr lang="en-US" sz="2800" i="1" dirty="0" smtClean="0">
                <a:solidFill>
                  <a:srgbClr val="FF0000"/>
                </a:solidFill>
              </a:rPr>
              <a:t>Chicken.</a:t>
            </a:r>
            <a:endParaRPr lang="el-GR" sz="2800" i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Το κέρδος για κάθε παίκτη είναι 1/3 *7 +2/3 *4=5 </a:t>
            </a:r>
          </a:p>
          <a:p>
            <a:pPr>
              <a:buFontTx/>
              <a:buChar char="-"/>
            </a:pPr>
            <a:endParaRPr lang="el-GR" sz="2400" dirty="0" smtClean="0"/>
          </a:p>
          <a:p>
            <a:pPr>
              <a:buNone/>
            </a:pPr>
            <a:r>
              <a:rPr lang="en-US" sz="2400" dirty="0" smtClean="0"/>
              <a:t>Facts: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Όλα τα  </a:t>
            </a:r>
            <a:r>
              <a:rPr lang="en-US" sz="2400" dirty="0" smtClean="0"/>
              <a:t>mixed </a:t>
            </a:r>
            <a:r>
              <a:rPr lang="en-US" sz="2400" dirty="0" err="1" smtClean="0"/>
              <a:t>nashes</a:t>
            </a:r>
            <a:r>
              <a:rPr lang="en-US" sz="2400" dirty="0" smtClean="0"/>
              <a:t> </a:t>
            </a:r>
            <a:r>
              <a:rPr lang="el-GR" sz="2400" dirty="0" smtClean="0"/>
              <a:t>είναι </a:t>
            </a:r>
            <a:r>
              <a:rPr lang="en-US" sz="2400" i="1" dirty="0" smtClean="0"/>
              <a:t>correlated</a:t>
            </a:r>
            <a:r>
              <a:rPr lang="el-GR" sz="2400" i="1" dirty="0" smtClean="0"/>
              <a:t> έτσι το </a:t>
            </a:r>
            <a:r>
              <a:rPr lang="en-US" sz="2400" i="1" dirty="0" smtClean="0"/>
              <a:t>correlated </a:t>
            </a:r>
            <a:r>
              <a:rPr lang="en-US" sz="2400" i="1" dirty="0" err="1" smtClean="0"/>
              <a:t>equilibria</a:t>
            </a:r>
            <a:r>
              <a:rPr lang="en-US" sz="2400" i="1" dirty="0" smtClean="0"/>
              <a:t> </a:t>
            </a:r>
            <a:r>
              <a:rPr lang="el-GR" sz="2400" dirty="0" smtClean="0"/>
              <a:t>υπάρχει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Όλα τα </a:t>
            </a:r>
            <a:r>
              <a:rPr lang="en-US" sz="2400" i="1" dirty="0" smtClean="0"/>
              <a:t>convex combinations</a:t>
            </a:r>
            <a:r>
              <a:rPr lang="el-GR" sz="2400" i="1" dirty="0" smtClean="0"/>
              <a:t> </a:t>
            </a:r>
            <a:r>
              <a:rPr lang="el-GR" sz="2400" dirty="0" smtClean="0"/>
              <a:t>του </a:t>
            </a:r>
            <a:r>
              <a:rPr lang="en-US" sz="2400" dirty="0" smtClean="0"/>
              <a:t>mixed </a:t>
            </a:r>
            <a:r>
              <a:rPr lang="en-US" sz="2400" dirty="0" err="1" smtClean="0"/>
              <a:t>nash</a:t>
            </a:r>
            <a:r>
              <a:rPr lang="en-US" sz="2400" dirty="0" smtClean="0"/>
              <a:t> </a:t>
            </a:r>
            <a:r>
              <a:rPr lang="el-GR" sz="2400" dirty="0" smtClean="0"/>
              <a:t>είναι </a:t>
            </a:r>
            <a:r>
              <a:rPr lang="en-US" sz="2400" dirty="0" smtClean="0"/>
              <a:t>Correlated</a:t>
            </a:r>
            <a:r>
              <a:rPr lang="el-GR" sz="2400" dirty="0" smtClean="0"/>
              <a:t>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Auction games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English auction</a:t>
            </a:r>
            <a:endParaRPr lang="el-GR" sz="2400" dirty="0" smtClean="0"/>
          </a:p>
          <a:p>
            <a:r>
              <a:rPr lang="en-US" sz="2400" dirty="0" smtClean="0"/>
              <a:t>Dutch auction</a:t>
            </a:r>
            <a:endParaRPr lang="el-GR" sz="2400" dirty="0" smtClean="0"/>
          </a:p>
          <a:p>
            <a:r>
              <a:rPr lang="en-US" sz="2400" dirty="0" smtClean="0"/>
              <a:t>Second-price (sealed-bid)</a:t>
            </a:r>
            <a:endParaRPr lang="el-GR" sz="2400" dirty="0" smtClean="0"/>
          </a:p>
          <a:p>
            <a:r>
              <a:rPr lang="en-US" sz="2400" dirty="0" smtClean="0"/>
              <a:t>First-price (sealed-bid) auction</a:t>
            </a:r>
            <a:endParaRPr lang="el-GR" sz="2400" dirty="0" smtClean="0"/>
          </a:p>
          <a:p>
            <a:r>
              <a:rPr lang="el-GR" sz="2400" dirty="0" smtClean="0"/>
              <a:t>Θεώρημα</a:t>
            </a:r>
            <a:r>
              <a:rPr lang="en-US" sz="24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Η </a:t>
            </a:r>
            <a:r>
              <a:rPr lang="en-US" sz="2400" dirty="0" smtClean="0"/>
              <a:t>Dutch auction</a:t>
            </a:r>
            <a:r>
              <a:rPr lang="el-GR" sz="2400" dirty="0" smtClean="0"/>
              <a:t> είναι στρατηγικά ισοδύναμη με την </a:t>
            </a:r>
            <a:r>
              <a:rPr lang="en-US" sz="2400" dirty="0" smtClean="0"/>
              <a:t>first-price sealed-bid</a:t>
            </a:r>
            <a:r>
              <a:rPr lang="el-GR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Η </a:t>
            </a:r>
            <a:r>
              <a:rPr lang="en-US" sz="2400" dirty="0" smtClean="0"/>
              <a:t>English auction</a:t>
            </a:r>
            <a:r>
              <a:rPr lang="el-GR" sz="2400" dirty="0" smtClean="0"/>
              <a:t> είναι ισοδύναμη με την </a:t>
            </a:r>
            <a:r>
              <a:rPr lang="en-US" sz="2400" dirty="0" smtClean="0"/>
              <a:t>Second-price (sealed-bid)</a:t>
            </a:r>
            <a:r>
              <a:rPr lang="el-GR" sz="2400" dirty="0" smtClean="0"/>
              <a:t> αν είναι γνωστές οι ιδιωτικές τιμές της δεύτερης.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Σε συμμετρικούς και </a:t>
            </a:r>
            <a:r>
              <a:rPr lang="en-US" sz="2400" dirty="0" smtClean="0"/>
              <a:t>risk-neutral</a:t>
            </a:r>
            <a:r>
              <a:rPr lang="el-GR" sz="2400" dirty="0" smtClean="0"/>
              <a:t> </a:t>
            </a:r>
            <a:r>
              <a:rPr lang="en-US" sz="2400" dirty="0" smtClean="0"/>
              <a:t>bidders </a:t>
            </a:r>
            <a:r>
              <a:rPr lang="el-GR" sz="2400" dirty="0" smtClean="0"/>
              <a:t>και κλειστές δημοπρασίες</a:t>
            </a:r>
            <a:r>
              <a:rPr lang="en-US" sz="2400" dirty="0" smtClean="0"/>
              <a:t> </a:t>
            </a:r>
            <a:r>
              <a:rPr lang="el-GR" sz="2400" dirty="0" smtClean="0"/>
              <a:t>και οι 4 δημοπρασίες αποφέρουν τα ίδια έσοδα στον πωλητή.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Στην </a:t>
            </a:r>
            <a:r>
              <a:rPr lang="en-US" sz="2400" dirty="0" smtClean="0"/>
              <a:t>second-price sealed-bid</a:t>
            </a:r>
            <a:r>
              <a:rPr lang="el-GR" sz="2400" dirty="0" smtClean="0"/>
              <a:t> είναι </a:t>
            </a:r>
            <a:r>
              <a:rPr lang="en-US" sz="2400" dirty="0" smtClean="0"/>
              <a:t>weakly dominant strategy</a:t>
            </a:r>
            <a:r>
              <a:rPr lang="el-GR" sz="2400" dirty="0" smtClean="0"/>
              <a:t> να κάνει ειλικρινή προσφορά.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endParaRPr lang="el-GR" sz="24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Cooperative games</a:t>
            </a:r>
            <a:r>
              <a:rPr lang="el-GR" dirty="0" smtClean="0"/>
              <a:t>(Συνεργατικά </a:t>
            </a:r>
            <a:r>
              <a:rPr lang="en-US" dirty="0" smtClean="0"/>
              <a:t>games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Bargaining games(</a:t>
            </a:r>
            <a:r>
              <a:rPr lang="el-GR" dirty="0" smtClean="0">
                <a:solidFill>
                  <a:srgbClr val="FF0000"/>
                </a:solidFill>
              </a:rPr>
              <a:t>Διαπραγματεύσιμα </a:t>
            </a:r>
            <a:r>
              <a:rPr lang="en-US" dirty="0" smtClean="0">
                <a:solidFill>
                  <a:srgbClr val="FF0000"/>
                </a:solidFill>
              </a:rPr>
              <a:t>games)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Οι παίκτες έχουν την δυνατότητα να καταλήξουν σε αμοιβαία επωφελή συμφωνία.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Οι παίκτες έχουν αντικρουόμενα συμφέροντα και δεν μπορεί να επιτευχθεί συμφωνία χωρίς την έγκριση όλων των παικτών.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Θεωρούμε το 2-</a:t>
            </a:r>
            <a:r>
              <a:rPr lang="en-US" sz="2400" dirty="0" smtClean="0"/>
              <a:t>players bargaining game N={1,2}. </a:t>
            </a:r>
            <a:r>
              <a:rPr lang="el-GR" sz="2400" dirty="0" smtClean="0"/>
              <a:t>Για μία συγκεκριμένη συμφωνία ο παίκτης 1 λαμβάνει</a:t>
            </a:r>
            <a:r>
              <a:rPr lang="en-US" sz="2400" dirty="0" smtClean="0"/>
              <a:t> </a:t>
            </a:r>
            <a:r>
              <a:rPr lang="el-GR" sz="2400" dirty="0" smtClean="0"/>
              <a:t>κέρδος </a:t>
            </a:r>
            <a:r>
              <a:rPr lang="en-US" sz="2400" dirty="0" smtClean="0"/>
              <a:t>u1 </a:t>
            </a:r>
            <a:r>
              <a:rPr lang="el-GR" sz="2400" dirty="0" smtClean="0"/>
              <a:t>και ο παίκτης 2 </a:t>
            </a:r>
            <a:r>
              <a:rPr lang="en-US" sz="2400" dirty="0" smtClean="0"/>
              <a:t>u2.</a:t>
            </a:r>
            <a:endParaRPr lang="el-GR" sz="2400" dirty="0" smtClean="0"/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Εάν οι παίκτες αποτύχουν να έρθουν σε συμφωνία τότε λαμβάνουν αυτόματα </a:t>
            </a:r>
            <a:r>
              <a:rPr lang="en-US" sz="2400" dirty="0" smtClean="0"/>
              <a:t>utilities u1&lt;0&gt; </a:t>
            </a:r>
            <a:r>
              <a:rPr lang="el-GR" sz="2400" dirty="0" smtClean="0"/>
              <a:t>και </a:t>
            </a:r>
            <a:r>
              <a:rPr lang="en-US" sz="2400" dirty="0" smtClean="0"/>
              <a:t>u2&lt;0&gt; </a:t>
            </a:r>
            <a:r>
              <a:rPr lang="el-GR" sz="2400" dirty="0" smtClean="0"/>
              <a:t>αντίστοιχα.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Το σύνολο όλων των εφικτών ζευγών </a:t>
            </a:r>
            <a:r>
              <a:rPr lang="en-US" sz="2400" dirty="0" smtClean="0"/>
              <a:t>utilities</a:t>
            </a:r>
            <a:r>
              <a:rPr lang="el-GR" sz="2400" dirty="0" smtClean="0"/>
              <a:t> (όλες οι εφικτές συμφωνίες ) συμβολίζεται με </a:t>
            </a:r>
            <a:r>
              <a:rPr lang="en-US" sz="2400" dirty="0" smtClean="0"/>
              <a:t>U.</a:t>
            </a:r>
            <a:endParaRPr lang="el-GR" sz="2400" dirty="0" smtClean="0"/>
          </a:p>
          <a:p>
            <a:pPr>
              <a:buFontTx/>
              <a:buChar char="-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Cooperative games</a:t>
            </a:r>
            <a:r>
              <a:rPr lang="el-GR" dirty="0" smtClean="0"/>
              <a:t>(Συνεργατικά </a:t>
            </a:r>
            <a:r>
              <a:rPr lang="en-US" dirty="0" smtClean="0"/>
              <a:t>games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Bargaining games(</a:t>
            </a:r>
            <a:r>
              <a:rPr lang="el-GR" dirty="0" smtClean="0">
                <a:solidFill>
                  <a:srgbClr val="FF0000"/>
                </a:solidFill>
              </a:rPr>
              <a:t>Διαπραγματεύσιμα </a:t>
            </a:r>
            <a:r>
              <a:rPr lang="en-US" dirty="0" smtClean="0">
                <a:solidFill>
                  <a:srgbClr val="FF0000"/>
                </a:solidFill>
              </a:rPr>
              <a:t>games)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Θεώρημα </a:t>
            </a:r>
            <a:r>
              <a:rPr lang="en-US" sz="2400" dirty="0" smtClean="0"/>
              <a:t>: </a:t>
            </a:r>
            <a:r>
              <a:rPr lang="el-GR" sz="2400" dirty="0" smtClean="0"/>
              <a:t>Ένα 2-</a:t>
            </a:r>
            <a:r>
              <a:rPr lang="en-US" sz="2400" dirty="0" smtClean="0"/>
              <a:t>player bargaining game </a:t>
            </a:r>
            <a:r>
              <a:rPr lang="el-GR" sz="2400" dirty="0" smtClean="0"/>
              <a:t>είναι ένα ζεύγος {</a:t>
            </a:r>
            <a:r>
              <a:rPr lang="en-US" sz="2400" dirty="0" smtClean="0"/>
              <a:t>U,(u1&lt;0&gt;,u2&lt;0&gt;)</a:t>
            </a:r>
            <a:r>
              <a:rPr lang="el-GR" sz="2400" dirty="0" smtClean="0"/>
              <a:t>}</a:t>
            </a:r>
            <a:r>
              <a:rPr lang="en-US" sz="2400" dirty="0" smtClean="0"/>
              <a:t> </a:t>
            </a:r>
            <a:r>
              <a:rPr lang="el-GR" sz="2400" dirty="0" smtClean="0"/>
              <a:t>όπου το </a:t>
            </a:r>
            <a:r>
              <a:rPr lang="en-US" sz="2400" dirty="0" smtClean="0"/>
              <a:t>U </a:t>
            </a:r>
            <a:r>
              <a:rPr lang="el-GR" sz="2400" dirty="0" smtClean="0"/>
              <a:t>είναι υποσύνολο του </a:t>
            </a:r>
            <a:r>
              <a:rPr lang="en-US" sz="2400" dirty="0" smtClean="0"/>
              <a:t>R^2  </a:t>
            </a:r>
            <a:r>
              <a:rPr lang="el-GR" sz="2400" dirty="0" smtClean="0"/>
              <a:t>και είναι </a:t>
            </a:r>
            <a:r>
              <a:rPr lang="en-US" sz="2400" dirty="0" smtClean="0"/>
              <a:t>compact </a:t>
            </a:r>
            <a:r>
              <a:rPr lang="el-GR" sz="2400" dirty="0" smtClean="0"/>
              <a:t>και </a:t>
            </a:r>
            <a:r>
              <a:rPr lang="en-US" sz="2400" dirty="0" smtClean="0"/>
              <a:t>convex set </a:t>
            </a:r>
            <a:r>
              <a:rPr lang="el-GR" sz="2400" dirty="0" smtClean="0"/>
              <a:t>, και υπάρχει τουλάχιστον ένα </a:t>
            </a:r>
            <a:r>
              <a:rPr lang="en-US" sz="2400" dirty="0" smtClean="0"/>
              <a:t>(u1,u2) </a:t>
            </a:r>
            <a:r>
              <a:rPr lang="el-GR" sz="2400" dirty="0" smtClean="0"/>
              <a:t>ε</a:t>
            </a:r>
            <a:r>
              <a:rPr lang="en-US" sz="2400" dirty="0" smtClean="0"/>
              <a:t> U</a:t>
            </a:r>
            <a:r>
              <a:rPr lang="el-GR" sz="2400" dirty="0" smtClean="0"/>
              <a:t> τέτιο ώστε </a:t>
            </a:r>
            <a:r>
              <a:rPr lang="en-US" sz="2400" dirty="0" smtClean="0"/>
              <a:t>u1&gt; u1&lt;0&gt;  </a:t>
            </a:r>
            <a:r>
              <a:rPr lang="el-GR" sz="2400" dirty="0" smtClean="0"/>
              <a:t>και </a:t>
            </a:r>
            <a:r>
              <a:rPr lang="en-US" sz="2400" dirty="0" smtClean="0"/>
              <a:t>u2 &gt; u2&lt;0&gt;.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r>
              <a:rPr lang="en-US" sz="2400" dirty="0" smtClean="0"/>
              <a:t>H bargaining solution </a:t>
            </a:r>
            <a:r>
              <a:rPr lang="el-GR" sz="2400" dirty="0" smtClean="0"/>
              <a:t>είναι μία συνάρτηση (</a:t>
            </a:r>
            <a:r>
              <a:rPr lang="en-US" sz="2400" dirty="0" smtClean="0"/>
              <a:t>u1*,u2*</a:t>
            </a:r>
            <a:r>
              <a:rPr lang="el-GR" sz="2400" dirty="0" smtClean="0"/>
              <a:t>)</a:t>
            </a:r>
            <a:r>
              <a:rPr lang="en-US" sz="2400" dirty="0" smtClean="0"/>
              <a:t>=f(U,(u1&lt;0&gt;,u2&lt;0&gt;)) </a:t>
            </a:r>
            <a:r>
              <a:rPr lang="el-GR" sz="2400" dirty="0" smtClean="0"/>
              <a:t>η οποία αναθέτει σε ένα </a:t>
            </a:r>
            <a:r>
              <a:rPr lang="en-US" sz="2400" dirty="0" smtClean="0"/>
              <a:t>bargaining game </a:t>
            </a:r>
            <a:r>
              <a:rPr lang="el-GR" sz="2400" dirty="0" smtClean="0"/>
              <a:t>ένα μοναδικό σημείο του </a:t>
            </a:r>
            <a:r>
              <a:rPr lang="en-US" sz="2400" dirty="0" smtClean="0"/>
              <a:t>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Cooperative games</a:t>
            </a:r>
            <a:r>
              <a:rPr lang="el-GR" dirty="0" smtClean="0"/>
              <a:t>(Συνεργατικά </a:t>
            </a:r>
            <a:r>
              <a:rPr lang="en-US" dirty="0" smtClean="0"/>
              <a:t>games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Bargaining games(</a:t>
            </a:r>
            <a:r>
              <a:rPr lang="el-GR" dirty="0" smtClean="0">
                <a:solidFill>
                  <a:srgbClr val="FF0000"/>
                </a:solidFill>
              </a:rPr>
              <a:t>Διαπραγματεύσιμα </a:t>
            </a:r>
            <a:r>
              <a:rPr lang="en-US" dirty="0" smtClean="0">
                <a:solidFill>
                  <a:srgbClr val="FF0000"/>
                </a:solidFill>
              </a:rPr>
              <a:t>games)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Τα αξιώματα που επιβάλλονται στην </a:t>
            </a:r>
            <a:r>
              <a:rPr lang="en-US" sz="2400" dirty="0" smtClean="0"/>
              <a:t>bargaining solution </a:t>
            </a:r>
            <a:r>
              <a:rPr lang="el-GR" sz="2400" dirty="0" smtClean="0"/>
              <a:t>είναι τα εξής</a:t>
            </a:r>
            <a:r>
              <a:rPr lang="en-US" sz="24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Ορθολογισμός</a:t>
            </a:r>
            <a:r>
              <a:rPr lang="en-US" sz="2400" dirty="0" smtClean="0"/>
              <a:t>: u1* &gt; u1&lt;0&gt; </a:t>
            </a:r>
            <a:r>
              <a:rPr lang="el-GR" sz="2400" dirty="0" smtClean="0"/>
              <a:t>και </a:t>
            </a:r>
            <a:r>
              <a:rPr lang="en-US" sz="2400" dirty="0" smtClean="0"/>
              <a:t>u2* &gt; u2&lt;0&gt;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Εφικτότητα</a:t>
            </a:r>
            <a:r>
              <a:rPr lang="en-US" sz="2400" dirty="0" smtClean="0"/>
              <a:t>: </a:t>
            </a:r>
            <a:r>
              <a:rPr lang="el-GR" sz="2400" dirty="0" smtClean="0"/>
              <a:t>(</a:t>
            </a:r>
            <a:r>
              <a:rPr lang="en-US" sz="2400" dirty="0" smtClean="0"/>
              <a:t>u1*,u2*</a:t>
            </a:r>
            <a:r>
              <a:rPr lang="el-GR" sz="2400" dirty="0" smtClean="0"/>
              <a:t>)</a:t>
            </a:r>
            <a:r>
              <a:rPr lang="en-US" sz="2400" dirty="0" smtClean="0"/>
              <a:t> </a:t>
            </a:r>
            <a:r>
              <a:rPr lang="el-GR" sz="2400" dirty="0" smtClean="0"/>
              <a:t>ανήκει στο </a:t>
            </a:r>
            <a:r>
              <a:rPr lang="en-US" sz="2400" dirty="0" smtClean="0"/>
              <a:t>U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Συμμετρία 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Ανεξαρτησία </a:t>
            </a:r>
            <a:r>
              <a:rPr lang="en-US" sz="2400" dirty="0" smtClean="0"/>
              <a:t>of irrelevant alternatives: </a:t>
            </a:r>
            <a:r>
              <a:rPr lang="el-GR" sz="2400" dirty="0" smtClean="0"/>
              <a:t>Εάν (</a:t>
            </a:r>
            <a:r>
              <a:rPr lang="en-US" sz="2400" dirty="0" smtClean="0"/>
              <a:t>u1*,u2*</a:t>
            </a:r>
            <a:r>
              <a:rPr lang="el-GR" sz="2400" dirty="0" smtClean="0"/>
              <a:t>) ε </a:t>
            </a:r>
            <a:r>
              <a:rPr lang="en-US" sz="2400" dirty="0" smtClean="0"/>
              <a:t>U’ </a:t>
            </a:r>
            <a:r>
              <a:rPr lang="el-GR" sz="2400" dirty="0" smtClean="0"/>
              <a:t>που είναι υποσύνολο του </a:t>
            </a:r>
            <a:r>
              <a:rPr lang="en-US" sz="2400" dirty="0" smtClean="0"/>
              <a:t>U</a:t>
            </a:r>
            <a:r>
              <a:rPr lang="el-GR" sz="2400" dirty="0" smtClean="0"/>
              <a:t> τότε </a:t>
            </a:r>
            <a:r>
              <a:rPr lang="en-US" sz="2400" dirty="0" smtClean="0"/>
              <a:t>f(U</a:t>
            </a:r>
            <a:r>
              <a:rPr lang="el-GR" sz="2400" dirty="0" smtClean="0"/>
              <a:t>’</a:t>
            </a:r>
            <a:r>
              <a:rPr lang="en-US" sz="2400" dirty="0" smtClean="0"/>
              <a:t>,(u1&lt;0&gt;,u2&lt;0&gt;)) </a:t>
            </a:r>
            <a:r>
              <a:rPr lang="el-GR" sz="2400" dirty="0" smtClean="0"/>
              <a:t>=</a:t>
            </a:r>
            <a:r>
              <a:rPr lang="en-US" sz="2400" dirty="0" smtClean="0"/>
              <a:t> f(U,(u1&lt;0&gt;,u2&lt;0&gt;)) </a:t>
            </a:r>
            <a:r>
              <a:rPr lang="el-GR" sz="2400" dirty="0" smtClean="0"/>
              <a:t>= (</a:t>
            </a:r>
            <a:r>
              <a:rPr lang="en-US" sz="2400" dirty="0" smtClean="0"/>
              <a:t>u1*,u2*</a:t>
            </a:r>
            <a:r>
              <a:rPr lang="el-GR" sz="2400" dirty="0" smtClean="0"/>
              <a:t>)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Ανεξαρτησία γραμμικών μετασχηματισμών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Cooperative games</a:t>
            </a:r>
            <a:r>
              <a:rPr lang="el-GR" dirty="0" smtClean="0"/>
              <a:t>(Συνεργατικά </a:t>
            </a:r>
            <a:r>
              <a:rPr lang="en-US" dirty="0" smtClean="0"/>
              <a:t>games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Bargaining games(</a:t>
            </a:r>
            <a:r>
              <a:rPr lang="el-GR" dirty="0" smtClean="0">
                <a:solidFill>
                  <a:srgbClr val="FF0000"/>
                </a:solidFill>
              </a:rPr>
              <a:t>Διαπραγματεύσιμα </a:t>
            </a:r>
            <a:r>
              <a:rPr lang="en-US" dirty="0" smtClean="0">
                <a:solidFill>
                  <a:srgbClr val="FF0000"/>
                </a:solidFill>
              </a:rPr>
              <a:t>games)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Θεώρημα </a:t>
            </a:r>
            <a:r>
              <a:rPr lang="en-US" sz="2400" dirty="0" smtClean="0"/>
              <a:t>: </a:t>
            </a:r>
            <a:r>
              <a:rPr lang="el-GR" sz="2400" dirty="0" smtClean="0"/>
              <a:t>Αποδεικνύεται ότι υπάρχει μία μοναδική </a:t>
            </a:r>
            <a:r>
              <a:rPr lang="en-US" sz="2400" dirty="0" smtClean="0"/>
              <a:t>bargaining solution </a:t>
            </a:r>
            <a:r>
              <a:rPr lang="el-GR" sz="2400" dirty="0" smtClean="0"/>
              <a:t>η οποία ικανοποιεί όλα τα παραπάνω αξιώματα η οποία είναι</a:t>
            </a:r>
            <a:r>
              <a:rPr lang="en-US" sz="2400" dirty="0" smtClean="0"/>
              <a:t>: </a:t>
            </a:r>
            <a:r>
              <a:rPr lang="el-GR" sz="2400" dirty="0" smtClean="0"/>
              <a:t>(</a:t>
            </a:r>
            <a:r>
              <a:rPr lang="en-US" sz="2400" dirty="0" smtClean="0"/>
              <a:t>u1*,u2*</a:t>
            </a:r>
            <a:r>
              <a:rPr lang="el-GR" sz="2400" dirty="0" smtClean="0"/>
              <a:t>)</a:t>
            </a:r>
            <a:r>
              <a:rPr lang="en-US" sz="2400" dirty="0" smtClean="0"/>
              <a:t> = </a:t>
            </a:r>
            <a:r>
              <a:rPr lang="en-US" sz="2400" dirty="0" err="1" smtClean="0"/>
              <a:t>arg</a:t>
            </a:r>
            <a:r>
              <a:rPr lang="en-US" sz="2400" dirty="0" smtClean="0"/>
              <a:t> max (u1-u1&lt;0&gt;)(u2-u2&lt;0&gt;).  </a:t>
            </a:r>
            <a:r>
              <a:rPr lang="el-GR" sz="2400" dirty="0" smtClean="0"/>
              <a:t>Αυτό ονομάζεται </a:t>
            </a:r>
            <a:r>
              <a:rPr lang="en-US" sz="2400" dirty="0" smtClean="0"/>
              <a:t>Nash bargaining solution</a:t>
            </a:r>
            <a:r>
              <a:rPr lang="el-GR" sz="2400" dirty="0" smtClean="0"/>
              <a:t> (</a:t>
            </a:r>
            <a:r>
              <a:rPr lang="en-US" sz="2400" dirty="0" smtClean="0"/>
              <a:t>NBS</a:t>
            </a:r>
            <a:r>
              <a:rPr lang="el-GR" sz="2400" dirty="0" smtClean="0"/>
              <a:t>)</a:t>
            </a:r>
            <a:r>
              <a:rPr lang="en-US" sz="2400" dirty="0" smtClean="0"/>
              <a:t>.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Cooperative games</a:t>
            </a:r>
            <a:r>
              <a:rPr lang="el-GR" dirty="0" smtClean="0"/>
              <a:t>(Συνεργατικά </a:t>
            </a:r>
            <a:r>
              <a:rPr lang="en-US" dirty="0" smtClean="0"/>
              <a:t>games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Bargaining games(</a:t>
            </a:r>
            <a:r>
              <a:rPr lang="el-GR" dirty="0" smtClean="0">
                <a:solidFill>
                  <a:srgbClr val="FF0000"/>
                </a:solidFill>
              </a:rPr>
              <a:t>Διαπραγματεύσιμα </a:t>
            </a:r>
            <a:r>
              <a:rPr lang="en-US" dirty="0" smtClean="0">
                <a:solidFill>
                  <a:srgbClr val="FF0000"/>
                </a:solidFill>
              </a:rPr>
              <a:t>games)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  <p:pic>
        <p:nvPicPr>
          <p:cNvPr id="4" name="Picture 2" descr="C:\Users\xristos7\Desktop\photo\dikt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04864"/>
            <a:ext cx="5924550" cy="3943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Nash Equilibrium   </a:t>
            </a:r>
            <a:endParaRPr lang="el-GR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χρήστες </a:t>
            </a: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l-GR" b="1" dirty="0" smtClean="0"/>
              <a:t>*</a:t>
            </a:r>
            <a:r>
              <a:rPr lang="az-Cyrl-AZ" b="1" dirty="0" smtClean="0"/>
              <a:t>Є</a:t>
            </a:r>
            <a:r>
              <a:rPr lang="en-US" b="1" dirty="0" smtClean="0"/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Nash Equilibrium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όταν κανείς παίκτης δεν ωφελείται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αλλάζοντας την στρατηγική του μονομερώς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/>
              <a:t>u</a:t>
            </a:r>
            <a:r>
              <a:rPr lang="en-US" b="1" baseline="-25000" dirty="0" err="1" smtClean="0"/>
              <a:t>i</a:t>
            </a:r>
            <a:r>
              <a:rPr lang="el-GR" b="1" dirty="0" smtClean="0"/>
              <a:t> (</a:t>
            </a:r>
            <a:r>
              <a:rPr lang="en-US" b="1" dirty="0" err="1" smtClean="0"/>
              <a:t>a</a:t>
            </a:r>
            <a:r>
              <a:rPr lang="en-US" b="1" baseline="-25000" dirty="0" err="1" smtClean="0"/>
              <a:t>i</a:t>
            </a:r>
            <a:r>
              <a:rPr lang="el-GR" b="1" dirty="0" smtClean="0"/>
              <a:t>*, </a:t>
            </a:r>
            <a:r>
              <a:rPr lang="en-US" b="1" dirty="0" smtClean="0"/>
              <a:t>a</a:t>
            </a:r>
            <a:r>
              <a:rPr lang="en-US" b="1" baseline="-25000" dirty="0" smtClean="0"/>
              <a:t>-</a:t>
            </a:r>
            <a:r>
              <a:rPr lang="en-US" b="1" baseline="-25000" dirty="0" err="1" smtClean="0"/>
              <a:t>i</a:t>
            </a:r>
            <a:r>
              <a:rPr lang="el-GR" b="1" baseline="-25000" dirty="0" smtClean="0"/>
              <a:t> </a:t>
            </a:r>
            <a:r>
              <a:rPr lang="el-GR" b="1" dirty="0" smtClean="0"/>
              <a:t>*</a:t>
            </a:r>
            <a:r>
              <a:rPr lang="el-GR" b="1" baseline="-25000" dirty="0" smtClean="0"/>
              <a:t> </a:t>
            </a:r>
            <a:r>
              <a:rPr lang="el-GR" b="1" dirty="0" smtClean="0"/>
              <a:t>)</a:t>
            </a:r>
            <a:r>
              <a:rPr lang="el-GR" b="1" baseline="-25000" dirty="0" smtClean="0"/>
              <a:t> </a:t>
            </a:r>
            <a:r>
              <a:rPr lang="el-GR" dirty="0" smtClean="0"/>
              <a:t> ≥  </a:t>
            </a:r>
            <a:r>
              <a:rPr lang="en-US" b="1" dirty="0" err="1" smtClean="0"/>
              <a:t>u</a:t>
            </a:r>
            <a:r>
              <a:rPr lang="en-US" b="1" baseline="-25000" dirty="0" err="1" smtClean="0"/>
              <a:t>i</a:t>
            </a:r>
            <a:r>
              <a:rPr lang="el-GR" b="1" dirty="0" smtClean="0"/>
              <a:t> (</a:t>
            </a:r>
            <a:r>
              <a:rPr lang="en-US" b="1" dirty="0" err="1" smtClean="0"/>
              <a:t>a</a:t>
            </a:r>
            <a:r>
              <a:rPr lang="en-US" b="1" baseline="-25000" dirty="0" err="1" smtClean="0"/>
              <a:t>i</a:t>
            </a:r>
            <a:r>
              <a:rPr lang="el-GR" b="1" dirty="0" smtClean="0"/>
              <a:t> , </a:t>
            </a:r>
            <a:r>
              <a:rPr lang="en-US" b="1" dirty="0" smtClean="0"/>
              <a:t>a</a:t>
            </a:r>
            <a:r>
              <a:rPr lang="en-US" b="1" baseline="-25000" dirty="0" smtClean="0"/>
              <a:t>-</a:t>
            </a:r>
            <a:r>
              <a:rPr lang="en-US" b="1" baseline="-25000" dirty="0" err="1" smtClean="0"/>
              <a:t>i</a:t>
            </a:r>
            <a:r>
              <a:rPr lang="el-GR" b="1" baseline="-25000" dirty="0" smtClean="0"/>
              <a:t> </a:t>
            </a:r>
            <a:r>
              <a:rPr lang="el-GR" b="1" dirty="0" smtClean="0"/>
              <a:t>*</a:t>
            </a:r>
            <a:r>
              <a:rPr lang="el-GR" b="1" baseline="-25000" dirty="0" smtClean="0"/>
              <a:t> </a:t>
            </a:r>
            <a:r>
              <a:rPr lang="el-GR" b="1" dirty="0" smtClean="0"/>
              <a:t>)</a:t>
            </a:r>
            <a:r>
              <a:rPr lang="el-GR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b="1" baseline="-250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Constrained Nash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Equilibria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Multi-criteria or Pareto-Nash Equilibrium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l-GR" u="sng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Cooperative games</a:t>
            </a:r>
            <a:r>
              <a:rPr lang="el-GR" dirty="0" smtClean="0"/>
              <a:t>(Συνεργατικά </a:t>
            </a:r>
            <a:r>
              <a:rPr lang="en-US" dirty="0" smtClean="0"/>
              <a:t>games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Bargaining games(</a:t>
            </a:r>
            <a:r>
              <a:rPr lang="el-GR" dirty="0" smtClean="0">
                <a:solidFill>
                  <a:srgbClr val="FF0000"/>
                </a:solidFill>
              </a:rPr>
              <a:t>Διαπραγματεύσιμα </a:t>
            </a:r>
            <a:r>
              <a:rPr lang="en-US" dirty="0" smtClean="0">
                <a:solidFill>
                  <a:srgbClr val="FF0000"/>
                </a:solidFill>
              </a:rPr>
              <a:t>games)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Η γενική έννοια του </a:t>
            </a:r>
            <a:r>
              <a:rPr lang="en-US" sz="2400" dirty="0" smtClean="0"/>
              <a:t>NBS </a:t>
            </a:r>
            <a:r>
              <a:rPr lang="el-GR" sz="2400" dirty="0" smtClean="0"/>
              <a:t>είναι ότι αφού έχει ανατεθεί σε κάθε παίκτη ένα ελάχιστο </a:t>
            </a:r>
            <a:r>
              <a:rPr lang="en-US" sz="2400" dirty="0" smtClean="0"/>
              <a:t>utility </a:t>
            </a:r>
            <a:r>
              <a:rPr lang="el-GR" sz="2400" dirty="0" smtClean="0"/>
              <a:t>το υπόλοιπο μοιράζεται κατα αναλογία και στους 2.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Παρατηρήσεις</a:t>
            </a:r>
            <a:r>
              <a:rPr lang="en-US" sz="2400" dirty="0" smtClean="0"/>
              <a:t> 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NBS </a:t>
            </a:r>
            <a:r>
              <a:rPr lang="el-GR" sz="2400" dirty="0" smtClean="0"/>
              <a:t>είναι καλώς ορισμένο καθώς η </a:t>
            </a:r>
            <a:r>
              <a:rPr lang="en-US" sz="2400" dirty="0" smtClean="0"/>
              <a:t>(u1-u1&lt;0&gt;)(u2-u2&lt;0&gt;)</a:t>
            </a:r>
            <a:r>
              <a:rPr lang="el-GR" sz="2400" dirty="0" smtClean="0"/>
              <a:t> είναι </a:t>
            </a:r>
            <a:r>
              <a:rPr lang="en-US" sz="2400" dirty="0" smtClean="0"/>
              <a:t>concave.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Αν αφαιρέσουμε κάποιο αξίωμα τότε η μοναδικότητα δεν θα είναι εγγυημένη.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Το θεώρημα επεκτείνεται για </a:t>
            </a:r>
            <a:r>
              <a:rPr lang="en-US" sz="2400" dirty="0" smtClean="0"/>
              <a:t>N&gt;2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Το αξίωμα της συμμετρίας σημαίνει ότι όλοι οι παίκτες είναι ίση στο </a:t>
            </a:r>
            <a:r>
              <a:rPr lang="en-US" sz="2400" dirty="0" smtClean="0"/>
              <a:t>game.</a:t>
            </a:r>
            <a:r>
              <a:rPr lang="el-GR" sz="2400" dirty="0" smtClean="0"/>
              <a:t> Στην πράξη αυτό δεν είναι πάντα δεδομένο για αυτό μπορούμε να συμπεριλάβουμε κάποια βάρη  στην </a:t>
            </a:r>
            <a:r>
              <a:rPr lang="en-US" sz="2400" dirty="0" smtClean="0"/>
              <a:t>NBS </a:t>
            </a:r>
            <a:r>
              <a:rPr lang="el-GR" sz="2400" dirty="0" smtClean="0"/>
              <a:t>για να εξισορροπήσουμε την ασυμμετρία.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Για να βρούμε την </a:t>
            </a:r>
            <a:r>
              <a:rPr lang="en-US" sz="2400" dirty="0" smtClean="0"/>
              <a:t>NBS </a:t>
            </a:r>
            <a:r>
              <a:rPr lang="el-GR" sz="2400" dirty="0" smtClean="0"/>
              <a:t>θέλουμε </a:t>
            </a:r>
            <a:r>
              <a:rPr lang="en-US" sz="2400" dirty="0" smtClean="0"/>
              <a:t>global information.</a:t>
            </a: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Cooperative games</a:t>
            </a:r>
            <a:r>
              <a:rPr lang="el-GR" dirty="0" smtClean="0"/>
              <a:t>(Συνεργατικά </a:t>
            </a:r>
            <a:r>
              <a:rPr lang="en-US" dirty="0" smtClean="0"/>
              <a:t>games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Coalitional games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Ένα σύνολο παικτών συνεργάζονται με άλλους παίκτες και δημιουργούν μία ομάδα βελτιώνοντας το </a:t>
            </a:r>
            <a:r>
              <a:rPr lang="en-US" sz="2400" dirty="0" smtClean="0"/>
              <a:t>payoff </a:t>
            </a:r>
            <a:r>
              <a:rPr lang="el-GR" sz="2400" dirty="0" smtClean="0"/>
              <a:t>τους.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games with transferrable payoff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games without transferrable payoff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Stochastic games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Στις τηλεπικοινωνίες το περιβάλλον συνήθως δεν είναι σταθερό και μεταβάλλεται στον χρόνο. Η θεωρία των στοχαστικών </a:t>
            </a:r>
            <a:r>
              <a:rPr lang="en-US" sz="2400" dirty="0" smtClean="0"/>
              <a:t>games </a:t>
            </a:r>
            <a:r>
              <a:rPr lang="el-GR" sz="2400" dirty="0" smtClean="0"/>
              <a:t>είναι καταλληλότερη για να μελετηθεί η συνεργασία και ο ανταγωνισμός σε δυναμικό περιβάλλον.</a:t>
            </a:r>
          </a:p>
          <a:p>
            <a:r>
              <a:rPr lang="el-GR" sz="2400" dirty="0" smtClean="0"/>
              <a:t>Τα στοχαστικά </a:t>
            </a:r>
            <a:r>
              <a:rPr lang="en-US" sz="2400" dirty="0" smtClean="0"/>
              <a:t>games </a:t>
            </a:r>
            <a:r>
              <a:rPr lang="el-GR" sz="2400" dirty="0" smtClean="0"/>
              <a:t>είναι μία επέκταση του </a:t>
            </a:r>
            <a:r>
              <a:rPr lang="en-US" sz="2400" dirty="0" smtClean="0"/>
              <a:t>Markov Decision</a:t>
            </a:r>
            <a:r>
              <a:rPr lang="el-GR" sz="2400" dirty="0" smtClean="0"/>
              <a:t> </a:t>
            </a:r>
            <a:r>
              <a:rPr lang="en-US" sz="2400" dirty="0" smtClean="0"/>
              <a:t>Process</a:t>
            </a:r>
            <a:r>
              <a:rPr lang="el-GR" sz="2400" dirty="0" smtClean="0"/>
              <a:t> . Υπάρχει ένα σύνολο καταστάσεων και μία συλλογή από </a:t>
            </a:r>
            <a:r>
              <a:rPr lang="en-US" sz="2400" dirty="0" smtClean="0"/>
              <a:t>actions. To game </a:t>
            </a:r>
            <a:r>
              <a:rPr lang="el-GR" sz="2400" dirty="0" smtClean="0"/>
              <a:t>παίζεται σε μία αλληλουχία καταστάσεων η σειρά της οποίας είναι </a:t>
            </a:r>
            <a:r>
              <a:rPr lang="en-US" sz="2400" dirty="0" smtClean="0"/>
              <a:t>random</a:t>
            </a:r>
            <a:r>
              <a:rPr lang="el-GR" sz="2400" dirty="0" smtClean="0"/>
              <a:t>.</a:t>
            </a:r>
          </a:p>
          <a:p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Game Theory for networks</a:t>
            </a:r>
            <a:endParaRPr lang="el-GR" dirty="0"/>
          </a:p>
        </p:txBody>
      </p:sp>
      <p:pic>
        <p:nvPicPr>
          <p:cNvPr id="2050" name="Picture 2" descr="C:\Users\xristos7\Desktop\photo\diktia 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625" y="1577016"/>
            <a:ext cx="8504238" cy="44723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b="1" u="sng" dirty="0" smtClean="0"/>
              <a:t>ΠΗΓΕΣ:</a:t>
            </a:r>
            <a:endParaRPr lang="el-GR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Game theory for cognitive radio networks: An Overview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Beibei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Wang,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Yongle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Wu, K.J Ray Liu,   2010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survey in networking games in telecommunications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E.Altman,T.Boulogne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R. El-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Azouzi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T.Limenez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L.Wynter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 2005</a:t>
            </a:r>
          </a:p>
          <a:p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Σημειώσεις από διαλέξεις</a:t>
            </a:r>
          </a:p>
          <a:p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Διαδίκτυο</a:t>
            </a:r>
          </a:p>
          <a:p>
            <a:pPr>
              <a:buNone/>
            </a:pP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14290"/>
            <a:ext cx="785818" cy="11030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67138" y="214290"/>
            <a:ext cx="8834018" cy="650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000100" y="5286388"/>
            <a:ext cx="7072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</a:rPr>
              <a:t>Σας  ευχαριστούμε  πολύ!!</a:t>
            </a:r>
            <a:endParaRPr lang="el-GR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Nash Equilibrium </a:t>
            </a:r>
            <a:endParaRPr lang="el-GR" sz="4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Existence</a:t>
            </a:r>
            <a:r>
              <a:rPr lang="en-US" dirty="0" smtClean="0"/>
              <a:t>:</a:t>
            </a:r>
            <a:r>
              <a:rPr lang="el-GR" dirty="0" smtClean="0"/>
              <a:t>θεώρημα </a:t>
            </a:r>
            <a:r>
              <a:rPr lang="en-US" dirty="0" smtClean="0"/>
              <a:t>Nash</a:t>
            </a:r>
          </a:p>
          <a:p>
            <a:r>
              <a:rPr lang="en-US" u="sng" dirty="0" smtClean="0"/>
              <a:t>Uniqueness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u="sng" dirty="0" smtClean="0"/>
              <a:t>Convergence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l-GR" dirty="0" err="1" smtClean="0"/>
              <a:t>κεντρικοποιημένες</a:t>
            </a:r>
            <a:r>
              <a:rPr lang="el-GR" dirty="0" smtClean="0"/>
              <a:t> πολιτικές(</a:t>
            </a:r>
            <a:r>
              <a:rPr lang="en-US" dirty="0" smtClean="0"/>
              <a:t>round robin</a:t>
            </a:r>
            <a:r>
              <a:rPr lang="el-GR" dirty="0" smtClean="0"/>
              <a:t>)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l-GR" dirty="0" smtClean="0"/>
              <a:t>ασύγχρονοι μηχανισμοί </a:t>
            </a:r>
            <a:r>
              <a:rPr lang="en-US" dirty="0" smtClean="0"/>
              <a:t>best response (greedy algorithms)</a:t>
            </a:r>
          </a:p>
        </p:txBody>
      </p:sp>
      <p:sp>
        <p:nvSpPr>
          <p:cNvPr id="5" name="Right Brace 4"/>
          <p:cNvSpPr/>
          <p:nvPr/>
        </p:nvSpPr>
        <p:spPr>
          <a:xfrm>
            <a:off x="4500562" y="1643050"/>
            <a:ext cx="500066" cy="857256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Right Arrow 5"/>
          <p:cNvSpPr/>
          <p:nvPr/>
        </p:nvSpPr>
        <p:spPr>
          <a:xfrm>
            <a:off x="5214942" y="1928802"/>
            <a:ext cx="71438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5643570" y="1785926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/>
              <a:t>πρόβλεψη συμπεριφοράς         δικτύου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Stackelberg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Equilibrium</a:t>
            </a:r>
            <a:endParaRPr lang="el-GR" sz="4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ύπαρξη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manager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(network administrator, service provider)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μεγιστοποίηση κερδών με καθαρά οικονομικά κριτήρια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(όχι μόνο με την αποτελεσματική χρήση των πόρων)</a:t>
            </a:r>
          </a:p>
          <a:p>
            <a:pPr>
              <a:buNone/>
            </a:pP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Στόχος 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manager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να ορίσει τις παραμέτρους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που μεγιστοποιούν το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utility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του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R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,δεδομένου ότι οι χρήστες αντιδρούν σε αυτές τις παραμέτρους</a:t>
            </a: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R( u*(x*), x* )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z-Cyrl-AZ" baseline="-25000" dirty="0" smtClean="0"/>
              <a:t>Є</a:t>
            </a:r>
            <a:r>
              <a:rPr lang="en-US" baseline="-25000" dirty="0" smtClean="0"/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 ( u*(x), x)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Cournot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game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2215340" y="2213760"/>
            <a:ext cx="42862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Potential Games</a:t>
            </a:r>
            <a:endParaRPr lang="el-GR" sz="4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περιλαμβάνει διάφορα είδη όπως τα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congestion games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Potential game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    όταν υπάρχει μια δυναμική συνάρτηση Φ </a:t>
            </a:r>
          </a:p>
          <a:p>
            <a:pPr algn="just"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Φ: μετράει την διαφορά του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utility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κάθε μοναδικού χρήστη που   αποκλίνει</a:t>
            </a:r>
          </a:p>
          <a:p>
            <a:pPr algn="just">
              <a:buNone/>
            </a:pP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Φ(</a:t>
            </a:r>
            <a:r>
              <a:rPr lang="en-US" sz="2400" b="1" dirty="0" err="1" smtClean="0"/>
              <a:t>a</a:t>
            </a:r>
            <a:r>
              <a:rPr lang="en-US" sz="2400" b="1" baseline="-25000" dirty="0" err="1" smtClean="0"/>
              <a:t>i</a:t>
            </a:r>
            <a:r>
              <a:rPr lang="el-GR" sz="2400" b="1" baseline="-25000" dirty="0" smtClean="0"/>
              <a:t> , </a:t>
            </a:r>
            <a:r>
              <a:rPr lang="en-US" sz="2400" b="1" dirty="0" smtClean="0"/>
              <a:t>a</a:t>
            </a:r>
            <a:r>
              <a:rPr lang="en-US" sz="2400" b="1" baseline="-25000" dirty="0" smtClean="0"/>
              <a:t>-</a:t>
            </a:r>
            <a:r>
              <a:rPr lang="en-US" sz="2400" b="1" baseline="-25000" dirty="0" err="1" smtClean="0"/>
              <a:t>i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) - Φ(</a:t>
            </a:r>
            <a:r>
              <a:rPr lang="en-US" sz="2400" b="1" dirty="0" smtClean="0"/>
              <a:t>a</a:t>
            </a:r>
            <a:r>
              <a:rPr lang="el-GR" sz="2400" b="1" dirty="0" smtClean="0"/>
              <a:t>’</a:t>
            </a:r>
            <a:r>
              <a:rPr lang="en-US" sz="2400" b="1" baseline="-25000" dirty="0" err="1" smtClean="0"/>
              <a:t>i</a:t>
            </a:r>
            <a:r>
              <a:rPr lang="el-GR" sz="2400" b="1" baseline="-25000" dirty="0" smtClean="0"/>
              <a:t> , </a:t>
            </a:r>
            <a:r>
              <a:rPr lang="en-US" sz="2400" b="1" dirty="0" smtClean="0"/>
              <a:t>a</a:t>
            </a:r>
            <a:r>
              <a:rPr lang="en-US" sz="2400" b="1" baseline="-25000" dirty="0" smtClean="0"/>
              <a:t>-</a:t>
            </a:r>
            <a:r>
              <a:rPr lang="en-US" sz="2400" b="1" baseline="-25000" dirty="0" err="1" smtClean="0"/>
              <a:t>i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 smtClean="0"/>
              <a:t>a</a:t>
            </a:r>
            <a:r>
              <a:rPr lang="en-US" sz="2400" b="1" baseline="-25000" dirty="0" err="1" smtClean="0"/>
              <a:t>i</a:t>
            </a:r>
            <a:r>
              <a:rPr lang="el-GR" sz="2400" b="1" baseline="-25000" dirty="0" smtClean="0"/>
              <a:t> , </a:t>
            </a:r>
            <a:r>
              <a:rPr lang="en-US" sz="2400" b="1" dirty="0" smtClean="0"/>
              <a:t>a</a:t>
            </a:r>
            <a:r>
              <a:rPr lang="en-US" sz="2400" b="1" baseline="-25000" dirty="0" smtClean="0"/>
              <a:t>-</a:t>
            </a:r>
            <a:r>
              <a:rPr lang="en-US" sz="2400" b="1" baseline="-25000" dirty="0" err="1" smtClean="0"/>
              <a:t>i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smtClean="0"/>
              <a:t>a</a:t>
            </a:r>
            <a:r>
              <a:rPr lang="el-GR" sz="2400" b="1" dirty="0" smtClean="0"/>
              <a:t>’</a:t>
            </a:r>
            <a:r>
              <a:rPr lang="en-US" sz="2400" b="1" baseline="-25000" dirty="0" err="1" smtClean="0"/>
              <a:t>i</a:t>
            </a:r>
            <a:r>
              <a:rPr lang="el-GR" sz="2400" b="1" baseline="-25000" dirty="0" smtClean="0"/>
              <a:t> , </a:t>
            </a:r>
            <a:r>
              <a:rPr lang="en-US" sz="2400" b="1" dirty="0" smtClean="0"/>
              <a:t>a</a:t>
            </a:r>
            <a:r>
              <a:rPr lang="en-US" sz="2400" b="1" baseline="-25000" dirty="0" smtClean="0"/>
              <a:t>-</a:t>
            </a:r>
            <a:r>
              <a:rPr lang="en-US" sz="2400" b="1" baseline="-25000" dirty="0" err="1" smtClean="0"/>
              <a:t>i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857488" y="2285992"/>
            <a:ext cx="50006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Wardrop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Equilibrium</a:t>
            </a:r>
            <a:endParaRPr lang="el-GR" sz="4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Οι χρόνοι για όλα τα μονοπάτια που χρησιμοποιούνται είναι ίσοι ή μικρότεροι από τον χρόνο που θα συναντούσε ένα όχημα σε οποιοδήποτε μονοπάτι που δεν χρησιμοποιείται.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παρόμοιο με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Άπειρος αριθμός χρηστών            ύπαρξη και μοναδικότητα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equilibrium</a:t>
            </a: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Για πεπερασμένο αριθμό μπορεί να μην ισχύει!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572000" y="3857628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Evolutionary games</a:t>
            </a:r>
            <a:endParaRPr lang="el-GR" sz="4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Συμπεριφορά ενός λογικού παίκτη για να προσεγγίσει μια καλύτερη στρατηγική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Παράδειγμα: 2 στρατηγικές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p,q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αναμενόμενο κέρδος ατόμου που χρησιμοποιεί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απέναντι στον πληθυσμό που χρησιμοποιεί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Αν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q,q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&gt; u(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p,q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τότε ο πληθυσμός με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τείνει να μειωθεί.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 ESS(evolutionary stable strategy) </a:t>
            </a: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ή αν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q,q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)=u(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p,q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και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q,p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)&gt;u(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p,p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Routing games</a:t>
            </a:r>
            <a:endParaRPr lang="el-GR" sz="4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l-GR" sz="7000" dirty="0" smtClean="0">
                <a:latin typeface="Times New Roman" pitchFamily="18" charset="0"/>
                <a:cs typeface="Times New Roman" pitchFamily="18" charset="0"/>
              </a:rPr>
              <a:t>Κάθε παίκτης έχει να μεταφέρει ένα συγκεκριμένο μέγεθος ροής από</a:t>
            </a: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7000" dirty="0" smtClean="0">
                <a:latin typeface="Times New Roman" pitchFamily="18" charset="0"/>
                <a:cs typeface="Times New Roman" pitchFamily="18" charset="0"/>
              </a:rPr>
              <a:t>έναν κόμβο σε έναν άλλο.</a:t>
            </a:r>
            <a:endParaRPr lang="en-US" sz="7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7000" dirty="0" smtClean="0">
                <a:latin typeface="Times New Roman" pitchFamily="18" charset="0"/>
                <a:cs typeface="Times New Roman" pitchFamily="18" charset="0"/>
              </a:rPr>
              <a:t>Όσο περισσότερο </a:t>
            </a: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traffic </a:t>
            </a:r>
            <a:r>
              <a:rPr lang="el-GR" sz="7000" dirty="0" smtClean="0">
                <a:latin typeface="Times New Roman" pitchFamily="18" charset="0"/>
                <a:cs typeface="Times New Roman" pitchFamily="18" charset="0"/>
              </a:rPr>
              <a:t>σε ένα </a:t>
            </a: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link </a:t>
            </a:r>
            <a:r>
              <a:rPr lang="el-GR" sz="7000" dirty="0" smtClean="0">
                <a:latin typeface="Times New Roman" pitchFamily="18" charset="0"/>
                <a:cs typeface="Times New Roman" pitchFamily="18" charset="0"/>
              </a:rPr>
              <a:t>, τόσο μεγαλύτερη καθυστέρηση</a:t>
            </a:r>
          </a:p>
          <a:p>
            <a:pPr>
              <a:buNone/>
            </a:pPr>
            <a:endParaRPr lang="el-GR" sz="7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7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7000" u="sng" dirty="0" smtClean="0">
                <a:latin typeface="Times New Roman" pitchFamily="18" charset="0"/>
                <a:cs typeface="Times New Roman" pitchFamily="18" charset="0"/>
              </a:rPr>
              <a:t>2 περιπτώσεις</a:t>
            </a:r>
          </a:p>
          <a:p>
            <a:pPr>
              <a:buFont typeface="Wingdings" pitchFamily="2" charset="2"/>
              <a:buChar char="Ø"/>
            </a:pPr>
            <a:r>
              <a:rPr lang="en-US" sz="7000" dirty="0" err="1" smtClean="0">
                <a:latin typeface="Times New Roman" pitchFamily="18" charset="0"/>
                <a:cs typeface="Times New Roman" pitchFamily="18" charset="0"/>
              </a:rPr>
              <a:t>Splittable</a:t>
            </a: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 (non atomic)</a:t>
            </a:r>
          </a:p>
          <a:p>
            <a:pPr>
              <a:buFont typeface="Wingdings" pitchFamily="2" charset="2"/>
              <a:buChar char="Ø"/>
            </a:pPr>
            <a:r>
              <a:rPr lang="en-US" sz="7000" dirty="0" err="1" smtClean="0">
                <a:latin typeface="Times New Roman" pitchFamily="18" charset="0"/>
                <a:cs typeface="Times New Roman" pitchFamily="18" charset="0"/>
              </a:rPr>
              <a:t>Unsplittable</a:t>
            </a: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(atomic)</a:t>
            </a:r>
          </a:p>
          <a:p>
            <a:pPr>
              <a:buNone/>
            </a:pPr>
            <a:endParaRPr lang="en-US" sz="7000" dirty="0" smtClean="0"/>
          </a:p>
          <a:p>
            <a:pPr>
              <a:buNone/>
            </a:pPr>
            <a:r>
              <a:rPr lang="el-GR" sz="7000" dirty="0" smtClean="0"/>
              <a:t> 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7000892" y="21431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1281</TotalTime>
  <Words>1885</Words>
  <Application>Microsoft Office PowerPoint</Application>
  <PresentationFormat>On-screen Show (4:3)</PresentationFormat>
  <Paragraphs>249</Paragraphs>
  <Slides>35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Civic</vt:lpstr>
      <vt:lpstr>Office Theme</vt:lpstr>
      <vt:lpstr>Game Theory for networks - OVERVIEW -</vt:lpstr>
      <vt:lpstr>Slide 2</vt:lpstr>
      <vt:lpstr>Nash Equilibrium   </vt:lpstr>
      <vt:lpstr>Nash Equilibrium </vt:lpstr>
      <vt:lpstr>Stackelberg Equilibrium</vt:lpstr>
      <vt:lpstr>Potential Games</vt:lpstr>
      <vt:lpstr>Wardrop Equilibrium</vt:lpstr>
      <vt:lpstr>Evolutionary games</vt:lpstr>
      <vt:lpstr>Routing games</vt:lpstr>
      <vt:lpstr>Braess Paradox</vt:lpstr>
      <vt:lpstr>Βελτίωση του ΝΕ στα μή συνεργατικά games</vt:lpstr>
      <vt:lpstr>Βελτίωση του ΝΕ στα μή συνεργατικά games</vt:lpstr>
      <vt:lpstr>Βελτίωση του ΝΕ στα μή συνεργατικά games</vt:lpstr>
      <vt:lpstr>Βελτίωση του ΝΕ στα μή συνεργατικά games</vt:lpstr>
      <vt:lpstr>Βελτίωση του ΝΕ στα μή συνεργατικά games</vt:lpstr>
      <vt:lpstr>Βελτίωση του ΝΕ στα μή συνεργατικά games</vt:lpstr>
      <vt:lpstr>Βελτίωση του ΝΕ στα μή συνεργατικά games</vt:lpstr>
      <vt:lpstr>Βελτίωση του ΝΕ στα μή συνεργατικά games</vt:lpstr>
      <vt:lpstr>Βελτίωση του ΝΕ στα μή συνεργατικά games</vt:lpstr>
      <vt:lpstr>Βελτίωση του ΝΕ στα μή συνεργατικά games</vt:lpstr>
      <vt:lpstr>Βελτίωση του ΝΕ στα μή συνεργατικά games</vt:lpstr>
      <vt:lpstr>Βελτίωση του ΝΕ στα μή συνεργατικά games</vt:lpstr>
      <vt:lpstr>Βελτίωση του ΝΕ στα μή συνεργατικά games</vt:lpstr>
      <vt:lpstr>Auction games</vt:lpstr>
      <vt:lpstr>Cooperative games(Συνεργατικά games)</vt:lpstr>
      <vt:lpstr>Cooperative games(Συνεργατικά games)</vt:lpstr>
      <vt:lpstr>Cooperative games(Συνεργατικά games)</vt:lpstr>
      <vt:lpstr>Cooperative games(Συνεργατικά games)</vt:lpstr>
      <vt:lpstr>Cooperative games(Συνεργατικά games)</vt:lpstr>
      <vt:lpstr>Cooperative games(Συνεργατικά games)</vt:lpstr>
      <vt:lpstr>Cooperative games(Συνεργατικά games)</vt:lpstr>
      <vt:lpstr>Stochastic games</vt:lpstr>
      <vt:lpstr>Game Theory for networks</vt:lpstr>
      <vt:lpstr>ΠΗΓΕΣ:</vt:lpstr>
      <vt:lpstr>Slide 35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 Theory for networks - OVERVIEW -</dc:title>
  <dc:creator>w3u37905</dc:creator>
  <cp:lastModifiedBy>w3u37905</cp:lastModifiedBy>
  <cp:revision>15</cp:revision>
  <dcterms:created xsi:type="dcterms:W3CDTF">2010-12-18T18:05:34Z</dcterms:created>
  <dcterms:modified xsi:type="dcterms:W3CDTF">2010-12-21T14:21:05Z</dcterms:modified>
</cp:coreProperties>
</file>