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58" r:id="rId4"/>
    <p:sldId id="259" r:id="rId5"/>
    <p:sldId id="260" r:id="rId6"/>
    <p:sldId id="261" r:id="rId7"/>
    <p:sldId id="262" r:id="rId8"/>
    <p:sldId id="263" r:id="rId9"/>
    <p:sldId id="272" r:id="rId10"/>
    <p:sldId id="273" r:id="rId11"/>
    <p:sldId id="264" r:id="rId12"/>
    <p:sldId id="265" r:id="rId13"/>
    <p:sldId id="278" r:id="rId14"/>
    <p:sldId id="274" r:id="rId15"/>
    <p:sldId id="275" r:id="rId16"/>
    <p:sldId id="277" r:id="rId17"/>
    <p:sldId id="276" r:id="rId18"/>
    <p:sldId id="284" r:id="rId19"/>
    <p:sldId id="286" r:id="rId20"/>
    <p:sldId id="267" r:id="rId21"/>
    <p:sldId id="268" r:id="rId22"/>
    <p:sldId id="269" r:id="rId23"/>
    <p:sldId id="270" r:id="rId24"/>
    <p:sldId id="271"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p"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napToGrid="0">
      <p:cViewPr varScale="1">
        <p:scale>
          <a:sx n="73" d="100"/>
          <a:sy n="73" d="100"/>
        </p:scale>
        <p:origin x="-56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pPr/>
              <a:t>11/5/2018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73510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86619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11/5/2018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528227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11/5/2018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689239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11/5/2018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728570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976844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797290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156085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11/5/2018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341842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83919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smtClean="0"/>
              <a:t>Στυλ κύριου τίτλου</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11/5/2018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72899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12601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5800" y="3132666"/>
            <a:ext cx="5311775" cy="308601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3132666"/>
            <a:ext cx="5334000" cy="308601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60615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02320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81089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72896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53167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11/5/2018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747952721"/>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Δεπ/υ και αξιολογηση</a:t>
            </a:r>
            <a:endParaRPr lang="el-GR" dirty="0"/>
          </a:p>
        </p:txBody>
      </p:sp>
      <p:sp>
        <p:nvSpPr>
          <p:cNvPr id="3" name="Υπότιτλος 2"/>
          <p:cNvSpPr>
            <a:spLocks noGrp="1"/>
          </p:cNvSpPr>
          <p:nvPr>
            <p:ph type="subTitle" idx="1"/>
          </p:nvPr>
        </p:nvSpPr>
        <p:spPr/>
        <p:txBody>
          <a:bodyPr>
            <a:normAutofit fontScale="92500" lnSpcReduction="10000"/>
          </a:bodyPr>
          <a:lstStyle/>
          <a:p>
            <a:r>
              <a:rPr lang="el-GR" dirty="0" smtClean="0"/>
              <a:t>ΚΑΤΡΩΤΣΟΥ ΜΑΡΙΑ</a:t>
            </a:r>
          </a:p>
          <a:p>
            <a:r>
              <a:rPr lang="el-GR" dirty="0" smtClean="0"/>
              <a:t>ΠΑΠΑΘΑΝΑΣΙΟΥ ΒΑΣΙΛΙΚΗ</a:t>
            </a:r>
            <a:endParaRPr lang="el-GR" dirty="0"/>
          </a:p>
        </p:txBody>
      </p:sp>
    </p:spTree>
    <p:extLst>
      <p:ext uri="{BB962C8B-B14F-4D97-AF65-F5344CB8AC3E}">
        <p14:creationId xmlns="" xmlns:p14="http://schemas.microsoft.com/office/powerpoint/2010/main" val="1279751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16580" y="1034714"/>
            <a:ext cx="5779167" cy="1263317"/>
          </a:xfrm>
        </p:spPr>
        <p:txBody>
          <a:bodyPr/>
          <a:lstStyle/>
          <a:p>
            <a:r>
              <a:rPr lang="el-GR" dirty="0" smtClean="0">
                <a:latin typeface="Arial" panose="020B0604020202020204" pitchFamily="34" charset="0"/>
                <a:cs typeface="Arial" panose="020B0604020202020204" pitchFamily="34" charset="0"/>
              </a:rPr>
              <a:t>Ερωτηματολογιο για εκπαιδευτικουσ</a:t>
            </a:r>
            <a:endParaRPr lang="el-GR" dirty="0">
              <a:latin typeface="Arial" panose="020B0604020202020204" pitchFamily="34" charset="0"/>
              <a:cs typeface="Arial" panose="020B0604020202020204" pitchFamily="34" charset="0"/>
            </a:endParaRPr>
          </a:p>
        </p:txBody>
      </p:sp>
      <p:pic>
        <p:nvPicPr>
          <p:cNvPr id="4" name="Θέση περιεχομένου 3"/>
          <p:cNvPicPr>
            <a:picLocks noGrp="1" noChangeAspect="1"/>
          </p:cNvPicPr>
          <p:nvPr>
            <p:ph idx="1"/>
          </p:nvPr>
        </p:nvPicPr>
        <p:blipFill>
          <a:blip r:embed="rId2"/>
          <a:stretch>
            <a:fillRect/>
          </a:stretch>
        </p:blipFill>
        <p:spPr>
          <a:xfrm>
            <a:off x="0" y="0"/>
            <a:ext cx="5439379" cy="7688062"/>
          </a:xfrm>
          <a:prstGeom prst="rect">
            <a:avLst/>
          </a:prstGeom>
        </p:spPr>
      </p:pic>
    </p:spTree>
    <p:extLst>
      <p:ext uri="{BB962C8B-B14F-4D97-AF65-F5344CB8AC3E}">
        <p14:creationId xmlns="" xmlns:p14="http://schemas.microsoft.com/office/powerpoint/2010/main" val="3967226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latin typeface="Arial" panose="020B0604020202020204" pitchFamily="34" charset="0"/>
                <a:cs typeface="Arial" panose="020B0604020202020204" pitchFamily="34" charset="0"/>
              </a:rPr>
              <a:t>Οδηγιεσ συμπληρωσησ</a:t>
            </a:r>
            <a:br>
              <a:rPr lang="el-GR" dirty="0" smtClean="0">
                <a:latin typeface="Arial" panose="020B0604020202020204" pitchFamily="34" charset="0"/>
                <a:cs typeface="Arial" panose="020B0604020202020204" pitchFamily="34" charset="0"/>
              </a:rPr>
            </a:br>
            <a:endParaRPr lang="el-GR"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lstStyle/>
          <a:p>
            <a:r>
              <a:rPr lang="el-GR" sz="2400" dirty="0" smtClean="0">
                <a:latin typeface="Arial" panose="020B0604020202020204" pitchFamily="34" charset="0"/>
                <a:cs typeface="Arial" panose="020B0604020202020204" pitchFamily="34" charset="0"/>
              </a:rPr>
              <a:t>Καταγραφή δημογραφικών στοιχείων παιδιού</a:t>
            </a:r>
          </a:p>
          <a:p>
            <a:r>
              <a:rPr lang="el-GR" sz="2400" dirty="0" smtClean="0">
                <a:latin typeface="Arial" panose="020B0604020202020204" pitchFamily="34" charset="0"/>
                <a:cs typeface="Arial" panose="020B0604020202020204" pitchFamily="34" charset="0"/>
              </a:rPr>
              <a:t>Καταγραφή ατόμου που το συμπληρώνει (πατέρας, μητέρα, πάππους, γιαγιά, όνομα εκπαιδευτικού)</a:t>
            </a:r>
          </a:p>
          <a:p>
            <a:r>
              <a:rPr lang="el-GR" sz="2400" dirty="0" smtClean="0">
                <a:latin typeface="Arial" panose="020B0604020202020204" pitchFamily="34" charset="0"/>
                <a:cs typeface="Arial" panose="020B0604020202020204" pitchFamily="34" charset="0"/>
              </a:rPr>
              <a:t>Επιλογή απάντησης σε κάθε ερώτημα(μια από τέσσερεις επιλογές)</a:t>
            </a:r>
          </a:p>
          <a:p>
            <a:endParaRPr lang="el-GR" dirty="0"/>
          </a:p>
        </p:txBody>
      </p:sp>
    </p:spTree>
    <p:extLst>
      <p:ext uri="{BB962C8B-B14F-4D97-AF65-F5344CB8AC3E}">
        <p14:creationId xmlns="" xmlns:p14="http://schemas.microsoft.com/office/powerpoint/2010/main" val="287383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95274" y="162794"/>
            <a:ext cx="7210926" cy="871922"/>
          </a:xfrm>
        </p:spPr>
        <p:txBody>
          <a:bodyPr/>
          <a:lstStyle/>
          <a:p>
            <a:r>
              <a:rPr lang="el-GR" dirty="0" smtClean="0">
                <a:latin typeface="Arial" panose="020B0604020202020204" pitchFamily="34" charset="0"/>
                <a:cs typeface="Arial" panose="020B0604020202020204" pitchFamily="34" charset="0"/>
              </a:rPr>
              <a:t>Βαθμολόγηση (1/2)</a:t>
            </a:r>
            <a:endParaRPr lang="el-GR"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589547" y="1491916"/>
            <a:ext cx="10820400" cy="4663440"/>
          </a:xfrm>
        </p:spPr>
        <p:txBody>
          <a:bodyPr>
            <a:normAutofit/>
          </a:bodyPr>
          <a:lstStyle/>
          <a:p>
            <a:r>
              <a:rPr lang="el-GR" sz="2400" dirty="0" smtClean="0">
                <a:latin typeface="Arial" panose="020B0604020202020204" pitchFamily="34" charset="0"/>
                <a:cs typeface="Arial" panose="020B0604020202020204" pitchFamily="34" charset="0"/>
              </a:rPr>
              <a:t>Άθροιση βαθμών των μονών ερωτήσεων για </a:t>
            </a:r>
            <a:r>
              <a:rPr lang="el-GR" sz="2400" b="1" dirty="0" smtClean="0">
                <a:latin typeface="Arial" panose="020B0604020202020204" pitchFamily="34" charset="0"/>
                <a:cs typeface="Arial" panose="020B0604020202020204" pitchFamily="34" charset="0"/>
              </a:rPr>
              <a:t>Ελλειμματική προσοχή </a:t>
            </a:r>
          </a:p>
          <a:p>
            <a:r>
              <a:rPr lang="el-GR" sz="2400" dirty="0" smtClean="0">
                <a:latin typeface="Arial" panose="020B0604020202020204" pitchFamily="34" charset="0"/>
                <a:cs typeface="Arial" panose="020B0604020202020204" pitchFamily="34" charset="0"/>
              </a:rPr>
              <a:t>Άθροιση βαθμών των ζυγών ερωτήσεων για </a:t>
            </a:r>
            <a:r>
              <a:rPr lang="el-GR" sz="2400" b="1" dirty="0" smtClean="0">
                <a:latin typeface="Arial" panose="020B0604020202020204" pitchFamily="34" charset="0"/>
                <a:cs typeface="Arial" panose="020B0604020202020204" pitchFamily="34" charset="0"/>
              </a:rPr>
              <a:t>Υπερκινητικότητα- παρορμητικότητα</a:t>
            </a:r>
          </a:p>
          <a:p>
            <a:r>
              <a:rPr lang="el-GR" sz="2400" dirty="0" smtClean="0">
                <a:latin typeface="Arial" panose="020B0604020202020204" pitchFamily="34" charset="0"/>
                <a:cs typeface="Arial" panose="020B0604020202020204" pitchFamily="34" charset="0"/>
              </a:rPr>
              <a:t>Άθροιση αρχικών βαθμολογιών των δυο υποκλιμάκων για </a:t>
            </a:r>
            <a:r>
              <a:rPr lang="el-GR" sz="2400" b="1" dirty="0" smtClean="0">
                <a:latin typeface="Arial" panose="020B0604020202020204" pitchFamily="34" charset="0"/>
                <a:cs typeface="Arial" panose="020B0604020202020204" pitchFamily="34" charset="0"/>
              </a:rPr>
              <a:t>Συνολική Βαθμολογία</a:t>
            </a:r>
          </a:p>
          <a:p>
            <a:r>
              <a:rPr lang="el-GR" sz="2400" dirty="0" smtClean="0">
                <a:latin typeface="Arial" panose="020B0604020202020204" pitchFamily="34" charset="0"/>
                <a:cs typeface="Arial" panose="020B0604020202020204" pitchFamily="34" charset="0"/>
              </a:rPr>
              <a:t>Δυο κάρτες βαθμολογιών των κλιμάκων αξιολόγησης από εκπαιδευτικούς και γονείς αντίστοιχα, για αγόρια</a:t>
            </a:r>
          </a:p>
          <a:p>
            <a:r>
              <a:rPr lang="el-GR" sz="2400" dirty="0" smtClean="0">
                <a:latin typeface="Arial" panose="020B0604020202020204" pitchFamily="34" charset="0"/>
                <a:cs typeface="Arial" panose="020B0604020202020204" pitchFamily="34" charset="0"/>
              </a:rPr>
              <a:t>Δυο κάρτες βαθμολογιών των κλιμάκων αξιολόγησης από εκπαιδευτικούς κι γονείς αντίστοιχα, για κορίτσια</a:t>
            </a:r>
          </a:p>
        </p:txBody>
      </p:sp>
    </p:spTree>
    <p:extLst>
      <p:ext uri="{BB962C8B-B14F-4D97-AF65-F5344CB8AC3E}">
        <p14:creationId xmlns="" xmlns:p14="http://schemas.microsoft.com/office/powerpoint/2010/main" val="3441808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91526" y="271078"/>
            <a:ext cx="7559842" cy="799732"/>
          </a:xfrm>
        </p:spPr>
        <p:txBody>
          <a:bodyPr/>
          <a:lstStyle/>
          <a:p>
            <a:r>
              <a:rPr lang="el-GR" dirty="0" smtClean="0">
                <a:latin typeface="Arial" panose="020B0604020202020204" pitchFamily="34" charset="0"/>
                <a:cs typeface="Arial" panose="020B0604020202020204" pitchFamily="34" charset="0"/>
              </a:rPr>
              <a:t>Βαθμολόγηση (2/2)</a:t>
            </a:r>
            <a:endParaRPr lang="el-GR" dirty="0"/>
          </a:p>
        </p:txBody>
      </p:sp>
      <p:sp>
        <p:nvSpPr>
          <p:cNvPr id="3" name="Θέση περιεχομένου 2"/>
          <p:cNvSpPr>
            <a:spLocks noGrp="1"/>
          </p:cNvSpPr>
          <p:nvPr>
            <p:ph idx="1"/>
          </p:nvPr>
        </p:nvSpPr>
        <p:spPr>
          <a:xfrm>
            <a:off x="661737" y="1496729"/>
            <a:ext cx="10820400" cy="4024125"/>
          </a:xfrm>
        </p:spPr>
        <p:txBody>
          <a:bodyPr/>
          <a:lstStyle/>
          <a:p>
            <a:r>
              <a:rPr lang="el-GR" sz="2400" dirty="0">
                <a:latin typeface="Arial" panose="020B0604020202020204" pitchFamily="34" charset="0"/>
                <a:cs typeface="Arial" panose="020B0604020202020204" pitchFamily="34" charset="0"/>
              </a:rPr>
              <a:t>Ανάλογα με  το φύλο , την ηλικία και το κατάλληλο προφίλ βαθμολογίας , οι αρχικές βαθμολογίες μετατρέπονται σε εκατοστιαίες τιμές </a:t>
            </a:r>
          </a:p>
          <a:p>
            <a:r>
              <a:rPr lang="el-GR" sz="2400" dirty="0">
                <a:latin typeface="Arial" panose="020B0604020202020204" pitchFamily="34" charset="0"/>
                <a:cs typeface="Arial" panose="020B0604020202020204" pitchFamily="34" charset="0"/>
              </a:rPr>
              <a:t>Όταν η αρχική τιμή αντιστοιχεί σε περισσότερες από μια εκατοστιαίες τιμές επιλέγεται η χαμηλότερη εκατοστιαία </a:t>
            </a:r>
            <a:r>
              <a:rPr lang="el-GR" sz="2400" dirty="0" smtClean="0">
                <a:latin typeface="Arial" panose="020B0604020202020204" pitchFamily="34" charset="0"/>
                <a:cs typeface="Arial" panose="020B0604020202020204" pitchFamily="34" charset="0"/>
              </a:rPr>
              <a:t>τιμή</a:t>
            </a:r>
          </a:p>
          <a:p>
            <a:r>
              <a:rPr lang="el-GR" sz="2400" dirty="0" smtClean="0">
                <a:latin typeface="Arial" panose="020B0604020202020204" pitchFamily="34" charset="0"/>
                <a:cs typeface="Arial" panose="020B0604020202020204" pitchFamily="34" charset="0"/>
              </a:rPr>
              <a:t>Σε περίπτωση μη απάντησης τριών ή περισσότερων ερωτήσεων, η αξιοποίηση της κλίμακας θα πρέπει να γίνεται με επιφυλακτικότητα </a:t>
            </a:r>
            <a:endParaRPr lang="el-GR" sz="2400"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 xmlns:p14="http://schemas.microsoft.com/office/powerpoint/2010/main" val="2951528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a:xfrm>
            <a:off x="7062537" y="764373"/>
            <a:ext cx="4443663" cy="3879816"/>
          </a:xfrm>
        </p:spPr>
        <p:txBody>
          <a:bodyPr>
            <a:normAutofit/>
          </a:bodyPr>
          <a:lstStyle/>
          <a:p>
            <a:r>
              <a:rPr lang="el-GR" sz="3600" dirty="0" smtClean="0">
                <a:latin typeface="Arial" panose="020B0604020202020204" pitchFamily="34" charset="0"/>
                <a:cs typeface="Arial" panose="020B0604020202020204" pitchFamily="34" charset="0"/>
              </a:rPr>
              <a:t> βαθμολογια για κλιμακα αξιολογησησ αγοριων από εκπαιδευτικουσ</a:t>
            </a:r>
            <a:endParaRPr lang="el-GR" sz="3600" dirty="0">
              <a:latin typeface="Arial" panose="020B0604020202020204" pitchFamily="34" charset="0"/>
              <a:cs typeface="Arial" panose="020B0604020202020204" pitchFamily="34"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78959" y="-86408"/>
            <a:ext cx="7140706" cy="9938183"/>
          </a:xfrm>
        </p:spPr>
      </p:pic>
    </p:spTree>
    <p:extLst>
      <p:ext uri="{BB962C8B-B14F-4D97-AF65-F5344CB8AC3E}">
        <p14:creationId xmlns="" xmlns:p14="http://schemas.microsoft.com/office/powerpoint/2010/main" val="1460228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820526" y="505326"/>
            <a:ext cx="4142874" cy="3356811"/>
          </a:xfrm>
        </p:spPr>
        <p:txBody>
          <a:bodyPr>
            <a:normAutofit/>
          </a:bodyPr>
          <a:lstStyle/>
          <a:p>
            <a:r>
              <a:rPr lang="el-GR" dirty="0" smtClean="0">
                <a:latin typeface="Arial" panose="020B0604020202020204" pitchFamily="34" charset="0"/>
                <a:cs typeface="Arial" panose="020B0604020202020204" pitchFamily="34" charset="0"/>
              </a:rPr>
              <a:t> βαθμολογια για κλιμακα αξιολογησησ αγοριων από γονεισ</a:t>
            </a:r>
            <a:endParaRPr lang="el-GR" dirty="0">
              <a:latin typeface="Arial" panose="020B0604020202020204" pitchFamily="34" charset="0"/>
              <a:cs typeface="Arial" panose="020B0604020202020204" pitchFamily="34" charset="0"/>
            </a:endParaRPr>
          </a:p>
        </p:txBody>
      </p:sp>
      <p:pic>
        <p:nvPicPr>
          <p:cNvPr id="4" name="Θέση περιεχομένου 3"/>
          <p:cNvPicPr>
            <a:picLocks noGrp="1" noChangeAspect="1"/>
          </p:cNvPicPr>
          <p:nvPr>
            <p:ph idx="1"/>
          </p:nvPr>
        </p:nvPicPr>
        <p:blipFill>
          <a:blip r:embed="rId2"/>
          <a:stretch>
            <a:fillRect/>
          </a:stretch>
        </p:blipFill>
        <p:spPr>
          <a:xfrm>
            <a:off x="0" y="0"/>
            <a:ext cx="6978316" cy="9776229"/>
          </a:xfrm>
          <a:prstGeom prst="rect">
            <a:avLst/>
          </a:prstGeom>
        </p:spPr>
      </p:pic>
    </p:spTree>
    <p:extLst>
      <p:ext uri="{BB962C8B-B14F-4D97-AF65-F5344CB8AC3E}">
        <p14:creationId xmlns="" xmlns:p14="http://schemas.microsoft.com/office/powerpoint/2010/main" val="400345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27232" y="764373"/>
            <a:ext cx="4178968" cy="4060290"/>
          </a:xfrm>
        </p:spPr>
        <p:txBody>
          <a:bodyPr>
            <a:normAutofit/>
          </a:bodyPr>
          <a:lstStyle/>
          <a:p>
            <a:r>
              <a:rPr lang="el-GR" sz="3600" dirty="0" smtClean="0">
                <a:latin typeface="Arial" panose="020B0604020202020204" pitchFamily="34" charset="0"/>
                <a:cs typeface="Arial" panose="020B0604020202020204" pitchFamily="34" charset="0"/>
              </a:rPr>
              <a:t>βαθμολογια για κλιμακα αξιολογησησ κοριτσιων απο εκπαιδευτικουΣ</a:t>
            </a:r>
            <a:endParaRPr lang="el-GR" sz="3600" dirty="0">
              <a:latin typeface="Arial" panose="020B0604020202020204" pitchFamily="34" charset="0"/>
              <a:cs typeface="Arial" panose="020B0604020202020204" pitchFamily="34"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20543" y="0"/>
            <a:ext cx="7421443" cy="10328903"/>
          </a:xfrm>
        </p:spPr>
      </p:pic>
    </p:spTree>
    <p:extLst>
      <p:ext uri="{BB962C8B-B14F-4D97-AF65-F5344CB8AC3E}">
        <p14:creationId xmlns="" xmlns:p14="http://schemas.microsoft.com/office/powerpoint/2010/main" val="1851243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63326" y="764373"/>
            <a:ext cx="4142873" cy="3843722"/>
          </a:xfrm>
        </p:spPr>
        <p:txBody>
          <a:bodyPr>
            <a:normAutofit/>
          </a:bodyPr>
          <a:lstStyle/>
          <a:p>
            <a:r>
              <a:rPr lang="el-GR" sz="3600" dirty="0" smtClean="0">
                <a:latin typeface="Arial" panose="020B0604020202020204" pitchFamily="34" charset="0"/>
                <a:cs typeface="Arial" panose="020B0604020202020204" pitchFamily="34" charset="0"/>
              </a:rPr>
              <a:t> βαθμολογια για αξιολογηση κοριτσιων από γονεισ</a:t>
            </a:r>
            <a:endParaRPr lang="el-GR" sz="3600" dirty="0">
              <a:latin typeface="Arial" panose="020B0604020202020204" pitchFamily="34" charset="0"/>
              <a:cs typeface="Arial" panose="020B0604020202020204" pitchFamily="34"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06805" y="-141204"/>
            <a:ext cx="7507705" cy="10448959"/>
          </a:xfrm>
        </p:spPr>
      </p:pic>
    </p:spTree>
    <p:extLst>
      <p:ext uri="{BB962C8B-B14F-4D97-AF65-F5344CB8AC3E}">
        <p14:creationId xmlns="" xmlns:p14="http://schemas.microsoft.com/office/powerpoint/2010/main" val="3694088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47742" y="761999"/>
            <a:ext cx="9458458" cy="1265023"/>
          </a:xfrm>
        </p:spPr>
        <p:txBody>
          <a:bodyPr/>
          <a:lstStyle/>
          <a:p>
            <a:r>
              <a:rPr lang="el-GR" dirty="0" smtClean="0">
                <a:latin typeface="Arial" panose="020B0604020202020204" pitchFamily="34" charset="0"/>
                <a:cs typeface="Arial" panose="020B0604020202020204" pitchFamily="34" charset="0"/>
              </a:rPr>
              <a:t>ΤιμεΣ ουδοι παρουσιασ/ αποκλισησ δεπ/υ </a:t>
            </a:r>
            <a:endParaRPr lang="el-GR" dirty="0"/>
          </a:p>
        </p:txBody>
      </p:sp>
      <p:sp>
        <p:nvSpPr>
          <p:cNvPr id="3" name="Θέση κειμένου 2"/>
          <p:cNvSpPr>
            <a:spLocks noGrp="1"/>
          </p:cNvSpPr>
          <p:nvPr>
            <p:ph type="body" idx="1"/>
          </p:nvPr>
        </p:nvSpPr>
        <p:spPr>
          <a:xfrm>
            <a:off x="399244" y="1955390"/>
            <a:ext cx="5190186" cy="617320"/>
          </a:xfrm>
        </p:spPr>
        <p:txBody>
          <a:bodyPr/>
          <a:lstStyle/>
          <a:p>
            <a:r>
              <a:rPr lang="el-GR" dirty="0" smtClean="0">
                <a:solidFill>
                  <a:schemeClr val="accent3">
                    <a:lumMod val="60000"/>
                    <a:lumOff val="40000"/>
                  </a:schemeClr>
                </a:solidFill>
                <a:latin typeface="Arial" panose="020B0604020202020204" pitchFamily="34" charset="0"/>
                <a:cs typeface="Arial" panose="020B0604020202020204" pitchFamily="34" charset="0"/>
              </a:rPr>
              <a:t>Βαθμολογίας </a:t>
            </a:r>
            <a:r>
              <a:rPr lang="el-GR" dirty="0">
                <a:solidFill>
                  <a:schemeClr val="accent3">
                    <a:lumMod val="60000"/>
                    <a:lumOff val="40000"/>
                  </a:schemeClr>
                </a:solidFill>
                <a:latin typeface="Arial" panose="020B0604020202020204" pitchFamily="34" charset="0"/>
                <a:cs typeface="Arial" panose="020B0604020202020204" pitchFamily="34" charset="0"/>
              </a:rPr>
              <a:t>γονέων</a:t>
            </a:r>
            <a:endParaRPr lang="el-GR" dirty="0">
              <a:solidFill>
                <a:schemeClr val="accent3">
                  <a:lumMod val="60000"/>
                  <a:lumOff val="40000"/>
                </a:schemeClr>
              </a:solidFill>
            </a:endParaRPr>
          </a:p>
        </p:txBody>
      </p:sp>
      <p:sp>
        <p:nvSpPr>
          <p:cNvPr id="4" name="Θέση κειμένου 3"/>
          <p:cNvSpPr>
            <a:spLocks noGrp="1"/>
          </p:cNvSpPr>
          <p:nvPr>
            <p:ph type="body" sz="half" idx="15"/>
          </p:nvPr>
        </p:nvSpPr>
        <p:spPr>
          <a:xfrm>
            <a:off x="399244" y="2580550"/>
            <a:ext cx="5009883" cy="4747529"/>
          </a:xfrm>
        </p:spPr>
        <p:txBody>
          <a:bodyPr/>
          <a:lstStyle/>
          <a:p>
            <a:pPr>
              <a:buFont typeface="Wingdings" panose="05000000000000000000" pitchFamily="2" charset="2"/>
              <a:buChar char="Ø"/>
            </a:pPr>
            <a:r>
              <a:rPr lang="el-GR" sz="2000" b="1" u="sng" dirty="0">
                <a:latin typeface="Arial" panose="020B0604020202020204" pitchFamily="34" charset="0"/>
                <a:cs typeface="Arial" panose="020B0604020202020204" pitchFamily="34" charset="0"/>
              </a:rPr>
              <a:t>Ελλειμματική προσοχή</a:t>
            </a:r>
            <a:r>
              <a:rPr lang="el-GR" sz="2000" dirty="0">
                <a:latin typeface="Arial" panose="020B0604020202020204" pitchFamily="34" charset="0"/>
                <a:cs typeface="Arial" panose="020B0604020202020204" pitchFamily="34" charset="0"/>
              </a:rPr>
              <a:t>:</a:t>
            </a:r>
          </a:p>
          <a:p>
            <a:r>
              <a:rPr lang="el-GR" sz="2000" dirty="0" smtClean="0">
                <a:latin typeface="Arial" panose="020B0604020202020204" pitchFamily="34" charset="0"/>
                <a:cs typeface="Arial" panose="020B0604020202020204" pitchFamily="34" charset="0"/>
              </a:rPr>
              <a:t>Παρουσία 98</a:t>
            </a:r>
            <a:r>
              <a:rPr lang="el-GR" sz="2000" baseline="30000" dirty="0" smtClean="0">
                <a:latin typeface="Arial" panose="020B0604020202020204" pitchFamily="34" charset="0"/>
                <a:cs typeface="Arial" panose="020B0604020202020204" pitchFamily="34" charset="0"/>
              </a:rPr>
              <a:t>ο</a:t>
            </a:r>
            <a:r>
              <a:rPr lang="el-GR" sz="2000" dirty="0" smtClean="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εκατοστημόριο</a:t>
            </a:r>
          </a:p>
          <a:p>
            <a:r>
              <a:rPr lang="el-GR" sz="2000" dirty="0" smtClean="0">
                <a:latin typeface="Arial" panose="020B0604020202020204" pitchFamily="34" charset="0"/>
                <a:cs typeface="Arial" panose="020B0604020202020204" pitchFamily="34" charset="0"/>
              </a:rPr>
              <a:t>Αποκλεισμός </a:t>
            </a:r>
            <a:r>
              <a:rPr lang="el-GR" sz="2000" dirty="0">
                <a:latin typeface="Arial" panose="020B0604020202020204" pitchFamily="34" charset="0"/>
                <a:cs typeface="Arial" panose="020B0604020202020204" pitchFamily="34" charset="0"/>
              </a:rPr>
              <a:t>90</a:t>
            </a:r>
            <a:r>
              <a:rPr lang="el-GR" sz="2000" baseline="30000" dirty="0">
                <a:latin typeface="Arial" panose="020B0604020202020204" pitchFamily="34" charset="0"/>
                <a:cs typeface="Arial" panose="020B0604020202020204" pitchFamily="34" charset="0"/>
              </a:rPr>
              <a:t>Ο</a:t>
            </a:r>
            <a:r>
              <a:rPr lang="el-GR" sz="2000" dirty="0">
                <a:latin typeface="Arial" panose="020B0604020202020204" pitchFamily="34" charset="0"/>
                <a:cs typeface="Arial" panose="020B0604020202020204" pitchFamily="34" charset="0"/>
              </a:rPr>
              <a:t> εκατοστημόριο</a:t>
            </a:r>
          </a:p>
          <a:p>
            <a:pPr>
              <a:buFont typeface="Wingdings" panose="05000000000000000000" pitchFamily="2" charset="2"/>
              <a:buChar char="Ø"/>
            </a:pPr>
            <a:r>
              <a:rPr lang="el-GR" sz="2000" b="1" u="sng" dirty="0">
                <a:latin typeface="Arial" panose="020B0604020202020204" pitchFamily="34" charset="0"/>
                <a:cs typeface="Arial" panose="020B0604020202020204" pitchFamily="34" charset="0"/>
              </a:rPr>
              <a:t>Υπερκινητικότητα- παρορμητικότητα</a:t>
            </a:r>
            <a:r>
              <a:rPr lang="el-GR" sz="2000" b="1" dirty="0">
                <a:latin typeface="Arial" panose="020B0604020202020204" pitchFamily="34" charset="0"/>
                <a:cs typeface="Arial" panose="020B0604020202020204" pitchFamily="34" charset="0"/>
              </a:rPr>
              <a:t>:</a:t>
            </a:r>
          </a:p>
          <a:p>
            <a:r>
              <a:rPr lang="el-GR" sz="2000" dirty="0" smtClean="0">
                <a:latin typeface="Arial" panose="020B0604020202020204" pitchFamily="34" charset="0"/>
                <a:cs typeface="Arial" panose="020B0604020202020204" pitchFamily="34" charset="0"/>
              </a:rPr>
              <a:t>Παρουσία 93</a:t>
            </a:r>
            <a:r>
              <a:rPr lang="el-GR" sz="2000" baseline="30000" dirty="0" smtClean="0">
                <a:latin typeface="Arial" panose="020B0604020202020204" pitchFamily="34" charset="0"/>
                <a:cs typeface="Arial" panose="020B0604020202020204" pitchFamily="34" charset="0"/>
              </a:rPr>
              <a:t>ο</a:t>
            </a:r>
            <a:r>
              <a:rPr lang="el-GR" sz="2000" dirty="0" smtClean="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εκατοστημόριο</a:t>
            </a:r>
          </a:p>
          <a:p>
            <a:r>
              <a:rPr lang="el-GR" sz="2000" dirty="0">
                <a:latin typeface="Arial" panose="020B0604020202020204" pitchFamily="34" charset="0"/>
                <a:cs typeface="Arial" panose="020B0604020202020204" pitchFamily="34" charset="0"/>
              </a:rPr>
              <a:t>Αποκλεισμός </a:t>
            </a:r>
            <a:r>
              <a:rPr lang="el-GR" sz="2000" dirty="0" smtClean="0">
                <a:latin typeface="Arial" panose="020B0604020202020204" pitchFamily="34" charset="0"/>
                <a:cs typeface="Arial" panose="020B0604020202020204" pitchFamily="34" charset="0"/>
              </a:rPr>
              <a:t> 75</a:t>
            </a:r>
            <a:r>
              <a:rPr lang="el-GR" sz="2000" baseline="30000" dirty="0" smtClean="0">
                <a:latin typeface="Arial" panose="020B0604020202020204" pitchFamily="34" charset="0"/>
                <a:cs typeface="Arial" panose="020B0604020202020204" pitchFamily="34" charset="0"/>
              </a:rPr>
              <a:t>Ο</a:t>
            </a:r>
            <a:r>
              <a:rPr lang="el-GR" sz="2000" dirty="0" smtClean="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εκατοστημόριο</a:t>
            </a:r>
          </a:p>
          <a:p>
            <a:r>
              <a:rPr lang="el-GR" sz="2000" b="1" u="sng" dirty="0">
                <a:latin typeface="Arial" panose="020B0604020202020204" pitchFamily="34" charset="0"/>
                <a:cs typeface="Arial" panose="020B0604020202020204" pitchFamily="34" charset="0"/>
              </a:rPr>
              <a:t>Συνολική βαθμολογία :</a:t>
            </a:r>
          </a:p>
          <a:p>
            <a:r>
              <a:rPr lang="el-GR" sz="2000" dirty="0" smtClean="0">
                <a:latin typeface="Arial" panose="020B0604020202020204" pitchFamily="34" charset="0"/>
                <a:cs typeface="Arial" panose="020B0604020202020204" pitchFamily="34" charset="0"/>
              </a:rPr>
              <a:t>Παρουσία </a:t>
            </a:r>
            <a:r>
              <a:rPr lang="el-GR" sz="2000" dirty="0">
                <a:latin typeface="Arial" panose="020B0604020202020204" pitchFamily="34" charset="0"/>
                <a:cs typeface="Arial" panose="020B0604020202020204" pitchFamily="34" charset="0"/>
              </a:rPr>
              <a:t>93</a:t>
            </a:r>
            <a:r>
              <a:rPr lang="el-GR" sz="2000" baseline="30000" dirty="0">
                <a:latin typeface="Arial" panose="020B0604020202020204" pitchFamily="34" charset="0"/>
                <a:cs typeface="Arial" panose="020B0604020202020204" pitchFamily="34" charset="0"/>
              </a:rPr>
              <a:t>Ο</a:t>
            </a:r>
            <a:r>
              <a:rPr lang="el-GR" sz="2000" dirty="0">
                <a:latin typeface="Arial" panose="020B0604020202020204" pitchFamily="34" charset="0"/>
                <a:cs typeface="Arial" panose="020B0604020202020204" pitchFamily="34" charset="0"/>
              </a:rPr>
              <a:t> ΕΚΑΤΟΣΤΗΜΌΡΙΟ</a:t>
            </a:r>
          </a:p>
          <a:p>
            <a:r>
              <a:rPr lang="el-GR" sz="2000" dirty="0">
                <a:latin typeface="Arial" panose="020B0604020202020204" pitchFamily="34" charset="0"/>
                <a:cs typeface="Arial" panose="020B0604020202020204" pitchFamily="34" charset="0"/>
              </a:rPr>
              <a:t>Αποκλεισμός </a:t>
            </a:r>
            <a:r>
              <a:rPr lang="el-GR" sz="2000" dirty="0" smtClean="0">
                <a:latin typeface="Arial" panose="020B0604020202020204" pitchFamily="34" charset="0"/>
                <a:cs typeface="Arial" panose="020B0604020202020204" pitchFamily="34" charset="0"/>
              </a:rPr>
              <a:t> 80</a:t>
            </a:r>
            <a:r>
              <a:rPr lang="el-GR" sz="2000" baseline="30000" dirty="0" smtClean="0">
                <a:latin typeface="Arial" panose="020B0604020202020204" pitchFamily="34" charset="0"/>
                <a:cs typeface="Arial" panose="020B0604020202020204" pitchFamily="34" charset="0"/>
              </a:rPr>
              <a:t>ο</a:t>
            </a:r>
            <a:r>
              <a:rPr lang="el-GR" sz="2000" dirty="0" smtClean="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εκατοστημόριο</a:t>
            </a:r>
          </a:p>
          <a:p>
            <a:endParaRPr lang="el-GR" dirty="0"/>
          </a:p>
        </p:txBody>
      </p:sp>
      <p:sp>
        <p:nvSpPr>
          <p:cNvPr id="5" name="Θέση κειμένου 4"/>
          <p:cNvSpPr>
            <a:spLocks noGrp="1"/>
          </p:cNvSpPr>
          <p:nvPr>
            <p:ph type="body" sz="quarter" idx="3"/>
          </p:nvPr>
        </p:nvSpPr>
        <p:spPr>
          <a:xfrm>
            <a:off x="5821251" y="2027022"/>
            <a:ext cx="5133547" cy="553528"/>
          </a:xfrm>
        </p:spPr>
        <p:txBody>
          <a:bodyPr/>
          <a:lstStyle/>
          <a:p>
            <a:r>
              <a:rPr lang="el-GR" dirty="0" smtClean="0">
                <a:solidFill>
                  <a:schemeClr val="accent3">
                    <a:lumMod val="60000"/>
                    <a:lumOff val="40000"/>
                  </a:schemeClr>
                </a:solidFill>
                <a:latin typeface="Arial" panose="020B0604020202020204" pitchFamily="34" charset="0"/>
                <a:cs typeface="Arial" panose="020B0604020202020204" pitchFamily="34" charset="0"/>
              </a:rPr>
              <a:t>Βαθμολογίας εκπαιδευτικών</a:t>
            </a:r>
            <a:endParaRPr lang="el-GR"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6" name="Θέση κειμένου 5"/>
          <p:cNvSpPr>
            <a:spLocks noGrp="1"/>
          </p:cNvSpPr>
          <p:nvPr>
            <p:ph type="body" sz="half" idx="16"/>
          </p:nvPr>
        </p:nvSpPr>
        <p:spPr>
          <a:xfrm>
            <a:off x="5821251" y="2580550"/>
            <a:ext cx="5241701" cy="4052069"/>
          </a:xfrm>
        </p:spPr>
        <p:txBody>
          <a:bodyPr>
            <a:noAutofit/>
          </a:bodyPr>
          <a:lstStyle/>
          <a:p>
            <a:pPr marL="342900" indent="-342900">
              <a:buFont typeface="Wingdings" panose="05000000000000000000" pitchFamily="2" charset="2"/>
              <a:buChar char="Ø"/>
            </a:pPr>
            <a:r>
              <a:rPr lang="el-GR" sz="2000" b="1" u="sng" dirty="0" smtClean="0">
                <a:latin typeface="Arial" panose="020B0604020202020204" pitchFamily="34" charset="0"/>
                <a:cs typeface="Arial" panose="020B0604020202020204" pitchFamily="34" charset="0"/>
              </a:rPr>
              <a:t>Ελλειμματική προσοχή </a:t>
            </a:r>
            <a:r>
              <a:rPr lang="el-GR" sz="2000" dirty="0" smtClean="0">
                <a:latin typeface="Arial" panose="020B0604020202020204" pitchFamily="34" charset="0"/>
                <a:cs typeface="Arial" panose="020B0604020202020204" pitchFamily="34" charset="0"/>
              </a:rPr>
              <a:t>:</a:t>
            </a:r>
          </a:p>
          <a:p>
            <a:r>
              <a:rPr lang="el-GR" sz="2000" dirty="0" smtClean="0">
                <a:latin typeface="Arial" panose="020B0604020202020204" pitchFamily="34" charset="0"/>
                <a:cs typeface="Arial" panose="020B0604020202020204" pitchFamily="34" charset="0"/>
              </a:rPr>
              <a:t>Παρουσία 90</a:t>
            </a:r>
            <a:r>
              <a:rPr lang="el-GR" sz="2000" baseline="30000" dirty="0" smtClean="0">
                <a:latin typeface="Arial" panose="020B0604020202020204" pitchFamily="34" charset="0"/>
                <a:cs typeface="Arial" panose="020B0604020202020204" pitchFamily="34" charset="0"/>
              </a:rPr>
              <a:t>Ο</a:t>
            </a:r>
            <a:r>
              <a:rPr lang="el-GR" sz="2000" dirty="0" smtClean="0">
                <a:latin typeface="Arial" panose="020B0604020202020204" pitchFamily="34" charset="0"/>
                <a:cs typeface="Arial" panose="020B0604020202020204" pitchFamily="34" charset="0"/>
              </a:rPr>
              <a:t> εκατοστημόριο</a:t>
            </a:r>
          </a:p>
          <a:p>
            <a:r>
              <a:rPr lang="el-GR" sz="2000" dirty="0" smtClean="0">
                <a:latin typeface="Arial" panose="020B0604020202020204" pitchFamily="34" charset="0"/>
                <a:cs typeface="Arial" panose="020B0604020202020204" pitchFamily="34" charset="0"/>
              </a:rPr>
              <a:t>Αποκλεισμός  70</a:t>
            </a:r>
            <a:r>
              <a:rPr lang="el-GR" sz="2000" baseline="30000" dirty="0" smtClean="0">
                <a:latin typeface="Arial" panose="020B0604020202020204" pitchFamily="34" charset="0"/>
                <a:cs typeface="Arial" panose="020B0604020202020204" pitchFamily="34" charset="0"/>
              </a:rPr>
              <a:t>ο</a:t>
            </a:r>
            <a:r>
              <a:rPr lang="el-GR" sz="2000" dirty="0" smtClean="0">
                <a:latin typeface="Arial" panose="020B0604020202020204" pitchFamily="34" charset="0"/>
                <a:cs typeface="Arial" panose="020B0604020202020204" pitchFamily="34" charset="0"/>
              </a:rPr>
              <a:t> εκατοστημόριο</a:t>
            </a:r>
          </a:p>
          <a:p>
            <a:pPr marL="342900" indent="-342900">
              <a:buFont typeface="Wingdings" panose="05000000000000000000" pitchFamily="2" charset="2"/>
              <a:buChar char="Ø"/>
            </a:pPr>
            <a:r>
              <a:rPr lang="el-GR" sz="2000" b="1" u="sng" dirty="0" smtClean="0">
                <a:latin typeface="Arial" panose="020B0604020202020204" pitchFamily="34" charset="0"/>
                <a:cs typeface="Arial" panose="020B0604020202020204" pitchFamily="34" charset="0"/>
              </a:rPr>
              <a:t>Υπερκινητικότητα-παρορμητικότητα</a:t>
            </a:r>
            <a:r>
              <a:rPr lang="el-GR" sz="2000" dirty="0">
                <a:latin typeface="Arial" panose="020B0604020202020204" pitchFamily="34" charset="0"/>
                <a:cs typeface="Arial" panose="020B0604020202020204" pitchFamily="34" charset="0"/>
              </a:rPr>
              <a:t>:</a:t>
            </a:r>
            <a:endParaRPr lang="el-GR" sz="2000" dirty="0" smtClean="0">
              <a:latin typeface="Arial" panose="020B0604020202020204" pitchFamily="34" charset="0"/>
              <a:cs typeface="Arial" panose="020B0604020202020204" pitchFamily="34" charset="0"/>
            </a:endParaRPr>
          </a:p>
          <a:p>
            <a:r>
              <a:rPr lang="el-GR" sz="2000" dirty="0" smtClean="0">
                <a:latin typeface="Arial" panose="020B0604020202020204" pitchFamily="34" charset="0"/>
                <a:cs typeface="Arial" panose="020B0604020202020204" pitchFamily="34" charset="0"/>
              </a:rPr>
              <a:t>Παρουσία 85</a:t>
            </a:r>
            <a:r>
              <a:rPr lang="el-GR" sz="2000" baseline="30000" dirty="0" smtClean="0">
                <a:latin typeface="Arial" panose="020B0604020202020204" pitchFamily="34" charset="0"/>
                <a:cs typeface="Arial" panose="020B0604020202020204" pitchFamily="34" charset="0"/>
              </a:rPr>
              <a:t>ο</a:t>
            </a:r>
            <a:r>
              <a:rPr lang="el-GR" sz="2000" dirty="0" smtClean="0">
                <a:latin typeface="Arial" panose="020B0604020202020204" pitchFamily="34" charset="0"/>
                <a:cs typeface="Arial" panose="020B0604020202020204" pitchFamily="34" charset="0"/>
              </a:rPr>
              <a:t> εκατοστημόριο</a:t>
            </a:r>
          </a:p>
          <a:p>
            <a:r>
              <a:rPr lang="el-GR" sz="2000" dirty="0" smtClean="0">
                <a:latin typeface="Arial" panose="020B0604020202020204" pitchFamily="34" charset="0"/>
                <a:cs typeface="Arial" panose="020B0604020202020204" pitchFamily="34" charset="0"/>
              </a:rPr>
              <a:t>Αποκλεισμός  70</a:t>
            </a:r>
            <a:r>
              <a:rPr lang="el-GR" sz="2000" baseline="30000" dirty="0" smtClean="0">
                <a:latin typeface="Arial" panose="020B0604020202020204" pitchFamily="34" charset="0"/>
                <a:cs typeface="Arial" panose="020B0604020202020204" pitchFamily="34" charset="0"/>
              </a:rPr>
              <a:t>ο</a:t>
            </a:r>
            <a:r>
              <a:rPr lang="el-GR" sz="2000" dirty="0" smtClean="0">
                <a:latin typeface="Arial" panose="020B0604020202020204" pitchFamily="34" charset="0"/>
                <a:cs typeface="Arial" panose="020B0604020202020204" pitchFamily="34" charset="0"/>
              </a:rPr>
              <a:t> εκατοστημόριο</a:t>
            </a:r>
          </a:p>
          <a:p>
            <a:pPr marL="342900" indent="-342900">
              <a:buFont typeface="Wingdings" panose="05000000000000000000" pitchFamily="2" charset="2"/>
              <a:buChar char="Ø"/>
            </a:pPr>
            <a:r>
              <a:rPr lang="el-GR" sz="2000" b="1" u="sng" dirty="0" smtClean="0">
                <a:latin typeface="Arial" panose="020B0604020202020204" pitchFamily="34" charset="0"/>
                <a:cs typeface="Arial" panose="020B0604020202020204" pitchFamily="34" charset="0"/>
              </a:rPr>
              <a:t>Συνολική βαθμολογία</a:t>
            </a:r>
            <a:r>
              <a:rPr lang="el-GR" sz="2000" dirty="0">
                <a:latin typeface="Arial" panose="020B0604020202020204" pitchFamily="34" charset="0"/>
                <a:cs typeface="Arial" panose="020B0604020202020204" pitchFamily="34" charset="0"/>
              </a:rPr>
              <a:t>;</a:t>
            </a:r>
            <a:endParaRPr lang="el-GR" sz="2000" dirty="0" smtClean="0">
              <a:latin typeface="Arial" panose="020B0604020202020204" pitchFamily="34" charset="0"/>
              <a:cs typeface="Arial" panose="020B0604020202020204" pitchFamily="34" charset="0"/>
            </a:endParaRPr>
          </a:p>
          <a:p>
            <a:r>
              <a:rPr lang="el-GR" sz="2000" dirty="0" smtClean="0">
                <a:latin typeface="Arial" panose="020B0604020202020204" pitchFamily="34" charset="0"/>
                <a:cs typeface="Arial" panose="020B0604020202020204" pitchFamily="34" charset="0"/>
              </a:rPr>
              <a:t>Παρουσία 85</a:t>
            </a:r>
            <a:r>
              <a:rPr lang="el-GR" sz="2000" baseline="30000" dirty="0" smtClean="0">
                <a:latin typeface="Arial" panose="020B0604020202020204" pitchFamily="34" charset="0"/>
                <a:cs typeface="Arial" panose="020B0604020202020204" pitchFamily="34" charset="0"/>
              </a:rPr>
              <a:t>Ο</a:t>
            </a:r>
            <a:r>
              <a:rPr lang="el-GR" sz="2000" dirty="0" smtClean="0">
                <a:latin typeface="Arial" panose="020B0604020202020204" pitchFamily="34" charset="0"/>
                <a:cs typeface="Arial" panose="020B0604020202020204" pitchFamily="34" charset="0"/>
              </a:rPr>
              <a:t> εκατοστημόριο</a:t>
            </a:r>
          </a:p>
          <a:p>
            <a:r>
              <a:rPr lang="el-GR" sz="2000" dirty="0" smtClean="0">
                <a:latin typeface="Arial" panose="020B0604020202020204" pitchFamily="34" charset="0"/>
                <a:cs typeface="Arial" panose="020B0604020202020204" pitchFamily="34" charset="0"/>
              </a:rPr>
              <a:t>Αποκλεισμός  70</a:t>
            </a:r>
            <a:r>
              <a:rPr lang="el-GR" sz="2000" baseline="30000" dirty="0" smtClean="0">
                <a:latin typeface="Arial" panose="020B0604020202020204" pitchFamily="34" charset="0"/>
                <a:cs typeface="Arial" panose="020B0604020202020204" pitchFamily="34" charset="0"/>
              </a:rPr>
              <a:t>ο</a:t>
            </a:r>
            <a:r>
              <a:rPr lang="el-GR" sz="2000" dirty="0" smtClean="0">
                <a:latin typeface="Arial" panose="020B0604020202020204" pitchFamily="34" charset="0"/>
                <a:cs typeface="Arial" panose="020B0604020202020204" pitchFamily="34" charset="0"/>
              </a:rPr>
              <a:t> εκατοστημόριο</a:t>
            </a:r>
          </a:p>
        </p:txBody>
      </p:sp>
    </p:spTree>
    <p:extLst>
      <p:ext uri="{BB962C8B-B14F-4D97-AF65-F5344CB8AC3E}">
        <p14:creationId xmlns="" xmlns:p14="http://schemas.microsoft.com/office/powerpoint/2010/main" val="1116295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Τυποι τησ δεπ/υ</a:t>
            </a:r>
            <a:endParaRPr lang="el-GR" dirty="0"/>
          </a:p>
        </p:txBody>
      </p:sp>
      <p:sp>
        <p:nvSpPr>
          <p:cNvPr id="3" name="Θέση περιεχομένου 2"/>
          <p:cNvSpPr>
            <a:spLocks noGrp="1"/>
          </p:cNvSpPr>
          <p:nvPr>
            <p:ph idx="1"/>
          </p:nvPr>
        </p:nvSpPr>
        <p:spPr/>
        <p:txBody>
          <a:bodyPr>
            <a:normAutofit/>
          </a:bodyPr>
          <a:lstStyle/>
          <a:p>
            <a:r>
              <a:rPr lang="el-GR" sz="2400" b="1" dirty="0" smtClean="0">
                <a:latin typeface="Arial" panose="020B0604020202020204" pitchFamily="34" charset="0"/>
                <a:cs typeface="Arial" panose="020B0604020202020204" pitchFamily="34" charset="0"/>
              </a:rPr>
              <a:t>Συνδυαστικός τύπος</a:t>
            </a:r>
            <a:r>
              <a:rPr lang="el-GR" sz="2400" dirty="0" smtClean="0">
                <a:latin typeface="Arial" panose="020B0604020202020204" pitchFamily="34" charset="0"/>
                <a:cs typeface="Arial" panose="020B0604020202020204" pitchFamily="34" charset="0"/>
              </a:rPr>
              <a:t>: ο πιο συχνός τύπος της ΔΕΠ/Υ σε κλινικά δείγματα (βαθμολογία άνω της τιμής ουδό στις δυο υποκλίμακες)</a:t>
            </a:r>
          </a:p>
          <a:p>
            <a:r>
              <a:rPr lang="el-GR" sz="2400" b="1" dirty="0" smtClean="0">
                <a:latin typeface="Arial" panose="020B0604020202020204" pitchFamily="34" charset="0"/>
                <a:cs typeface="Arial" panose="020B0604020202020204" pitchFamily="34" charset="0"/>
              </a:rPr>
              <a:t>Απρόσεκτος τύπος</a:t>
            </a:r>
            <a:r>
              <a:rPr lang="el-GR" sz="2400" dirty="0" smtClean="0">
                <a:latin typeface="Arial" panose="020B0604020202020204" pitchFamily="34" charset="0"/>
                <a:cs typeface="Arial" panose="020B0604020202020204" pitchFamily="34" charset="0"/>
              </a:rPr>
              <a:t>: πιο συχνός σε κοινοτικά δείγματα (βαθμολογία άνω της τιμής ουδό μόνο στην υποκλίμακα της ελλειμματικής προσοχής)</a:t>
            </a:r>
          </a:p>
          <a:p>
            <a:r>
              <a:rPr lang="el-GR" sz="2400" b="1" dirty="0" smtClean="0">
                <a:latin typeface="Arial" panose="020B0604020202020204" pitchFamily="34" charset="0"/>
                <a:cs typeface="Arial" panose="020B0604020202020204" pitchFamily="34" charset="0"/>
              </a:rPr>
              <a:t>Παρορμητικός τύπος</a:t>
            </a:r>
            <a:r>
              <a:rPr lang="el-GR" sz="2400" dirty="0" smtClean="0">
                <a:latin typeface="Arial" panose="020B0604020202020204" pitchFamily="34" charset="0"/>
                <a:cs typeface="Arial" panose="020B0604020202020204" pitchFamily="34" charset="0"/>
              </a:rPr>
              <a:t>: (βαθμολογία άνω της τιμής ουδό στην υποκλίμακα της υπερκινητικότητας – παρορμητικότητας)</a:t>
            </a:r>
          </a:p>
          <a:p>
            <a:pPr marL="0" indent="0">
              <a:buNone/>
            </a:pPr>
            <a:r>
              <a:rPr lang="el-GR" sz="2400" dirty="0" smtClean="0">
                <a:latin typeface="Arial" panose="020B0604020202020204" pitchFamily="34" charset="0"/>
                <a:cs typeface="Arial" panose="020B0604020202020204" pitchFamily="34" charset="0"/>
              </a:rPr>
              <a:t>Οι γονείς και εκπαιδευτικοί ωθούνται να παραπέμπουν τα παιδιά για ιατροπαιδαγωγική αξιολόγηση σε περιπτώσεις που η κλινική τους εικόνα είναι έντονη</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74213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latin typeface="Arial" panose="020B0604020202020204" pitchFamily="34" charset="0"/>
                <a:cs typeface="Arial" panose="020B0604020202020204" pitchFamily="34" charset="0"/>
              </a:rPr>
              <a:t>ΟΡΙΣΜΟΣ ΔΕΠ/Υ</a:t>
            </a:r>
            <a:endParaRPr lang="el-GR" sz="36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661737" y="1900990"/>
            <a:ext cx="10844463" cy="4317696"/>
          </a:xfrm>
        </p:spPr>
        <p:txBody>
          <a:bodyPr>
            <a:normAutofit/>
          </a:bodyPr>
          <a:lstStyle/>
          <a:p>
            <a:pPr marL="0" indent="0">
              <a:buNone/>
            </a:pPr>
            <a:r>
              <a:rPr lang="el-GR" sz="2400" dirty="0" smtClean="0">
                <a:latin typeface="Arial" panose="020B0604020202020204" pitchFamily="34" charset="0"/>
                <a:cs typeface="Arial" panose="020B0604020202020204" pitchFamily="34" charset="0"/>
              </a:rPr>
              <a:t>Χρόνια αναπτυξιακή διαταραχή που χαρακτηρίζει άτομα που εμφανίζουν μη κατάλληλα για το αναπτυξιακό τους στάδιο επίπεδα</a:t>
            </a:r>
          </a:p>
          <a:p>
            <a:r>
              <a:rPr lang="el-GR" sz="2400" dirty="0" smtClean="0">
                <a:latin typeface="Arial" panose="020B0604020202020204" pitchFamily="34" charset="0"/>
                <a:cs typeface="Arial" panose="020B0604020202020204" pitchFamily="34" charset="0"/>
              </a:rPr>
              <a:t>Ελλειμματικής προσοχής</a:t>
            </a:r>
          </a:p>
          <a:p>
            <a:r>
              <a:rPr lang="el-GR" sz="2400" dirty="0" smtClean="0">
                <a:latin typeface="Arial" panose="020B0604020202020204" pitchFamily="34" charset="0"/>
                <a:cs typeface="Arial" panose="020B0604020202020204" pitchFamily="34" charset="0"/>
              </a:rPr>
              <a:t>Παρορμητικότητας </a:t>
            </a:r>
          </a:p>
          <a:p>
            <a:r>
              <a:rPr lang="el-GR" sz="2400" dirty="0" smtClean="0">
                <a:latin typeface="Arial" panose="020B0604020202020204" pitchFamily="34" charset="0"/>
                <a:cs typeface="Arial" panose="020B0604020202020204" pitchFamily="34" charset="0"/>
              </a:rPr>
              <a:t>ή/και υπερκινητικότητας</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78579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84857" y="1493949"/>
            <a:ext cx="9687059" cy="3151983"/>
          </a:xfrm>
        </p:spPr>
        <p:txBody>
          <a:bodyPr>
            <a:normAutofit/>
          </a:bodyPr>
          <a:lstStyle/>
          <a:p>
            <a:r>
              <a:rPr lang="el-GR" dirty="0" smtClean="0"/>
              <a:t>ΧΟΡΗΓΗΣΗ ΕΡΩΤΗΜΑΤΟΛΟΓΙΟΥ ΑΞΙΟΛΟΓΗΣΗΣ ΜΑΘΗΤΗ </a:t>
            </a:r>
            <a:endParaRPr lang="el-GR" dirty="0"/>
          </a:p>
        </p:txBody>
      </p:sp>
    </p:spTree>
    <p:extLst>
      <p:ext uri="{BB962C8B-B14F-4D97-AF65-F5344CB8AC3E}">
        <p14:creationId xmlns="" xmlns:p14="http://schemas.microsoft.com/office/powerpoint/2010/main" val="3606429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69842" y="313613"/>
            <a:ext cx="8610600" cy="1293028"/>
          </a:xfrm>
        </p:spPr>
        <p:txBody>
          <a:bodyPr/>
          <a:lstStyle/>
          <a:p>
            <a:r>
              <a:rPr lang="el-GR" dirty="0" smtClean="0">
                <a:latin typeface="Arial" panose="020B0604020202020204" pitchFamily="34" charset="0"/>
                <a:cs typeface="Arial" panose="020B0604020202020204" pitchFamily="34" charset="0"/>
              </a:rPr>
              <a:t>ΠΡΟΦΙΛ ΠΑΙΔΙΟΥ</a:t>
            </a:r>
            <a:endParaRPr lang="el-GR"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497983" y="1606641"/>
            <a:ext cx="10982459" cy="4991852"/>
          </a:xfrm>
        </p:spPr>
        <p:txBody>
          <a:bodyPr>
            <a:normAutofit lnSpcReduction="10000"/>
          </a:bodyPr>
          <a:lstStyle/>
          <a:p>
            <a:pPr marL="0" indent="0">
              <a:buNone/>
            </a:pPr>
            <a:r>
              <a:rPr lang="el-GR" dirty="0" smtClean="0">
                <a:latin typeface="Arial" panose="020B0604020202020204" pitchFamily="34" charset="0"/>
                <a:cs typeface="Arial" panose="020B0604020202020204" pitchFamily="34" charset="0"/>
              </a:rPr>
              <a:t>Ο Κωνσταντίνος είναι 10 χρονών και φοιτά στην Δ’ δημοτικού. Κατοικεί σε αστική περιοχή με τους γονείς του και τον κατά τρία χρόνια μικρότερο αδερφό του. Η επίδοση του στο σχολείο βρίσκεται σε ικανοποιητικά επίπεδα. Οι δυσκολίες του εντοπίζονται σε δευτερογενή μαθήματα, στα οποία εκδηλώνει ελάχιστο ενδιαφέρον. Μόνο αν το μάθημα γίνεται με παραστατικό τρόπο, με στοιχεία περιπέτειας δείχνει ενδιαφέρον. Είναι συνεπής ως προς τις υποχρεώσεις του στο σχολείο μόνο με παρότρυνση της μητέρας του. Χρειάζεται τάξη και οργάνωση στον προσωπικό του χώρο που τον βοηθάει να λειτουργεί πιο αποδοτικά.</a:t>
            </a:r>
          </a:p>
          <a:p>
            <a:pPr marL="0" indent="0">
              <a:buNone/>
            </a:pPr>
            <a:r>
              <a:rPr lang="el-GR" dirty="0" smtClean="0">
                <a:latin typeface="Arial" panose="020B0604020202020204" pitchFamily="34" charset="0"/>
                <a:cs typeface="Arial" panose="020B0604020202020204" pitchFamily="34" charset="0"/>
              </a:rPr>
              <a:t>Όσον αφορά την σχέση του με τους συνομήλικους του, έχεις πολύ καλές σχέσεις με όσους συμπαθεί και θαυμάζει, από τους οποίους πολλές φορές επηρεάζεται έχοντας την ανάγκη αποδοχής τους και την επιθυμία να γίνεται αρεστός. Ωστόσο πολλές φορές σχολιάζει αρνητικά τους συμμαθητές του. Στην Γ’ δημοτικού γίνονταν παράπονα από παιδιά διαφορετικών τάξεων για εκφοβισμό. Πολύ συχνά οδηγείται στον διευθυντή του σχολείου για κακή συμπεριφορά.</a:t>
            </a:r>
          </a:p>
          <a:p>
            <a:pPr marL="0" indent="0">
              <a:buNone/>
            </a:pPr>
            <a:r>
              <a:rPr lang="el-GR" dirty="0" smtClean="0">
                <a:latin typeface="Arial" panose="020B0604020202020204" pitchFamily="34" charset="0"/>
                <a:cs typeface="Arial" panose="020B0604020202020204" pitchFamily="34" charset="0"/>
              </a:rPr>
              <a:t>Ο Κ. δίνει ιδιαίτερη προσοχή στην εικόνα της εμφάνισής του, περιποιώντας τον εαυτό του και επιλέγοντας όμορφα ρούχα. Έχει καλλιτεχνικές δεξιότητες, κάνει στίβο και πολεμικές τέχνες στα οποία έχει καλές επιδόσεις. </a:t>
            </a:r>
            <a:endParaRPr lang="el-GR"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35765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Arial" panose="020B0604020202020204" pitchFamily="34" charset="0"/>
                <a:cs typeface="Arial" panose="020B0604020202020204" pitchFamily="34" charset="0"/>
              </a:rPr>
              <a:t>ΑΠΟΤΕΛΕΣΜΑΤΑ ΕΡΩΤΗΜΑΤΟΛΟΓΙΟΥ ΓΟΝΕΩΝ</a:t>
            </a:r>
            <a:endParaRPr lang="el-GR"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normAutofit/>
          </a:bodyPr>
          <a:lstStyle/>
          <a:p>
            <a:pPr>
              <a:buFont typeface="Wingdings" panose="05000000000000000000" pitchFamily="2" charset="2"/>
              <a:buChar char="Ø"/>
            </a:pPr>
            <a:r>
              <a:rPr lang="el-GR" sz="2400" dirty="0" smtClean="0">
                <a:latin typeface="Arial" panose="020B0604020202020204" pitchFamily="34" charset="0"/>
                <a:cs typeface="Arial" panose="020B0604020202020204" pitchFamily="34" charset="0"/>
              </a:rPr>
              <a:t>Το ερωτηματολόγιο συμπληρώθηκε από την μαμά του παιδιού</a:t>
            </a:r>
          </a:p>
          <a:p>
            <a:pPr>
              <a:buFont typeface="Wingdings" panose="05000000000000000000" pitchFamily="2" charset="2"/>
              <a:buChar char="Ø"/>
            </a:pPr>
            <a:r>
              <a:rPr lang="el-GR" sz="2400" dirty="0" smtClean="0">
                <a:latin typeface="Arial" panose="020B0604020202020204" pitchFamily="34" charset="0"/>
                <a:cs typeface="Arial" panose="020B0604020202020204" pitchFamily="34" charset="0"/>
              </a:rPr>
              <a:t>Οι βαθμολογίες της μητέρας για την υποκλίμακα </a:t>
            </a:r>
          </a:p>
          <a:p>
            <a:r>
              <a:rPr lang="el-GR" sz="2400" dirty="0" smtClean="0">
                <a:latin typeface="Arial" panose="020B0604020202020204" pitchFamily="34" charset="0"/>
                <a:cs typeface="Arial" panose="020B0604020202020204" pitchFamily="34" charset="0"/>
              </a:rPr>
              <a:t>της Ελλειμματικής προσοχής είναι 23, τοποθετώντας τον μαθητή στην 98</a:t>
            </a:r>
            <a:r>
              <a:rPr lang="el-GR" sz="2400" baseline="30000" dirty="0" smtClean="0">
                <a:latin typeface="Arial" panose="020B0604020202020204" pitchFamily="34" charset="0"/>
                <a:cs typeface="Arial" panose="020B0604020202020204" pitchFamily="34" charset="0"/>
              </a:rPr>
              <a:t>η</a:t>
            </a:r>
            <a:r>
              <a:rPr lang="el-GR" sz="2400" dirty="0" smtClean="0">
                <a:latin typeface="Arial" panose="020B0604020202020204" pitchFamily="34" charset="0"/>
                <a:cs typeface="Arial" panose="020B0604020202020204" pitchFamily="34" charset="0"/>
              </a:rPr>
              <a:t> εκατοστιαία τιμή </a:t>
            </a:r>
          </a:p>
          <a:p>
            <a:r>
              <a:rPr lang="el-GR" sz="2400" dirty="0" smtClean="0">
                <a:latin typeface="Arial" panose="020B0604020202020204" pitchFamily="34" charset="0"/>
                <a:cs typeface="Arial" panose="020B0604020202020204" pitchFamily="34" charset="0"/>
              </a:rPr>
              <a:t>της </a:t>
            </a:r>
            <a:r>
              <a:rPr lang="el-GR" sz="2400" dirty="0">
                <a:latin typeface="Arial" panose="020B0604020202020204" pitchFamily="34" charset="0"/>
                <a:cs typeface="Arial" panose="020B0604020202020204" pitchFamily="34" charset="0"/>
              </a:rPr>
              <a:t>Υπερκινητικόττητας </a:t>
            </a:r>
            <a:r>
              <a:rPr lang="el-GR" sz="2400" dirty="0" smtClean="0">
                <a:latin typeface="Arial" panose="020B0604020202020204" pitchFamily="34" charset="0"/>
                <a:cs typeface="Arial" panose="020B0604020202020204" pitchFamily="34" charset="0"/>
              </a:rPr>
              <a:t>– Παρορμητικότητας είναι 24, τοποθετώντας τον μαθητή στην 99</a:t>
            </a:r>
            <a:r>
              <a:rPr lang="el-GR" sz="2400" baseline="30000" dirty="0" smtClean="0">
                <a:latin typeface="Arial" panose="020B0604020202020204" pitchFamily="34" charset="0"/>
                <a:cs typeface="Arial" panose="020B0604020202020204" pitchFamily="34" charset="0"/>
              </a:rPr>
              <a:t>η</a:t>
            </a:r>
            <a:r>
              <a:rPr lang="el-GR" sz="2400" dirty="0" smtClean="0">
                <a:latin typeface="Arial" panose="020B0604020202020204" pitchFamily="34" charset="0"/>
                <a:cs typeface="Arial" panose="020B0604020202020204" pitchFamily="34" charset="0"/>
              </a:rPr>
              <a:t> εκ. τιμή </a:t>
            </a:r>
          </a:p>
          <a:p>
            <a:r>
              <a:rPr lang="el-GR" sz="2400" dirty="0" smtClean="0">
                <a:latin typeface="Arial" panose="020B0604020202020204" pitchFamily="34" charset="0"/>
                <a:cs typeface="Arial" panose="020B0604020202020204" pitchFamily="34" charset="0"/>
              </a:rPr>
              <a:t>Η Συνολική βαθμολογία από την άθροιση των δυο υποκλιμάκων είναι 47, τοποθετώντας τον μαθητή στην 99</a:t>
            </a:r>
            <a:r>
              <a:rPr lang="el-GR" sz="2400" baseline="30000" dirty="0" smtClean="0">
                <a:latin typeface="Arial" panose="020B0604020202020204" pitchFamily="34" charset="0"/>
                <a:cs typeface="Arial" panose="020B0604020202020204" pitchFamily="34" charset="0"/>
              </a:rPr>
              <a:t>η</a:t>
            </a:r>
            <a:r>
              <a:rPr lang="el-GR" sz="2400" dirty="0" smtClean="0">
                <a:latin typeface="Arial" panose="020B0604020202020204" pitchFamily="34" charset="0"/>
                <a:cs typeface="Arial" panose="020B0604020202020204" pitchFamily="34" charset="0"/>
              </a:rPr>
              <a:t> εκ. τιμή</a:t>
            </a:r>
          </a:p>
        </p:txBody>
      </p:sp>
    </p:spTree>
    <p:extLst>
      <p:ext uri="{BB962C8B-B14F-4D97-AF65-F5344CB8AC3E}">
        <p14:creationId xmlns="" xmlns:p14="http://schemas.microsoft.com/office/powerpoint/2010/main" val="312702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latin typeface="Arial" panose="020B0604020202020204" pitchFamily="34" charset="0"/>
                <a:cs typeface="Arial" panose="020B0604020202020204" pitchFamily="34" charset="0"/>
              </a:rPr>
              <a:t>Αποτελεσματα ερωτηματολογιου εκπαιδευτικου</a:t>
            </a:r>
            <a:endParaRPr lang="el-GR"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685800" y="2263463"/>
            <a:ext cx="10820400" cy="3171422"/>
          </a:xfrm>
        </p:spPr>
        <p:txBody>
          <a:bodyPr>
            <a:normAutofit/>
          </a:bodyPr>
          <a:lstStyle/>
          <a:p>
            <a:pPr>
              <a:buFont typeface="Wingdings" panose="05000000000000000000" pitchFamily="2" charset="2"/>
              <a:buChar char="Ø"/>
            </a:pPr>
            <a:r>
              <a:rPr lang="el-GR" sz="2400" dirty="0" smtClean="0">
                <a:latin typeface="Arial" panose="020B0604020202020204" pitchFamily="34" charset="0"/>
                <a:cs typeface="Arial" panose="020B0604020202020204" pitchFamily="34" charset="0"/>
              </a:rPr>
              <a:t>Οι βαθμολογίες της δασκάλας για την υποκλίμακα </a:t>
            </a:r>
          </a:p>
          <a:p>
            <a:r>
              <a:rPr lang="el-GR" sz="2400" dirty="0" smtClean="0">
                <a:latin typeface="Arial" panose="020B0604020202020204" pitchFamily="34" charset="0"/>
                <a:cs typeface="Arial" panose="020B0604020202020204" pitchFamily="34" charset="0"/>
              </a:rPr>
              <a:t>της Ελλειμματικής προσοχής είναι 20, τοποθετώντας τον μαθητή 91</a:t>
            </a:r>
            <a:r>
              <a:rPr lang="el-GR" sz="2400" baseline="30000" dirty="0" smtClean="0">
                <a:latin typeface="Arial" panose="020B0604020202020204" pitchFamily="34" charset="0"/>
                <a:cs typeface="Arial" panose="020B0604020202020204" pitchFamily="34" charset="0"/>
              </a:rPr>
              <a:t>η</a:t>
            </a:r>
            <a:r>
              <a:rPr lang="el-GR" sz="2400" dirty="0" smtClean="0">
                <a:latin typeface="Arial" panose="020B0604020202020204" pitchFamily="34" charset="0"/>
                <a:cs typeface="Arial" panose="020B0604020202020204" pitchFamily="34" charset="0"/>
              </a:rPr>
              <a:t> εκ. τιμή </a:t>
            </a:r>
          </a:p>
          <a:p>
            <a:r>
              <a:rPr lang="el-GR" sz="2400" dirty="0" smtClean="0">
                <a:latin typeface="Arial" panose="020B0604020202020204" pitchFamily="34" charset="0"/>
                <a:cs typeface="Arial" panose="020B0604020202020204" pitchFamily="34" charset="0"/>
              </a:rPr>
              <a:t>της Υπερκινητικότητας</a:t>
            </a:r>
            <a:r>
              <a:rPr lang="el-GR" sz="2400" dirty="0">
                <a:latin typeface="Arial" panose="020B0604020202020204" pitchFamily="34" charset="0"/>
                <a:cs typeface="Arial" panose="020B0604020202020204" pitchFamily="34" charset="0"/>
              </a:rPr>
              <a:t> </a:t>
            </a:r>
            <a:r>
              <a:rPr lang="el-GR" sz="2400" dirty="0" smtClean="0">
                <a:latin typeface="Arial" panose="020B0604020202020204" pitchFamily="34" charset="0"/>
                <a:cs typeface="Arial" panose="020B0604020202020204" pitchFamily="34" charset="0"/>
              </a:rPr>
              <a:t>– Παρορμητικότηττας είναι 24, τοποθετώντας τον μαθητή στην 98</a:t>
            </a:r>
            <a:r>
              <a:rPr lang="el-GR" sz="2400" baseline="30000" dirty="0" smtClean="0">
                <a:latin typeface="Arial" panose="020B0604020202020204" pitchFamily="34" charset="0"/>
                <a:cs typeface="Arial" panose="020B0604020202020204" pitchFamily="34" charset="0"/>
              </a:rPr>
              <a:t>η</a:t>
            </a:r>
            <a:r>
              <a:rPr lang="el-GR" sz="2400" dirty="0" smtClean="0">
                <a:latin typeface="Arial" panose="020B0604020202020204" pitchFamily="34" charset="0"/>
                <a:cs typeface="Arial" panose="020B0604020202020204" pitchFamily="34" charset="0"/>
              </a:rPr>
              <a:t> εκ. τιμή </a:t>
            </a:r>
          </a:p>
          <a:p>
            <a:pPr>
              <a:buFont typeface="Wingdings" panose="05000000000000000000" pitchFamily="2" charset="2"/>
              <a:buChar char="Ø"/>
            </a:pPr>
            <a:r>
              <a:rPr lang="el-GR" sz="2400" dirty="0" smtClean="0">
                <a:latin typeface="Arial" panose="020B0604020202020204" pitchFamily="34" charset="0"/>
                <a:cs typeface="Arial" panose="020B0604020202020204" pitchFamily="34" charset="0"/>
              </a:rPr>
              <a:t>Η Συνολική Βαθμολογία από την άθροιση των δυο υποκλιμάκων είναι 44, τοποθετώντας τον μαθητή στην 97</a:t>
            </a:r>
            <a:r>
              <a:rPr lang="el-GR" sz="2400" baseline="30000" dirty="0" smtClean="0">
                <a:latin typeface="Arial" panose="020B0604020202020204" pitchFamily="34" charset="0"/>
                <a:cs typeface="Arial" panose="020B0604020202020204" pitchFamily="34" charset="0"/>
              </a:rPr>
              <a:t>η</a:t>
            </a:r>
            <a:r>
              <a:rPr lang="el-GR" sz="2400" dirty="0" smtClean="0">
                <a:latin typeface="Arial" panose="020B0604020202020204" pitchFamily="34" charset="0"/>
                <a:cs typeface="Arial" panose="020B0604020202020204" pitchFamily="34" charset="0"/>
              </a:rPr>
              <a:t> εκ. τιμή</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27521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Arial" panose="020B0604020202020204" pitchFamily="34" charset="0"/>
                <a:cs typeface="Arial" panose="020B0604020202020204" pitchFamily="34" charset="0"/>
              </a:rPr>
              <a:t>ΣΥΜΠΕΡΑΣΜΑΤΑ</a:t>
            </a:r>
            <a:endParaRPr lang="el-GR"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605307" y="1738648"/>
            <a:ext cx="10900893" cy="4480037"/>
          </a:xfrm>
        </p:spPr>
        <p:txBody>
          <a:bodyPr>
            <a:normAutofit/>
          </a:bodyPr>
          <a:lstStyle/>
          <a:p>
            <a:pPr>
              <a:buFont typeface="Wingdings" panose="05000000000000000000" pitchFamily="2" charset="2"/>
              <a:buChar char="Ø"/>
            </a:pPr>
            <a:r>
              <a:rPr lang="el-GR" sz="2400" dirty="0" smtClean="0">
                <a:latin typeface="Arial" panose="020B0604020202020204" pitchFamily="34" charset="0"/>
                <a:cs typeface="Arial" panose="020B0604020202020204" pitchFamily="34" charset="0"/>
              </a:rPr>
              <a:t>Παρατηρήθηκε πως</a:t>
            </a:r>
            <a:r>
              <a:rPr lang="en-US" sz="2400" dirty="0" smtClean="0">
                <a:latin typeface="Arial" panose="020B0604020202020204" pitchFamily="34" charset="0"/>
                <a:cs typeface="Arial" panose="020B0604020202020204" pitchFamily="34" charset="0"/>
              </a:rPr>
              <a:t>:</a:t>
            </a:r>
            <a:endParaRPr lang="el-GR" sz="2400" dirty="0" smtClean="0">
              <a:latin typeface="Arial" panose="020B0604020202020204" pitchFamily="34" charset="0"/>
              <a:cs typeface="Arial" panose="020B0604020202020204" pitchFamily="34" charset="0"/>
            </a:endParaRPr>
          </a:p>
          <a:p>
            <a:r>
              <a:rPr lang="el-GR" sz="2400" dirty="0" smtClean="0">
                <a:latin typeface="Arial" panose="020B0604020202020204" pitchFamily="34" charset="0"/>
                <a:cs typeface="Arial" panose="020B0604020202020204" pitchFamily="34" charset="0"/>
              </a:rPr>
              <a:t>οι βαθμολογίες του εκπαιδευτικού και στις δυο υποκλίμακες βρίσκονται άνω της τιμή ουδού για τη διάγνωση της ΔΕΠ/Υ</a:t>
            </a:r>
          </a:p>
          <a:p>
            <a:r>
              <a:rPr lang="el-GR" sz="2400" dirty="0" smtClean="0">
                <a:latin typeface="Arial" panose="020B0604020202020204" pitchFamily="34" charset="0"/>
                <a:cs typeface="Arial" panose="020B0604020202020204" pitchFamily="34" charset="0"/>
              </a:rPr>
              <a:t>οι βαθμολογίες των γονέων και στις δυο κλίμακες φανερώνουν την ύπαρξη της ΔΕΠ/Υ, με την Υπερκινητικότητα –Παρορμητικότητα να βρίσκεται άνω της τιμής οδού</a:t>
            </a:r>
          </a:p>
          <a:p>
            <a:pPr>
              <a:buFont typeface="Wingdings" panose="05000000000000000000" pitchFamily="2" charset="2"/>
              <a:buChar char="Ø"/>
            </a:pPr>
            <a:r>
              <a:rPr lang="el-GR" sz="2400" dirty="0" smtClean="0">
                <a:latin typeface="Arial" panose="020B0604020202020204" pitchFamily="34" charset="0"/>
                <a:cs typeface="Arial" panose="020B0604020202020204" pitchFamily="34" charset="0"/>
              </a:rPr>
              <a:t>Τα δεδομένα φαίνεται να υποδεικνύουν την ύπαρξη ΔΕΠ/Υ με προεξέχοντα τον </a:t>
            </a:r>
            <a:r>
              <a:rPr lang="el-GR" sz="2400" b="1" dirty="0" smtClean="0">
                <a:latin typeface="Arial" panose="020B0604020202020204" pitchFamily="34" charset="0"/>
                <a:cs typeface="Arial" panose="020B0604020202020204" pitchFamily="34" charset="0"/>
              </a:rPr>
              <a:t>συνδυαστικό τύπο</a:t>
            </a:r>
            <a:endParaRPr lang="en-US" sz="2400" b="1" dirty="0"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958909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6906" y="1624264"/>
            <a:ext cx="9906000" cy="1407696"/>
          </a:xfrm>
        </p:spPr>
        <p:txBody>
          <a:bodyPr/>
          <a:lstStyle/>
          <a:p>
            <a:r>
              <a:rPr lang="el-GR" dirty="0" smtClean="0"/>
              <a:t>Ευχαριστουμε για την </a:t>
            </a:r>
            <a:br>
              <a:rPr lang="el-GR" dirty="0" smtClean="0"/>
            </a:br>
            <a:r>
              <a:rPr lang="el-GR" dirty="0" smtClean="0"/>
              <a:t>προσοχη σασ </a:t>
            </a:r>
            <a:endParaRPr lang="el-GR" dirty="0"/>
          </a:p>
        </p:txBody>
      </p:sp>
    </p:spTree>
    <p:extLst>
      <p:ext uri="{BB962C8B-B14F-4D97-AF65-F5344CB8AC3E}">
        <p14:creationId xmlns="" xmlns:p14="http://schemas.microsoft.com/office/powerpoint/2010/main" val="389605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latin typeface="Arial" panose="020B0604020202020204" pitchFamily="34" charset="0"/>
                <a:cs typeface="Arial" panose="020B0604020202020204" pitchFamily="34" charset="0"/>
              </a:rPr>
              <a:t>Ιστορικη</a:t>
            </a:r>
            <a:r>
              <a:rPr lang="el-GR" dirty="0" smtClean="0">
                <a:latin typeface="Arial" panose="020B0604020202020204" pitchFamily="34" charset="0"/>
                <a:cs typeface="Arial" panose="020B0604020202020204" pitchFamily="34" charset="0"/>
              </a:rPr>
              <a:t> </a:t>
            </a:r>
            <a:r>
              <a:rPr lang="el-GR" dirty="0" err="1" smtClean="0">
                <a:latin typeface="Arial" panose="020B0604020202020204" pitchFamily="34" charset="0"/>
                <a:cs typeface="Arial" panose="020B0604020202020204" pitchFamily="34" charset="0"/>
              </a:rPr>
              <a:t>αναδρομη</a:t>
            </a:r>
            <a:endParaRPr lang="el-GR"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lstStyle/>
          <a:p>
            <a:r>
              <a:rPr lang="el-GR" sz="2400" u="sng" dirty="0" smtClean="0">
                <a:latin typeface="Arial" panose="020B0604020202020204" pitchFamily="34" charset="0"/>
                <a:cs typeface="Arial" panose="020B0604020202020204" pitchFamily="34" charset="0"/>
              </a:rPr>
              <a:t>1968</a:t>
            </a:r>
            <a:r>
              <a:rPr lang="en-US" sz="2400" u="sng"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l-GR" sz="2400" dirty="0" smtClean="0">
                <a:latin typeface="Arial" panose="020B0604020202020204" pitchFamily="34" charset="0"/>
                <a:cs typeface="Arial" panose="020B0604020202020204" pitchFamily="34" charset="0"/>
              </a:rPr>
              <a:t>«υπερκινητική αντίδραση στην παιδική ηλικία» στο </a:t>
            </a:r>
            <a:r>
              <a:rPr lang="en-US" sz="2400" dirty="0" smtClean="0">
                <a:latin typeface="Arial" panose="020B0604020202020204" pitchFamily="34" charset="0"/>
                <a:cs typeface="Arial" panose="020B0604020202020204" pitchFamily="34" charset="0"/>
              </a:rPr>
              <a:t>DSM-II</a:t>
            </a:r>
          </a:p>
          <a:p>
            <a:r>
              <a:rPr lang="en-US" sz="2400" u="sng" dirty="0" smtClean="0">
                <a:latin typeface="Arial" panose="020B0604020202020204" pitchFamily="34" charset="0"/>
                <a:cs typeface="Arial" panose="020B0604020202020204" pitchFamily="34" charset="0"/>
              </a:rPr>
              <a:t>1970 -1980:</a:t>
            </a:r>
            <a:r>
              <a:rPr lang="en-US" sz="2400" dirty="0" smtClean="0">
                <a:latin typeface="Arial" panose="020B0604020202020204" pitchFamily="34" charset="0"/>
                <a:cs typeface="Arial" panose="020B0604020202020204" pitchFamily="34" charset="0"/>
              </a:rPr>
              <a:t> </a:t>
            </a:r>
            <a:r>
              <a:rPr lang="el-GR" sz="2400" dirty="0" smtClean="0">
                <a:latin typeface="Arial" panose="020B0604020202020204" pitchFamily="34" charset="0"/>
                <a:cs typeface="Arial" panose="020B0604020202020204" pitchFamily="34" charset="0"/>
              </a:rPr>
              <a:t>Ετερογένεια προβλημάτων </a:t>
            </a:r>
          </a:p>
          <a:p>
            <a:r>
              <a:rPr lang="el-GR" sz="2400" u="sng" dirty="0" smtClean="0">
                <a:latin typeface="Arial" panose="020B0604020202020204" pitchFamily="34" charset="0"/>
                <a:cs typeface="Arial" panose="020B0604020202020204" pitchFamily="34" charset="0"/>
              </a:rPr>
              <a:t>1990 -2000</a:t>
            </a:r>
            <a:r>
              <a:rPr lang="en-US" sz="2400" dirty="0" smtClean="0">
                <a:latin typeface="Arial" panose="020B0604020202020204" pitchFamily="34" charset="0"/>
                <a:cs typeface="Arial" panose="020B0604020202020204" pitchFamily="34" charset="0"/>
              </a:rPr>
              <a:t>:</a:t>
            </a:r>
            <a:r>
              <a:rPr lang="el-GR" sz="2400" dirty="0" smtClean="0">
                <a:latin typeface="Arial" panose="020B0604020202020204" pitchFamily="34" charset="0"/>
                <a:cs typeface="Arial" panose="020B0604020202020204" pitchFamily="34" charset="0"/>
              </a:rPr>
              <a:t> Διαχωρισμός της ΔΕΠ/Υ σε «Ελλειμματική προσοχή» και «Υπερκινητικότητα – παρορμητικότητα» στο </a:t>
            </a:r>
            <a:r>
              <a:rPr lang="en-US" sz="2400" dirty="0" smtClean="0">
                <a:latin typeface="Arial" panose="020B0604020202020204" pitchFamily="34" charset="0"/>
                <a:cs typeface="Arial" panose="020B0604020202020204" pitchFamily="34" charset="0"/>
              </a:rPr>
              <a:t>DSM –III</a:t>
            </a:r>
          </a:p>
          <a:p>
            <a:r>
              <a:rPr lang="en-US" sz="2400" u="sng" dirty="0" smtClean="0">
                <a:latin typeface="Arial" panose="020B0604020202020204" pitchFamily="34" charset="0"/>
                <a:cs typeface="Arial" panose="020B0604020202020204" pitchFamily="34" charset="0"/>
              </a:rPr>
              <a:t>2000 </a:t>
            </a:r>
            <a:r>
              <a:rPr lang="el-GR" sz="2400" u="sng" dirty="0" smtClean="0">
                <a:latin typeface="Arial" panose="020B0604020202020204" pitchFamily="34" charset="0"/>
                <a:cs typeface="Arial" panose="020B0604020202020204" pitchFamily="34" charset="0"/>
              </a:rPr>
              <a:t>και μετά</a:t>
            </a:r>
            <a:r>
              <a:rPr lang="en-US" sz="2400" dirty="0" smtClean="0">
                <a:latin typeface="Arial" panose="020B0604020202020204" pitchFamily="34" charset="0"/>
                <a:cs typeface="Arial" panose="020B0604020202020204" pitchFamily="34" charset="0"/>
              </a:rPr>
              <a:t>:</a:t>
            </a:r>
            <a:r>
              <a:rPr lang="el-G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DSM –IV </a:t>
            </a:r>
            <a:r>
              <a:rPr lang="el-GR" sz="2400" dirty="0" smtClean="0">
                <a:latin typeface="Arial" panose="020B0604020202020204" pitchFamily="34" charset="0"/>
                <a:cs typeface="Arial" panose="020B0604020202020204" pitchFamily="34" charset="0"/>
              </a:rPr>
              <a:t>9 συμπτώματα σε κάθε κατηγορία </a:t>
            </a:r>
            <a:endParaRPr lang="en-US" sz="2400" dirty="0" smtClean="0">
              <a:latin typeface="Arial" panose="020B0604020202020204" pitchFamily="34" charset="0"/>
              <a:cs typeface="Arial" panose="020B0604020202020204" pitchFamily="34" charset="0"/>
            </a:endParaRPr>
          </a:p>
          <a:p>
            <a:pPr marL="0" indent="0">
              <a:buNone/>
            </a:pPr>
            <a:endParaRPr lang="el-GR"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765248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latin typeface="Arial" panose="020B0604020202020204" pitchFamily="34" charset="0"/>
                <a:cs typeface="Arial" panose="020B0604020202020204" pitchFamily="34" charset="0"/>
              </a:rPr>
              <a:t>ΕΡΕΥΝΗΤΙΚΑ ΑΠΟΤΕΛΕΣΜΑΤΑ</a:t>
            </a:r>
            <a:endParaRPr lang="el-GR" sz="36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normAutofit/>
          </a:bodyPr>
          <a:lstStyle/>
          <a:p>
            <a:pPr marL="0" indent="0">
              <a:buNone/>
            </a:pPr>
            <a:r>
              <a:rPr lang="el-GR" sz="2400" u="sng" dirty="0" smtClean="0">
                <a:latin typeface="Arial" panose="020B0604020202020204" pitchFamily="34" charset="0"/>
                <a:cs typeface="Arial" panose="020B0604020202020204" pitchFamily="34" charset="0"/>
              </a:rPr>
              <a:t>Διαφέρουν ανάλογα με </a:t>
            </a:r>
            <a:r>
              <a:rPr lang="el-GR" sz="2400" dirty="0" smtClean="0">
                <a:latin typeface="Arial" panose="020B0604020202020204" pitchFamily="34" charset="0"/>
                <a:cs typeface="Arial" panose="020B0604020202020204" pitchFamily="34" charset="0"/>
              </a:rPr>
              <a:t>: </a:t>
            </a:r>
          </a:p>
          <a:p>
            <a:r>
              <a:rPr lang="el-GR" sz="2400" dirty="0" smtClean="0">
                <a:latin typeface="Arial" panose="020B0604020202020204" pitchFamily="34" charset="0"/>
                <a:cs typeface="Arial" panose="020B0604020202020204" pitchFamily="34" charset="0"/>
              </a:rPr>
              <a:t>τη μέθοδο </a:t>
            </a:r>
          </a:p>
          <a:p>
            <a:r>
              <a:rPr lang="el-GR" sz="2400" dirty="0" smtClean="0">
                <a:latin typeface="Arial" panose="020B0604020202020204" pitchFamily="34" charset="0"/>
                <a:cs typeface="Arial" panose="020B0604020202020204" pitchFamily="34" charset="0"/>
              </a:rPr>
              <a:t>τα κριτήρια </a:t>
            </a:r>
          </a:p>
          <a:p>
            <a:r>
              <a:rPr lang="el-GR" sz="2400" dirty="0" smtClean="0">
                <a:latin typeface="Arial" panose="020B0604020202020204" pitchFamily="34" charset="0"/>
                <a:cs typeface="Arial" panose="020B0604020202020204" pitchFamily="34" charset="0"/>
              </a:rPr>
              <a:t>τα ψυχομετρικά μέσα </a:t>
            </a:r>
          </a:p>
          <a:p>
            <a:r>
              <a:rPr lang="el-GR" sz="2400" dirty="0" smtClean="0">
                <a:latin typeface="Arial" panose="020B0604020202020204" pitchFamily="34" charset="0"/>
                <a:cs typeface="Arial" panose="020B0604020202020204" pitchFamily="34" charset="0"/>
              </a:rPr>
              <a:t>την αξιολόγηση της βαρύτητας των συμπτωμάτων</a:t>
            </a:r>
          </a:p>
          <a:p>
            <a:r>
              <a:rPr lang="el-GR" sz="2400" dirty="0" smtClean="0">
                <a:latin typeface="Arial" panose="020B0604020202020204" pitchFamily="34" charset="0"/>
                <a:cs typeface="Arial" panose="020B0604020202020204" pitchFamily="34" charset="0"/>
              </a:rPr>
              <a:t>τον συνδυασμό των διαταραχών </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904505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92439" y="746975"/>
            <a:ext cx="9213761" cy="1310426"/>
          </a:xfrm>
        </p:spPr>
        <p:txBody>
          <a:bodyPr/>
          <a:lstStyle/>
          <a:p>
            <a:r>
              <a:rPr lang="el-GR" dirty="0" smtClean="0">
                <a:latin typeface="Arial" panose="020B0604020202020204" pitchFamily="34" charset="0"/>
                <a:cs typeface="Arial" panose="020B0604020202020204" pitchFamily="34" charset="0"/>
              </a:rPr>
              <a:t>ΔΕΠ/Υ ΚΑΙ ΔΥΟ ΦΥΛΑ</a:t>
            </a:r>
            <a:endParaRPr lang="el-GR"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685800" y="2233197"/>
            <a:ext cx="10820400" cy="4024125"/>
          </a:xfrm>
        </p:spPr>
        <p:txBody>
          <a:bodyPr/>
          <a:lstStyle/>
          <a:p>
            <a:r>
              <a:rPr lang="el-GR" sz="2400" dirty="0" smtClean="0">
                <a:latin typeface="Arial" panose="020B0604020202020204" pitchFamily="34" charset="0"/>
                <a:cs typeface="Arial" panose="020B0604020202020204" pitchFamily="34" charset="0"/>
              </a:rPr>
              <a:t>Αγόρια : υψηλότερη επικράτηση διαφόρων τύπων ΔΕΠ/Υ (πιο συχνή </a:t>
            </a:r>
            <a:r>
              <a:rPr lang="el-GR" sz="2400" dirty="0" err="1" smtClean="0">
                <a:latin typeface="Arial" panose="020B0604020202020204" pitchFamily="34" charset="0"/>
                <a:cs typeface="Arial" panose="020B0604020202020204" pitchFamily="34" charset="0"/>
              </a:rPr>
              <a:t>υπερκινητικότητα</a:t>
            </a:r>
            <a:r>
              <a:rPr lang="el-GR" sz="2400" dirty="0" smtClean="0">
                <a:latin typeface="Arial" panose="020B0604020202020204" pitchFamily="34" charset="0"/>
                <a:cs typeface="Arial" panose="020B0604020202020204" pitchFamily="34" charset="0"/>
              </a:rPr>
              <a:t>) </a:t>
            </a:r>
          </a:p>
          <a:p>
            <a:r>
              <a:rPr lang="el-GR" sz="2400" dirty="0" smtClean="0">
                <a:latin typeface="Arial" panose="020B0604020202020204" pitchFamily="34" charset="0"/>
                <a:cs typeface="Arial" panose="020B0604020202020204" pitchFamily="34" charset="0"/>
              </a:rPr>
              <a:t>Κορίτσια: πιο ήπια εμφάνιση υπερκινητικότητας </a:t>
            </a:r>
          </a:p>
          <a:p>
            <a:r>
              <a:rPr lang="el-GR" sz="2400" dirty="0" smtClean="0">
                <a:latin typeface="Arial" panose="020B0604020202020204" pitchFamily="34" charset="0"/>
                <a:cs typeface="Arial" panose="020B0604020202020204" pitchFamily="34" charset="0"/>
              </a:rPr>
              <a:t>Αναλογία υπερκινητικότητας 2,5:1 έως 10:1</a:t>
            </a:r>
          </a:p>
          <a:p>
            <a:endParaRPr lang="el-GR" dirty="0"/>
          </a:p>
        </p:txBody>
      </p:sp>
    </p:spTree>
    <p:extLst>
      <p:ext uri="{BB962C8B-B14F-4D97-AF65-F5344CB8AC3E}">
        <p14:creationId xmlns="" xmlns:p14="http://schemas.microsoft.com/office/powerpoint/2010/main" val="169810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0804" y="1223493"/>
            <a:ext cx="10820400" cy="798490"/>
          </a:xfrm>
        </p:spPr>
        <p:txBody>
          <a:bodyPr>
            <a:normAutofit fontScale="90000"/>
          </a:bodyPr>
          <a:lstStyle/>
          <a:p>
            <a:r>
              <a:rPr lang="el-GR" dirty="0" smtClean="0">
                <a:latin typeface="Arial" panose="020B0604020202020204" pitchFamily="34" charset="0"/>
                <a:cs typeface="Arial" panose="020B0604020202020204" pitchFamily="34" charset="0"/>
              </a:rPr>
              <a:t>ΣΗΜΑΣΙΑ ΕΓΚΑΙΡΟΥ ΕΝΤΟΠΙΣΜΟΥ ΤΗΣ ΔΕΠ/Υ</a:t>
            </a:r>
            <a:r>
              <a:rPr lang="el-GR" dirty="0" smtClean="0"/>
              <a:t/>
            </a:r>
            <a:br>
              <a:rPr lang="el-GR" dirty="0" smtClean="0"/>
            </a:br>
            <a:endParaRPr lang="el-GR" dirty="0"/>
          </a:p>
        </p:txBody>
      </p:sp>
      <p:sp>
        <p:nvSpPr>
          <p:cNvPr id="3" name="Θέση περιεχομένου 2"/>
          <p:cNvSpPr>
            <a:spLocks noGrp="1"/>
          </p:cNvSpPr>
          <p:nvPr>
            <p:ph idx="1"/>
          </p:nvPr>
        </p:nvSpPr>
        <p:spPr/>
        <p:txBody>
          <a:bodyPr>
            <a:normAutofit/>
          </a:bodyPr>
          <a:lstStyle/>
          <a:p>
            <a:r>
              <a:rPr lang="el-GR" sz="2400" dirty="0" smtClean="0">
                <a:latin typeface="Arial" panose="020B0604020202020204" pitchFamily="34" charset="0"/>
                <a:cs typeface="Arial" panose="020B0604020202020204" pitchFamily="34" charset="0"/>
              </a:rPr>
              <a:t>Πρόληψη δευτερογενών προβλημάτων </a:t>
            </a:r>
          </a:p>
          <a:p>
            <a:r>
              <a:rPr lang="el-GR" sz="2400" dirty="0" smtClean="0">
                <a:latin typeface="Arial" panose="020B0604020202020204" pitchFamily="34" charset="0"/>
                <a:cs typeface="Arial" panose="020B0604020202020204" pitchFamily="34" charset="0"/>
              </a:rPr>
              <a:t>Μείωση συναισθηματικού – οικονομικού μελλοντικού κόστους της οικογένειας του παιδιού</a:t>
            </a:r>
          </a:p>
          <a:p>
            <a:r>
              <a:rPr lang="el-GR" sz="2400" dirty="0" smtClean="0">
                <a:latin typeface="Arial" panose="020B0604020202020204" pitchFamily="34" charset="0"/>
                <a:cs typeface="Arial" panose="020B0604020202020204" pitchFamily="34" charset="0"/>
              </a:rPr>
              <a:t>Ευκαιρία για εφαρμογή θεραπευτικών παρεμβάσεων</a:t>
            </a:r>
          </a:p>
          <a:p>
            <a:r>
              <a:rPr lang="el-GR" sz="2400" dirty="0" smtClean="0">
                <a:latin typeface="Arial" panose="020B0604020202020204" pitchFamily="34" charset="0"/>
                <a:cs typeface="Arial" panose="020B0604020202020204" pitchFamily="34" charset="0"/>
              </a:rPr>
              <a:t>Αποφυγή εκδήλωσης πλήρους διαταραχής ή εμφάνιση της σε ήπιο βαθμό</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40757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Arial" panose="020B0604020202020204" pitchFamily="34" charset="0"/>
                <a:cs typeface="Arial" panose="020B0604020202020204" pitchFamily="34" charset="0"/>
              </a:rPr>
              <a:t>ΔοκιμασιεΣ ΠροκριματικηΣ αξιολογησηΣ</a:t>
            </a:r>
            <a:endParaRPr lang="el-GR"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lstStyle/>
          <a:p>
            <a:r>
              <a:rPr lang="el-GR" sz="2400" dirty="0" smtClean="0">
                <a:latin typeface="Arial" panose="020B0604020202020204" pitchFamily="34" charset="0"/>
                <a:cs typeface="Arial" panose="020B0604020202020204" pitchFamily="34" charset="0"/>
              </a:rPr>
              <a:t>Σύντομα και εύχρηστα ψυχομετρικά εργαλεία για αξιολόγηση μεγάλου αριθμού παιδιών</a:t>
            </a:r>
          </a:p>
          <a:p>
            <a:r>
              <a:rPr lang="el-GR" sz="2400" dirty="0" smtClean="0">
                <a:latin typeface="Arial" panose="020B0604020202020204" pitchFamily="34" charset="0"/>
                <a:cs typeface="Arial" panose="020B0604020202020204" pitchFamily="34" charset="0"/>
              </a:rPr>
              <a:t>Στοχεύουν στον εντοπισμό παιδιών υψηλού κινδύνου που χρήζουν περαιτέρω αξιολόγηση</a:t>
            </a:r>
          </a:p>
          <a:p>
            <a:r>
              <a:rPr lang="el-GR" sz="2400" dirty="0" smtClean="0">
                <a:latin typeface="Arial" panose="020B0604020202020204" pitchFamily="34" charset="0"/>
                <a:cs typeface="Arial" panose="020B0604020202020204" pitchFamily="34" charset="0"/>
              </a:rPr>
              <a:t>Συμπληρώνονται από σημαντικούς άλλους </a:t>
            </a:r>
          </a:p>
          <a:p>
            <a:r>
              <a:rPr lang="el-GR" sz="2400" dirty="0" smtClean="0">
                <a:latin typeface="Arial" panose="020B0604020202020204" pitchFamily="34" charset="0"/>
                <a:cs typeface="Arial" panose="020B0604020202020204" pitchFamily="34" charset="0"/>
              </a:rPr>
              <a:t>Δέχτηκαν κριτική ως προς την αμφισβήτηση της προβλεπτικής εγκυρότητας </a:t>
            </a:r>
          </a:p>
          <a:p>
            <a:endParaRPr lang="el-GR" dirty="0" smtClean="0"/>
          </a:p>
          <a:p>
            <a:endParaRPr lang="el-GR" dirty="0"/>
          </a:p>
        </p:txBody>
      </p:sp>
    </p:spTree>
    <p:extLst>
      <p:ext uri="{BB962C8B-B14F-4D97-AF65-F5344CB8AC3E}">
        <p14:creationId xmlns="" xmlns:p14="http://schemas.microsoft.com/office/powerpoint/2010/main" val="615413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Arial" panose="020B0604020202020204" pitchFamily="34" charset="0"/>
                <a:cs typeface="Arial" panose="020B0604020202020204" pitchFamily="34" charset="0"/>
              </a:rPr>
              <a:t>Περιγραφη κλιμακασ αξιολογησησ </a:t>
            </a:r>
            <a:endParaRPr lang="el-GR"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normAutofit/>
          </a:bodyPr>
          <a:lstStyle/>
          <a:p>
            <a:r>
              <a:rPr lang="el-GR" sz="2400" dirty="0" smtClean="0">
                <a:latin typeface="Arial" panose="020B0604020202020204" pitchFamily="34" charset="0"/>
                <a:cs typeface="Arial" panose="020B0604020202020204" pitchFamily="34" charset="0"/>
              </a:rPr>
              <a:t>Δυο ερωτηματολόγια (γονέων, εκπαιδευτικού) </a:t>
            </a:r>
          </a:p>
          <a:p>
            <a:r>
              <a:rPr lang="el-GR" sz="2400" dirty="0" smtClean="0">
                <a:latin typeface="Arial" panose="020B0604020202020204" pitchFamily="34" charset="0"/>
                <a:cs typeface="Arial" panose="020B0604020202020204" pitchFamily="34" charset="0"/>
              </a:rPr>
              <a:t>18 ερωτήσεις </a:t>
            </a:r>
          </a:p>
          <a:p>
            <a:r>
              <a:rPr lang="el-GR" sz="2400" dirty="0" smtClean="0">
                <a:latin typeface="Arial" panose="020B0604020202020204" pitchFamily="34" charset="0"/>
                <a:cs typeface="Arial" panose="020B0604020202020204" pitchFamily="34" charset="0"/>
              </a:rPr>
              <a:t>Ερωτήσεις μονής αρίθμησης: συμπτώματα ελλειμματικής προσοχής </a:t>
            </a:r>
          </a:p>
          <a:p>
            <a:r>
              <a:rPr lang="el-GR" sz="2400" dirty="0" smtClean="0">
                <a:latin typeface="Arial" panose="020B0604020202020204" pitchFamily="34" charset="0"/>
                <a:cs typeface="Arial" panose="020B0604020202020204" pitchFamily="34" charset="0"/>
              </a:rPr>
              <a:t>Ερωτήσεις ζυγής αρίθμηση: συμπτώματα </a:t>
            </a:r>
            <a:r>
              <a:rPr lang="el-GR" sz="2400" dirty="0" err="1" smtClean="0">
                <a:latin typeface="Arial" panose="020B0604020202020204" pitchFamily="34" charset="0"/>
                <a:cs typeface="Arial" panose="020B0604020202020204" pitchFamily="34" charset="0"/>
              </a:rPr>
              <a:t>υπερκινητικότητα</a:t>
            </a:r>
            <a:r>
              <a:rPr lang="el-GR" sz="2400" dirty="0" smtClean="0">
                <a:latin typeface="Arial" panose="020B0604020202020204" pitchFamily="34" charset="0"/>
                <a:cs typeface="Arial" panose="020B0604020202020204" pitchFamily="34" charset="0"/>
              </a:rPr>
              <a:t> – παρορμητικότητα</a:t>
            </a:r>
          </a:p>
          <a:p>
            <a:r>
              <a:rPr lang="el-GR" sz="2400" dirty="0" smtClean="0">
                <a:latin typeface="Arial" panose="020B0604020202020204" pitchFamily="34" charset="0"/>
                <a:cs typeface="Arial" panose="020B0604020202020204" pitchFamily="34" charset="0"/>
              </a:rPr>
              <a:t>Κλίμακα τύπου </a:t>
            </a:r>
            <a:r>
              <a:rPr lang="en-US" sz="2400" dirty="0" smtClean="0">
                <a:latin typeface="Arial" panose="020B0604020202020204" pitchFamily="34" charset="0"/>
                <a:cs typeface="Arial" panose="020B0604020202020204" pitchFamily="34" charset="0"/>
              </a:rPr>
              <a:t>Likert </a:t>
            </a:r>
            <a:r>
              <a:rPr lang="el-GR" sz="2400" dirty="0" smtClean="0">
                <a:latin typeface="Arial" panose="020B0604020202020204" pitchFamily="34" charset="0"/>
                <a:cs typeface="Arial" panose="020B0604020202020204" pitchFamily="34" charset="0"/>
              </a:rPr>
              <a:t>τεσσάρων διαβαθμίσεων </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877680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45179" y="1130968"/>
            <a:ext cx="5646821" cy="1275348"/>
          </a:xfrm>
        </p:spPr>
        <p:txBody>
          <a:bodyPr>
            <a:normAutofit/>
          </a:bodyPr>
          <a:lstStyle/>
          <a:p>
            <a:r>
              <a:rPr lang="el-GR" dirty="0" smtClean="0">
                <a:latin typeface="Arial" panose="020B0604020202020204" pitchFamily="34" charset="0"/>
                <a:cs typeface="Arial" panose="020B0604020202020204" pitchFamily="34" charset="0"/>
              </a:rPr>
              <a:t>ΕΡΩΤΗΜΑΤΟΛΟΓΙΟ ΓΙΑ γονεισ</a:t>
            </a:r>
            <a:endParaRPr lang="el-GR" dirty="0">
              <a:latin typeface="Arial" panose="020B0604020202020204" pitchFamily="34" charset="0"/>
              <a:cs typeface="Arial" panose="020B0604020202020204" pitchFamily="34" charset="0"/>
            </a:endParaRPr>
          </a:p>
        </p:txBody>
      </p:sp>
      <p:pic>
        <p:nvPicPr>
          <p:cNvPr id="4" name="Θέση περιεχομένου 3"/>
          <p:cNvPicPr>
            <a:picLocks noGrp="1" noChangeAspect="1"/>
          </p:cNvPicPr>
          <p:nvPr>
            <p:ph idx="1"/>
          </p:nvPr>
        </p:nvPicPr>
        <p:blipFill>
          <a:blip r:embed="rId2"/>
          <a:stretch>
            <a:fillRect/>
          </a:stretch>
        </p:blipFill>
        <p:spPr>
          <a:xfrm>
            <a:off x="0" y="0"/>
            <a:ext cx="5769735" cy="7637172"/>
          </a:xfrm>
          <a:prstGeom prst="rect">
            <a:avLst/>
          </a:prstGeom>
        </p:spPr>
      </p:pic>
    </p:spTree>
    <p:extLst>
      <p:ext uri="{BB962C8B-B14F-4D97-AF65-F5344CB8AC3E}">
        <p14:creationId xmlns="" xmlns:p14="http://schemas.microsoft.com/office/powerpoint/2010/main" val="3719268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Ίχνος ατμού">
  <a:themeElements>
    <a:clrScheme name="Ίχνος ατμού">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Ίχνος ατμού">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Ίχνος ατμού">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Ίχνος ατμού</Template>
  <TotalTime>1931</TotalTime>
  <Words>964</Words>
  <Application>Microsoft Office PowerPoint</Application>
  <PresentationFormat>Προσαρμογή</PresentationFormat>
  <Paragraphs>108</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Ίχνος ατμού</vt:lpstr>
      <vt:lpstr>Δεπ/υ και αξιολογηση</vt:lpstr>
      <vt:lpstr>ΟΡΙΣΜΟΣ ΔΕΠ/Υ</vt:lpstr>
      <vt:lpstr>Ιστορικη αναδρομη</vt:lpstr>
      <vt:lpstr>ΕΡΕΥΝΗΤΙΚΑ ΑΠΟΤΕΛΕΣΜΑΤΑ</vt:lpstr>
      <vt:lpstr>ΔΕΠ/Υ ΚΑΙ ΔΥΟ ΦΥΛΑ</vt:lpstr>
      <vt:lpstr>ΣΗΜΑΣΙΑ ΕΓΚΑΙΡΟΥ ΕΝΤΟΠΙΣΜΟΥ ΤΗΣ ΔΕΠ/Υ </vt:lpstr>
      <vt:lpstr>ΔοκιμασιεΣ ΠροκριματικηΣ αξιολογησηΣ</vt:lpstr>
      <vt:lpstr>Περιγραφη κλιμακασ αξιολογησησ </vt:lpstr>
      <vt:lpstr>ΕΡΩΤΗΜΑΤΟΛΟΓΙΟ ΓΙΑ γονεισ</vt:lpstr>
      <vt:lpstr>Ερωτηματολογιο για εκπαιδευτικουσ</vt:lpstr>
      <vt:lpstr>Οδηγιεσ συμπληρωσησ </vt:lpstr>
      <vt:lpstr>Βαθμολόγηση (1/2)</vt:lpstr>
      <vt:lpstr>Βαθμολόγηση (2/2)</vt:lpstr>
      <vt:lpstr> βαθμολογια για κλιμακα αξιολογησησ αγοριων από εκπαιδευτικουσ</vt:lpstr>
      <vt:lpstr> βαθμολογια για κλιμακα αξιολογησησ αγοριων από γονεισ</vt:lpstr>
      <vt:lpstr>βαθμολογια για κλιμακα αξιολογησησ κοριτσιων απο εκπαιδευτικουΣ</vt:lpstr>
      <vt:lpstr> βαθμολογια για αξιολογηση κοριτσιων από γονεισ</vt:lpstr>
      <vt:lpstr>ΤιμεΣ ουδοι παρουσιασ/ αποκλισησ δεπ/υ </vt:lpstr>
      <vt:lpstr>Τυποι τησ δεπ/υ</vt:lpstr>
      <vt:lpstr>ΧΟΡΗΓΗΣΗ ΕΡΩΤΗΜΑΤΟΛΟΓΙΟΥ ΑΞΙΟΛΟΓΗΣΗΣ ΜΑΘΗΤΗ </vt:lpstr>
      <vt:lpstr>ΠΡΟΦΙΛ ΠΑΙΔΙΟΥ</vt:lpstr>
      <vt:lpstr>ΑΠΟΤΕΛΕΣΜΑΤΑ ΕΡΩΤΗΜΑΤΟΛΟΓΙΟΥ ΓΟΝΕΩΝ</vt:lpstr>
      <vt:lpstr>Αποτελεσματα ερωτηματολογιου εκπαιδευτικου</vt:lpstr>
      <vt:lpstr>ΣΥΜΠΕΡΑΣΜΑΤΑ</vt:lpstr>
      <vt:lpstr>Ευχαριστουμε για την  προσοχη σασ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Βασιλική Παπαθανασίου</dc:creator>
  <cp:lastModifiedBy>pc</cp:lastModifiedBy>
  <cp:revision>58</cp:revision>
  <dcterms:created xsi:type="dcterms:W3CDTF">2018-10-27T08:29:54Z</dcterms:created>
  <dcterms:modified xsi:type="dcterms:W3CDTF">2018-11-05T15:22:38Z</dcterms:modified>
</cp:coreProperties>
</file>