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81" r:id="rId6"/>
    <p:sldId id="284" r:id="rId7"/>
    <p:sldId id="266" r:id="rId8"/>
    <p:sldId id="282" r:id="rId9"/>
    <p:sldId id="265" r:id="rId10"/>
    <p:sldId id="263" r:id="rId11"/>
    <p:sldId id="286" r:id="rId12"/>
    <p:sldId id="267" r:id="rId13"/>
    <p:sldId id="292" r:id="rId14"/>
    <p:sldId id="290" r:id="rId15"/>
    <p:sldId id="291" r:id="rId16"/>
    <p:sldId id="294" r:id="rId17"/>
    <p:sldId id="295" r:id="rId18"/>
    <p:sldId id="296" r:id="rId19"/>
    <p:sldId id="298" r:id="rId20"/>
    <p:sldId id="299" r:id="rId21"/>
    <p:sldId id="300" r:id="rId22"/>
    <p:sldId id="301" r:id="rId23"/>
    <p:sldId id="302" r:id="rId24"/>
    <p:sldId id="303" r:id="rId25"/>
    <p:sldId id="304" r:id="rId26"/>
    <p:sldId id="305" r:id="rId27"/>
    <p:sldId id="306" r:id="rId28"/>
    <p:sldId id="307" r:id="rId29"/>
    <p:sldId id="308" r:id="rId30"/>
    <p:sldId id="271" r:id="rId31"/>
    <p:sldId id="289" r:id="rId32"/>
    <p:sldId id="288" r:id="rId33"/>
    <p:sldId id="274" r:id="rId34"/>
    <p:sldId id="275" r:id="rId35"/>
  </p:sldIdLst>
  <p:sldSz cx="9144000" cy="6858000" type="screen4x3"/>
  <p:notesSz cx="6858000" cy="9144000"/>
  <p:defaultTextStyle>
    <a:defPPr>
      <a:defRPr lang="el-GR"/>
    </a:defPPr>
    <a:lvl1pPr algn="l" rtl="0" fontAlgn="base">
      <a:spcBef>
        <a:spcPct val="0"/>
      </a:spcBef>
      <a:spcAft>
        <a:spcPct val="0"/>
      </a:spcAft>
      <a:defRPr sz="2000" kern="1200">
        <a:solidFill>
          <a:schemeClr val="tx1"/>
        </a:solidFill>
        <a:latin typeface="Arial" charset="0"/>
        <a:ea typeface="+mn-ea"/>
        <a:cs typeface="Arial" charset="0"/>
      </a:defRPr>
    </a:lvl1pPr>
    <a:lvl2pPr marL="457200" algn="l" rtl="0" fontAlgn="base">
      <a:spcBef>
        <a:spcPct val="0"/>
      </a:spcBef>
      <a:spcAft>
        <a:spcPct val="0"/>
      </a:spcAft>
      <a:defRPr sz="2000" kern="1200">
        <a:solidFill>
          <a:schemeClr val="tx1"/>
        </a:solidFill>
        <a:latin typeface="Arial" charset="0"/>
        <a:ea typeface="+mn-ea"/>
        <a:cs typeface="Arial" charset="0"/>
      </a:defRPr>
    </a:lvl2pPr>
    <a:lvl3pPr marL="914400" algn="l" rtl="0" fontAlgn="base">
      <a:spcBef>
        <a:spcPct val="0"/>
      </a:spcBef>
      <a:spcAft>
        <a:spcPct val="0"/>
      </a:spcAft>
      <a:defRPr sz="2000" kern="1200">
        <a:solidFill>
          <a:schemeClr val="tx1"/>
        </a:solidFill>
        <a:latin typeface="Arial" charset="0"/>
        <a:ea typeface="+mn-ea"/>
        <a:cs typeface="Arial" charset="0"/>
      </a:defRPr>
    </a:lvl3pPr>
    <a:lvl4pPr marL="1371600" algn="l" rtl="0" fontAlgn="base">
      <a:spcBef>
        <a:spcPct val="0"/>
      </a:spcBef>
      <a:spcAft>
        <a:spcPct val="0"/>
      </a:spcAft>
      <a:defRPr sz="2000" kern="1200">
        <a:solidFill>
          <a:schemeClr val="tx1"/>
        </a:solidFill>
        <a:latin typeface="Arial" charset="0"/>
        <a:ea typeface="+mn-ea"/>
        <a:cs typeface="Arial" charset="0"/>
      </a:defRPr>
    </a:lvl4pPr>
    <a:lvl5pPr marL="1828800" algn="l"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DC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8" autoAdjust="0"/>
    <p:restoredTop sz="94660"/>
  </p:normalViewPr>
  <p:slideViewPr>
    <p:cSldViewPr>
      <p:cViewPr varScale="1">
        <p:scale>
          <a:sx n="72" d="100"/>
          <a:sy n="72" d="100"/>
        </p:scale>
        <p:origin x="-111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wmf"/><Relationship Id="rId1" Type="http://schemas.openxmlformats.org/officeDocument/2006/relationships/image" Target="../media/image5.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l-GR"/>
          </a:p>
        </p:txBody>
      </p:sp>
      <p:sp>
        <p:nvSpPr>
          <p:cNvPr id="56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7B839744-B33A-43BB-9F75-FF767DA39E1B}" type="datetime1">
              <a:rPr lang="en-US"/>
              <a:pPr/>
              <a:t>12/21/2010</a:t>
            </a:fld>
            <a:endParaRPr lang="el-GR"/>
          </a:p>
        </p:txBody>
      </p:sp>
      <p:sp>
        <p:nvSpPr>
          <p:cNvPr id="56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l-GR"/>
          </a:p>
        </p:txBody>
      </p:sp>
      <p:sp>
        <p:nvSpPr>
          <p:cNvPr id="56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D3E5CB7D-EDD8-4A61-BB24-051894058759}"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18A9CAF-EC9F-4AA3-BD4E-51B06EBCB612}" type="datetime1">
              <a:rPr lang="en-US"/>
              <a:pPr>
                <a:defRPr/>
              </a:pPr>
              <a:t>12/21/2010</a:t>
            </a:fld>
            <a:endParaRPr lang="en-US"/>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n-US"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3B167AD4-0A85-4D22-9E8D-AC3BE0FD2E6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TextEdit="1"/>
          </p:cNvSpPr>
          <p:nvPr>
            <p:ph type="sldImg"/>
          </p:nvPr>
        </p:nvSpPr>
        <p:spPr bwMode="auto">
          <a:noFill/>
          <a:ln>
            <a:solidFill>
              <a:srgbClr val="000000"/>
            </a:solidFill>
            <a:miter lim="800000"/>
            <a:headEnd/>
            <a:tailEnd/>
          </a:ln>
        </p:spPr>
      </p:sp>
      <p:sp>
        <p:nvSpPr>
          <p:cNvPr id="5529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TextEdit="1"/>
          </p:cNvSpPr>
          <p:nvPr>
            <p:ph type="sldImg"/>
          </p:nvPr>
        </p:nvSpPr>
        <p:spPr bwMode="auto">
          <a:noFill/>
          <a:ln>
            <a:solidFill>
              <a:srgbClr val="000000"/>
            </a:solidFill>
            <a:miter lim="800000"/>
            <a:headEnd/>
            <a:tailEnd/>
          </a:ln>
        </p:spPr>
      </p:sp>
      <p:sp>
        <p:nvSpPr>
          <p:cNvPr id="5734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072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239DF4D-FB63-40D8-AA8E-4B7C3EC24C1D}" type="slidenum">
              <a:rPr lang="en-US"/>
              <a:pPr fontAlgn="base">
                <a:spcBef>
                  <a:spcPct val="0"/>
                </a:spcBef>
                <a:spcAft>
                  <a:spcPct val="0"/>
                </a:spcAft>
              </a:pPr>
              <a:t>34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2CFF4B54-6385-4B86-99BD-3FA2EEADC086}" type="datetime1">
              <a:rPr lang="el-GR"/>
              <a:pPr>
                <a:defRPr/>
              </a:pPr>
              <a:t>21/12/2010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4066D429-D9A8-4D0F-AEF9-BE84AF42D9F6}"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2813CC88-67C2-4E4E-8ACA-AE1B514AB38C}" type="datetime1">
              <a:rPr lang="el-GR"/>
              <a:pPr>
                <a:defRPr/>
              </a:pPr>
              <a:t>21/12/2010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8614A4AC-4708-498A-897B-A1DC0E2230CB}"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BDB16D1D-692A-4CA3-8C93-A02492075BA2}" type="datetime1">
              <a:rPr lang="el-GR"/>
              <a:pPr>
                <a:defRPr/>
              </a:pPr>
              <a:t>21/12/2010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280EFB9-15CD-487B-B5D7-91B8FC5CEA84}"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D8679509-236D-4939-B6AF-DA5B6E999D49}" type="datetime1">
              <a:rPr lang="el-GR"/>
              <a:pPr>
                <a:defRPr/>
              </a:pPr>
              <a:t>21/12/2010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3E7027E1-0C76-4A57-BC8D-D97910C9A97C}"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C91F864F-EB8E-42D5-A0EF-DCC5E45A23C4}" type="datetime1">
              <a:rPr lang="el-GR"/>
              <a:pPr>
                <a:defRPr/>
              </a:pPr>
              <a:t>21/12/2010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47FD609-C323-4BE3-B9F0-3E43DBD360EC}"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3F59E676-5DFB-4B1F-8DC4-529B70608E95}" type="datetime1">
              <a:rPr lang="el-GR"/>
              <a:pPr>
                <a:defRPr/>
              </a:pPr>
              <a:t>21/12/2010</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4571E67E-ED99-4A4B-A463-06567CC53216}"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CBBD5487-F8CD-45AB-A727-CA02A9F4FCEA}" type="datetime1">
              <a:rPr lang="el-GR"/>
              <a:pPr>
                <a:defRPr/>
              </a:pPr>
              <a:t>21/12/2010</a:t>
            </a:fld>
            <a:endParaRPr lang="el-GR"/>
          </a:p>
        </p:txBody>
      </p:sp>
      <p:sp>
        <p:nvSpPr>
          <p:cNvPr id="8" name="4 - Θέση υποσέλιδου"/>
          <p:cNvSpPr>
            <a:spLocks noGrp="1"/>
          </p:cNvSpPr>
          <p:nvPr>
            <p:ph type="ftr" sz="quarter" idx="11"/>
          </p:nvPr>
        </p:nvSpPr>
        <p:spPr/>
        <p:txBody>
          <a:bodyPr/>
          <a:lstStyle>
            <a:lvl1pPr>
              <a:defRPr/>
            </a:lvl1pPr>
          </a:lstStyle>
          <a:p>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FE9A7322-D138-4A47-8762-2103D662BC17}"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3E696DBF-CFAC-4515-8F19-45E01D111A52}" type="datetime1">
              <a:rPr lang="el-GR"/>
              <a:pPr>
                <a:defRPr/>
              </a:pPr>
              <a:t>21/12/2010</a:t>
            </a:fld>
            <a:endParaRPr lang="el-GR"/>
          </a:p>
        </p:txBody>
      </p:sp>
      <p:sp>
        <p:nvSpPr>
          <p:cNvPr id="4" name="4 - Θέση υποσέλιδου"/>
          <p:cNvSpPr>
            <a:spLocks noGrp="1"/>
          </p:cNvSpPr>
          <p:nvPr>
            <p:ph type="ftr" sz="quarter" idx="11"/>
          </p:nvPr>
        </p:nvSpPr>
        <p:spPr/>
        <p:txBody>
          <a:bodyPr/>
          <a:lstStyle>
            <a:lvl1pPr>
              <a:defRPr/>
            </a:lvl1pPr>
          </a:lstStyle>
          <a:p>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CA54B44B-DF81-489A-8669-A9B4EB2DCD4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86B7D5BF-8B85-47D3-AD9A-A42E3EAD025A}" type="datetime1">
              <a:rPr lang="el-GR"/>
              <a:pPr>
                <a:defRPr/>
              </a:pPr>
              <a:t>21/12/2010</a:t>
            </a:fld>
            <a:endParaRPr lang="el-GR"/>
          </a:p>
        </p:txBody>
      </p:sp>
      <p:sp>
        <p:nvSpPr>
          <p:cNvPr id="3" name="4 - Θέση υποσέλιδου"/>
          <p:cNvSpPr>
            <a:spLocks noGrp="1"/>
          </p:cNvSpPr>
          <p:nvPr>
            <p:ph type="ftr" sz="quarter" idx="11"/>
          </p:nvPr>
        </p:nvSpPr>
        <p:spPr/>
        <p:txBody>
          <a:bodyPr/>
          <a:lstStyle>
            <a:lvl1pPr>
              <a:defRPr/>
            </a:lvl1pPr>
          </a:lstStyle>
          <a:p>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E032AA3A-2E0D-4A58-976B-DC1A4B6AF07B}"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761DB2FE-8B5C-4AC2-B808-EF49047ECB68}" type="datetime1">
              <a:rPr lang="el-GR"/>
              <a:pPr>
                <a:defRPr/>
              </a:pPr>
              <a:t>21/12/2010</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D32D67ED-E1F2-4B00-94BF-32752F409CCE}"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31189C03-A300-4EE8-BCED-994D4AE7309C}" type="datetime1">
              <a:rPr lang="el-GR"/>
              <a:pPr>
                <a:defRPr/>
              </a:pPr>
              <a:t>21/12/2010</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0D00CB08-0B2E-4AAE-A746-C48F0503A8E0}"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CCECFF"/>
            </a:gs>
            <a:gs pos="100000">
              <a:srgbClr val="DFDCF4"/>
            </a:gs>
          </a:gsLst>
          <a:lin ang="5400000" scaled="1"/>
        </a:gradFill>
        <a:effectLst/>
      </p:bgPr>
    </p:bg>
    <p:spTree>
      <p:nvGrpSpPr>
        <p:cNvPr id="1" name=""/>
        <p:cNvGrpSpPr/>
        <p:nvPr/>
      </p:nvGrpSpPr>
      <p:grpSpPr>
        <a:xfrm>
          <a:off x="0" y="0"/>
          <a:ext cx="0" cy="0"/>
          <a:chOff x="0" y="0"/>
          <a:chExt cx="0" cy="0"/>
        </a:xfrm>
      </p:grpSpPr>
      <p:sp>
        <p:nvSpPr>
          <p:cNvPr id="614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614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87777C0-0696-4A5C-8D1E-7620EA2DE463}" type="datetime1">
              <a:rPr lang="el-GR"/>
              <a:pPr>
                <a:defRPr/>
              </a:pPr>
              <a:t>21/12/2010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B81C2DB-C4FB-4245-9E9C-206A5E1000EC}"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6.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4.bin"/><Relationship Id="rId5" Type="http://schemas.openxmlformats.org/officeDocument/2006/relationships/oleObject" Target="../embeddings/oleObject23.bin"/><Relationship Id="rId10" Type="http://schemas.openxmlformats.org/officeDocument/2006/relationships/oleObject" Target="../embeddings/oleObject28.bin"/><Relationship Id="rId4" Type="http://schemas.openxmlformats.org/officeDocument/2006/relationships/oleObject" Target="../embeddings/oleObject22.bin"/><Relationship Id="rId9" Type="http://schemas.openxmlformats.org/officeDocument/2006/relationships/oleObject" Target="../embeddings/oleObject27.bin"/></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2.bin"/><Relationship Id="rId5" Type="http://schemas.openxmlformats.org/officeDocument/2006/relationships/oleObject" Target="../embeddings/oleObject31.bin"/><Relationship Id="rId4" Type="http://schemas.openxmlformats.org/officeDocument/2006/relationships/oleObject" Target="../embeddings/oleObject30.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6.bin"/><Relationship Id="rId5" Type="http://schemas.openxmlformats.org/officeDocument/2006/relationships/oleObject" Target="../embeddings/oleObject35.bin"/><Relationship Id="rId4" Type="http://schemas.openxmlformats.org/officeDocument/2006/relationships/oleObject" Target="../embeddings/oleObject34.bin"/></Relationships>
</file>

<file path=ppt/slides/_rels/slide2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en.wikipedia.org/wiki/Lovasz" TargetMode="External"/><Relationship Id="rId13" Type="http://schemas.openxmlformats.org/officeDocument/2006/relationships/hyperlink" Target="http://jstor.org/stable/1994798" TargetMode="External"/><Relationship Id="rId3" Type="http://schemas.openxmlformats.org/officeDocument/2006/relationships/hyperlink" Target="http://en.wikipedia.org/wiki/Lloyd_Shapley" TargetMode="External"/><Relationship Id="rId7" Type="http://schemas.openxmlformats.org/officeDocument/2006/relationships/hyperlink" Target="http://en.wikipedia.org/wiki/Jack_Edmonds" TargetMode="External"/><Relationship Id="rId12" Type="http://schemas.openxmlformats.org/officeDocument/2006/relationships/hyperlink" Target="http://www.morganclaypool.com/doi/abs/10.2200/S00108ED1V01Y200802AIM00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dx.doi.org/10.1002/nav.3800120303" TargetMode="External"/><Relationship Id="rId11" Type="http://schemas.openxmlformats.org/officeDocument/2006/relationships/hyperlink" Target="http://en.wikipedia.org/wiki/Special:BookSources/978-1-598-29593-1" TargetMode="External"/><Relationship Id="rId5" Type="http://schemas.openxmlformats.org/officeDocument/2006/relationships/hyperlink" Target="http://dx.doi.org/10.1007/BF01753431" TargetMode="External"/><Relationship Id="rId15" Type="http://schemas.openxmlformats.org/officeDocument/2006/relationships/hyperlink" Target="http://dx.doi.org/10.2307/1994798" TargetMode="External"/><Relationship Id="rId10" Type="http://schemas.openxmlformats.org/officeDocument/2006/relationships/hyperlink" Target="http://en.wikipedia.org/wiki/International_Standard_Book_Number" TargetMode="External"/><Relationship Id="rId4" Type="http://schemas.openxmlformats.org/officeDocument/2006/relationships/hyperlink" Target="http://en.wikipedia.org/wiki/Digital_object_identifier" TargetMode="External"/><Relationship Id="rId9" Type="http://schemas.openxmlformats.org/officeDocument/2006/relationships/hyperlink" Target="http://www.gtessentials.org/" TargetMode="External"/><Relationship Id="rId14" Type="http://schemas.openxmlformats.org/officeDocument/2006/relationships/hyperlink" Target="http://en.wikipedia.org/wiki/Transactions_of_the_American_Mathematical_Society"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en.wikipedia.org/wiki/Ariel_Rubinstein" TargetMode="External"/><Relationship Id="rId13" Type="http://schemas.openxmlformats.org/officeDocument/2006/relationships/hyperlink" Target="http://en.wikipedia.org/wiki/Special:BookSources/0-521-42458-5" TargetMode="External"/><Relationship Id="rId18" Type="http://schemas.openxmlformats.org/officeDocument/2006/relationships/hyperlink" Target="http://dx.doi.org/10.1137/0117107" TargetMode="External"/><Relationship Id="rId26" Type="http://schemas.openxmlformats.org/officeDocument/2006/relationships/hyperlink" Target="http://en.wikipedia.org/wiki/Theory_of_Games_and_Economic_Behavior" TargetMode="External"/><Relationship Id="rId3" Type="http://schemas.openxmlformats.org/officeDocument/2006/relationships/hyperlink" Target="http://en.wikipedia.org/wiki/R._Duncan_Luce" TargetMode="External"/><Relationship Id="rId21" Type="http://schemas.openxmlformats.org/officeDocument/2006/relationships/hyperlink" Target="http://www.masfoundations.org/" TargetMode="External"/><Relationship Id="rId7" Type="http://schemas.openxmlformats.org/officeDocument/2006/relationships/hyperlink" Target="http://dx.doi.org/10.1287/moor.4.4.303" TargetMode="External"/><Relationship Id="rId12" Type="http://schemas.openxmlformats.org/officeDocument/2006/relationships/hyperlink" Target="http://en.wikipedia.org/wiki/International_Standard_Book_Number" TargetMode="External"/><Relationship Id="rId17" Type="http://schemas.openxmlformats.org/officeDocument/2006/relationships/hyperlink" Target="http://en.wikipedia.org/wiki/Special:BookSources/0-12-531151-6" TargetMode="External"/><Relationship Id="rId25" Type="http://schemas.openxmlformats.org/officeDocument/2006/relationships/hyperlink" Target="http://en.wikipedia.org/wiki/Oskar_Morgenstern" TargetMode="External"/><Relationship Id="rId2" Type="http://schemas.openxmlformats.org/officeDocument/2006/relationships/hyperlink" Target="http://en.wikipedia.org/wiki/Elsevier" TargetMode="External"/><Relationship Id="rId16" Type="http://schemas.openxmlformats.org/officeDocument/2006/relationships/hyperlink" Target="http://en.wikipedia.org/wiki/Academic_Press" TargetMode="External"/><Relationship Id="rId20" Type="http://schemas.openxmlformats.org/officeDocument/2006/relationships/hyperlink" Target="http://dx.doi.org/10.2307/1910101" TargetMode="External"/><Relationship Id="rId1" Type="http://schemas.openxmlformats.org/officeDocument/2006/relationships/slideLayout" Target="../slideLayouts/slideLayout2.xml"/><Relationship Id="rId6" Type="http://schemas.openxmlformats.org/officeDocument/2006/relationships/hyperlink" Target="http://en.wikipedia.org/wiki/Digital_object_identifier" TargetMode="External"/><Relationship Id="rId11" Type="http://schemas.openxmlformats.org/officeDocument/2006/relationships/hyperlink" Target="http://en.wikipedia.org/wiki/Cambridge_University_Press" TargetMode="External"/><Relationship Id="rId24" Type="http://schemas.openxmlformats.org/officeDocument/2006/relationships/hyperlink" Target="http://en.wikipedia.org/wiki/John_von_Neumann" TargetMode="External"/><Relationship Id="rId5" Type="http://schemas.openxmlformats.org/officeDocument/2006/relationships/hyperlink" Target="http://en.wikipedia.org/wiki/Lloyd_Shapley" TargetMode="External"/><Relationship Id="rId15" Type="http://schemas.openxmlformats.org/officeDocument/2006/relationships/hyperlink" Target="http://en.wikipedia.org/wiki/Game_Theory" TargetMode="External"/><Relationship Id="rId23" Type="http://schemas.openxmlformats.org/officeDocument/2006/relationships/hyperlink" Target="http://www.masfoundations.org/download.html" TargetMode="External"/><Relationship Id="rId10" Type="http://schemas.openxmlformats.org/officeDocument/2006/relationships/hyperlink" Target="http://en.wikipedia.org/w/index.php?title=Axioms_of_Cooperative_Decision_Making&amp;action=edit&amp;redlink=1" TargetMode="External"/><Relationship Id="rId19" Type="http://schemas.openxmlformats.org/officeDocument/2006/relationships/hyperlink" Target="http://jstor.org/stable/1910101" TargetMode="External"/><Relationship Id="rId4" Type="http://schemas.openxmlformats.org/officeDocument/2006/relationships/hyperlink" Target="http://en.wikipedia.org/wiki/Howard_Raiffa" TargetMode="External"/><Relationship Id="rId9" Type="http://schemas.openxmlformats.org/officeDocument/2006/relationships/hyperlink" Target="http://en.wikipedia.org/w/index.php?title=Herve_Moulin&amp;action=edit&amp;redlink=1" TargetMode="External"/><Relationship Id="rId14" Type="http://schemas.openxmlformats.org/officeDocument/2006/relationships/hyperlink" Target="http://en.wikipedia.org/wiki/Guillermo_Owen" TargetMode="External"/><Relationship Id="rId22" Type="http://schemas.openxmlformats.org/officeDocument/2006/relationships/hyperlink" Target="http://en.wikipedia.org/wiki/Special:BookSources/978-0-521-89943-7" TargetMode="External"/><Relationship Id="rId27" Type="http://schemas.openxmlformats.org/officeDocument/2006/relationships/hyperlink" Target="http://en.wikipedia.org/wiki/Princeton_University_Press"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B5CDA642-DF44-436C-B81A-49AAAD5E2EDC}" type="slidenum">
              <a:rPr lang="el-GR"/>
              <a:pPr>
                <a:defRPr/>
              </a:pPr>
              <a:t>1</a:t>
            </a:fld>
            <a:endParaRPr lang="el-GR"/>
          </a:p>
        </p:txBody>
      </p:sp>
      <p:sp>
        <p:nvSpPr>
          <p:cNvPr id="7170" name="1 - Τίτλος"/>
          <p:cNvSpPr>
            <a:spLocks noGrp="1"/>
          </p:cNvSpPr>
          <p:nvPr>
            <p:ph type="ctrTitle"/>
          </p:nvPr>
        </p:nvSpPr>
        <p:spPr/>
        <p:txBody>
          <a:bodyPr/>
          <a:lstStyle/>
          <a:p>
            <a:r>
              <a:rPr lang="en-US" smtClean="0"/>
              <a:t>Cost Allocation and game theory</a:t>
            </a:r>
          </a:p>
        </p:txBody>
      </p:sp>
      <p:sp>
        <p:nvSpPr>
          <p:cNvPr id="3" name="2 - Υπότιτλος"/>
          <p:cNvSpPr>
            <a:spLocks noGrp="1"/>
          </p:cNvSpPr>
          <p:nvPr>
            <p:ph type="subTitle" idx="1"/>
          </p:nvPr>
        </p:nvSpPr>
        <p:spPr/>
        <p:txBody>
          <a:bodyPr rtlCol="0">
            <a:normAutofit/>
          </a:bodyPr>
          <a:lstStyle/>
          <a:p>
            <a:pPr fontAlgn="auto">
              <a:spcAft>
                <a:spcPts val="0"/>
              </a:spcAft>
              <a:buFont typeface="Arial" pitchFamily="34" charset="0"/>
              <a:buNone/>
              <a:defRPr/>
            </a:pPr>
            <a:r>
              <a:rPr lang="en-US" dirty="0" err="1" smtClean="0"/>
              <a:t>Poularakis</a:t>
            </a:r>
            <a:r>
              <a:rPr lang="en-US" dirty="0" smtClean="0"/>
              <a:t> </a:t>
            </a:r>
            <a:r>
              <a:rPr lang="en-US" dirty="0" err="1" smtClean="0"/>
              <a:t>Konstantinos</a:t>
            </a:r>
            <a:endParaRPr lang="en-US" dirty="0" smtClean="0"/>
          </a:p>
          <a:p>
            <a:pPr fontAlgn="auto">
              <a:spcAft>
                <a:spcPts val="0"/>
              </a:spcAft>
              <a:buFont typeface="Arial" pitchFamily="34" charset="0"/>
              <a:buNone/>
              <a:defRPr/>
            </a:pPr>
            <a:r>
              <a:rPr lang="en-US" dirty="0" smtClean="0"/>
              <a:t>Georgiou </a:t>
            </a:r>
            <a:r>
              <a:rPr lang="en-US" dirty="0" err="1" smtClean="0"/>
              <a:t>Dimitris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 Θέση αριθμού διαφάνειας"/>
          <p:cNvSpPr>
            <a:spLocks noGrp="1"/>
          </p:cNvSpPr>
          <p:nvPr>
            <p:ph type="sldNum" sz="quarter" idx="12"/>
          </p:nvPr>
        </p:nvSpPr>
        <p:spPr/>
        <p:txBody>
          <a:bodyPr/>
          <a:lstStyle/>
          <a:p>
            <a:pPr>
              <a:defRPr/>
            </a:pPr>
            <a:fld id="{B18736A0-1BFD-4E18-A8D9-C345FD59D436}" type="slidenum">
              <a:rPr lang="el-GR"/>
              <a:pPr>
                <a:defRPr/>
              </a:pPr>
              <a:t>10</a:t>
            </a:fld>
            <a:endParaRPr lang="el-GR"/>
          </a:p>
        </p:txBody>
      </p:sp>
      <p:sp>
        <p:nvSpPr>
          <p:cNvPr id="13314" name="1 - Τίτλος"/>
          <p:cNvSpPr>
            <a:spLocks noGrp="1"/>
          </p:cNvSpPr>
          <p:nvPr>
            <p:ph type="title"/>
          </p:nvPr>
        </p:nvSpPr>
        <p:spPr>
          <a:xfrm>
            <a:off x="395288" y="188913"/>
            <a:ext cx="8229600" cy="1143000"/>
          </a:xfrm>
        </p:spPr>
        <p:txBody>
          <a:bodyPr/>
          <a:lstStyle/>
          <a:p>
            <a:r>
              <a:rPr lang="en-US" smtClean="0"/>
              <a:t>Kernel (1/2)</a:t>
            </a:r>
          </a:p>
        </p:txBody>
      </p:sp>
      <p:sp>
        <p:nvSpPr>
          <p:cNvPr id="13317" name="Text Box 5"/>
          <p:cNvSpPr txBox="1">
            <a:spLocks noChangeArrowheads="1"/>
          </p:cNvSpPr>
          <p:nvPr/>
        </p:nvSpPr>
        <p:spPr bwMode="auto">
          <a:xfrm>
            <a:off x="323850" y="1196975"/>
            <a:ext cx="8569325" cy="5568950"/>
          </a:xfrm>
          <a:prstGeom prst="rect">
            <a:avLst/>
          </a:prstGeom>
          <a:noFill/>
          <a:ln w="9525">
            <a:noFill/>
            <a:miter lim="800000"/>
            <a:headEnd/>
            <a:tailEnd/>
          </a:ln>
          <a:effectLst/>
        </p:spPr>
        <p:txBody>
          <a:bodyPr>
            <a:spAutoFit/>
          </a:bodyPr>
          <a:lstStyle/>
          <a:p>
            <a:pPr>
              <a:buFontTx/>
              <a:buChar char="•"/>
            </a:pPr>
            <a:endParaRPr lang="en-US" sz="2400"/>
          </a:p>
          <a:p>
            <a:pPr>
              <a:buFontTx/>
              <a:buChar char="•"/>
            </a:pPr>
            <a:endParaRPr lang="en-US" sz="2400"/>
          </a:p>
          <a:p>
            <a:pPr>
              <a:buFontTx/>
              <a:buChar char="•"/>
            </a:pPr>
            <a:r>
              <a:rPr lang="el-GR" sz="2400"/>
              <a:t>Let</a:t>
            </a:r>
            <a:r>
              <a:rPr lang="en-US" sz="2400"/>
              <a:t> </a:t>
            </a:r>
            <a:r>
              <a:rPr lang="el-GR" sz="2400"/>
              <a:t>   </a:t>
            </a:r>
            <a:r>
              <a:rPr lang="en-US" sz="2400"/>
              <a:t>            </a:t>
            </a:r>
            <a:r>
              <a:rPr lang="el-GR" sz="2400"/>
              <a:t>be a game, and let </a:t>
            </a:r>
            <a:r>
              <a:rPr lang="en-US" sz="2400"/>
              <a:t>   </a:t>
            </a:r>
            <a:r>
              <a:rPr lang="el-GR" sz="2400"/>
              <a:t>  </a:t>
            </a:r>
            <a:r>
              <a:rPr lang="en-US" sz="2400"/>
              <a:t>     </a:t>
            </a:r>
            <a:r>
              <a:rPr lang="el-GR" sz="2400"/>
              <a:t>be an efficient payoff vector. The </a:t>
            </a:r>
            <a:r>
              <a:rPr lang="el-GR" sz="2400" i="1"/>
              <a:t>maximum surplus</a:t>
            </a:r>
            <a:r>
              <a:rPr lang="el-GR" sz="2400"/>
              <a:t> of player </a:t>
            </a:r>
            <a:r>
              <a:rPr lang="el-GR" sz="2400" i="1"/>
              <a:t>i</a:t>
            </a:r>
            <a:r>
              <a:rPr lang="el-GR" sz="2400"/>
              <a:t> over player </a:t>
            </a:r>
            <a:r>
              <a:rPr lang="el-GR" sz="2400" i="1"/>
              <a:t>j</a:t>
            </a:r>
            <a:r>
              <a:rPr lang="el-GR" sz="2400"/>
              <a:t> with respect to </a:t>
            </a:r>
            <a:r>
              <a:rPr lang="el-GR" sz="2400" i="1"/>
              <a:t>x</a:t>
            </a:r>
            <a:r>
              <a:rPr lang="el-GR" sz="2400"/>
              <a:t> is</a:t>
            </a:r>
            <a:endParaRPr lang="en-US" sz="2400"/>
          </a:p>
          <a:p>
            <a:endParaRPr lang="en-US" sz="2400"/>
          </a:p>
          <a:p>
            <a:endParaRPr lang="en-US" sz="2400"/>
          </a:p>
          <a:p>
            <a:endParaRPr lang="en-US" sz="2400"/>
          </a:p>
          <a:p>
            <a:endParaRPr lang="en-US" sz="2400"/>
          </a:p>
          <a:p>
            <a:r>
              <a:rPr lang="en-US" sz="2400"/>
              <a:t> </a:t>
            </a:r>
            <a:r>
              <a:rPr lang="el-GR" sz="2400"/>
              <a:t>the maximal amount player </a:t>
            </a:r>
            <a:r>
              <a:rPr lang="el-GR" sz="2400" i="1"/>
              <a:t>i</a:t>
            </a:r>
            <a:r>
              <a:rPr lang="el-GR" sz="2400"/>
              <a:t> can gain without the cooperation of player </a:t>
            </a:r>
            <a:r>
              <a:rPr lang="el-GR" sz="2400" i="1"/>
              <a:t>j</a:t>
            </a:r>
            <a:r>
              <a:rPr lang="el-GR" sz="2400"/>
              <a:t> by withdrawing from the grand coalition </a:t>
            </a:r>
            <a:r>
              <a:rPr lang="el-GR" sz="2400" i="1"/>
              <a:t>N</a:t>
            </a:r>
            <a:r>
              <a:rPr lang="el-GR" sz="2400"/>
              <a:t> under payoff vector </a:t>
            </a:r>
            <a:r>
              <a:rPr lang="el-GR" sz="2400" i="1"/>
              <a:t>x</a:t>
            </a:r>
            <a:r>
              <a:rPr lang="el-GR" sz="2400"/>
              <a:t>, assuming that the other players in </a:t>
            </a:r>
            <a:r>
              <a:rPr lang="el-GR" sz="2400" i="1"/>
              <a:t>i'</a:t>
            </a:r>
            <a:r>
              <a:rPr lang="el-GR" sz="2400"/>
              <a:t>s withdrawing coalition are satisfied with their payoffs under </a:t>
            </a:r>
            <a:r>
              <a:rPr lang="el-GR" sz="2400" i="1"/>
              <a:t>x</a:t>
            </a:r>
            <a:r>
              <a:rPr lang="el-GR" sz="2400"/>
              <a:t>. The maximum surplus is a way to measure one player's </a:t>
            </a:r>
            <a:r>
              <a:rPr lang="el-GR" sz="2400" b="1"/>
              <a:t>bargaining power</a:t>
            </a:r>
            <a:r>
              <a:rPr lang="el-GR" sz="2400"/>
              <a:t> over another. </a:t>
            </a:r>
            <a:endParaRPr lang="en-US" sz="2400"/>
          </a:p>
        </p:txBody>
      </p:sp>
      <p:graphicFrame>
        <p:nvGraphicFramePr>
          <p:cNvPr id="13318" name="Object 6"/>
          <p:cNvGraphicFramePr>
            <a:graphicFrameLocks noChangeAspect="1"/>
          </p:cNvGraphicFramePr>
          <p:nvPr/>
        </p:nvGraphicFramePr>
        <p:xfrm>
          <a:off x="971550" y="1989138"/>
          <a:ext cx="1225550" cy="327025"/>
        </p:xfrm>
        <a:graphic>
          <a:graphicData uri="http://schemas.openxmlformats.org/presentationml/2006/ole">
            <p:oleObj spid="_x0000_s13318" name="Equation" r:id="rId3" imgW="660240" imgH="177480" progId="">
              <p:embed/>
            </p:oleObj>
          </a:graphicData>
        </a:graphic>
      </p:graphicFrame>
      <p:graphicFrame>
        <p:nvGraphicFramePr>
          <p:cNvPr id="13319" name="Object 7"/>
          <p:cNvGraphicFramePr>
            <a:graphicFrameLocks noChangeAspect="1"/>
          </p:cNvGraphicFramePr>
          <p:nvPr/>
        </p:nvGraphicFramePr>
        <p:xfrm>
          <a:off x="4859338" y="1916113"/>
          <a:ext cx="865187" cy="392112"/>
        </p:xfrm>
        <a:graphic>
          <a:graphicData uri="http://schemas.openxmlformats.org/presentationml/2006/ole">
            <p:oleObj spid="_x0000_s13319" name="Equation" r:id="rId4" imgW="393480" imgH="177480" progId="">
              <p:embed/>
            </p:oleObj>
          </a:graphicData>
        </a:graphic>
      </p:graphicFrame>
      <p:graphicFrame>
        <p:nvGraphicFramePr>
          <p:cNvPr id="13320" name="Object 8"/>
          <p:cNvGraphicFramePr>
            <a:graphicFrameLocks noChangeAspect="1"/>
          </p:cNvGraphicFramePr>
          <p:nvPr/>
        </p:nvGraphicFramePr>
        <p:xfrm>
          <a:off x="1547813" y="3284538"/>
          <a:ext cx="5400675" cy="876300"/>
        </p:xfrm>
        <a:graphic>
          <a:graphicData uri="http://schemas.openxmlformats.org/presentationml/2006/ole">
            <p:oleObj spid="_x0000_s13320" name="Equation" r:id="rId5" imgW="2425680" imgH="393480" progId="">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αριθμού διαφάνειας"/>
          <p:cNvSpPr>
            <a:spLocks noGrp="1"/>
          </p:cNvSpPr>
          <p:nvPr>
            <p:ph type="sldNum" sz="quarter" idx="12"/>
          </p:nvPr>
        </p:nvSpPr>
        <p:spPr/>
        <p:txBody>
          <a:bodyPr/>
          <a:lstStyle/>
          <a:p>
            <a:pPr>
              <a:defRPr/>
            </a:pPr>
            <a:fld id="{C9449ACE-DE89-4BDB-B508-5ED7E0A598E2}" type="slidenum">
              <a:rPr lang="el-GR"/>
              <a:pPr>
                <a:defRPr/>
              </a:pPr>
              <a:t>11</a:t>
            </a:fld>
            <a:endParaRPr lang="el-GR"/>
          </a:p>
        </p:txBody>
      </p:sp>
      <p:sp>
        <p:nvSpPr>
          <p:cNvPr id="43010" name="Rectangle 2"/>
          <p:cNvSpPr>
            <a:spLocks noGrp="1"/>
          </p:cNvSpPr>
          <p:nvPr>
            <p:ph type="title"/>
          </p:nvPr>
        </p:nvSpPr>
        <p:spPr>
          <a:xfrm>
            <a:off x="468313" y="260350"/>
            <a:ext cx="8229600" cy="1143000"/>
          </a:xfrm>
        </p:spPr>
        <p:txBody>
          <a:bodyPr/>
          <a:lstStyle/>
          <a:p>
            <a:r>
              <a:rPr lang="en-US" smtClean="0"/>
              <a:t>Kernel (2/2)</a:t>
            </a:r>
            <a:endParaRPr lang="el-GR" smtClean="0"/>
          </a:p>
        </p:txBody>
      </p:sp>
      <p:sp>
        <p:nvSpPr>
          <p:cNvPr id="43011" name="Rectangle 3"/>
          <p:cNvSpPr>
            <a:spLocks noGrp="1"/>
          </p:cNvSpPr>
          <p:nvPr>
            <p:ph type="body" idx="1"/>
          </p:nvPr>
        </p:nvSpPr>
        <p:spPr/>
        <p:txBody>
          <a:bodyPr/>
          <a:lstStyle/>
          <a:p>
            <a:pPr>
              <a:lnSpc>
                <a:spcPct val="90000"/>
              </a:lnSpc>
            </a:pPr>
            <a:r>
              <a:rPr lang="el-GR" sz="2400" smtClean="0"/>
              <a:t>The </a:t>
            </a:r>
            <a:r>
              <a:rPr lang="el-GR" sz="2400" b="1" i="1" smtClean="0"/>
              <a:t>kernel</a:t>
            </a:r>
            <a:r>
              <a:rPr lang="el-GR" sz="2400" smtClean="0"/>
              <a:t> of </a:t>
            </a:r>
            <a:r>
              <a:rPr lang="el-GR" sz="2400" i="1" smtClean="0"/>
              <a:t>v</a:t>
            </a:r>
            <a:r>
              <a:rPr lang="el-GR" sz="2400" smtClean="0"/>
              <a:t> is the set o</a:t>
            </a:r>
            <a:r>
              <a:rPr lang="en-US" sz="2400" smtClean="0"/>
              <a:t>f imputations </a:t>
            </a:r>
            <a:r>
              <a:rPr lang="el-GR" sz="2400" i="1" smtClean="0"/>
              <a:t>x</a:t>
            </a:r>
            <a:r>
              <a:rPr lang="el-GR" sz="2400" smtClean="0"/>
              <a:t> that satisfy</a:t>
            </a:r>
          </a:p>
          <a:p>
            <a:pPr>
              <a:lnSpc>
                <a:spcPct val="90000"/>
              </a:lnSpc>
              <a:buFont typeface="Arial" charset="0"/>
              <a:buNone/>
            </a:pPr>
            <a:r>
              <a:rPr lang="el-GR" sz="2400" smtClean="0"/>
              <a:t> </a:t>
            </a:r>
          </a:p>
          <a:p>
            <a:pPr>
              <a:lnSpc>
                <a:spcPct val="90000"/>
              </a:lnSpc>
              <a:buFont typeface="Arial" charset="0"/>
              <a:buNone/>
            </a:pPr>
            <a:r>
              <a:rPr lang="el-GR" sz="2400" smtClean="0"/>
              <a:t>  </a:t>
            </a:r>
          </a:p>
          <a:p>
            <a:pPr>
              <a:lnSpc>
                <a:spcPct val="90000"/>
              </a:lnSpc>
            </a:pPr>
            <a:endParaRPr lang="en-US" sz="2400" smtClean="0"/>
          </a:p>
          <a:p>
            <a:pPr>
              <a:lnSpc>
                <a:spcPct val="90000"/>
              </a:lnSpc>
              <a:buFont typeface="Arial" charset="0"/>
              <a:buNone/>
            </a:pPr>
            <a:r>
              <a:rPr lang="en-US" sz="2400" smtClean="0"/>
              <a:t>	</a:t>
            </a:r>
            <a:r>
              <a:rPr lang="el-GR" sz="2400" smtClean="0"/>
              <a:t>for every pair of players </a:t>
            </a:r>
            <a:r>
              <a:rPr lang="el-GR" sz="2400" i="1" smtClean="0"/>
              <a:t>i</a:t>
            </a:r>
            <a:r>
              <a:rPr lang="el-GR" sz="2400" smtClean="0"/>
              <a:t> and </a:t>
            </a:r>
            <a:r>
              <a:rPr lang="el-GR" sz="2400" i="1" smtClean="0"/>
              <a:t>j</a:t>
            </a:r>
            <a:r>
              <a:rPr lang="el-GR" sz="2400" smtClean="0"/>
              <a:t>. </a:t>
            </a:r>
            <a:endParaRPr lang="en-US" sz="2400" smtClean="0"/>
          </a:p>
          <a:p>
            <a:pPr>
              <a:lnSpc>
                <a:spcPct val="90000"/>
              </a:lnSpc>
            </a:pPr>
            <a:r>
              <a:rPr lang="el-GR" sz="2400" smtClean="0"/>
              <a:t>Intuitively, player </a:t>
            </a:r>
            <a:r>
              <a:rPr lang="el-GR" sz="2400" i="1" smtClean="0"/>
              <a:t>i</a:t>
            </a:r>
            <a:r>
              <a:rPr lang="el-GR" sz="2400" smtClean="0"/>
              <a:t> has more bargaining power than player </a:t>
            </a:r>
            <a:r>
              <a:rPr lang="el-GR" sz="2400" i="1" smtClean="0"/>
              <a:t>j</a:t>
            </a:r>
            <a:r>
              <a:rPr lang="el-GR" sz="2400" smtClean="0"/>
              <a:t> with respect to </a:t>
            </a:r>
            <a:r>
              <a:rPr lang="en-US" sz="2400" smtClean="0"/>
              <a:t>imputation </a:t>
            </a:r>
            <a:r>
              <a:rPr lang="el-GR" sz="2400" i="1" smtClean="0"/>
              <a:t>x</a:t>
            </a:r>
            <a:r>
              <a:rPr lang="el-GR" sz="2400" smtClean="0"/>
              <a:t> if</a:t>
            </a:r>
            <a:r>
              <a:rPr lang="en-US" sz="2400" smtClean="0"/>
              <a:t> </a:t>
            </a:r>
            <a:r>
              <a:rPr lang="el-GR" sz="2400" smtClean="0"/>
              <a:t>  </a:t>
            </a:r>
            <a:r>
              <a:rPr lang="en-US" sz="2400" smtClean="0"/>
              <a:t>              </a:t>
            </a:r>
            <a:r>
              <a:rPr lang="el-GR" sz="2400" smtClean="0"/>
              <a:t>, but player </a:t>
            </a:r>
            <a:r>
              <a:rPr lang="el-GR" sz="2400" i="1" smtClean="0"/>
              <a:t>j</a:t>
            </a:r>
            <a:r>
              <a:rPr lang="el-GR" sz="2400" smtClean="0"/>
              <a:t> is immune to player </a:t>
            </a:r>
            <a:r>
              <a:rPr lang="el-GR" sz="2400" i="1" smtClean="0"/>
              <a:t>i'</a:t>
            </a:r>
            <a:r>
              <a:rPr lang="el-GR" sz="2400" smtClean="0"/>
              <a:t>s threats if </a:t>
            </a:r>
            <a:r>
              <a:rPr lang="el-GR" sz="2400" i="1" smtClean="0"/>
              <a:t>xj</a:t>
            </a:r>
            <a:r>
              <a:rPr lang="el-GR" sz="2400" smtClean="0"/>
              <a:t> = </a:t>
            </a:r>
            <a:r>
              <a:rPr lang="el-GR" sz="2400" i="1" smtClean="0"/>
              <a:t>v</a:t>
            </a:r>
            <a:r>
              <a:rPr lang="el-GR" sz="2400" smtClean="0"/>
              <a:t>(</a:t>
            </a:r>
            <a:r>
              <a:rPr lang="el-GR" sz="2400" i="1" smtClean="0"/>
              <a:t>j</a:t>
            </a:r>
            <a:r>
              <a:rPr lang="el-GR" sz="2400" smtClean="0"/>
              <a:t>), because he can obtain this payoff on his own. The kernel contains all imputations</a:t>
            </a:r>
            <a:r>
              <a:rPr lang="en-US" sz="2400" smtClean="0"/>
              <a:t> (x: xi&gt;=U(i) i=1,…,n),</a:t>
            </a:r>
            <a:r>
              <a:rPr lang="el-GR" sz="2400" smtClean="0"/>
              <a:t> where </a:t>
            </a:r>
            <a:r>
              <a:rPr lang="el-GR" sz="2400" b="1" smtClean="0"/>
              <a:t>no</a:t>
            </a:r>
            <a:r>
              <a:rPr lang="el-GR" sz="2400" smtClean="0"/>
              <a:t> player has this bargaining power over another. This solution concept was first introduced in (Davis &amp; Maschler 1965).</a:t>
            </a:r>
          </a:p>
          <a:p>
            <a:pPr>
              <a:lnSpc>
                <a:spcPct val="90000"/>
              </a:lnSpc>
            </a:pPr>
            <a:endParaRPr lang="el-GR" sz="2400" smtClean="0"/>
          </a:p>
        </p:txBody>
      </p:sp>
      <p:graphicFrame>
        <p:nvGraphicFramePr>
          <p:cNvPr id="43020" name="Object 12"/>
          <p:cNvGraphicFramePr>
            <a:graphicFrameLocks noChangeAspect="1"/>
          </p:cNvGraphicFramePr>
          <p:nvPr/>
        </p:nvGraphicFramePr>
        <p:xfrm>
          <a:off x="4643438" y="3981450"/>
          <a:ext cx="1152525" cy="384175"/>
        </p:xfrm>
        <a:graphic>
          <a:graphicData uri="http://schemas.openxmlformats.org/presentationml/2006/ole">
            <p:oleObj spid="_x0000_s43020" name="Equation" r:id="rId3" imgW="799920" imgH="266400" progId="">
              <p:embed/>
            </p:oleObj>
          </a:graphicData>
        </a:graphic>
      </p:graphicFrame>
      <p:graphicFrame>
        <p:nvGraphicFramePr>
          <p:cNvPr id="43021" name="Object 13"/>
          <p:cNvGraphicFramePr>
            <a:graphicFrameLocks noChangeAspect="1"/>
          </p:cNvGraphicFramePr>
          <p:nvPr/>
        </p:nvGraphicFramePr>
        <p:xfrm>
          <a:off x="1908175" y="2133600"/>
          <a:ext cx="4105275" cy="979488"/>
        </p:xfrm>
        <a:graphic>
          <a:graphicData uri="http://schemas.openxmlformats.org/presentationml/2006/ole">
            <p:oleObj spid="_x0000_s43021" name="Equation" r:id="rId4" imgW="1968480" imgH="469800" progId="">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αριθμού διαφάνειας"/>
          <p:cNvSpPr>
            <a:spLocks noGrp="1"/>
          </p:cNvSpPr>
          <p:nvPr>
            <p:ph type="sldNum" sz="quarter" idx="12"/>
          </p:nvPr>
        </p:nvSpPr>
        <p:spPr/>
        <p:txBody>
          <a:bodyPr/>
          <a:lstStyle/>
          <a:p>
            <a:pPr>
              <a:defRPr/>
            </a:pPr>
            <a:fld id="{E8EEFD1B-5C88-4D39-A508-18DE5BA4FC19}" type="slidenum">
              <a:rPr lang="el-GR"/>
              <a:pPr>
                <a:defRPr/>
              </a:pPr>
              <a:t>12</a:t>
            </a:fld>
            <a:endParaRPr lang="el-GR"/>
          </a:p>
        </p:txBody>
      </p:sp>
      <p:sp>
        <p:nvSpPr>
          <p:cNvPr id="2" name="1 - Τίτλος"/>
          <p:cNvSpPr>
            <a:spLocks noGrp="1"/>
          </p:cNvSpPr>
          <p:nvPr>
            <p:ph type="title"/>
          </p:nvPr>
        </p:nvSpPr>
        <p:spPr/>
        <p:txBody>
          <a:bodyPr rtlCol="0">
            <a:normAutofit fontScale="90000"/>
          </a:bodyPr>
          <a:lstStyle/>
          <a:p>
            <a:pPr fontAlgn="auto">
              <a:spcAft>
                <a:spcPts val="0"/>
              </a:spcAft>
              <a:defRPr/>
            </a:pPr>
            <a:r>
              <a:rPr lang="en-US" dirty="0" smtClean="0"/>
              <a:t>Cost Allocation in convex games (1/2)</a:t>
            </a:r>
            <a:endParaRPr lang="en-US" dirty="0"/>
          </a:p>
        </p:txBody>
      </p:sp>
      <p:sp>
        <p:nvSpPr>
          <p:cNvPr id="15363" name="2 - Θέση περιεχομένου"/>
          <p:cNvSpPr>
            <a:spLocks noGrp="1"/>
          </p:cNvSpPr>
          <p:nvPr>
            <p:ph idx="1"/>
          </p:nvPr>
        </p:nvSpPr>
        <p:spPr/>
        <p:txBody>
          <a:bodyPr/>
          <a:lstStyle/>
          <a:p>
            <a:r>
              <a:rPr lang="en-US" sz="2600" smtClean="0"/>
              <a:t>A special case of cooperative games, which is based  on a convex set function.</a:t>
            </a:r>
          </a:p>
          <a:p>
            <a:pPr lvl="1">
              <a:buFont typeface="Arial" charset="0"/>
              <a:buNone/>
            </a:pPr>
            <a:endParaRPr lang="en-US" sz="2600" smtClean="0"/>
          </a:p>
          <a:p>
            <a:pPr lvl="1">
              <a:buFont typeface="Arial" charset="0"/>
              <a:buNone/>
            </a:pPr>
            <a:r>
              <a:rPr lang="en-US" sz="2600" smtClean="0"/>
              <a:t>                                          </a:t>
            </a:r>
          </a:p>
          <a:p>
            <a:endParaRPr lang="en-US" sz="2600" smtClean="0"/>
          </a:p>
          <a:p>
            <a:r>
              <a:rPr lang="en-US" sz="2600" smtClean="0"/>
              <a:t>Why do we study convex games?</a:t>
            </a:r>
          </a:p>
          <a:p>
            <a:pPr lvl="1"/>
            <a:r>
              <a:rPr lang="en-US" sz="2600" smtClean="0"/>
              <a:t>Because of the high knowledge we posses for several solution concepts on them!</a:t>
            </a:r>
          </a:p>
          <a:p>
            <a:r>
              <a:rPr lang="en-US" sz="2600" smtClean="0"/>
              <a:t>About the core:</a:t>
            </a:r>
          </a:p>
          <a:p>
            <a:pPr lvl="1"/>
            <a:r>
              <a:rPr lang="en-US" sz="2600" smtClean="0"/>
              <a:t>Always not empty</a:t>
            </a:r>
          </a:p>
          <a:p>
            <a:pPr lvl="1"/>
            <a:r>
              <a:rPr lang="en-US" sz="2600" smtClean="0"/>
              <a:t>Regular: </a:t>
            </a:r>
          </a:p>
        </p:txBody>
      </p:sp>
      <p:graphicFrame>
        <p:nvGraphicFramePr>
          <p:cNvPr id="15366" name="Object 6"/>
          <p:cNvGraphicFramePr>
            <a:graphicFrameLocks noChangeAspect="1"/>
          </p:cNvGraphicFramePr>
          <p:nvPr/>
        </p:nvGraphicFramePr>
        <p:xfrm>
          <a:off x="971550" y="2528888"/>
          <a:ext cx="6985000" cy="1279525"/>
        </p:xfrm>
        <a:graphic>
          <a:graphicData uri="http://schemas.openxmlformats.org/presentationml/2006/ole">
            <p:oleObj spid="_x0000_s15366" name="Equation" r:id="rId3" imgW="3111480" imgH="571320" progId="">
              <p:embed/>
            </p:oleObj>
          </a:graphicData>
        </a:graphic>
      </p:graphicFrame>
      <p:graphicFrame>
        <p:nvGraphicFramePr>
          <p:cNvPr id="15367" name="Object 7"/>
          <p:cNvGraphicFramePr>
            <a:graphicFrameLocks noChangeAspect="1"/>
          </p:cNvGraphicFramePr>
          <p:nvPr/>
        </p:nvGraphicFramePr>
        <p:xfrm>
          <a:off x="2627313" y="6165850"/>
          <a:ext cx="4567237" cy="495300"/>
        </p:xfrm>
        <a:graphic>
          <a:graphicData uri="http://schemas.openxmlformats.org/presentationml/2006/ole">
            <p:oleObj spid="_x0000_s15367" name="Equation" r:id="rId4" imgW="2222280" imgH="241200" progId="">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78E01AF2-8D60-4263-9DA1-92410684623C}" type="slidenum">
              <a:rPr lang="el-GR"/>
              <a:pPr>
                <a:defRPr/>
              </a:pPr>
              <a:t>13</a:t>
            </a:fld>
            <a:endParaRPr lang="el-GR"/>
          </a:p>
        </p:txBody>
      </p:sp>
      <p:sp>
        <p:nvSpPr>
          <p:cNvPr id="58370" name="Rectangle 2"/>
          <p:cNvSpPr>
            <a:spLocks noGrp="1"/>
          </p:cNvSpPr>
          <p:nvPr>
            <p:ph type="title"/>
          </p:nvPr>
        </p:nvSpPr>
        <p:spPr/>
        <p:txBody>
          <a:bodyPr/>
          <a:lstStyle/>
          <a:p>
            <a:r>
              <a:rPr lang="en-US" sz="4000" smtClean="0"/>
              <a:t>Cost Allocation in convex games (2/2)</a:t>
            </a:r>
            <a:endParaRPr lang="el-GR" sz="4000" smtClean="0"/>
          </a:p>
        </p:txBody>
      </p:sp>
      <p:sp>
        <p:nvSpPr>
          <p:cNvPr id="58371" name="Rectangle 3"/>
          <p:cNvSpPr>
            <a:spLocks noGrp="1"/>
          </p:cNvSpPr>
          <p:nvPr>
            <p:ph type="body" idx="1"/>
          </p:nvPr>
        </p:nvSpPr>
        <p:spPr/>
        <p:txBody>
          <a:bodyPr/>
          <a:lstStyle/>
          <a:p>
            <a:r>
              <a:rPr lang="en-US" sz="2800" smtClean="0"/>
              <a:t> About the Shapley value: </a:t>
            </a:r>
          </a:p>
          <a:p>
            <a:pPr lvl="1"/>
            <a:r>
              <a:rPr lang="en-US" sz="2400" smtClean="0"/>
              <a:t>is an element of its core</a:t>
            </a:r>
          </a:p>
          <a:p>
            <a:r>
              <a:rPr lang="en-US" sz="2800" smtClean="0"/>
              <a:t>About the </a:t>
            </a:r>
            <a:r>
              <a:rPr lang="en-US" sz="2800" smtClean="0">
                <a:solidFill>
                  <a:srgbClr val="000000"/>
                </a:solidFill>
              </a:rPr>
              <a:t>Von Neumann-Morgenstern stable set:</a:t>
            </a:r>
            <a:endParaRPr lang="en-US" sz="2800" smtClean="0"/>
          </a:p>
          <a:p>
            <a:pPr lvl="1"/>
            <a:r>
              <a:rPr lang="en-US" sz="2400" smtClean="0"/>
              <a:t>Is unique</a:t>
            </a:r>
          </a:p>
          <a:p>
            <a:pPr lvl="1"/>
            <a:r>
              <a:rPr lang="en-US" sz="2400" smtClean="0"/>
              <a:t>Coincides with the core</a:t>
            </a:r>
          </a:p>
          <a:p>
            <a:r>
              <a:rPr lang="en-US" sz="2800" smtClean="0"/>
              <a:t>About the Kernel:</a:t>
            </a:r>
          </a:p>
          <a:p>
            <a:pPr lvl="1"/>
            <a:r>
              <a:rPr lang="en-US" sz="2400" smtClean="0"/>
              <a:t>It is only one point</a:t>
            </a:r>
          </a:p>
          <a:p>
            <a:pPr lvl="1"/>
            <a:r>
              <a:rPr lang="en-US" sz="2400" smtClean="0"/>
              <a:t>It is in a central position in the core (lexicographic center)</a:t>
            </a:r>
          </a:p>
          <a:p>
            <a:pPr>
              <a:buFont typeface="Arial" charset="0"/>
              <a:buNone/>
            </a:pPr>
            <a:endParaRPr lang="el-GR" sz="2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 Θέση αριθμού διαφάνειας"/>
          <p:cNvSpPr>
            <a:spLocks noGrp="1"/>
          </p:cNvSpPr>
          <p:nvPr>
            <p:ph type="sldNum" sz="quarter" idx="12"/>
          </p:nvPr>
        </p:nvSpPr>
        <p:spPr/>
        <p:txBody>
          <a:bodyPr/>
          <a:lstStyle/>
          <a:p>
            <a:pPr>
              <a:defRPr/>
            </a:pPr>
            <a:fld id="{479825CF-A92E-4E0A-91D4-BCF44DA32FDF}" type="slidenum">
              <a:rPr lang="el-GR"/>
              <a:pPr>
                <a:defRPr/>
              </a:pPr>
              <a:t>14</a:t>
            </a:fld>
            <a:endParaRPr lang="el-GR"/>
          </a:p>
        </p:txBody>
      </p:sp>
      <p:sp>
        <p:nvSpPr>
          <p:cNvPr id="52226" name="Rectangle 2"/>
          <p:cNvSpPr>
            <a:spLocks noGrp="1"/>
          </p:cNvSpPr>
          <p:nvPr>
            <p:ph type="title"/>
          </p:nvPr>
        </p:nvSpPr>
        <p:spPr/>
        <p:txBody>
          <a:bodyPr/>
          <a:lstStyle/>
          <a:p>
            <a:r>
              <a:rPr lang="en-US" sz="4000" smtClean="0"/>
              <a:t>Application to network problems</a:t>
            </a:r>
            <a:br>
              <a:rPr lang="en-US" sz="4000" smtClean="0"/>
            </a:br>
            <a:r>
              <a:rPr lang="en-US" sz="4000" smtClean="0"/>
              <a:t>(1/3)</a:t>
            </a:r>
            <a:endParaRPr lang="el-GR" sz="4000" smtClean="0"/>
          </a:p>
        </p:txBody>
      </p:sp>
      <p:pic>
        <p:nvPicPr>
          <p:cNvPr id="52229" name="Picture 5"/>
          <p:cNvPicPr>
            <a:picLocks noChangeAspect="1" noChangeArrowheads="1"/>
          </p:cNvPicPr>
          <p:nvPr/>
        </p:nvPicPr>
        <p:blipFill>
          <a:blip r:embed="rId2" cstate="print"/>
          <a:srcRect/>
          <a:stretch>
            <a:fillRect/>
          </a:stretch>
        </p:blipFill>
        <p:spPr bwMode="auto">
          <a:xfrm>
            <a:off x="3276600" y="2060575"/>
            <a:ext cx="5686425" cy="4086225"/>
          </a:xfrm>
          <a:prstGeom prst="rect">
            <a:avLst/>
          </a:prstGeom>
          <a:noFill/>
        </p:spPr>
      </p:pic>
      <p:sp>
        <p:nvSpPr>
          <p:cNvPr id="52232" name="Text Box 8"/>
          <p:cNvSpPr txBox="1">
            <a:spLocks noChangeArrowheads="1"/>
          </p:cNvSpPr>
          <p:nvPr/>
        </p:nvSpPr>
        <p:spPr bwMode="auto">
          <a:xfrm>
            <a:off x="179388" y="1268413"/>
            <a:ext cx="3024187" cy="7670800"/>
          </a:xfrm>
          <a:prstGeom prst="rect">
            <a:avLst/>
          </a:prstGeom>
          <a:noFill/>
          <a:ln w="9525">
            <a:noFill/>
            <a:miter lim="800000"/>
            <a:headEnd/>
            <a:tailEnd/>
          </a:ln>
          <a:effectLst/>
        </p:spPr>
        <p:txBody>
          <a:bodyPr>
            <a:spAutoFit/>
          </a:bodyPr>
          <a:lstStyle/>
          <a:p>
            <a:pPr>
              <a:spcBef>
                <a:spcPct val="50000"/>
              </a:spcBef>
            </a:pPr>
            <a:r>
              <a:rPr lang="en-US" sz="1600" b="1"/>
              <a:t>Cache configuration problem</a:t>
            </a:r>
          </a:p>
          <a:p>
            <a:pPr>
              <a:spcBef>
                <a:spcPct val="50000"/>
              </a:spcBef>
            </a:pPr>
            <a:r>
              <a:rPr lang="en-US" sz="1600"/>
              <a:t>2 servers accept requests for files by different set of clients. If they contain the requested item in their cache they response quickly otherwise the response time is big.</a:t>
            </a:r>
          </a:p>
          <a:p>
            <a:pPr>
              <a:spcBef>
                <a:spcPct val="50000"/>
              </a:spcBef>
            </a:pPr>
            <a:r>
              <a:rPr lang="en-US" sz="1600"/>
              <a:t>The capacity of each cache is limited.</a:t>
            </a:r>
          </a:p>
          <a:p>
            <a:pPr>
              <a:spcBef>
                <a:spcPct val="50000"/>
              </a:spcBef>
            </a:pPr>
            <a:r>
              <a:rPr lang="en-US" sz="1600"/>
              <a:t>Server 1’s average response time is C(P1) and server 2’s is C(P2) sec.</a:t>
            </a:r>
          </a:p>
          <a:p>
            <a:pPr>
              <a:spcBef>
                <a:spcPct val="50000"/>
              </a:spcBef>
            </a:pPr>
            <a:r>
              <a:rPr lang="en-US" sz="1600"/>
              <a:t>However, if they cooperate they can reroute the requests of items that they accept and they do not contain in their cache.</a:t>
            </a:r>
          </a:p>
          <a:p>
            <a:pPr>
              <a:spcBef>
                <a:spcPct val="50000"/>
              </a:spcBef>
            </a:pPr>
            <a:r>
              <a:rPr lang="en-US" sz="1600"/>
              <a:t>Clearly C(P1,P2)&lt;C(P1)+C(P2)</a:t>
            </a:r>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n-US" sz="1600"/>
          </a:p>
          <a:p>
            <a:pPr>
              <a:spcBef>
                <a:spcPct val="50000"/>
              </a:spcBef>
            </a:pPr>
            <a:endParaRPr lang="el-GR" sz="16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 Θέση αριθμού διαφάνειας"/>
          <p:cNvSpPr>
            <a:spLocks noGrp="1"/>
          </p:cNvSpPr>
          <p:nvPr>
            <p:ph type="sldNum" sz="quarter" idx="12"/>
          </p:nvPr>
        </p:nvSpPr>
        <p:spPr/>
        <p:txBody>
          <a:bodyPr/>
          <a:lstStyle/>
          <a:p>
            <a:pPr>
              <a:defRPr/>
            </a:pPr>
            <a:fld id="{7D055850-450B-4BB1-A7CE-24B08B31434A}" type="slidenum">
              <a:rPr lang="el-GR"/>
              <a:pPr>
                <a:defRPr/>
              </a:pPr>
              <a:t>15</a:t>
            </a:fld>
            <a:endParaRPr lang="el-GR"/>
          </a:p>
        </p:txBody>
      </p:sp>
      <p:sp>
        <p:nvSpPr>
          <p:cNvPr id="53250" name="Rectangle 2"/>
          <p:cNvSpPr>
            <a:spLocks noGrp="1"/>
          </p:cNvSpPr>
          <p:nvPr>
            <p:ph type="title"/>
          </p:nvPr>
        </p:nvSpPr>
        <p:spPr/>
        <p:txBody>
          <a:bodyPr/>
          <a:lstStyle/>
          <a:p>
            <a:r>
              <a:rPr lang="en-US" sz="4000" smtClean="0"/>
              <a:t>Application to network problems</a:t>
            </a:r>
            <a:br>
              <a:rPr lang="en-US" sz="4000" smtClean="0"/>
            </a:br>
            <a:r>
              <a:rPr lang="en-US" sz="4000" smtClean="0"/>
              <a:t> (2/3)</a:t>
            </a:r>
            <a:endParaRPr lang="el-GR" sz="4000" smtClean="0"/>
          </a:p>
        </p:txBody>
      </p:sp>
      <p:sp>
        <p:nvSpPr>
          <p:cNvPr id="53251" name="Rectangle 3"/>
          <p:cNvSpPr>
            <a:spLocks noGrp="1"/>
          </p:cNvSpPr>
          <p:nvPr>
            <p:ph type="body" idx="1"/>
          </p:nvPr>
        </p:nvSpPr>
        <p:spPr/>
        <p:txBody>
          <a:bodyPr/>
          <a:lstStyle/>
          <a:p>
            <a:r>
              <a:rPr lang="en-US" smtClean="0"/>
              <a:t>The core of the game is drawn in the above figure:</a:t>
            </a:r>
          </a:p>
          <a:p>
            <a:pPr>
              <a:buFont typeface="Arial" charset="0"/>
              <a:buNone/>
            </a:pPr>
            <a:r>
              <a:rPr lang="en-US" smtClean="0"/>
              <a:t>	core={(x1,x2): X1&lt;c(P1), x2&lt;C(P2), x1+x2=c(P1,P2)}</a:t>
            </a:r>
          </a:p>
          <a:p>
            <a:pPr>
              <a:buFont typeface="Arial" charset="0"/>
              <a:buNone/>
            </a:pPr>
            <a:r>
              <a:rPr lang="en-US" smtClean="0"/>
              <a:t>And it contains all the </a:t>
            </a:r>
          </a:p>
          <a:p>
            <a:pPr>
              <a:buFont typeface="Arial" charset="0"/>
              <a:buNone/>
            </a:pPr>
            <a:r>
              <a:rPr lang="en-US" smtClean="0"/>
              <a:t>Cost allocation vectors </a:t>
            </a:r>
          </a:p>
          <a:p>
            <a:pPr>
              <a:buFont typeface="Arial" charset="0"/>
              <a:buNone/>
            </a:pPr>
            <a:r>
              <a:rPr lang="en-US" smtClean="0"/>
              <a:t>Such that players preserve</a:t>
            </a:r>
          </a:p>
          <a:p>
            <a:pPr>
              <a:buFont typeface="Arial" charset="0"/>
              <a:buNone/>
            </a:pPr>
            <a:r>
              <a:rPr lang="en-US" smtClean="0"/>
              <a:t>Incentive to cooperate</a:t>
            </a:r>
            <a:endParaRPr lang="el-GR" smtClean="0"/>
          </a:p>
        </p:txBody>
      </p:sp>
      <p:pic>
        <p:nvPicPr>
          <p:cNvPr id="53254" name="Picture 6"/>
          <p:cNvPicPr>
            <a:picLocks noChangeAspect="1" noChangeArrowheads="1"/>
          </p:cNvPicPr>
          <p:nvPr/>
        </p:nvPicPr>
        <p:blipFill>
          <a:blip r:embed="rId2" cstate="print"/>
          <a:srcRect/>
          <a:stretch>
            <a:fillRect/>
          </a:stretch>
        </p:blipFill>
        <p:spPr bwMode="auto">
          <a:xfrm>
            <a:off x="5148263" y="3367088"/>
            <a:ext cx="3995737" cy="349091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 Θέση αριθμού διαφάνειας"/>
          <p:cNvSpPr>
            <a:spLocks noGrp="1"/>
          </p:cNvSpPr>
          <p:nvPr>
            <p:ph type="sldNum" sz="quarter" idx="12"/>
          </p:nvPr>
        </p:nvSpPr>
        <p:spPr/>
        <p:txBody>
          <a:bodyPr/>
          <a:lstStyle/>
          <a:p>
            <a:pPr>
              <a:defRPr/>
            </a:pPr>
            <a:fld id="{0A75BE7D-562F-4414-88B9-DA9A6C8B10EB}" type="slidenum">
              <a:rPr lang="el-GR"/>
              <a:pPr>
                <a:defRPr/>
              </a:pPr>
              <a:t>16</a:t>
            </a:fld>
            <a:endParaRPr lang="el-GR"/>
          </a:p>
        </p:txBody>
      </p:sp>
      <p:sp>
        <p:nvSpPr>
          <p:cNvPr id="60418" name="Rectangle 2"/>
          <p:cNvSpPr>
            <a:spLocks noGrp="1"/>
          </p:cNvSpPr>
          <p:nvPr>
            <p:ph type="title"/>
          </p:nvPr>
        </p:nvSpPr>
        <p:spPr/>
        <p:txBody>
          <a:bodyPr/>
          <a:lstStyle/>
          <a:p>
            <a:r>
              <a:rPr lang="en-US" sz="4000" smtClean="0"/>
              <a:t>Application to network problems</a:t>
            </a:r>
            <a:br>
              <a:rPr lang="en-US" sz="4000" smtClean="0"/>
            </a:br>
            <a:r>
              <a:rPr lang="en-US" sz="4000" smtClean="0"/>
              <a:t> (3/3)</a:t>
            </a:r>
            <a:endParaRPr lang="el-GR" sz="4000" smtClean="0"/>
          </a:p>
        </p:txBody>
      </p:sp>
      <p:sp>
        <p:nvSpPr>
          <p:cNvPr id="60419" name="Rectangle 3"/>
          <p:cNvSpPr>
            <a:spLocks noGrp="1"/>
          </p:cNvSpPr>
          <p:nvPr>
            <p:ph type="body" idx="1"/>
          </p:nvPr>
        </p:nvSpPr>
        <p:spPr>
          <a:xfrm>
            <a:off x="468313" y="1628775"/>
            <a:ext cx="8229600" cy="4525963"/>
          </a:xfrm>
        </p:spPr>
        <p:txBody>
          <a:bodyPr/>
          <a:lstStyle/>
          <a:p>
            <a:r>
              <a:rPr lang="en-US" sz="2000" smtClean="0"/>
              <a:t>Consider the following network graph</a:t>
            </a:r>
          </a:p>
          <a:p>
            <a:r>
              <a:rPr lang="en-US" sz="2000" smtClean="0"/>
              <a:t>A player S wants to send a message to node T. If he succeeds we earns 20 $, else 0 $</a:t>
            </a:r>
          </a:p>
          <a:p>
            <a:r>
              <a:rPr lang="en-US" sz="2000" smtClean="0"/>
              <a:t>He has to cooperate with the link owners</a:t>
            </a:r>
          </a:p>
          <a:p>
            <a:r>
              <a:rPr lang="el-GR" sz="2000" smtClean="0">
                <a:solidFill>
                  <a:srgbClr val="000000"/>
                </a:solidFill>
              </a:rPr>
              <a:t>The owner of each link incurs some cost while transporting traffic along its link</a:t>
            </a:r>
            <a:r>
              <a:rPr lang="el-GR" sz="2000" smtClean="0"/>
              <a:t> </a:t>
            </a:r>
            <a:endParaRPr lang="en-US" sz="2000" smtClean="0"/>
          </a:p>
          <a:p>
            <a:r>
              <a:rPr lang="en-US" sz="2000" smtClean="0"/>
              <a:t>S pays Pi owner of link i</a:t>
            </a:r>
          </a:p>
          <a:p>
            <a:r>
              <a:rPr lang="en-US" sz="2000" smtClean="0"/>
              <a:t>S’s payoff is 20 –</a:t>
            </a:r>
          </a:p>
          <a:p>
            <a:r>
              <a:rPr lang="en-US" sz="2000" smtClean="0"/>
              <a:t>V(N)=10</a:t>
            </a:r>
          </a:p>
          <a:p>
            <a:r>
              <a:rPr lang="en-US" sz="2000" smtClean="0"/>
              <a:t>V(Pi)=0, for each player i</a:t>
            </a:r>
          </a:p>
          <a:p>
            <a:r>
              <a:rPr lang="en-US" sz="2000" smtClean="0"/>
              <a:t>The core contains only the payoff vector:</a:t>
            </a:r>
          </a:p>
          <a:p>
            <a:pPr>
              <a:buFont typeface="Arial" charset="0"/>
              <a:buNone/>
            </a:pPr>
            <a:r>
              <a:rPr lang="en-US" sz="2000" smtClean="0"/>
              <a:t>	</a:t>
            </a:r>
          </a:p>
          <a:p>
            <a:endParaRPr lang="el-GR" sz="2000" smtClean="0"/>
          </a:p>
        </p:txBody>
      </p:sp>
      <p:pic>
        <p:nvPicPr>
          <p:cNvPr id="60420" name="Picture 4"/>
          <p:cNvPicPr>
            <a:picLocks noChangeAspect="1" noChangeArrowheads="1"/>
          </p:cNvPicPr>
          <p:nvPr/>
        </p:nvPicPr>
        <p:blipFill>
          <a:blip r:embed="rId3" cstate="print"/>
          <a:srcRect/>
          <a:stretch>
            <a:fillRect/>
          </a:stretch>
        </p:blipFill>
        <p:spPr bwMode="auto">
          <a:xfrm>
            <a:off x="5146675" y="3716338"/>
            <a:ext cx="3997325" cy="2643187"/>
          </a:xfrm>
          <a:prstGeom prst="rect">
            <a:avLst/>
          </a:prstGeom>
          <a:noFill/>
        </p:spPr>
      </p:pic>
      <p:graphicFrame>
        <p:nvGraphicFramePr>
          <p:cNvPr id="60421" name="Object 2"/>
          <p:cNvGraphicFramePr>
            <a:graphicFrameLocks noChangeAspect="1"/>
          </p:cNvGraphicFramePr>
          <p:nvPr/>
        </p:nvGraphicFramePr>
        <p:xfrm>
          <a:off x="2627313" y="4076700"/>
          <a:ext cx="528637" cy="506413"/>
        </p:xfrm>
        <a:graphic>
          <a:graphicData uri="http://schemas.openxmlformats.org/presentationml/2006/ole">
            <p:oleObj spid="_x0000_s60421" name="Equation" r:id="rId4" imgW="304560" imgH="291960" progId="">
              <p:embed/>
            </p:oleObj>
          </a:graphicData>
        </a:graphic>
      </p:graphicFrame>
      <p:graphicFrame>
        <p:nvGraphicFramePr>
          <p:cNvPr id="60423" name="Object 2"/>
          <p:cNvGraphicFramePr>
            <a:graphicFrameLocks noChangeAspect="1"/>
          </p:cNvGraphicFramePr>
          <p:nvPr/>
        </p:nvGraphicFramePr>
        <p:xfrm>
          <a:off x="855663" y="5661025"/>
          <a:ext cx="2708275" cy="417513"/>
        </p:xfrm>
        <a:graphic>
          <a:graphicData uri="http://schemas.openxmlformats.org/presentationml/2006/ole">
            <p:oleObj spid="_x0000_s60423" name="Equation" r:id="rId5" imgW="1562040" imgH="241200" progId="">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 Games</a:t>
            </a:r>
            <a:endParaRPr lang="en-US" dirty="0"/>
          </a:p>
        </p:txBody>
      </p:sp>
      <p:sp>
        <p:nvSpPr>
          <p:cNvPr id="3" name="Subtitle 2"/>
          <p:cNvSpPr>
            <a:spLocks noGrp="1"/>
          </p:cNvSpPr>
          <p:nvPr>
            <p:ph idx="1"/>
          </p:nvPr>
        </p:nvSpPr>
        <p:spPr/>
        <p:txBody>
          <a:bodyPr>
            <a:normAutofit/>
          </a:bodyPr>
          <a:lstStyle/>
          <a:p>
            <a:r>
              <a:rPr lang="en-US" dirty="0" smtClean="0"/>
              <a:t>Games that derive from a exchange economy on which the traders have continuous concave monetary functions</a:t>
            </a:r>
            <a:r>
              <a:rPr lang="el-GR" dirty="0" smtClean="0"/>
              <a:t>.</a:t>
            </a:r>
            <a:endParaRPr lang="en-US" dirty="0" smtClean="0"/>
          </a:p>
          <a:p>
            <a:r>
              <a:rPr lang="en-US" dirty="0" smtClean="0"/>
              <a:t>Games with N players</a:t>
            </a:r>
            <a:endParaRPr lang="el-GR" dirty="0" smtClean="0"/>
          </a:p>
          <a:p>
            <a:pPr marL="971550" lvl="1" indent="-514350">
              <a:buFont typeface="+mj-lt"/>
              <a:buAutoNum type="alphaLcParenR"/>
            </a:pPr>
            <a:r>
              <a:rPr lang="en-US" dirty="0" smtClean="0"/>
              <a:t>Have solution</a:t>
            </a:r>
            <a:endParaRPr lang="el-GR" dirty="0" smtClean="0"/>
          </a:p>
          <a:p>
            <a:pPr marL="971550" lvl="1" indent="-514350">
              <a:buFont typeface="+mj-lt"/>
              <a:buAutoNum type="alphaLcParenR"/>
            </a:pPr>
            <a:r>
              <a:rPr lang="en-US" dirty="0" smtClean="0"/>
              <a:t>Have no solution</a:t>
            </a:r>
            <a:endParaRPr lang="el-GR" dirty="0" smtClean="0"/>
          </a:p>
          <a:p>
            <a:pPr marL="971550" lvl="1" indent="-514350">
              <a:buFont typeface="+mj-lt"/>
              <a:buAutoNum type="alphaLcParenR"/>
            </a:pPr>
            <a:r>
              <a:rPr lang="en-US" dirty="0" smtClean="0"/>
              <a:t>Have unusually restricted classes of solution</a:t>
            </a:r>
            <a:endParaRPr lang="el-G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 on Market Game</a:t>
            </a:r>
            <a:endParaRPr lang="en-US" dirty="0"/>
          </a:p>
        </p:txBody>
      </p:sp>
      <p:sp>
        <p:nvSpPr>
          <p:cNvPr id="3" name="Content Placeholder 2"/>
          <p:cNvSpPr>
            <a:spLocks noGrp="1"/>
          </p:cNvSpPr>
          <p:nvPr>
            <p:ph idx="1"/>
          </p:nvPr>
        </p:nvSpPr>
        <p:spPr/>
        <p:txBody>
          <a:bodyPr/>
          <a:lstStyle/>
          <a:p>
            <a:r>
              <a:rPr lang="en-US" dirty="0" smtClean="0"/>
              <a:t>Side payments – There are different type of participant in game among (traders, buyers, sellers, third-parties, etc...)</a:t>
            </a:r>
            <a:endParaRPr lang="el-GR" dirty="0" smtClean="0"/>
          </a:p>
          <a:p>
            <a:r>
              <a:rPr lang="en-US" dirty="0" smtClean="0"/>
              <a:t>Exchange commodities with money</a:t>
            </a:r>
          </a:p>
          <a:p>
            <a:r>
              <a:rPr lang="en-US" dirty="0" smtClean="0"/>
              <a:t>Finite number of commodities</a:t>
            </a:r>
            <a:endParaRPr lang="el-GR" dirty="0" smtClean="0"/>
          </a:p>
          <a:p>
            <a:r>
              <a:rPr lang="en-US" dirty="0" smtClean="0"/>
              <a:t>Divisible commodities(</a:t>
            </a:r>
            <a:r>
              <a:rPr lang="en-US" dirty="0" err="1" smtClean="0"/>
              <a:t>i.e</a:t>
            </a:r>
            <a:r>
              <a:rPr lang="en-US" dirty="0" smtClean="0"/>
              <a:t>: houses, cars, …)</a:t>
            </a:r>
            <a:endParaRPr lang="el-GR" dirty="0" smtClean="0"/>
          </a:p>
          <a:p>
            <a:r>
              <a:rPr lang="en-US" dirty="0" smtClean="0"/>
              <a:t>Finite number of participant</a:t>
            </a:r>
          </a:p>
          <a:p>
            <a:r>
              <a:rPr lang="en-US" dirty="0" smtClean="0"/>
              <a:t>The utility function is continuous and concave </a:t>
            </a:r>
            <a:endParaRPr lang="el-G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Balanced Set of Coalitions</a:t>
            </a:r>
            <a:endParaRPr lang="en-US" dirty="0"/>
          </a:p>
        </p:txBody>
      </p:sp>
      <p:sp>
        <p:nvSpPr>
          <p:cNvPr id="3" name="Content Placeholder 2"/>
          <p:cNvSpPr>
            <a:spLocks noGrp="1"/>
          </p:cNvSpPr>
          <p:nvPr>
            <p:ph idx="1"/>
          </p:nvPr>
        </p:nvSpPr>
        <p:spPr/>
        <p:txBody>
          <a:bodyPr>
            <a:noAutofit/>
          </a:bodyPr>
          <a:lstStyle/>
          <a:p>
            <a:r>
              <a:rPr lang="en-US" sz="2400" dirty="0" smtClean="0"/>
              <a:t>A balanced set </a:t>
            </a:r>
            <a:r>
              <a:rPr lang="en-US" sz="2400" dirty="0" smtClean="0">
                <a:latin typeface="Script MT Bold" pitchFamily="66" charset="0"/>
              </a:rPr>
              <a:t>B</a:t>
            </a:r>
            <a:r>
              <a:rPr lang="el-GR" sz="2400" dirty="0" smtClean="0"/>
              <a:t> </a:t>
            </a:r>
            <a:r>
              <a:rPr lang="en-US" sz="2400" dirty="0" smtClean="0"/>
              <a:t>is defined to be a </a:t>
            </a:r>
            <a:r>
              <a:rPr lang="en-US" sz="2400" smtClean="0"/>
              <a:t>collection of </a:t>
            </a:r>
            <a:r>
              <a:rPr lang="en-US" sz="2400" dirty="0" smtClean="0"/>
              <a:t>subsets S of N with the property that there exist positive number </a:t>
            </a:r>
            <a:r>
              <a:rPr lang="el-GR" sz="2400" dirty="0" smtClean="0"/>
              <a:t>γ</a:t>
            </a:r>
            <a:r>
              <a:rPr lang="en-US" sz="2400" baseline="-25000" dirty="0" smtClean="0"/>
              <a:t>S</a:t>
            </a:r>
            <a:r>
              <a:rPr lang="en-US" sz="2400" dirty="0" smtClean="0"/>
              <a:t>, S </a:t>
            </a:r>
            <a:r>
              <a:rPr lang="el-GR" sz="2400" dirty="0" smtClean="0">
                <a:latin typeface="Calibri"/>
                <a:cs typeface="Calibri"/>
              </a:rPr>
              <a:t>ϵ</a:t>
            </a:r>
            <a:r>
              <a:rPr lang="en-US" sz="2400" dirty="0" smtClean="0">
                <a:latin typeface="Script MT Bold" pitchFamily="66" charset="0"/>
              </a:rPr>
              <a:t> B </a:t>
            </a:r>
            <a:r>
              <a:rPr lang="en-US" sz="2400" dirty="0" smtClean="0"/>
              <a:t>called</a:t>
            </a:r>
            <a:r>
              <a:rPr lang="el-GR" sz="2400" dirty="0" smtClean="0"/>
              <a:t> </a:t>
            </a:r>
            <a:r>
              <a:rPr lang="en-US" sz="2400" dirty="0" smtClean="0"/>
              <a:t>“weights”</a:t>
            </a:r>
            <a:r>
              <a:rPr lang="el-GR" sz="2400" dirty="0" smtClean="0"/>
              <a:t> </a:t>
            </a:r>
            <a:r>
              <a:rPr lang="en-US" sz="2400" dirty="0" smtClean="0"/>
              <a:t>such that fore each </a:t>
            </a:r>
            <a:r>
              <a:rPr lang="en-US" sz="2400" dirty="0" err="1" smtClean="0"/>
              <a:t>i</a:t>
            </a:r>
            <a:r>
              <a:rPr lang="en-US" sz="2400" dirty="0" smtClean="0"/>
              <a:t> </a:t>
            </a:r>
            <a:r>
              <a:rPr lang="el-GR" sz="2400" dirty="0" smtClean="0">
                <a:cs typeface="Calibri"/>
              </a:rPr>
              <a:t>ϵ </a:t>
            </a:r>
            <a:r>
              <a:rPr lang="en-US" sz="2400" dirty="0" smtClean="0">
                <a:cs typeface="Calibri"/>
              </a:rPr>
              <a:t>N we have</a:t>
            </a:r>
            <a:r>
              <a:rPr lang="el-GR" sz="2400" dirty="0" smtClean="0"/>
              <a:t>:</a:t>
            </a:r>
            <a:r>
              <a:rPr lang="en-US" sz="2400" dirty="0" smtClean="0"/>
              <a:t/>
            </a:r>
            <a:br>
              <a:rPr lang="en-US" sz="2400" dirty="0" smtClean="0"/>
            </a:br>
            <a:r>
              <a:rPr lang="en-US" sz="2400" dirty="0" smtClean="0"/>
              <a:t/>
            </a:r>
            <a:br>
              <a:rPr lang="en-US" sz="2400" dirty="0" smtClean="0"/>
            </a:br>
            <a:endParaRPr lang="el-GR" sz="2400" dirty="0" smtClean="0"/>
          </a:p>
          <a:p>
            <a:r>
              <a:rPr lang="en-US" sz="2400" dirty="0" smtClean="0"/>
              <a:t>A game </a:t>
            </a:r>
            <a:r>
              <a:rPr lang="el-GR" sz="2400" dirty="0" smtClean="0"/>
              <a:t>(</a:t>
            </a:r>
            <a:r>
              <a:rPr lang="en-US" sz="2400" dirty="0" smtClean="0"/>
              <a:t>N;U</a:t>
            </a:r>
            <a:r>
              <a:rPr lang="el-GR" sz="2400" dirty="0" smtClean="0"/>
              <a:t>) </a:t>
            </a:r>
            <a:r>
              <a:rPr lang="en-US" sz="2400" dirty="0" smtClean="0"/>
              <a:t>is called</a:t>
            </a:r>
            <a:r>
              <a:rPr lang="el-GR" sz="2400" dirty="0" smtClean="0"/>
              <a:t> </a:t>
            </a:r>
            <a:r>
              <a:rPr lang="en-US" sz="2400" dirty="0" smtClean="0"/>
              <a:t>balanced if</a:t>
            </a:r>
            <a:r>
              <a:rPr lang="el-GR" sz="2400" dirty="0" smtClean="0"/>
              <a:t>:</a:t>
            </a:r>
            <a:r>
              <a:rPr lang="en-US" sz="2400" dirty="0" smtClean="0"/>
              <a:t/>
            </a:r>
            <a:br>
              <a:rPr lang="en-US" sz="2400" dirty="0" smtClean="0"/>
            </a:br>
            <a:endParaRPr lang="en-US" sz="2400" dirty="0" smtClean="0"/>
          </a:p>
          <a:p>
            <a:r>
              <a:rPr lang="en-US" sz="2400" b="1" dirty="0" smtClean="0"/>
              <a:t>Theorem:</a:t>
            </a:r>
            <a:r>
              <a:rPr lang="en-US" sz="2400" dirty="0" smtClean="0"/>
              <a:t> </a:t>
            </a:r>
            <a:r>
              <a:rPr lang="en-US" sz="2400" i="1" dirty="0" smtClean="0"/>
              <a:t> A game has a core if and only if it is balanced</a:t>
            </a:r>
          </a:p>
          <a:p>
            <a:r>
              <a:rPr lang="en-US" sz="2400" b="1" dirty="0" smtClean="0"/>
              <a:t>Totally Balanced Games</a:t>
            </a:r>
            <a:r>
              <a:rPr lang="en-US" sz="2400" dirty="0" smtClean="0"/>
              <a:t>: By a </a:t>
            </a:r>
            <a:r>
              <a:rPr lang="en-US" sz="2400" dirty="0" err="1" smtClean="0"/>
              <a:t>subgame</a:t>
            </a:r>
            <a:r>
              <a:rPr lang="en-US" sz="2400" dirty="0" smtClean="0"/>
              <a:t> of (N;U) we shall mean a game (R;U) with 0 </a:t>
            </a:r>
            <a:r>
              <a:rPr lang="el-GR" sz="1800" dirty="0" smtClean="0">
                <a:cs typeface="Calibri"/>
              </a:rPr>
              <a:t>Ϲ</a:t>
            </a:r>
            <a:r>
              <a:rPr lang="el-GR" sz="2400" dirty="0" smtClean="0">
                <a:cs typeface="Calibri"/>
              </a:rPr>
              <a:t> </a:t>
            </a:r>
            <a:r>
              <a:rPr lang="en-US" sz="2400" dirty="0" smtClean="0"/>
              <a:t>R      N</a:t>
            </a:r>
            <a:r>
              <a:rPr lang="en-US" sz="2400" i="1" dirty="0" smtClean="0"/>
              <a:t/>
            </a:r>
            <a:br>
              <a:rPr lang="en-US" sz="2400" i="1" dirty="0" smtClean="0"/>
            </a:br>
            <a:r>
              <a:rPr lang="en-US" sz="2400" dirty="0" smtClean="0"/>
              <a:t>A game is total balances if all of its </a:t>
            </a:r>
            <a:r>
              <a:rPr lang="en-US" sz="2400" dirty="0" err="1" smtClean="0"/>
              <a:t>subgames</a:t>
            </a:r>
            <a:r>
              <a:rPr lang="en-US" sz="2400" dirty="0" smtClean="0"/>
              <a:t> are balanced. In other words all </a:t>
            </a:r>
            <a:r>
              <a:rPr lang="en-US" sz="2400" dirty="0" err="1" smtClean="0"/>
              <a:t>subgames</a:t>
            </a:r>
            <a:r>
              <a:rPr lang="en-US" sz="2400" dirty="0" smtClean="0"/>
              <a:t> of totally balanced game have a core </a:t>
            </a:r>
            <a:endParaRPr lang="el-GR" sz="2400" dirty="0"/>
          </a:p>
        </p:txBody>
      </p:sp>
      <p:pic>
        <p:nvPicPr>
          <p:cNvPr id="4" name="Picture 2"/>
          <p:cNvPicPr>
            <a:picLocks noChangeAspect="1" noChangeArrowheads="1"/>
          </p:cNvPicPr>
          <p:nvPr/>
        </p:nvPicPr>
        <p:blipFill>
          <a:blip r:embed="rId3" cstate="print"/>
          <a:srcRect/>
          <a:stretch>
            <a:fillRect/>
          </a:stretch>
        </p:blipFill>
        <p:spPr bwMode="auto">
          <a:xfrm>
            <a:off x="4572000" y="5257800"/>
            <a:ext cx="215900" cy="215900"/>
          </a:xfrm>
          <a:prstGeom prst="rect">
            <a:avLst/>
          </a:prstGeom>
          <a:noFill/>
          <a:ln w="9525">
            <a:noFill/>
            <a:miter lim="800000"/>
            <a:headEnd/>
            <a:tailEnd/>
          </a:ln>
        </p:spPr>
      </p:pic>
      <p:graphicFrame>
        <p:nvGraphicFramePr>
          <p:cNvPr id="5" name="Object 4"/>
          <p:cNvGraphicFramePr>
            <a:graphicFrameLocks noChangeAspect="1"/>
          </p:cNvGraphicFramePr>
          <p:nvPr/>
        </p:nvGraphicFramePr>
        <p:xfrm>
          <a:off x="5181600" y="3429000"/>
          <a:ext cx="2916238" cy="838200"/>
        </p:xfrm>
        <a:graphic>
          <a:graphicData uri="http://schemas.openxmlformats.org/presentationml/2006/ole">
            <p:oleObj spid="_x0000_s61442" name="Εξίσωση" r:id="rId4" imgW="1193760" imgH="342720" progId="Equation.3">
              <p:embed/>
            </p:oleObj>
          </a:graphicData>
        </a:graphic>
      </p:graphicFrame>
      <p:graphicFrame>
        <p:nvGraphicFramePr>
          <p:cNvPr id="6" name="Object 5"/>
          <p:cNvGraphicFramePr>
            <a:graphicFrameLocks noChangeAspect="1"/>
          </p:cNvGraphicFramePr>
          <p:nvPr/>
        </p:nvGraphicFramePr>
        <p:xfrm>
          <a:off x="3505200" y="2819400"/>
          <a:ext cx="1415143" cy="762000"/>
        </p:xfrm>
        <a:graphic>
          <a:graphicData uri="http://schemas.openxmlformats.org/presentationml/2006/ole">
            <p:oleObj spid="_x0000_s61443" name="Εξίσωση" r:id="rId5" imgW="660240" imgH="35532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2C57F9C1-C21A-4899-8DB4-CC16146B8229}" type="slidenum">
              <a:rPr lang="el-GR"/>
              <a:pPr>
                <a:defRPr/>
              </a:pPr>
              <a:t>2</a:t>
            </a:fld>
            <a:endParaRPr lang="el-GR"/>
          </a:p>
        </p:txBody>
      </p:sp>
      <p:sp>
        <p:nvSpPr>
          <p:cNvPr id="8194" name="1 - Τίτλος"/>
          <p:cNvSpPr>
            <a:spLocks noGrp="1"/>
          </p:cNvSpPr>
          <p:nvPr>
            <p:ph type="title"/>
          </p:nvPr>
        </p:nvSpPr>
        <p:spPr/>
        <p:txBody>
          <a:bodyPr/>
          <a:lstStyle/>
          <a:p>
            <a:r>
              <a:rPr lang="en-US" smtClean="0"/>
              <a:t>Overall	</a:t>
            </a:r>
          </a:p>
        </p:txBody>
      </p:sp>
      <p:sp>
        <p:nvSpPr>
          <p:cNvPr id="3" name="2 - Θέση περιεχομένου"/>
          <p:cNvSpPr>
            <a:spLocks noGrp="1"/>
          </p:cNvSpPr>
          <p:nvPr>
            <p:ph idx="1"/>
          </p:nvPr>
        </p:nvSpPr>
        <p:spPr/>
        <p:txBody>
          <a:bodyPr>
            <a:normAutofit lnSpcReduction="10000"/>
          </a:bodyPr>
          <a:lstStyle/>
          <a:p>
            <a:pPr>
              <a:lnSpc>
                <a:spcPct val="80000"/>
              </a:lnSpc>
            </a:pPr>
            <a:r>
              <a:rPr lang="en-US" sz="2400" smtClean="0"/>
              <a:t>Introduction to cost allocation	</a:t>
            </a:r>
          </a:p>
          <a:p>
            <a:pPr>
              <a:lnSpc>
                <a:spcPct val="80000"/>
              </a:lnSpc>
            </a:pPr>
            <a:r>
              <a:rPr lang="en-US" sz="2400" smtClean="0"/>
              <a:t>A first example</a:t>
            </a:r>
          </a:p>
          <a:p>
            <a:pPr>
              <a:lnSpc>
                <a:spcPct val="80000"/>
              </a:lnSpc>
            </a:pPr>
            <a:r>
              <a:rPr lang="en-US" sz="2400" smtClean="0"/>
              <a:t>Cooperative games</a:t>
            </a:r>
          </a:p>
          <a:p>
            <a:pPr>
              <a:lnSpc>
                <a:spcPct val="80000"/>
              </a:lnSpc>
            </a:pPr>
            <a:r>
              <a:rPr lang="en-US" sz="2400" smtClean="0"/>
              <a:t>Basic solution concepts</a:t>
            </a:r>
          </a:p>
          <a:p>
            <a:pPr lvl="1">
              <a:lnSpc>
                <a:spcPct val="80000"/>
              </a:lnSpc>
            </a:pPr>
            <a:r>
              <a:rPr lang="en-US" sz="2400" smtClean="0"/>
              <a:t>Core</a:t>
            </a:r>
          </a:p>
          <a:p>
            <a:pPr lvl="1">
              <a:lnSpc>
                <a:spcPct val="80000"/>
              </a:lnSpc>
            </a:pPr>
            <a:r>
              <a:rPr lang="en-US" sz="2400" smtClean="0"/>
              <a:t>Shapley value</a:t>
            </a:r>
          </a:p>
          <a:p>
            <a:pPr lvl="1">
              <a:lnSpc>
                <a:spcPct val="80000"/>
              </a:lnSpc>
            </a:pPr>
            <a:r>
              <a:rPr lang="en-US" sz="2400" smtClean="0"/>
              <a:t>Von Neumann-Morgenstern stable set</a:t>
            </a:r>
          </a:p>
          <a:p>
            <a:pPr lvl="1">
              <a:lnSpc>
                <a:spcPct val="80000"/>
              </a:lnSpc>
            </a:pPr>
            <a:r>
              <a:rPr lang="en-US" sz="2400" smtClean="0"/>
              <a:t>Kernel</a:t>
            </a:r>
          </a:p>
          <a:p>
            <a:pPr>
              <a:lnSpc>
                <a:spcPct val="80000"/>
              </a:lnSpc>
            </a:pPr>
            <a:r>
              <a:rPr lang="en-US" sz="2400" smtClean="0"/>
              <a:t>Cost Allocation in convex games</a:t>
            </a:r>
          </a:p>
          <a:p>
            <a:pPr>
              <a:lnSpc>
                <a:spcPct val="80000"/>
              </a:lnSpc>
            </a:pPr>
            <a:r>
              <a:rPr lang="en-US" sz="2400" smtClean="0"/>
              <a:t>Applications to network problems</a:t>
            </a:r>
          </a:p>
          <a:p>
            <a:pPr>
              <a:lnSpc>
                <a:spcPct val="80000"/>
              </a:lnSpc>
            </a:pPr>
            <a:r>
              <a:rPr lang="en-US" sz="2400" smtClean="0"/>
              <a:t>Cost Allocation in Market games</a:t>
            </a:r>
          </a:p>
          <a:p>
            <a:pPr lvl="1">
              <a:lnSpc>
                <a:spcPct val="80000"/>
              </a:lnSpc>
            </a:pPr>
            <a:r>
              <a:rPr lang="en-US" sz="2400" smtClean="0"/>
              <a:t>The assignment problem</a:t>
            </a:r>
          </a:p>
          <a:p>
            <a:pPr>
              <a:lnSpc>
                <a:spcPct val="80000"/>
              </a:lnSpc>
            </a:pPr>
            <a:r>
              <a:rPr lang="en-US" sz="2400" smtClean="0"/>
              <a:t>Conclusion</a:t>
            </a:r>
          </a:p>
          <a:p>
            <a:pPr lvl="1">
              <a:lnSpc>
                <a:spcPct val="80000"/>
              </a:lnSpc>
              <a:buFont typeface="Arial" charset="0"/>
              <a:buNone/>
            </a:pPr>
            <a:endParaRPr lang="en-US" sz="2400" smtClean="0"/>
          </a:p>
          <a:p>
            <a:pPr>
              <a:lnSpc>
                <a:spcPct val="80000"/>
              </a:lnSpc>
              <a:buFont typeface="Arial" charset="0"/>
              <a:buNone/>
            </a:pPr>
            <a:endParaRPr lang="en-US" sz="2400" smtClean="0"/>
          </a:p>
          <a:p>
            <a:pPr>
              <a:lnSpc>
                <a:spcPct val="80000"/>
              </a:lnSpc>
              <a:buFont typeface="Arial" charset="0"/>
              <a:buNone/>
            </a:pPr>
            <a:endParaRPr lang="en-US" sz="24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Markets and Market Games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market is a special mathematical model, denoted by symbol </a:t>
            </a:r>
            <a:r>
              <a:rPr lang="el-GR" dirty="0" smtClean="0"/>
              <a:t>(</a:t>
            </a:r>
            <a:r>
              <a:rPr lang="en-US" dirty="0" smtClean="0"/>
              <a:t>T, G, A, U</a:t>
            </a:r>
            <a:r>
              <a:rPr lang="el-GR" dirty="0" smtClean="0"/>
              <a:t>)</a:t>
            </a:r>
            <a:r>
              <a:rPr lang="en-US" dirty="0" smtClean="0"/>
              <a:t>.</a:t>
            </a:r>
            <a:endParaRPr lang="en-US" dirty="0"/>
          </a:p>
          <a:p>
            <a:pPr lvl="1"/>
            <a:r>
              <a:rPr lang="en-US" dirty="0" smtClean="0"/>
              <a:t>T : Is a finite set (participants)</a:t>
            </a:r>
            <a:endParaRPr lang="el-GR" dirty="0" smtClean="0"/>
          </a:p>
          <a:p>
            <a:pPr lvl="1"/>
            <a:r>
              <a:rPr lang="en-US" dirty="0" smtClean="0"/>
              <a:t>G:  Non-negative </a:t>
            </a:r>
            <a:r>
              <a:rPr lang="el-GR" dirty="0" smtClean="0"/>
              <a:t> </a:t>
            </a:r>
            <a:r>
              <a:rPr lang="en-US" dirty="0" err="1" smtClean="0"/>
              <a:t>orthant</a:t>
            </a:r>
            <a:r>
              <a:rPr lang="en-US" dirty="0" smtClean="0"/>
              <a:t> of finite-dimensional vector space(commodity space)</a:t>
            </a:r>
            <a:endParaRPr lang="el-GR" dirty="0" smtClean="0"/>
          </a:p>
          <a:p>
            <a:pPr lvl="1"/>
            <a:r>
              <a:rPr lang="en-US" dirty="0" smtClean="0"/>
              <a:t>A={ </a:t>
            </a:r>
            <a:r>
              <a:rPr lang="el-GR" dirty="0" smtClean="0"/>
              <a:t>α</a:t>
            </a:r>
            <a:r>
              <a:rPr lang="en-US" baseline="30000" dirty="0" err="1" smtClean="0"/>
              <a:t>i</a:t>
            </a:r>
            <a:r>
              <a:rPr lang="en-US" dirty="0" smtClean="0"/>
              <a:t> : </a:t>
            </a:r>
            <a:r>
              <a:rPr lang="en-US" dirty="0" err="1" smtClean="0"/>
              <a:t>i</a:t>
            </a:r>
            <a:r>
              <a:rPr lang="en-US" dirty="0" smtClean="0"/>
              <a:t> </a:t>
            </a:r>
            <a:r>
              <a:rPr lang="el-GR" dirty="0" smtClean="0"/>
              <a:t>ϵ</a:t>
            </a:r>
            <a:r>
              <a:rPr lang="en-US" dirty="0" smtClean="0"/>
              <a:t> T } is an indexed collection of points in G</a:t>
            </a:r>
            <a:endParaRPr lang="el-GR" dirty="0" smtClean="0"/>
          </a:p>
          <a:p>
            <a:pPr lvl="1"/>
            <a:r>
              <a:rPr lang="en-US" dirty="0" smtClean="0"/>
              <a:t>U={ </a:t>
            </a:r>
            <a:r>
              <a:rPr lang="en-US" dirty="0" err="1"/>
              <a:t>u</a:t>
            </a:r>
            <a:r>
              <a:rPr lang="en-US" baseline="30000" dirty="0" err="1" smtClean="0"/>
              <a:t>i</a:t>
            </a:r>
            <a:r>
              <a:rPr lang="en-US" dirty="0" smtClean="0"/>
              <a:t> : </a:t>
            </a:r>
            <a:r>
              <a:rPr lang="en-US" dirty="0" err="1" smtClean="0"/>
              <a:t>i</a:t>
            </a:r>
            <a:r>
              <a:rPr lang="en-US" dirty="0" smtClean="0"/>
              <a:t> </a:t>
            </a:r>
            <a:r>
              <a:rPr lang="el-GR" dirty="0" smtClean="0"/>
              <a:t>ϵ</a:t>
            </a:r>
            <a:r>
              <a:rPr lang="en-US" dirty="0" smtClean="0"/>
              <a:t> T } is an indexed collection of continuous, concave functions from G to the real</a:t>
            </a:r>
          </a:p>
          <a:p>
            <a:r>
              <a:rPr lang="en-US" smtClean="0"/>
              <a:t>A </a:t>
            </a:r>
            <a:r>
              <a:rPr lang="en-US" dirty="0" smtClean="0"/>
              <a:t>market </a:t>
            </a:r>
            <a:r>
              <a:rPr lang="el-GR" dirty="0" smtClean="0"/>
              <a:t>(</a:t>
            </a:r>
            <a:r>
              <a:rPr lang="en-US" dirty="0" smtClean="0"/>
              <a:t>T, G, A, U</a:t>
            </a:r>
            <a:r>
              <a:rPr lang="el-GR" dirty="0" smtClean="0"/>
              <a:t>)</a:t>
            </a:r>
            <a:r>
              <a:rPr lang="en-US" dirty="0" smtClean="0"/>
              <a:t> can be used to “generate” a market game (N;U)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and Core</a:t>
            </a:r>
            <a:endParaRPr lang="en-US" dirty="0"/>
          </a:p>
        </p:txBody>
      </p:sp>
      <p:sp>
        <p:nvSpPr>
          <p:cNvPr id="3" name="Content Placeholder 2"/>
          <p:cNvSpPr>
            <a:spLocks noGrp="1"/>
          </p:cNvSpPr>
          <p:nvPr>
            <p:ph idx="1"/>
          </p:nvPr>
        </p:nvSpPr>
        <p:spPr/>
        <p:txBody>
          <a:bodyPr>
            <a:normAutofit lnSpcReduction="10000"/>
          </a:bodyPr>
          <a:lstStyle/>
          <a:p>
            <a:r>
              <a:rPr lang="en-US" b="1" dirty="0" smtClean="0"/>
              <a:t>Theorem:</a:t>
            </a:r>
            <a:r>
              <a:rPr lang="en-US" dirty="0" smtClean="0"/>
              <a:t> </a:t>
            </a:r>
            <a:r>
              <a:rPr lang="el-GR" i="1" dirty="0" smtClean="0"/>
              <a:t> </a:t>
            </a:r>
            <a:r>
              <a:rPr lang="en-US" i="1" dirty="0" smtClean="0"/>
              <a:t>If (</a:t>
            </a:r>
            <a:r>
              <a:rPr lang="en-US" i="1" dirty="0" err="1" smtClean="0"/>
              <a:t>N;u</a:t>
            </a:r>
            <a:r>
              <a:rPr lang="en-US" i="1" dirty="0" smtClean="0"/>
              <a:t>) is a market game, if </a:t>
            </a:r>
            <a:r>
              <a:rPr lang="el-GR" i="1" dirty="0" smtClean="0"/>
              <a:t>λ ≥ 0</a:t>
            </a:r>
            <a:r>
              <a:rPr lang="en-US" i="1" dirty="0" smtClean="0"/>
              <a:t>, and if c an additive set function on N, then (N; </a:t>
            </a:r>
            <a:r>
              <a:rPr lang="el-GR" i="1" dirty="0" smtClean="0"/>
              <a:t>λ</a:t>
            </a:r>
            <a:r>
              <a:rPr lang="en-US" i="1" dirty="0" smtClean="0"/>
              <a:t>u + c) is a market game on N.</a:t>
            </a:r>
            <a:endParaRPr lang="el-GR" i="1" dirty="0" smtClean="0"/>
          </a:p>
          <a:p>
            <a:r>
              <a:rPr lang="en-US" b="1" dirty="0" smtClean="0"/>
              <a:t>Theorem:</a:t>
            </a:r>
            <a:r>
              <a:rPr lang="en-US" dirty="0" smtClean="0"/>
              <a:t> </a:t>
            </a:r>
            <a:r>
              <a:rPr lang="en-US" i="1" dirty="0" smtClean="0"/>
              <a:t>If (</a:t>
            </a:r>
            <a:r>
              <a:rPr lang="en-US" i="1" dirty="0" err="1" smtClean="0"/>
              <a:t>N;u</a:t>
            </a:r>
            <a:r>
              <a:rPr lang="en-US" i="1" dirty="0" smtClean="0"/>
              <a:t>’) and (</a:t>
            </a:r>
            <a:r>
              <a:rPr lang="en-US" i="1" dirty="0" err="1" smtClean="0"/>
              <a:t>N;u</a:t>
            </a:r>
            <a:r>
              <a:rPr lang="en-US" i="1" dirty="0" smtClean="0"/>
              <a:t>’’) are market games, then (N, u’ + u’’) is a market game.</a:t>
            </a:r>
          </a:p>
          <a:p>
            <a:r>
              <a:rPr lang="en-US" b="1" dirty="0" smtClean="0"/>
              <a:t>The core Theorem:</a:t>
            </a:r>
            <a:r>
              <a:rPr lang="en-US" dirty="0" smtClean="0"/>
              <a:t> </a:t>
            </a:r>
            <a:r>
              <a:rPr lang="en-US" i="1" dirty="0" smtClean="0"/>
              <a:t>Every market game has a core</a:t>
            </a:r>
            <a:endParaRPr lang="en-US" dirty="0" smtClean="0"/>
          </a:p>
          <a:p>
            <a:r>
              <a:rPr lang="en-US" b="1" dirty="0" smtClean="0"/>
              <a:t>Corollary</a:t>
            </a:r>
            <a:r>
              <a:rPr lang="en-US" dirty="0" smtClean="0"/>
              <a:t>:</a:t>
            </a:r>
            <a:r>
              <a:rPr lang="en-US" i="1" dirty="0" smtClean="0"/>
              <a:t> Every market game is a total balanced</a:t>
            </a:r>
            <a:r>
              <a:rPr lang="en-US" dirty="0" smtClean="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Assignment Game</a:t>
            </a:r>
            <a:endParaRPr lang="en-US" dirty="0"/>
          </a:p>
        </p:txBody>
      </p:sp>
      <p:sp>
        <p:nvSpPr>
          <p:cNvPr id="3" name="Content Placeholder 2"/>
          <p:cNvSpPr>
            <a:spLocks noGrp="1"/>
          </p:cNvSpPr>
          <p:nvPr>
            <p:ph idx="1"/>
          </p:nvPr>
        </p:nvSpPr>
        <p:spPr/>
        <p:txBody>
          <a:bodyPr>
            <a:normAutofit lnSpcReduction="10000"/>
          </a:bodyPr>
          <a:lstStyle/>
          <a:p>
            <a:r>
              <a:rPr lang="en-US" dirty="0" smtClean="0"/>
              <a:t>Is a model for Two-Sided (two different type players) market in which a product that comes in large, indivisible units is exchanged for money and each participant demands exactly one unit.</a:t>
            </a:r>
          </a:p>
          <a:p>
            <a:r>
              <a:rPr lang="en-US" dirty="0" smtClean="0"/>
              <a:t>If we assume that the players are sellers and buyers, the primary object of the game is to find suitable “assignments” of buyers to sellers.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Description of the problem through an Example</a:t>
            </a:r>
            <a:endParaRPr lang="en-US" dirty="0"/>
          </a:p>
        </p:txBody>
      </p:sp>
      <p:sp>
        <p:nvSpPr>
          <p:cNvPr id="3" name="Content Placeholder 2"/>
          <p:cNvSpPr>
            <a:spLocks noGrp="1"/>
          </p:cNvSpPr>
          <p:nvPr>
            <p:ph idx="1"/>
          </p:nvPr>
        </p:nvSpPr>
        <p:spPr/>
        <p:txBody>
          <a:bodyPr>
            <a:normAutofit/>
          </a:bodyPr>
          <a:lstStyle/>
          <a:p>
            <a:r>
              <a:rPr lang="en-US" sz="2200" dirty="0" smtClean="0"/>
              <a:t>Let be </a:t>
            </a:r>
            <a:r>
              <a:rPr lang="en-US" sz="2200" b="1" dirty="0" smtClean="0"/>
              <a:t>M</a:t>
            </a:r>
            <a:r>
              <a:rPr lang="en-US" sz="2200" dirty="0" smtClean="0"/>
              <a:t> homeowners in the market and </a:t>
            </a:r>
            <a:r>
              <a:rPr lang="en-US" sz="2200" b="1" dirty="0" smtClean="0"/>
              <a:t>N</a:t>
            </a:r>
            <a:r>
              <a:rPr lang="en-US" sz="2200" dirty="0" smtClean="0"/>
              <a:t> prospective purchasers. (or simply seller and buyers)</a:t>
            </a:r>
            <a:r>
              <a:rPr lang="en-US" sz="2200" b="1" dirty="0" smtClean="0"/>
              <a:t>. </a:t>
            </a:r>
          </a:p>
          <a:p>
            <a:pPr lvl="1"/>
            <a:r>
              <a:rPr lang="en-US" sz="2200" dirty="0" smtClean="0"/>
              <a:t>The </a:t>
            </a:r>
            <a:r>
              <a:rPr lang="en-US" sz="2200" dirty="0" err="1" smtClean="0"/>
              <a:t>i</a:t>
            </a:r>
            <a:r>
              <a:rPr lang="en-US" sz="2200" baseline="30000" dirty="0" err="1" smtClean="0"/>
              <a:t>th</a:t>
            </a:r>
            <a:r>
              <a:rPr lang="en-US" sz="2200" dirty="0" smtClean="0"/>
              <a:t> seller values his house at </a:t>
            </a:r>
            <a:r>
              <a:rPr lang="en-US" sz="2200" dirty="0" err="1" smtClean="0"/>
              <a:t>c</a:t>
            </a:r>
            <a:r>
              <a:rPr lang="en-US" sz="2200" baseline="-25000" dirty="0" err="1" smtClean="0"/>
              <a:t>i</a:t>
            </a:r>
            <a:r>
              <a:rPr lang="en-US" sz="2200" dirty="0" smtClean="0"/>
              <a:t> dollars.</a:t>
            </a:r>
          </a:p>
          <a:p>
            <a:pPr lvl="1"/>
            <a:r>
              <a:rPr lang="en-US" sz="2200" dirty="0" smtClean="0"/>
              <a:t>The </a:t>
            </a:r>
            <a:r>
              <a:rPr lang="en-US" sz="2200" dirty="0" err="1" smtClean="0"/>
              <a:t>j</a:t>
            </a:r>
            <a:r>
              <a:rPr lang="en-US" sz="2200" baseline="30000" dirty="0" err="1" smtClean="0"/>
              <a:t>th</a:t>
            </a:r>
            <a:r>
              <a:rPr lang="en-US" sz="2200" dirty="0" smtClean="0"/>
              <a:t> buyer values the same house at </a:t>
            </a:r>
            <a:r>
              <a:rPr lang="en-US" sz="2200" dirty="0" err="1" smtClean="0"/>
              <a:t>h</a:t>
            </a:r>
            <a:r>
              <a:rPr lang="en-US" sz="2200" baseline="-25000" dirty="0" err="1" smtClean="0"/>
              <a:t>ij</a:t>
            </a:r>
            <a:r>
              <a:rPr lang="en-US" sz="2200" dirty="0" smtClean="0"/>
              <a:t> dollars.</a:t>
            </a:r>
            <a:endParaRPr lang="en-US" sz="2200" baseline="30000" dirty="0" smtClean="0"/>
          </a:p>
          <a:p>
            <a:pPr lvl="1"/>
            <a:r>
              <a:rPr lang="en-US" sz="2200" dirty="0" smtClean="0"/>
              <a:t>To be both happy must to be valid </a:t>
            </a:r>
            <a:r>
              <a:rPr lang="en-US" sz="2200" dirty="0" err="1" smtClean="0"/>
              <a:t>h</a:t>
            </a:r>
            <a:r>
              <a:rPr lang="en-US" sz="2200" baseline="-25000" dirty="0" err="1" smtClean="0"/>
              <a:t>ij</a:t>
            </a:r>
            <a:r>
              <a:rPr lang="en-US" sz="2200" dirty="0" smtClean="0"/>
              <a:t> &gt; </a:t>
            </a:r>
            <a:r>
              <a:rPr lang="en-US" sz="2200" dirty="0" err="1" smtClean="0"/>
              <a:t>c</a:t>
            </a:r>
            <a:r>
              <a:rPr lang="en-US" sz="2200" baseline="-25000" dirty="0" err="1" smtClean="0"/>
              <a:t>i</a:t>
            </a:r>
          </a:p>
          <a:p>
            <a:pPr lvl="1"/>
            <a:r>
              <a:rPr lang="en-US" sz="2200" dirty="0" smtClean="0"/>
              <a:t>If </a:t>
            </a:r>
            <a:r>
              <a:rPr lang="en-US" sz="2200" dirty="0" err="1" smtClean="0"/>
              <a:t>i</a:t>
            </a:r>
            <a:r>
              <a:rPr lang="en-US" sz="2200" dirty="0" smtClean="0"/>
              <a:t> sells his house to j for p</a:t>
            </a:r>
            <a:r>
              <a:rPr lang="en-US" sz="2200" baseline="-25000" dirty="0" smtClean="0"/>
              <a:t>i</a:t>
            </a:r>
            <a:r>
              <a:rPr lang="en-US" sz="2200" dirty="0" smtClean="0"/>
              <a:t> dollars, then</a:t>
            </a:r>
          </a:p>
          <a:p>
            <a:pPr lvl="2"/>
            <a:r>
              <a:rPr lang="en-US" sz="2200" dirty="0" err="1" smtClean="0"/>
              <a:t>i’</a:t>
            </a:r>
            <a:r>
              <a:rPr lang="en-US" sz="2200" baseline="30000" dirty="0" err="1" smtClean="0"/>
              <a:t>s</a:t>
            </a:r>
            <a:r>
              <a:rPr lang="en-US" sz="2200" dirty="0" smtClean="0"/>
              <a:t> profit is </a:t>
            </a:r>
            <a:r>
              <a:rPr lang="en-US" sz="2200" dirty="0" err="1" smtClean="0"/>
              <a:t>u</a:t>
            </a:r>
            <a:r>
              <a:rPr lang="en-US" sz="2200" baseline="-25000" dirty="0" err="1" smtClean="0"/>
              <a:t>i</a:t>
            </a:r>
            <a:r>
              <a:rPr lang="en-US" sz="2200" dirty="0" smtClean="0"/>
              <a:t> = p</a:t>
            </a:r>
            <a:r>
              <a:rPr lang="en-US" sz="2200" baseline="-25000" dirty="0" smtClean="0"/>
              <a:t>i</a:t>
            </a:r>
            <a:r>
              <a:rPr lang="en-US" sz="2200" dirty="0" smtClean="0"/>
              <a:t> – </a:t>
            </a:r>
            <a:r>
              <a:rPr lang="en-US" sz="2200" dirty="0" err="1" smtClean="0"/>
              <a:t>c</a:t>
            </a:r>
            <a:r>
              <a:rPr lang="en-US" sz="2200" baseline="-25000" dirty="0" err="1" smtClean="0"/>
              <a:t>i</a:t>
            </a:r>
            <a:endParaRPr lang="en-US" sz="2200" baseline="-25000" dirty="0" smtClean="0"/>
          </a:p>
          <a:p>
            <a:pPr lvl="2"/>
            <a:r>
              <a:rPr lang="en-US" sz="2200" dirty="0" err="1" smtClean="0"/>
              <a:t>j’</a:t>
            </a:r>
            <a:r>
              <a:rPr lang="en-US" sz="2200" baseline="30000" dirty="0" err="1" smtClean="0"/>
              <a:t>s</a:t>
            </a:r>
            <a:r>
              <a:rPr lang="en-US" sz="2200" dirty="0" smtClean="0"/>
              <a:t> profit is </a:t>
            </a:r>
            <a:r>
              <a:rPr lang="el-GR" sz="2200" dirty="0" smtClean="0"/>
              <a:t>υ</a:t>
            </a:r>
            <a:r>
              <a:rPr lang="en-US" sz="2200" baseline="-25000" dirty="0" smtClean="0"/>
              <a:t>j</a:t>
            </a:r>
            <a:r>
              <a:rPr lang="en-US" sz="2200" dirty="0" smtClean="0"/>
              <a:t> = </a:t>
            </a:r>
            <a:r>
              <a:rPr lang="en-US" sz="2200" dirty="0" err="1" smtClean="0"/>
              <a:t>h</a:t>
            </a:r>
            <a:r>
              <a:rPr lang="en-US" sz="2200" baseline="-25000" dirty="0" err="1" smtClean="0"/>
              <a:t>ij</a:t>
            </a:r>
            <a:r>
              <a:rPr lang="en-US" sz="2200" dirty="0" smtClean="0"/>
              <a:t> – p</a:t>
            </a:r>
            <a:r>
              <a:rPr lang="en-US" sz="2200" baseline="-25000" dirty="0" smtClean="0"/>
              <a:t>i</a:t>
            </a:r>
            <a:endParaRPr lang="en-US" sz="2200" dirty="0" smtClean="0"/>
          </a:p>
          <a:p>
            <a:pPr lvl="2"/>
            <a:r>
              <a:rPr lang="en-US" sz="2200" dirty="0" smtClean="0"/>
              <a:t>Sum of utilities </a:t>
            </a:r>
            <a:r>
              <a:rPr lang="en-US" sz="2000" dirty="0" smtClean="0"/>
              <a:t>= </a:t>
            </a:r>
            <a:r>
              <a:rPr lang="en-US" sz="2000" dirty="0" err="1" smtClean="0"/>
              <a:t>h</a:t>
            </a:r>
            <a:r>
              <a:rPr lang="en-US" sz="2000" baseline="-25000" dirty="0" err="1" smtClean="0"/>
              <a:t>ij</a:t>
            </a:r>
            <a:r>
              <a:rPr lang="en-US" sz="2000" dirty="0" smtClean="0"/>
              <a:t> – </a:t>
            </a:r>
            <a:r>
              <a:rPr lang="en-US" sz="2000" dirty="0" err="1" smtClean="0"/>
              <a:t>c</a:t>
            </a:r>
            <a:r>
              <a:rPr lang="en-US" sz="2000" baseline="-25000" dirty="0" err="1" smtClean="0"/>
              <a:t>i</a:t>
            </a:r>
            <a:endParaRPr lang="en-US" sz="1800" dirty="0" smtClean="0"/>
          </a:p>
          <a:p>
            <a:pPr lvl="1"/>
            <a:r>
              <a:rPr lang="en-US" sz="2200" dirty="0" smtClean="0"/>
              <a:t>Pi ?</a:t>
            </a:r>
          </a:p>
          <a:p>
            <a:endParaRPr lang="en-US" dirty="0" smtClean="0"/>
          </a:p>
        </p:txBody>
      </p:sp>
      <p:graphicFrame>
        <p:nvGraphicFramePr>
          <p:cNvPr id="17" name="Table 16"/>
          <p:cNvGraphicFramePr>
            <a:graphicFrameLocks noGrp="1"/>
          </p:cNvGraphicFramePr>
          <p:nvPr/>
        </p:nvGraphicFramePr>
        <p:xfrm>
          <a:off x="4788024" y="4831080"/>
          <a:ext cx="4572000" cy="2026920"/>
        </p:xfrm>
        <a:graphic>
          <a:graphicData uri="http://schemas.openxmlformats.org/drawingml/2006/table">
            <a:tbl>
              <a:tblPr firstRow="1" bandRow="1">
                <a:tableStyleId>{5C22544A-7EE6-4342-B048-85BDC9FD1C3A}</a:tableStyleId>
              </a:tblPr>
              <a:tblGrid>
                <a:gridCol w="914400"/>
                <a:gridCol w="914400"/>
                <a:gridCol w="914400"/>
                <a:gridCol w="914400"/>
                <a:gridCol w="914400"/>
              </a:tblGrid>
              <a:tr h="370840">
                <a:tc>
                  <a:txBody>
                    <a:bodyPr/>
                    <a:lstStyle/>
                    <a:p>
                      <a:r>
                        <a:rPr lang="en-US" dirty="0" smtClean="0"/>
                        <a:t>Houses</a:t>
                      </a:r>
                      <a:r>
                        <a:rPr lang="en-US" baseline="0" dirty="0" smtClean="0"/>
                        <a:t> (</a:t>
                      </a:r>
                      <a:r>
                        <a:rPr lang="en-US" baseline="0" dirty="0" err="1" smtClean="0"/>
                        <a:t>i</a:t>
                      </a:r>
                      <a:r>
                        <a:rPr lang="en-US" baseline="0" dirty="0" smtClean="0"/>
                        <a:t>)</a:t>
                      </a:r>
                      <a:endParaRPr lang="en-US" dirty="0"/>
                    </a:p>
                  </a:txBody>
                  <a:tcPr/>
                </a:tc>
                <a:tc>
                  <a:txBody>
                    <a:bodyPr/>
                    <a:lstStyle/>
                    <a:p>
                      <a:r>
                        <a:rPr lang="en-US" dirty="0" smtClean="0"/>
                        <a:t>Seller’s basis (</a:t>
                      </a:r>
                      <a:r>
                        <a:rPr lang="en-US" dirty="0" err="1" smtClean="0"/>
                        <a:t>c</a:t>
                      </a:r>
                      <a:r>
                        <a:rPr lang="en-US" baseline="-25000" dirty="0" err="1" smtClean="0"/>
                        <a:t>i</a:t>
                      </a:r>
                      <a:r>
                        <a:rPr lang="en-US" dirty="0" smtClean="0"/>
                        <a:t>)</a:t>
                      </a:r>
                      <a:endParaRPr lang="en-US" dirty="0"/>
                    </a:p>
                  </a:txBody>
                  <a:tcPr/>
                </a:tc>
                <a:tc gridSpan="3">
                  <a:txBody>
                    <a:bodyPr/>
                    <a:lstStyle/>
                    <a:p>
                      <a:r>
                        <a:rPr lang="en-US" dirty="0" smtClean="0"/>
                        <a:t>Buyer’s valuations</a:t>
                      </a:r>
                    </a:p>
                    <a:p>
                      <a:r>
                        <a:rPr lang="en-US" dirty="0" smtClean="0"/>
                        <a:t>(h</a:t>
                      </a:r>
                      <a:r>
                        <a:rPr lang="en-US" baseline="-25000" dirty="0" smtClean="0"/>
                        <a:t>i1</a:t>
                      </a:r>
                      <a:r>
                        <a:rPr lang="en-US" dirty="0" smtClean="0"/>
                        <a:t>)           (h</a:t>
                      </a:r>
                      <a:r>
                        <a:rPr lang="en-US" baseline="-25000" dirty="0" smtClean="0"/>
                        <a:t>i2</a:t>
                      </a:r>
                      <a:r>
                        <a:rPr lang="en-US" dirty="0" smtClean="0"/>
                        <a:t>)            (h</a:t>
                      </a:r>
                      <a:r>
                        <a:rPr lang="en-US" baseline="-25000" dirty="0" smtClean="0"/>
                        <a:t>i2</a:t>
                      </a:r>
                      <a:r>
                        <a:rPr lang="en-US" dirty="0" smtClean="0"/>
                        <a:t>)</a:t>
                      </a:r>
                      <a:endParaRPr lang="en-US" dirty="0"/>
                    </a:p>
                  </a:txBody>
                  <a:tcPr/>
                </a:tc>
                <a:tc hMerge="1">
                  <a:txBody>
                    <a:bodyPr/>
                    <a:lstStyle/>
                    <a:p>
                      <a:endParaRPr lang="en-US" dirty="0"/>
                    </a:p>
                  </a:txBody>
                  <a:tcPr>
                    <a:lnL w="12700" cap="flat" cmpd="sng" algn="ctr">
                      <a:solidFill>
                        <a:schemeClr val="tx1"/>
                      </a:solidFill>
                      <a:prstDash val="solid"/>
                      <a:round/>
                      <a:headEnd type="none" w="med" len="med"/>
                      <a:tailEnd type="none" w="med" len="med"/>
                    </a:lnL>
                  </a:tcPr>
                </a:tc>
                <a:tc hMerge="1">
                  <a:txBody>
                    <a:bodyPr/>
                    <a:lstStyle/>
                    <a:p>
                      <a:endParaRPr lang="en-US" dirty="0"/>
                    </a:p>
                  </a:txBody>
                  <a:tcPr/>
                </a:tc>
              </a:tr>
              <a:tr h="370840">
                <a:tc>
                  <a:txBody>
                    <a:bodyPr/>
                    <a:lstStyle/>
                    <a:p>
                      <a:r>
                        <a:rPr lang="en-US" dirty="0" smtClean="0"/>
                        <a:t>1</a:t>
                      </a:r>
                      <a:endParaRPr lang="en-US" dirty="0"/>
                    </a:p>
                  </a:txBody>
                  <a:tcPr/>
                </a:tc>
                <a:tc>
                  <a:txBody>
                    <a:bodyPr/>
                    <a:lstStyle/>
                    <a:p>
                      <a:r>
                        <a:rPr lang="en-US" dirty="0" smtClean="0"/>
                        <a:t>18 $</a:t>
                      </a:r>
                      <a:endParaRPr lang="en-US" dirty="0"/>
                    </a:p>
                  </a:txBody>
                  <a:tcPr/>
                </a:tc>
                <a:tc>
                  <a:txBody>
                    <a:bodyPr/>
                    <a:lstStyle/>
                    <a:p>
                      <a:r>
                        <a:rPr lang="en-US" dirty="0" smtClean="0"/>
                        <a:t>23 $</a:t>
                      </a:r>
                      <a:endParaRPr lang="en-US" dirty="0"/>
                    </a:p>
                  </a:txBody>
                  <a:tcPr/>
                </a:tc>
                <a:tc>
                  <a:txBody>
                    <a:bodyPr/>
                    <a:lstStyle/>
                    <a:p>
                      <a:r>
                        <a:rPr lang="en-US" dirty="0" smtClean="0"/>
                        <a:t>26 $</a:t>
                      </a:r>
                      <a:endParaRPr lang="en-US" dirty="0"/>
                    </a:p>
                  </a:txBody>
                  <a:tcPr/>
                </a:tc>
                <a:tc>
                  <a:txBody>
                    <a:bodyPr/>
                    <a:lstStyle/>
                    <a:p>
                      <a:r>
                        <a:rPr lang="en-US" dirty="0" smtClean="0"/>
                        <a:t>20 $</a:t>
                      </a:r>
                      <a:endParaRPr lang="en-US" dirty="0"/>
                    </a:p>
                  </a:txBody>
                  <a:tcPr/>
                </a:tc>
              </a:tr>
              <a:tr h="370840">
                <a:tc>
                  <a:txBody>
                    <a:bodyPr/>
                    <a:lstStyle/>
                    <a:p>
                      <a:r>
                        <a:rPr lang="en-US" dirty="0" smtClean="0"/>
                        <a:t>2</a:t>
                      </a:r>
                      <a:endParaRPr lang="en-US" dirty="0"/>
                    </a:p>
                  </a:txBody>
                  <a:tcPr/>
                </a:tc>
                <a:tc>
                  <a:txBody>
                    <a:bodyPr/>
                    <a:lstStyle/>
                    <a:p>
                      <a:r>
                        <a:rPr lang="en-US" dirty="0" smtClean="0"/>
                        <a:t>15 $</a:t>
                      </a:r>
                      <a:endParaRPr lang="en-US" dirty="0"/>
                    </a:p>
                  </a:txBody>
                  <a:tcPr/>
                </a:tc>
                <a:tc>
                  <a:txBody>
                    <a:bodyPr/>
                    <a:lstStyle/>
                    <a:p>
                      <a:r>
                        <a:rPr lang="en-US" dirty="0" smtClean="0"/>
                        <a:t>22 $</a:t>
                      </a:r>
                      <a:endParaRPr lang="en-US" dirty="0"/>
                    </a:p>
                  </a:txBody>
                  <a:tcPr/>
                </a:tc>
                <a:tc>
                  <a:txBody>
                    <a:bodyPr/>
                    <a:lstStyle/>
                    <a:p>
                      <a:r>
                        <a:rPr lang="en-US" dirty="0" smtClean="0"/>
                        <a:t>24 $</a:t>
                      </a:r>
                      <a:endParaRPr lang="en-US" dirty="0"/>
                    </a:p>
                  </a:txBody>
                  <a:tcPr/>
                </a:tc>
                <a:tc>
                  <a:txBody>
                    <a:bodyPr/>
                    <a:lstStyle/>
                    <a:p>
                      <a:r>
                        <a:rPr lang="en-US" dirty="0" smtClean="0"/>
                        <a:t>21 $</a:t>
                      </a:r>
                      <a:endParaRPr lang="en-US" dirty="0"/>
                    </a:p>
                  </a:txBody>
                  <a:tcPr/>
                </a:tc>
              </a:tr>
              <a:tr h="370840">
                <a:tc>
                  <a:txBody>
                    <a:bodyPr/>
                    <a:lstStyle/>
                    <a:p>
                      <a:r>
                        <a:rPr lang="en-US" dirty="0" smtClean="0"/>
                        <a:t>3</a:t>
                      </a:r>
                      <a:endParaRPr lang="en-US" dirty="0"/>
                    </a:p>
                  </a:txBody>
                  <a:tcPr/>
                </a:tc>
                <a:tc>
                  <a:txBody>
                    <a:bodyPr/>
                    <a:lstStyle/>
                    <a:p>
                      <a:r>
                        <a:rPr lang="en-US" dirty="0" smtClean="0"/>
                        <a:t>19 $</a:t>
                      </a:r>
                      <a:endParaRPr lang="en-US" dirty="0"/>
                    </a:p>
                  </a:txBody>
                  <a:tcPr/>
                </a:tc>
                <a:tc>
                  <a:txBody>
                    <a:bodyPr/>
                    <a:lstStyle/>
                    <a:p>
                      <a:r>
                        <a:rPr lang="en-US" dirty="0" smtClean="0"/>
                        <a:t>21 $</a:t>
                      </a:r>
                      <a:endParaRPr lang="en-US" dirty="0"/>
                    </a:p>
                  </a:txBody>
                  <a:tcPr/>
                </a:tc>
                <a:tc>
                  <a:txBody>
                    <a:bodyPr/>
                    <a:lstStyle/>
                    <a:p>
                      <a:r>
                        <a:rPr lang="en-US" dirty="0" smtClean="0"/>
                        <a:t>22 $</a:t>
                      </a:r>
                      <a:endParaRPr lang="en-US" dirty="0"/>
                    </a:p>
                  </a:txBody>
                  <a:tcPr/>
                </a:tc>
                <a:tc>
                  <a:txBody>
                    <a:bodyPr/>
                    <a:lstStyle/>
                    <a:p>
                      <a:r>
                        <a:rPr lang="en-US" dirty="0" smtClean="0"/>
                        <a:t>17 $</a:t>
                      </a:r>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Characteristic function of an Assignment Game</a:t>
            </a:r>
            <a:endParaRPr lang="en-US" dirty="0"/>
          </a:p>
        </p:txBody>
      </p:sp>
      <p:sp>
        <p:nvSpPr>
          <p:cNvPr id="5" name="Content Placeholder 4"/>
          <p:cNvSpPr>
            <a:spLocks noGrp="1"/>
          </p:cNvSpPr>
          <p:nvPr>
            <p:ph idx="1"/>
          </p:nvPr>
        </p:nvSpPr>
        <p:spPr/>
        <p:txBody>
          <a:bodyPr>
            <a:normAutofit fontScale="70000" lnSpcReduction="20000"/>
          </a:bodyPr>
          <a:lstStyle/>
          <a:p>
            <a:r>
              <a:rPr lang="en-US" dirty="0" smtClean="0"/>
              <a:t>The Characteristic function of the game is U(S), of every coalition S.</a:t>
            </a:r>
          </a:p>
          <a:p>
            <a:pPr lvl="1"/>
            <a:r>
              <a:rPr lang="en-US" dirty="0" smtClean="0"/>
              <a:t>It is obvious that                                               (No players help from other player)</a:t>
            </a:r>
          </a:p>
          <a:p>
            <a:pPr lvl="1"/>
            <a:r>
              <a:rPr lang="en-US" dirty="0" smtClean="0"/>
              <a:t>Also 			           , (only mixed coalition can ever assure  a profit)</a:t>
            </a:r>
          </a:p>
          <a:p>
            <a:pPr lvl="1"/>
            <a:r>
              <a:rPr lang="en-US" dirty="0" smtClean="0"/>
              <a:t>The simplex kind of mixed coalition consist of two players, one of each type and we have </a:t>
            </a:r>
            <a:br>
              <a:rPr lang="en-US" dirty="0" smtClean="0"/>
            </a:br>
            <a:r>
              <a:rPr lang="en-US" dirty="0" smtClean="0"/>
              <a:t>the utility function does not depend from the price p</a:t>
            </a:r>
            <a:r>
              <a:rPr lang="en-US" baseline="-25000" dirty="0" smtClean="0"/>
              <a:t>i</a:t>
            </a:r>
            <a:endParaRPr lang="el-GR" dirty="0" smtClean="0"/>
          </a:p>
          <a:p>
            <a:pPr lvl="1"/>
            <a:r>
              <a:rPr lang="en-US" dirty="0" smtClean="0"/>
              <a:t>For brevity we denote                         hence the M*N matrix suffices to determine u.</a:t>
            </a:r>
          </a:p>
          <a:p>
            <a:r>
              <a:rPr lang="en-US" dirty="0" smtClean="0"/>
              <a:t>In order to compute U for the largest mixed coalition, we must pick out an optimal set of transactions, maximizing the coalition total gain:</a:t>
            </a:r>
            <a:br>
              <a:rPr lang="en-US" dirty="0" smtClean="0"/>
            </a:br>
            <a:r>
              <a:rPr lang="en-US" dirty="0" smtClean="0"/>
              <a:t>the maximum to be taken over all arrangements of 2</a:t>
            </a:r>
            <a:r>
              <a:rPr lang="en-US" i="1" dirty="0" smtClean="0"/>
              <a:t>k</a:t>
            </a:r>
            <a:r>
              <a:rPr lang="en-US" dirty="0" smtClean="0"/>
              <a:t> distinct  players, where  </a:t>
            </a:r>
            <a:br>
              <a:rPr lang="en-US" dirty="0" smtClean="0"/>
            </a:br>
            <a:endParaRPr lang="en-US" dirty="0" smtClean="0"/>
          </a:p>
        </p:txBody>
      </p:sp>
      <p:graphicFrame>
        <p:nvGraphicFramePr>
          <p:cNvPr id="6" name="Object 5"/>
          <p:cNvGraphicFramePr>
            <a:graphicFrameLocks noChangeAspect="1"/>
          </p:cNvGraphicFramePr>
          <p:nvPr/>
        </p:nvGraphicFramePr>
        <p:xfrm>
          <a:off x="3581400" y="3810000"/>
          <a:ext cx="1323474" cy="381000"/>
        </p:xfrm>
        <a:graphic>
          <a:graphicData uri="http://schemas.openxmlformats.org/presentationml/2006/ole">
            <p:oleObj spid="_x0000_s62466" name="Εξίσωση" r:id="rId3" imgW="838080" imgH="241200" progId="Equation.3">
              <p:embed/>
            </p:oleObj>
          </a:graphicData>
        </a:graphic>
      </p:graphicFrame>
      <p:graphicFrame>
        <p:nvGraphicFramePr>
          <p:cNvPr id="7" name="Object 6"/>
          <p:cNvGraphicFramePr>
            <a:graphicFrameLocks noChangeAspect="1"/>
          </p:cNvGraphicFramePr>
          <p:nvPr/>
        </p:nvGraphicFramePr>
        <p:xfrm>
          <a:off x="1490663" y="4876800"/>
          <a:ext cx="3878262" cy="381000"/>
        </p:xfrm>
        <a:graphic>
          <a:graphicData uri="http://schemas.openxmlformats.org/presentationml/2006/ole">
            <p:oleObj spid="_x0000_s62467" name="Εξίσωση" r:id="rId4" imgW="2184120" imgH="241200" progId="Equation.3">
              <p:embed/>
            </p:oleObj>
          </a:graphicData>
        </a:graphic>
      </p:graphicFrame>
      <p:graphicFrame>
        <p:nvGraphicFramePr>
          <p:cNvPr id="8" name="Object 7"/>
          <p:cNvGraphicFramePr>
            <a:graphicFrameLocks/>
          </p:cNvGraphicFramePr>
          <p:nvPr/>
        </p:nvGraphicFramePr>
        <p:xfrm>
          <a:off x="1524000" y="1397000"/>
          <a:ext cx="6096000" cy="4064000"/>
        </p:xfrm>
        <a:graphic>
          <a:graphicData uri="http://schemas.openxmlformats.org/presentationml/2006/ole">
            <p:oleObj spid="_x0000_s62468" name="Εξίσωση" r:id="rId5" imgW="0" imgH="0" progId="Equation.3">
              <p:embed/>
            </p:oleObj>
          </a:graphicData>
        </a:graphic>
      </p:graphicFrame>
      <p:graphicFrame>
        <p:nvGraphicFramePr>
          <p:cNvPr id="9" name="Object 8"/>
          <p:cNvGraphicFramePr>
            <a:graphicFrameLocks noChangeAspect="1"/>
          </p:cNvGraphicFramePr>
          <p:nvPr/>
        </p:nvGraphicFramePr>
        <p:xfrm>
          <a:off x="3171825" y="1905000"/>
          <a:ext cx="2438400" cy="381000"/>
        </p:xfrm>
        <a:graphic>
          <a:graphicData uri="http://schemas.openxmlformats.org/presentationml/2006/ole">
            <p:oleObj spid="_x0000_s62469" name="Εξίσωση" r:id="rId6" imgW="1625400" imgH="203040" progId="Equation.3">
              <p:embed/>
            </p:oleObj>
          </a:graphicData>
        </a:graphic>
      </p:graphicFrame>
      <p:graphicFrame>
        <p:nvGraphicFramePr>
          <p:cNvPr id="10" name="Object 9"/>
          <p:cNvGraphicFramePr>
            <a:graphicFrameLocks noChangeAspect="1"/>
          </p:cNvGraphicFramePr>
          <p:nvPr/>
        </p:nvGraphicFramePr>
        <p:xfrm>
          <a:off x="1800225" y="2438400"/>
          <a:ext cx="3028950" cy="381000"/>
        </p:xfrm>
        <a:graphic>
          <a:graphicData uri="http://schemas.openxmlformats.org/presentationml/2006/ole">
            <p:oleObj spid="_x0000_s62470" name="Εξίσωση" r:id="rId7" imgW="2019240" imgH="203040" progId="Equation.3">
              <p:embed/>
            </p:oleObj>
          </a:graphicData>
        </a:graphic>
      </p:graphicFrame>
      <p:graphicFrame>
        <p:nvGraphicFramePr>
          <p:cNvPr id="11" name="Object 10"/>
          <p:cNvGraphicFramePr>
            <a:graphicFrameLocks noChangeAspect="1"/>
          </p:cNvGraphicFramePr>
          <p:nvPr/>
        </p:nvGraphicFramePr>
        <p:xfrm>
          <a:off x="3094038" y="3276600"/>
          <a:ext cx="4792662" cy="381000"/>
        </p:xfrm>
        <a:graphic>
          <a:graphicData uri="http://schemas.openxmlformats.org/presentationml/2006/ole">
            <p:oleObj spid="_x0000_s62471" name="Εξίσωση" r:id="rId8" imgW="3035160" imgH="241200" progId="Equation.3">
              <p:embed/>
            </p:oleObj>
          </a:graphicData>
        </a:graphic>
      </p:graphicFrame>
      <p:graphicFrame>
        <p:nvGraphicFramePr>
          <p:cNvPr id="12" name="Object 11"/>
          <p:cNvGraphicFramePr>
            <a:graphicFrameLocks noChangeAspect="1"/>
          </p:cNvGraphicFramePr>
          <p:nvPr/>
        </p:nvGraphicFramePr>
        <p:xfrm>
          <a:off x="4514850" y="3321050"/>
          <a:ext cx="114300" cy="215900"/>
        </p:xfrm>
        <a:graphic>
          <a:graphicData uri="http://schemas.openxmlformats.org/presentationml/2006/ole">
            <p:oleObj spid="_x0000_s62472" name="Εξίσωση" r:id="rId9" imgW="114120" imgH="215640" progId="Equation.3">
              <p:embed/>
            </p:oleObj>
          </a:graphicData>
        </a:graphic>
      </p:graphicFrame>
      <p:graphicFrame>
        <p:nvGraphicFramePr>
          <p:cNvPr id="13" name="Object 12"/>
          <p:cNvGraphicFramePr>
            <a:graphicFrameLocks noChangeAspect="1"/>
          </p:cNvGraphicFramePr>
          <p:nvPr/>
        </p:nvGraphicFramePr>
        <p:xfrm>
          <a:off x="2514600" y="5410200"/>
          <a:ext cx="3200400" cy="412173"/>
        </p:xfrm>
        <a:graphic>
          <a:graphicData uri="http://schemas.openxmlformats.org/presentationml/2006/ole">
            <p:oleObj spid="_x0000_s62473" name="Εξίσωση" r:id="rId10" imgW="1726920" imgH="203040" progId="Equation.3">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Linear Programming form the problem(1/2)</a:t>
            </a:r>
            <a:endParaRPr lang="en-US" dirty="0"/>
          </a:p>
        </p:txBody>
      </p:sp>
      <p:graphicFrame>
        <p:nvGraphicFramePr>
          <p:cNvPr id="5" name="Object 4"/>
          <p:cNvGraphicFramePr>
            <a:graphicFrameLocks noChangeAspect="1"/>
          </p:cNvGraphicFramePr>
          <p:nvPr/>
        </p:nvGraphicFramePr>
        <p:xfrm>
          <a:off x="4514850" y="3321050"/>
          <a:ext cx="114300" cy="215900"/>
        </p:xfrm>
        <a:graphic>
          <a:graphicData uri="http://schemas.openxmlformats.org/presentationml/2006/ole">
            <p:oleObj spid="_x0000_s63490" name="Εξίσωση" r:id="rId3" imgW="114120" imgH="215640" progId="Equation.3">
              <p:embed/>
            </p:oleObj>
          </a:graphicData>
        </a:graphic>
      </p:graphicFrame>
      <p:graphicFrame>
        <p:nvGraphicFramePr>
          <p:cNvPr id="6" name="Object 5"/>
          <p:cNvGraphicFramePr>
            <a:graphicFrameLocks noChangeAspect="1"/>
          </p:cNvGraphicFramePr>
          <p:nvPr/>
        </p:nvGraphicFramePr>
        <p:xfrm>
          <a:off x="4514850" y="3321050"/>
          <a:ext cx="114300" cy="215900"/>
        </p:xfrm>
        <a:graphic>
          <a:graphicData uri="http://schemas.openxmlformats.org/presentationml/2006/ole">
            <p:oleObj spid="_x0000_s63491" name="Εξίσωση" r:id="rId4" imgW="114120" imgH="215640" progId="Equation.3">
              <p:embed/>
            </p:oleObj>
          </a:graphicData>
        </a:graphic>
      </p:graphicFrame>
      <p:sp>
        <p:nvSpPr>
          <p:cNvPr id="7" name="Content Placeholder 6"/>
          <p:cNvSpPr>
            <a:spLocks noGrp="1"/>
          </p:cNvSpPr>
          <p:nvPr>
            <p:ph idx="1"/>
          </p:nvPr>
        </p:nvSpPr>
        <p:spPr/>
        <p:txBody>
          <a:bodyPr/>
          <a:lstStyle/>
          <a:p>
            <a:r>
              <a:rPr lang="en-US" sz="2000" dirty="0" smtClean="0"/>
              <a:t>The problem form into linear problem, consider the assignment for the coalition of all players, we determine u(M U N). </a:t>
            </a:r>
          </a:p>
          <a:p>
            <a:pPr lvl="1"/>
            <a:r>
              <a:rPr lang="en-US" sz="2000" dirty="0" smtClean="0"/>
              <a:t>The primal Introduce </a:t>
            </a:r>
            <a:r>
              <a:rPr lang="en-US" sz="2000" b="1" i="1" dirty="0" smtClean="0"/>
              <a:t>m*n</a:t>
            </a:r>
            <a:r>
              <a:rPr lang="en-US" sz="2000" dirty="0" smtClean="0"/>
              <a:t> non-negative real variables </a:t>
            </a:r>
            <a:r>
              <a:rPr lang="en-US" sz="2000" dirty="0" err="1" smtClean="0"/>
              <a:t>x</a:t>
            </a:r>
            <a:r>
              <a:rPr lang="en-US" sz="2000" baseline="-25000" dirty="0" err="1" smtClean="0"/>
              <a:t>ij</a:t>
            </a:r>
            <a:r>
              <a:rPr lang="en-US" sz="2000" dirty="0" smtClean="0"/>
              <a:t>,  </a:t>
            </a:r>
            <a:r>
              <a:rPr lang="en-US" sz="2000" dirty="0" err="1" smtClean="0"/>
              <a:t>i</a:t>
            </a:r>
            <a:r>
              <a:rPr lang="el-GR" sz="2000" dirty="0" smtClean="0"/>
              <a:t>ϵ</a:t>
            </a:r>
            <a:r>
              <a:rPr lang="en-US" sz="2000" dirty="0" smtClean="0"/>
              <a:t>M, j</a:t>
            </a:r>
            <a:r>
              <a:rPr lang="el-GR" sz="2000" dirty="0" smtClean="0"/>
              <a:t> ϵ</a:t>
            </a:r>
            <a:r>
              <a:rPr lang="en-US" sz="2000" dirty="0" smtClean="0"/>
              <a:t>N, which </a:t>
            </a:r>
            <a:r>
              <a:rPr lang="en-US" sz="2000" dirty="0" err="1" smtClean="0"/>
              <a:t>x</a:t>
            </a:r>
            <a:r>
              <a:rPr lang="en-US" sz="2000" baseline="-25000" dirty="0" err="1" smtClean="0"/>
              <a:t>ij</a:t>
            </a:r>
            <a:r>
              <a:rPr lang="en-US" sz="2000" dirty="0" smtClean="0"/>
              <a:t> </a:t>
            </a:r>
            <a:r>
              <a:rPr lang="el-GR" sz="2000" dirty="0" smtClean="0"/>
              <a:t>ϵ</a:t>
            </a:r>
            <a:r>
              <a:rPr lang="en-US" sz="2000" dirty="0" smtClean="0"/>
              <a:t> {0, 1}</a:t>
            </a:r>
            <a:r>
              <a:rPr lang="en-US" sz="2000" baseline="30000" dirty="0" smtClean="0"/>
              <a:t>*</a:t>
            </a:r>
            <a:r>
              <a:rPr lang="en-US" sz="2000" dirty="0" smtClean="0"/>
              <a:t> and </a:t>
            </a:r>
            <a:r>
              <a:rPr lang="en-US" sz="2000" b="1" i="1" dirty="0" err="1" smtClean="0"/>
              <a:t>m+n</a:t>
            </a:r>
            <a:r>
              <a:rPr lang="en-US" sz="2000" dirty="0" smtClean="0"/>
              <a:t> constraints</a:t>
            </a:r>
          </a:p>
          <a:p>
            <a:pPr lvl="1"/>
            <a:r>
              <a:rPr lang="en-US" sz="2000" dirty="0" smtClean="0"/>
              <a:t>The dual has </a:t>
            </a:r>
            <a:r>
              <a:rPr lang="en-US" sz="2000" b="1" i="1" dirty="0" err="1" smtClean="0"/>
              <a:t>m+n</a:t>
            </a:r>
            <a:r>
              <a:rPr lang="en-US" sz="2000" dirty="0" smtClean="0"/>
              <a:t> non-negative real variables</a:t>
            </a:r>
            <a:r>
              <a:rPr lang="el-GR" sz="2000" dirty="0" smtClean="0"/>
              <a:t> </a:t>
            </a:r>
            <a:r>
              <a:rPr lang="en-US" sz="2000" dirty="0" smtClean="0"/>
              <a:t>(u</a:t>
            </a:r>
            <a:r>
              <a:rPr lang="en-US" sz="2000" baseline="-25000" dirty="0" smtClean="0"/>
              <a:t>1</a:t>
            </a:r>
            <a:r>
              <a:rPr lang="en-US" sz="2000" dirty="0" smtClean="0"/>
              <a:t>, …</a:t>
            </a:r>
            <a:r>
              <a:rPr lang="el-GR" sz="2000" dirty="0" smtClean="0"/>
              <a:t>,</a:t>
            </a:r>
            <a:r>
              <a:rPr lang="en-US" sz="2000" dirty="0" smtClean="0"/>
              <a:t>u</a:t>
            </a:r>
            <a:r>
              <a:rPr lang="en-US" sz="2000" baseline="-25000" dirty="0" smtClean="0"/>
              <a:t>m</a:t>
            </a:r>
            <a:r>
              <a:rPr lang="en-US" sz="2000" dirty="0" smtClean="0"/>
              <a:t>,</a:t>
            </a:r>
            <a:r>
              <a:rPr lang="el-GR" sz="2000" dirty="0" smtClean="0"/>
              <a:t>υ</a:t>
            </a:r>
            <a:r>
              <a:rPr lang="en-US" sz="2000" baseline="-25000" dirty="0" smtClean="0"/>
              <a:t>1</a:t>
            </a:r>
            <a:r>
              <a:rPr lang="en-US" sz="2000" dirty="0" smtClean="0"/>
              <a:t>,…,</a:t>
            </a:r>
            <a:r>
              <a:rPr lang="el-GR" sz="2000" dirty="0" smtClean="0"/>
              <a:t>υ</a:t>
            </a:r>
            <a:r>
              <a:rPr lang="en-US" sz="2000" baseline="-25000" dirty="0" smtClean="0"/>
              <a:t>n</a:t>
            </a:r>
            <a:r>
              <a:rPr lang="en-US" sz="2000" dirty="0" smtClean="0"/>
              <a:t>), and </a:t>
            </a:r>
            <a:r>
              <a:rPr lang="en-US" sz="2000" b="1" i="1" dirty="0" smtClean="0"/>
              <a:t>m*n </a:t>
            </a:r>
            <a:r>
              <a:rPr lang="en-US" sz="2000" dirty="0" smtClean="0"/>
              <a:t>constraints</a:t>
            </a:r>
          </a:p>
          <a:p>
            <a:pPr lvl="1">
              <a:buNone/>
            </a:pPr>
            <a:endParaRPr lang="en-US" b="1" i="1" dirty="0" smtClean="0"/>
          </a:p>
          <a:p>
            <a:pPr lvl="1"/>
            <a:endParaRPr lang="en-US" dirty="0" smtClean="0"/>
          </a:p>
        </p:txBody>
      </p:sp>
      <p:sp>
        <p:nvSpPr>
          <p:cNvPr id="8" name="TextBox 7"/>
          <p:cNvSpPr txBox="1"/>
          <p:nvPr/>
        </p:nvSpPr>
        <p:spPr>
          <a:xfrm>
            <a:off x="1143000" y="6400800"/>
            <a:ext cx="4800600" cy="369332"/>
          </a:xfrm>
          <a:prstGeom prst="rect">
            <a:avLst/>
          </a:prstGeom>
          <a:noFill/>
        </p:spPr>
        <p:txBody>
          <a:bodyPr wrap="square" rtlCol="0">
            <a:spAutoFit/>
          </a:bodyPr>
          <a:lstStyle/>
          <a:p>
            <a:r>
              <a:rPr lang="en-US" dirty="0" smtClean="0"/>
              <a:t>* because is assignments problem</a:t>
            </a:r>
            <a:endParaRPr lang="en-US" dirty="0"/>
          </a:p>
        </p:txBody>
      </p:sp>
      <p:graphicFrame>
        <p:nvGraphicFramePr>
          <p:cNvPr id="9" name="Object 8"/>
          <p:cNvGraphicFramePr>
            <a:graphicFrameLocks noChangeAspect="1"/>
          </p:cNvGraphicFramePr>
          <p:nvPr/>
        </p:nvGraphicFramePr>
        <p:xfrm>
          <a:off x="1446213" y="3962400"/>
          <a:ext cx="3001962" cy="1828800"/>
        </p:xfrm>
        <a:graphic>
          <a:graphicData uri="http://schemas.openxmlformats.org/presentationml/2006/ole">
            <p:oleObj spid="_x0000_s63492" name="Εξίσωση" r:id="rId5" imgW="1625400" imgH="990360" progId="Equation.3">
              <p:embed/>
            </p:oleObj>
          </a:graphicData>
        </a:graphic>
      </p:graphicFrame>
      <p:graphicFrame>
        <p:nvGraphicFramePr>
          <p:cNvPr id="10" name="Object 9"/>
          <p:cNvGraphicFramePr>
            <a:graphicFrameLocks noChangeAspect="1"/>
          </p:cNvGraphicFramePr>
          <p:nvPr/>
        </p:nvGraphicFramePr>
        <p:xfrm>
          <a:off x="4800600" y="3962400"/>
          <a:ext cx="3937000" cy="1219200"/>
        </p:xfrm>
        <a:graphic>
          <a:graphicData uri="http://schemas.openxmlformats.org/presentationml/2006/ole">
            <p:oleObj spid="_x0000_s63493" name="Εξίσωση" r:id="rId6" imgW="1968480" imgH="609480" progId="Equation.3">
              <p:embed/>
            </p:oleObj>
          </a:graphicData>
        </a:graphic>
      </p:graphicFrame>
      <p:sp>
        <p:nvSpPr>
          <p:cNvPr id="11" name="TextBox 10"/>
          <p:cNvSpPr txBox="1"/>
          <p:nvPr/>
        </p:nvSpPr>
        <p:spPr>
          <a:xfrm>
            <a:off x="2209800" y="3657600"/>
            <a:ext cx="1426096" cy="400110"/>
          </a:xfrm>
          <a:prstGeom prst="rect">
            <a:avLst/>
          </a:prstGeom>
          <a:noFill/>
        </p:spPr>
        <p:txBody>
          <a:bodyPr wrap="square" rtlCol="0">
            <a:spAutoFit/>
          </a:bodyPr>
          <a:lstStyle/>
          <a:p>
            <a:r>
              <a:rPr lang="en-US" b="1" dirty="0" smtClean="0"/>
              <a:t>primal</a:t>
            </a:r>
            <a:endParaRPr lang="en-US" b="1" dirty="0"/>
          </a:p>
        </p:txBody>
      </p:sp>
      <p:sp>
        <p:nvSpPr>
          <p:cNvPr id="12" name="TextBox 11"/>
          <p:cNvSpPr txBox="1"/>
          <p:nvPr/>
        </p:nvSpPr>
        <p:spPr>
          <a:xfrm>
            <a:off x="6019800" y="3657600"/>
            <a:ext cx="838200" cy="369332"/>
          </a:xfrm>
          <a:prstGeom prst="rect">
            <a:avLst/>
          </a:prstGeom>
          <a:noFill/>
        </p:spPr>
        <p:txBody>
          <a:bodyPr wrap="square" rtlCol="0">
            <a:spAutoFit/>
          </a:bodyPr>
          <a:lstStyle/>
          <a:p>
            <a:r>
              <a:rPr lang="en-US" b="1" dirty="0" smtClean="0"/>
              <a:t>dual</a:t>
            </a:r>
            <a:endParaRPr lang="en-US"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Linear Programming form the problem(2/2)</a:t>
            </a:r>
            <a:endParaRPr lang="en-US" dirty="0"/>
          </a:p>
        </p:txBody>
      </p:sp>
      <p:sp>
        <p:nvSpPr>
          <p:cNvPr id="3" name="Content Placeholder 2"/>
          <p:cNvSpPr>
            <a:spLocks noGrp="1"/>
          </p:cNvSpPr>
          <p:nvPr>
            <p:ph idx="1"/>
          </p:nvPr>
        </p:nvSpPr>
        <p:spPr/>
        <p:txBody>
          <a:bodyPr>
            <a:normAutofit fontScale="92500" lnSpcReduction="20000"/>
          </a:bodyPr>
          <a:lstStyle/>
          <a:p>
            <a:r>
              <a:rPr lang="en-US" sz="2400" dirty="0" smtClean="0"/>
              <a:t>From the duality solution we find a vector (u,</a:t>
            </a:r>
            <a:r>
              <a:rPr lang="el-GR" sz="2400" dirty="0" smtClean="0"/>
              <a:t>υ</a:t>
            </a:r>
            <a:r>
              <a:rPr lang="en-US" sz="2400" dirty="0" smtClean="0"/>
              <a:t>) </a:t>
            </a:r>
            <a:r>
              <a:rPr lang="el-GR" sz="2400" dirty="0" smtClean="0"/>
              <a:t>=</a:t>
            </a:r>
            <a:r>
              <a:rPr lang="en-US" sz="2400" dirty="0" smtClean="0"/>
              <a:t> (u</a:t>
            </a:r>
            <a:r>
              <a:rPr lang="en-US" sz="2400" baseline="-25000" dirty="0" smtClean="0"/>
              <a:t>1</a:t>
            </a:r>
            <a:r>
              <a:rPr lang="en-US" sz="2400" dirty="0" smtClean="0"/>
              <a:t>, …</a:t>
            </a:r>
            <a:r>
              <a:rPr lang="el-GR" sz="2400" dirty="0" smtClean="0"/>
              <a:t>,</a:t>
            </a:r>
            <a:r>
              <a:rPr lang="en-US" sz="2400" dirty="0" smtClean="0"/>
              <a:t>u</a:t>
            </a:r>
            <a:r>
              <a:rPr lang="en-US" sz="2400" baseline="-25000" dirty="0" smtClean="0"/>
              <a:t>m</a:t>
            </a:r>
            <a:r>
              <a:rPr lang="en-US" sz="2400" dirty="0" smtClean="0"/>
              <a:t>,</a:t>
            </a:r>
            <a:r>
              <a:rPr lang="el-GR" sz="2400" dirty="0" smtClean="0"/>
              <a:t>υ</a:t>
            </a:r>
            <a:r>
              <a:rPr lang="en-US" sz="2400" baseline="-25000" dirty="0" smtClean="0"/>
              <a:t>1</a:t>
            </a:r>
            <a:r>
              <a:rPr lang="en-US" sz="2400" dirty="0" smtClean="0"/>
              <a:t>,…,</a:t>
            </a:r>
            <a:r>
              <a:rPr lang="el-GR" sz="2400" dirty="0" smtClean="0"/>
              <a:t>υ</a:t>
            </a:r>
            <a:r>
              <a:rPr lang="en-US" sz="2400" baseline="-25000" dirty="0" smtClean="0"/>
              <a:t>n</a:t>
            </a:r>
            <a:r>
              <a:rPr lang="en-US" sz="2400" dirty="0" smtClean="0"/>
              <a:t>)</a:t>
            </a:r>
            <a:r>
              <a:rPr lang="el-GR" sz="2400" dirty="0" smtClean="0"/>
              <a:t>, </a:t>
            </a:r>
            <a:r>
              <a:rPr lang="en-US" sz="2400" dirty="0" smtClean="0"/>
              <a:t>then we have:</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this means that (u,</a:t>
            </a:r>
            <a:r>
              <a:rPr lang="el-GR" sz="2400" dirty="0" smtClean="0"/>
              <a:t>υ</a:t>
            </a:r>
            <a:r>
              <a:rPr lang="en-US" sz="2400" dirty="0" smtClean="0"/>
              <a:t>) is an imputation of the assignments game and from the constraints fore every pair of </a:t>
            </a:r>
            <a:r>
              <a:rPr lang="en-US" sz="2400" dirty="0" err="1" smtClean="0"/>
              <a:t>i</a:t>
            </a:r>
            <a:r>
              <a:rPr lang="en-US" sz="2400" dirty="0" smtClean="0"/>
              <a:t> </a:t>
            </a:r>
            <a:r>
              <a:rPr lang="el-GR" sz="2400" dirty="0" smtClean="0"/>
              <a:t>ϵ</a:t>
            </a:r>
            <a:r>
              <a:rPr lang="en-US" sz="2400" dirty="0" smtClean="0"/>
              <a:t> M, j</a:t>
            </a:r>
            <a:r>
              <a:rPr lang="el-GR" sz="2400" dirty="0" smtClean="0"/>
              <a:t> ϵ </a:t>
            </a:r>
            <a:r>
              <a:rPr lang="en-US" sz="2400" dirty="0" smtClean="0"/>
              <a:t>N </a:t>
            </a:r>
            <a:br>
              <a:rPr lang="en-US" sz="2400" dirty="0" smtClean="0"/>
            </a:br>
            <a:r>
              <a:rPr lang="en-US" sz="2400" dirty="0" smtClean="0"/>
              <a:t>is valid: </a:t>
            </a:r>
            <a:br>
              <a:rPr lang="en-US" sz="2400" dirty="0" smtClean="0"/>
            </a:br>
            <a:r>
              <a:rPr lang="en-US" sz="2400" dirty="0" smtClean="0"/>
              <a:t>and is valid for any coalition S:</a:t>
            </a:r>
          </a:p>
          <a:p>
            <a:pPr>
              <a:buNone/>
            </a:pPr>
            <a:endParaRPr lang="en-US" sz="2400" dirty="0" smtClean="0"/>
          </a:p>
          <a:p>
            <a:r>
              <a:rPr lang="en-US" sz="2400" b="1" dirty="0" smtClean="0"/>
              <a:t>Theorem:</a:t>
            </a:r>
            <a:r>
              <a:rPr lang="en-US" sz="2400" dirty="0" smtClean="0"/>
              <a:t> </a:t>
            </a:r>
            <a:r>
              <a:rPr lang="en-US" sz="2400" i="1" dirty="0" smtClean="0"/>
              <a:t>In core of an assignment game is precisely the set of solutions of the LP dual of the corresponding problem</a:t>
            </a:r>
          </a:p>
          <a:p>
            <a:r>
              <a:rPr lang="en-US" sz="2400" dirty="0" smtClean="0"/>
              <a:t>In order to achieve the profit </a:t>
            </a:r>
            <a:r>
              <a:rPr lang="en-US" sz="2400" dirty="0" err="1" smtClean="0"/>
              <a:t>u</a:t>
            </a:r>
            <a:r>
              <a:rPr lang="en-US" sz="2400" baseline="-25000" dirty="0" err="1" smtClean="0"/>
              <a:t>i</a:t>
            </a:r>
            <a:r>
              <a:rPr lang="en-US" sz="2400" dirty="0" smtClean="0"/>
              <a:t> promised by a core vector (u,</a:t>
            </a:r>
            <a:r>
              <a:rPr lang="el-GR" sz="2400" dirty="0" smtClean="0"/>
              <a:t>υ</a:t>
            </a:r>
            <a:r>
              <a:rPr lang="en-US" sz="2400" dirty="0" smtClean="0"/>
              <a:t>), the owner of the </a:t>
            </a:r>
            <a:r>
              <a:rPr lang="en-US" sz="2400" dirty="0" err="1" smtClean="0"/>
              <a:t>i</a:t>
            </a:r>
            <a:r>
              <a:rPr lang="en-US" sz="2400" baseline="30000" dirty="0" err="1" smtClean="0"/>
              <a:t>th</a:t>
            </a:r>
            <a:r>
              <a:rPr lang="en-US" sz="2400" dirty="0" smtClean="0"/>
              <a:t> house must sell it at the price: p</a:t>
            </a:r>
            <a:r>
              <a:rPr lang="en-US" sz="2400" baseline="-25000" dirty="0" smtClean="0"/>
              <a:t>i</a:t>
            </a:r>
            <a:r>
              <a:rPr lang="en-US" sz="2400" dirty="0" smtClean="0"/>
              <a:t> = </a:t>
            </a:r>
            <a:r>
              <a:rPr lang="en-US" sz="2400" dirty="0" err="1" smtClean="0"/>
              <a:t>c</a:t>
            </a:r>
            <a:r>
              <a:rPr lang="en-US" sz="2400" baseline="-25000" dirty="0" err="1" smtClean="0"/>
              <a:t>i</a:t>
            </a:r>
            <a:r>
              <a:rPr lang="en-US" sz="2400" dirty="0" smtClean="0"/>
              <a:t> + </a:t>
            </a:r>
            <a:r>
              <a:rPr lang="en-US" sz="2400" dirty="0" err="1" smtClean="0"/>
              <a:t>u</a:t>
            </a:r>
            <a:r>
              <a:rPr lang="en-US" sz="2400" baseline="-25000" dirty="0" err="1" smtClean="0"/>
              <a:t>i</a:t>
            </a:r>
            <a:r>
              <a:rPr lang="en-US" sz="2400" dirty="0" smtClean="0"/>
              <a:t>  </a:t>
            </a:r>
            <a:br>
              <a:rPr lang="en-US" sz="2400" dirty="0" smtClean="0"/>
            </a:br>
            <a:r>
              <a:rPr lang="en-US" sz="2400" dirty="0" smtClean="0"/>
              <a:t>and if the seller </a:t>
            </a:r>
            <a:r>
              <a:rPr lang="en-US" sz="2400" dirty="0" err="1" smtClean="0"/>
              <a:t>i</a:t>
            </a:r>
            <a:r>
              <a:rPr lang="en-US" sz="2400" dirty="0" smtClean="0"/>
              <a:t> give a price p</a:t>
            </a:r>
            <a:r>
              <a:rPr lang="en-US" sz="2400" baseline="-25000" dirty="0" smtClean="0"/>
              <a:t>i</a:t>
            </a:r>
            <a:r>
              <a:rPr lang="en-US" sz="2400" dirty="0" smtClean="0"/>
              <a:t> is the buyer j can choice among the m possible gains: </a:t>
            </a:r>
            <a:r>
              <a:rPr lang="en-US" sz="2400" dirty="0" err="1" smtClean="0"/>
              <a:t>h</a:t>
            </a:r>
            <a:r>
              <a:rPr lang="en-US" sz="2400" baseline="-25000" dirty="0" err="1" smtClean="0"/>
              <a:t>ij</a:t>
            </a:r>
            <a:r>
              <a:rPr lang="en-US" sz="2400" dirty="0" smtClean="0"/>
              <a:t> - p</a:t>
            </a:r>
            <a:r>
              <a:rPr lang="en-US" sz="2400" baseline="-25000" dirty="0" smtClean="0"/>
              <a:t>i</a:t>
            </a:r>
            <a:r>
              <a:rPr lang="en-US" sz="2400" dirty="0" smtClean="0"/>
              <a:t/>
            </a:r>
            <a:br>
              <a:rPr lang="en-US" sz="2400" dirty="0" smtClean="0"/>
            </a:br>
            <a:endParaRPr lang="en-US" sz="2400" baseline="-25000" dirty="0" smtClean="0"/>
          </a:p>
        </p:txBody>
      </p:sp>
      <p:graphicFrame>
        <p:nvGraphicFramePr>
          <p:cNvPr id="4" name="Object 3"/>
          <p:cNvGraphicFramePr>
            <a:graphicFrameLocks noChangeAspect="1"/>
          </p:cNvGraphicFramePr>
          <p:nvPr/>
        </p:nvGraphicFramePr>
        <p:xfrm>
          <a:off x="2514600" y="1981200"/>
          <a:ext cx="4724400" cy="733240"/>
        </p:xfrm>
        <a:graphic>
          <a:graphicData uri="http://schemas.openxmlformats.org/presentationml/2006/ole">
            <p:oleObj spid="_x0000_s64514" name="Εξίσωση" r:id="rId3" imgW="2438280" imgH="355320" progId="Equation.3">
              <p:embed/>
            </p:oleObj>
          </a:graphicData>
        </a:graphic>
      </p:graphicFrame>
      <p:graphicFrame>
        <p:nvGraphicFramePr>
          <p:cNvPr id="6" name="Object 5"/>
          <p:cNvGraphicFramePr>
            <a:graphicFrameLocks noChangeAspect="1"/>
          </p:cNvGraphicFramePr>
          <p:nvPr/>
        </p:nvGraphicFramePr>
        <p:xfrm>
          <a:off x="1828800" y="3200400"/>
          <a:ext cx="2245895" cy="381000"/>
        </p:xfrm>
        <a:graphic>
          <a:graphicData uri="http://schemas.openxmlformats.org/presentationml/2006/ole">
            <p:oleObj spid="_x0000_s64515" name="Εξίσωση" r:id="rId4" imgW="1422360" imgH="241200" progId="Equation.3">
              <p:embed/>
            </p:oleObj>
          </a:graphicData>
        </a:graphic>
      </p:graphicFrame>
      <p:graphicFrame>
        <p:nvGraphicFramePr>
          <p:cNvPr id="7" name="Object 6"/>
          <p:cNvGraphicFramePr>
            <a:graphicFrameLocks noChangeAspect="1"/>
          </p:cNvGraphicFramePr>
          <p:nvPr/>
        </p:nvGraphicFramePr>
        <p:xfrm>
          <a:off x="4514850" y="3321050"/>
          <a:ext cx="114300" cy="215900"/>
        </p:xfrm>
        <a:graphic>
          <a:graphicData uri="http://schemas.openxmlformats.org/presentationml/2006/ole">
            <p:oleObj spid="_x0000_s64516" name="Εξίσωση" r:id="rId5" imgW="114120" imgH="215640" progId="Equation.3">
              <p:embed/>
            </p:oleObj>
          </a:graphicData>
        </a:graphic>
      </p:graphicFrame>
      <p:graphicFrame>
        <p:nvGraphicFramePr>
          <p:cNvPr id="8" name="Object 7"/>
          <p:cNvGraphicFramePr>
            <a:graphicFrameLocks noChangeAspect="1"/>
          </p:cNvGraphicFramePr>
          <p:nvPr/>
        </p:nvGraphicFramePr>
        <p:xfrm>
          <a:off x="4267200" y="3352800"/>
          <a:ext cx="3020786" cy="762000"/>
        </p:xfrm>
        <a:graphic>
          <a:graphicData uri="http://schemas.openxmlformats.org/presentationml/2006/ole">
            <p:oleObj spid="_x0000_s64517" name="Εξίσωση" r:id="rId6" imgW="1409400" imgH="355320" progId="Equation.3">
              <p:embed/>
            </p:oleObj>
          </a:graphicData>
        </a:graphic>
      </p:graphicFrame>
      <p:cxnSp>
        <p:nvCxnSpPr>
          <p:cNvPr id="11" name="Straight Arrow Connector 10"/>
          <p:cNvCxnSpPr>
            <a:stCxn id="19" idx="1"/>
          </p:cNvCxnSpPr>
          <p:nvPr/>
        </p:nvCxnSpPr>
        <p:spPr>
          <a:xfrm rot="10800000" flipV="1">
            <a:off x="7308304" y="3557046"/>
            <a:ext cx="755576" cy="8797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9" idx="1"/>
          </p:cNvCxnSpPr>
          <p:nvPr/>
        </p:nvCxnSpPr>
        <p:spPr>
          <a:xfrm rot="10800000">
            <a:off x="7308304" y="2204865"/>
            <a:ext cx="755576" cy="135218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063880" y="3356992"/>
            <a:ext cx="1080120" cy="400110"/>
          </a:xfrm>
          <a:prstGeom prst="rect">
            <a:avLst/>
          </a:prstGeom>
          <a:noFill/>
        </p:spPr>
        <p:txBody>
          <a:bodyPr wrap="square" rtlCol="0">
            <a:spAutoFit/>
          </a:bodyPr>
          <a:lstStyle/>
          <a:p>
            <a:r>
              <a:rPr lang="en-US" dirty="0" smtClean="0">
                <a:solidFill>
                  <a:srgbClr val="FF0000"/>
                </a:solidFill>
              </a:rPr>
              <a:t>Core</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linds(horizontal)">
                                      <p:cBhvr>
                                        <p:cTn id="10" dur="500"/>
                                        <p:tgtEl>
                                          <p:spTgt spid="1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blinds(horizontal)">
                                      <p:cBhvr>
                                        <p:cTn id="1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An example(1/2)</a:t>
            </a:r>
            <a:endParaRPr lang="en-US" dirty="0"/>
          </a:p>
        </p:txBody>
      </p:sp>
      <p:graphicFrame>
        <p:nvGraphicFramePr>
          <p:cNvPr id="26" name="Table 25"/>
          <p:cNvGraphicFramePr>
            <a:graphicFrameLocks noGrp="1"/>
          </p:cNvGraphicFramePr>
          <p:nvPr/>
        </p:nvGraphicFramePr>
        <p:xfrm>
          <a:off x="0" y="1600200"/>
          <a:ext cx="4572000" cy="2026920"/>
        </p:xfrm>
        <a:graphic>
          <a:graphicData uri="http://schemas.openxmlformats.org/drawingml/2006/table">
            <a:tbl>
              <a:tblPr firstRow="1" bandRow="1">
                <a:tableStyleId>{5C22544A-7EE6-4342-B048-85BDC9FD1C3A}</a:tableStyleId>
              </a:tblPr>
              <a:tblGrid>
                <a:gridCol w="914400"/>
                <a:gridCol w="914400"/>
                <a:gridCol w="914400"/>
                <a:gridCol w="914400"/>
                <a:gridCol w="914400"/>
              </a:tblGrid>
              <a:tr h="370840">
                <a:tc>
                  <a:txBody>
                    <a:bodyPr/>
                    <a:lstStyle/>
                    <a:p>
                      <a:r>
                        <a:rPr lang="en-US" dirty="0" smtClean="0"/>
                        <a:t>Houses</a:t>
                      </a:r>
                      <a:r>
                        <a:rPr lang="en-US" baseline="0" dirty="0" smtClean="0"/>
                        <a:t> (</a:t>
                      </a:r>
                      <a:r>
                        <a:rPr lang="en-US" baseline="0" dirty="0" err="1" smtClean="0"/>
                        <a:t>i</a:t>
                      </a:r>
                      <a:r>
                        <a:rPr lang="en-US" baseline="0" dirty="0" smtClean="0"/>
                        <a:t>)</a:t>
                      </a:r>
                      <a:endParaRPr lang="en-US" dirty="0"/>
                    </a:p>
                  </a:txBody>
                  <a:tcPr/>
                </a:tc>
                <a:tc>
                  <a:txBody>
                    <a:bodyPr/>
                    <a:lstStyle/>
                    <a:p>
                      <a:r>
                        <a:rPr lang="en-US" dirty="0" smtClean="0"/>
                        <a:t>Seller’s basis (</a:t>
                      </a:r>
                      <a:r>
                        <a:rPr lang="en-US" dirty="0" err="1" smtClean="0"/>
                        <a:t>c</a:t>
                      </a:r>
                      <a:r>
                        <a:rPr lang="en-US" baseline="-25000" dirty="0" err="1" smtClean="0"/>
                        <a:t>i</a:t>
                      </a:r>
                      <a:r>
                        <a:rPr lang="en-US" dirty="0" smtClean="0"/>
                        <a:t>)</a:t>
                      </a:r>
                      <a:endParaRPr lang="en-US" dirty="0"/>
                    </a:p>
                  </a:txBody>
                  <a:tcPr/>
                </a:tc>
                <a:tc gridSpan="3">
                  <a:txBody>
                    <a:bodyPr/>
                    <a:lstStyle/>
                    <a:p>
                      <a:r>
                        <a:rPr lang="en-US" dirty="0" smtClean="0"/>
                        <a:t>Buyer’s valuations</a:t>
                      </a:r>
                    </a:p>
                    <a:p>
                      <a:r>
                        <a:rPr lang="en-US" dirty="0" smtClean="0"/>
                        <a:t>(h</a:t>
                      </a:r>
                      <a:r>
                        <a:rPr lang="en-US" baseline="-25000" dirty="0" smtClean="0"/>
                        <a:t>i1</a:t>
                      </a:r>
                      <a:r>
                        <a:rPr lang="en-US" dirty="0" smtClean="0"/>
                        <a:t>)           (h</a:t>
                      </a:r>
                      <a:r>
                        <a:rPr lang="en-US" baseline="-25000" dirty="0" smtClean="0"/>
                        <a:t>i2</a:t>
                      </a:r>
                      <a:r>
                        <a:rPr lang="en-US" dirty="0" smtClean="0"/>
                        <a:t>)            (h</a:t>
                      </a:r>
                      <a:r>
                        <a:rPr lang="en-US" baseline="-25000" dirty="0" smtClean="0"/>
                        <a:t>i3</a:t>
                      </a:r>
                      <a:r>
                        <a:rPr lang="en-US" dirty="0" smtClean="0"/>
                        <a:t>)</a:t>
                      </a:r>
                      <a:endParaRPr lang="en-US" dirty="0"/>
                    </a:p>
                  </a:txBody>
                  <a:tcPr/>
                </a:tc>
                <a:tc hMerge="1">
                  <a:txBody>
                    <a:bodyPr/>
                    <a:lstStyle/>
                    <a:p>
                      <a:endParaRPr lang="en-US" dirty="0"/>
                    </a:p>
                  </a:txBody>
                  <a:tcPr>
                    <a:lnL w="12700" cap="flat" cmpd="sng" algn="ctr">
                      <a:solidFill>
                        <a:schemeClr val="tx1"/>
                      </a:solidFill>
                      <a:prstDash val="solid"/>
                      <a:round/>
                      <a:headEnd type="none" w="med" len="med"/>
                      <a:tailEnd type="none" w="med" len="med"/>
                    </a:lnL>
                  </a:tcPr>
                </a:tc>
                <a:tc hMerge="1">
                  <a:txBody>
                    <a:bodyPr/>
                    <a:lstStyle/>
                    <a:p>
                      <a:endParaRPr lang="en-US" dirty="0"/>
                    </a:p>
                  </a:txBody>
                  <a:tcPr/>
                </a:tc>
              </a:tr>
              <a:tr h="370840">
                <a:tc>
                  <a:txBody>
                    <a:bodyPr/>
                    <a:lstStyle/>
                    <a:p>
                      <a:r>
                        <a:rPr lang="en-US" dirty="0" smtClean="0"/>
                        <a:t>1</a:t>
                      </a:r>
                      <a:endParaRPr lang="en-US" dirty="0"/>
                    </a:p>
                  </a:txBody>
                  <a:tcPr/>
                </a:tc>
                <a:tc>
                  <a:txBody>
                    <a:bodyPr/>
                    <a:lstStyle/>
                    <a:p>
                      <a:r>
                        <a:rPr lang="en-US" dirty="0" smtClean="0"/>
                        <a:t>18 $</a:t>
                      </a:r>
                      <a:endParaRPr lang="en-US" dirty="0"/>
                    </a:p>
                  </a:txBody>
                  <a:tcPr/>
                </a:tc>
                <a:tc>
                  <a:txBody>
                    <a:bodyPr/>
                    <a:lstStyle/>
                    <a:p>
                      <a:r>
                        <a:rPr lang="en-US" dirty="0" smtClean="0"/>
                        <a:t>23 $</a:t>
                      </a:r>
                      <a:endParaRPr lang="en-US" dirty="0"/>
                    </a:p>
                  </a:txBody>
                  <a:tcPr/>
                </a:tc>
                <a:tc>
                  <a:txBody>
                    <a:bodyPr/>
                    <a:lstStyle/>
                    <a:p>
                      <a:r>
                        <a:rPr lang="en-US" dirty="0" smtClean="0"/>
                        <a:t>26 $</a:t>
                      </a:r>
                      <a:endParaRPr lang="en-US" dirty="0"/>
                    </a:p>
                  </a:txBody>
                  <a:tcPr/>
                </a:tc>
                <a:tc>
                  <a:txBody>
                    <a:bodyPr/>
                    <a:lstStyle/>
                    <a:p>
                      <a:r>
                        <a:rPr lang="en-US" dirty="0" smtClean="0"/>
                        <a:t>20 $</a:t>
                      </a:r>
                      <a:endParaRPr lang="en-US" dirty="0"/>
                    </a:p>
                  </a:txBody>
                  <a:tcPr/>
                </a:tc>
              </a:tr>
              <a:tr h="370840">
                <a:tc>
                  <a:txBody>
                    <a:bodyPr/>
                    <a:lstStyle/>
                    <a:p>
                      <a:r>
                        <a:rPr lang="en-US" dirty="0" smtClean="0"/>
                        <a:t>2</a:t>
                      </a:r>
                      <a:endParaRPr lang="en-US" dirty="0"/>
                    </a:p>
                  </a:txBody>
                  <a:tcPr/>
                </a:tc>
                <a:tc>
                  <a:txBody>
                    <a:bodyPr/>
                    <a:lstStyle/>
                    <a:p>
                      <a:r>
                        <a:rPr lang="en-US" dirty="0" smtClean="0"/>
                        <a:t>15 $</a:t>
                      </a:r>
                      <a:endParaRPr lang="en-US" dirty="0"/>
                    </a:p>
                  </a:txBody>
                  <a:tcPr/>
                </a:tc>
                <a:tc>
                  <a:txBody>
                    <a:bodyPr/>
                    <a:lstStyle/>
                    <a:p>
                      <a:r>
                        <a:rPr lang="en-US" dirty="0" smtClean="0"/>
                        <a:t>22 $</a:t>
                      </a:r>
                      <a:endParaRPr lang="en-US" dirty="0"/>
                    </a:p>
                  </a:txBody>
                  <a:tcPr/>
                </a:tc>
                <a:tc>
                  <a:txBody>
                    <a:bodyPr/>
                    <a:lstStyle/>
                    <a:p>
                      <a:r>
                        <a:rPr lang="en-US" dirty="0" smtClean="0"/>
                        <a:t>24 $</a:t>
                      </a:r>
                      <a:endParaRPr lang="en-US" dirty="0"/>
                    </a:p>
                  </a:txBody>
                  <a:tcPr/>
                </a:tc>
                <a:tc>
                  <a:txBody>
                    <a:bodyPr/>
                    <a:lstStyle/>
                    <a:p>
                      <a:r>
                        <a:rPr lang="en-US" dirty="0" smtClean="0"/>
                        <a:t>21 $</a:t>
                      </a:r>
                      <a:endParaRPr lang="en-US" dirty="0"/>
                    </a:p>
                  </a:txBody>
                  <a:tcPr/>
                </a:tc>
              </a:tr>
              <a:tr h="370840">
                <a:tc>
                  <a:txBody>
                    <a:bodyPr/>
                    <a:lstStyle/>
                    <a:p>
                      <a:r>
                        <a:rPr lang="en-US" dirty="0" smtClean="0"/>
                        <a:t>3</a:t>
                      </a:r>
                      <a:endParaRPr lang="en-US" dirty="0"/>
                    </a:p>
                  </a:txBody>
                  <a:tcPr/>
                </a:tc>
                <a:tc>
                  <a:txBody>
                    <a:bodyPr/>
                    <a:lstStyle/>
                    <a:p>
                      <a:r>
                        <a:rPr lang="en-US" dirty="0" smtClean="0"/>
                        <a:t>19 $</a:t>
                      </a:r>
                      <a:endParaRPr lang="en-US" dirty="0"/>
                    </a:p>
                  </a:txBody>
                  <a:tcPr/>
                </a:tc>
                <a:tc>
                  <a:txBody>
                    <a:bodyPr/>
                    <a:lstStyle/>
                    <a:p>
                      <a:r>
                        <a:rPr lang="en-US" dirty="0" smtClean="0"/>
                        <a:t>21 $</a:t>
                      </a:r>
                      <a:endParaRPr lang="en-US" dirty="0"/>
                    </a:p>
                  </a:txBody>
                  <a:tcPr/>
                </a:tc>
                <a:tc>
                  <a:txBody>
                    <a:bodyPr/>
                    <a:lstStyle/>
                    <a:p>
                      <a:r>
                        <a:rPr lang="en-US" dirty="0" smtClean="0"/>
                        <a:t>22 $</a:t>
                      </a:r>
                      <a:endParaRPr lang="en-US" dirty="0"/>
                    </a:p>
                  </a:txBody>
                  <a:tcPr/>
                </a:tc>
                <a:tc>
                  <a:txBody>
                    <a:bodyPr/>
                    <a:lstStyle/>
                    <a:p>
                      <a:r>
                        <a:rPr lang="en-US" dirty="0" smtClean="0"/>
                        <a:t>17 $</a:t>
                      </a:r>
                      <a:endParaRPr lang="en-US" dirty="0"/>
                    </a:p>
                  </a:txBody>
                  <a:tcPr/>
                </a:tc>
              </a:tr>
            </a:tbl>
          </a:graphicData>
        </a:graphic>
      </p:graphicFrame>
      <p:pic>
        <p:nvPicPr>
          <p:cNvPr id="10245" name="Picture 5"/>
          <p:cNvPicPr>
            <a:picLocks noGrp="1" noChangeAspect="1" noChangeArrowheads="1"/>
          </p:cNvPicPr>
          <p:nvPr>
            <p:ph idx="1"/>
          </p:nvPr>
        </p:nvPicPr>
        <p:blipFill>
          <a:blip r:embed="rId3" cstate="print"/>
          <a:srcRect/>
          <a:stretch>
            <a:fillRect/>
          </a:stretch>
        </p:blipFill>
        <p:spPr bwMode="auto">
          <a:xfrm>
            <a:off x="4267200" y="3048000"/>
            <a:ext cx="4162425" cy="3162300"/>
          </a:xfrm>
          <a:prstGeom prst="rect">
            <a:avLst/>
          </a:prstGeom>
          <a:noFill/>
          <a:ln w="9525">
            <a:noFill/>
            <a:miter lim="800000"/>
            <a:headEnd/>
            <a:tailEnd/>
          </a:ln>
        </p:spPr>
      </p:pic>
      <p:graphicFrame>
        <p:nvGraphicFramePr>
          <p:cNvPr id="32" name="Object 31"/>
          <p:cNvGraphicFramePr>
            <a:graphicFrameLocks noChangeAspect="1"/>
          </p:cNvGraphicFramePr>
          <p:nvPr/>
        </p:nvGraphicFramePr>
        <p:xfrm>
          <a:off x="5791200" y="3962400"/>
          <a:ext cx="2590800" cy="1895764"/>
        </p:xfrm>
        <a:graphic>
          <a:graphicData uri="http://schemas.openxmlformats.org/presentationml/2006/ole">
            <p:oleObj spid="_x0000_s65538" name="Εξίσωση" r:id="rId4" imgW="558720" imgH="672840" progId="Equation.3">
              <p:embed/>
            </p:oleObj>
          </a:graphicData>
        </a:graphic>
      </p:graphicFrame>
      <p:graphicFrame>
        <p:nvGraphicFramePr>
          <p:cNvPr id="33" name="Object 32"/>
          <p:cNvGraphicFramePr>
            <a:graphicFrameLocks noChangeAspect="1"/>
          </p:cNvGraphicFramePr>
          <p:nvPr/>
        </p:nvGraphicFramePr>
        <p:xfrm>
          <a:off x="457200" y="4043948"/>
          <a:ext cx="1524000" cy="1878264"/>
        </p:xfrm>
        <a:graphic>
          <a:graphicData uri="http://schemas.openxmlformats.org/presentationml/2006/ole">
            <p:oleObj spid="_x0000_s65539" name="Εξίσωση" r:id="rId5" imgW="723600" imgH="711000" progId="Equation.3">
              <p:embed/>
            </p:oleObj>
          </a:graphicData>
        </a:graphic>
      </p:graphicFrame>
      <p:grpSp>
        <p:nvGrpSpPr>
          <p:cNvPr id="3" name="Group 33"/>
          <p:cNvGrpSpPr/>
          <p:nvPr/>
        </p:nvGrpSpPr>
        <p:grpSpPr>
          <a:xfrm>
            <a:off x="1295400" y="3200400"/>
            <a:ext cx="4953000" cy="2667000"/>
            <a:chOff x="1905000" y="2971800"/>
            <a:chExt cx="4953000" cy="2667000"/>
          </a:xfrm>
        </p:grpSpPr>
        <p:sp>
          <p:nvSpPr>
            <p:cNvPr id="35" name="Oval 34"/>
            <p:cNvSpPr/>
            <p:nvPr/>
          </p:nvSpPr>
          <p:spPr>
            <a:xfrm>
              <a:off x="2438400" y="2971800"/>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1905000" y="5105400"/>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6324600" y="5105400"/>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7"/>
          <p:cNvGrpSpPr/>
          <p:nvPr/>
        </p:nvGrpSpPr>
        <p:grpSpPr>
          <a:xfrm>
            <a:off x="1295400" y="2514600"/>
            <a:ext cx="6019800" cy="2057400"/>
            <a:chOff x="1295400" y="2514600"/>
            <a:chExt cx="6019800" cy="2057400"/>
          </a:xfrm>
        </p:grpSpPr>
        <p:sp>
          <p:nvSpPr>
            <p:cNvPr id="39" name="Oval 38"/>
            <p:cNvSpPr/>
            <p:nvPr/>
          </p:nvSpPr>
          <p:spPr>
            <a:xfrm>
              <a:off x="1295400" y="4038600"/>
              <a:ext cx="533400" cy="53340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2743200" y="2514600"/>
              <a:ext cx="533400" cy="38100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6781800" y="3962400"/>
              <a:ext cx="533400" cy="53340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 name="Group 41"/>
          <p:cNvGrpSpPr/>
          <p:nvPr/>
        </p:nvGrpSpPr>
        <p:grpSpPr>
          <a:xfrm>
            <a:off x="1219200" y="2895600"/>
            <a:ext cx="7086600" cy="2362200"/>
            <a:chOff x="1219200" y="2895600"/>
            <a:chExt cx="7086600" cy="2362200"/>
          </a:xfrm>
        </p:grpSpPr>
        <p:sp>
          <p:nvSpPr>
            <p:cNvPr id="43" name="Oval 42"/>
            <p:cNvSpPr/>
            <p:nvPr/>
          </p:nvSpPr>
          <p:spPr>
            <a:xfrm>
              <a:off x="1219200" y="4648200"/>
              <a:ext cx="609600" cy="6096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3657600" y="2895600"/>
              <a:ext cx="533400" cy="3810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772400" y="4648200"/>
              <a:ext cx="533400" cy="5334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TextBox 45"/>
          <p:cNvSpPr txBox="1"/>
          <p:nvPr/>
        </p:nvSpPr>
        <p:spPr>
          <a:xfrm>
            <a:off x="5105400" y="1600200"/>
            <a:ext cx="3200400" cy="954107"/>
          </a:xfrm>
          <a:prstGeom prst="rect">
            <a:avLst/>
          </a:prstGeom>
          <a:noFill/>
        </p:spPr>
        <p:txBody>
          <a:bodyPr wrap="square" rtlCol="0">
            <a:spAutoFit/>
          </a:bodyPr>
          <a:lstStyle/>
          <a:p>
            <a:r>
              <a:rPr lang="en-US" sz="2800" dirty="0" smtClean="0"/>
              <a:t>Buyer </a:t>
            </a:r>
            <a:r>
              <a:rPr lang="en-US" sz="2800" dirty="0" err="1" smtClean="0"/>
              <a:t>i</a:t>
            </a:r>
            <a:r>
              <a:rPr lang="en-US" sz="2800" dirty="0" smtClean="0"/>
              <a:t> want to</a:t>
            </a:r>
            <a:br>
              <a:rPr lang="en-US" sz="2800" dirty="0" smtClean="0"/>
            </a:br>
            <a:r>
              <a:rPr lang="en-US" sz="2800" dirty="0" smtClean="0"/>
              <a:t>max(</a:t>
            </a:r>
            <a:r>
              <a:rPr lang="en-US" sz="2800" dirty="0" err="1" smtClean="0"/>
              <a:t>h</a:t>
            </a:r>
            <a:r>
              <a:rPr lang="en-US" sz="2800" baseline="-25000" dirty="0" err="1" smtClean="0"/>
              <a:t>ij</a:t>
            </a:r>
            <a:r>
              <a:rPr lang="en-US" sz="2800" dirty="0" smtClean="0"/>
              <a:t> - p</a:t>
            </a:r>
            <a:r>
              <a:rPr lang="en-US" sz="2800" baseline="-25000" dirty="0" smtClean="0"/>
              <a:t>i</a:t>
            </a:r>
            <a:r>
              <a:rPr lang="en-US" sz="2800" dirty="0" smtClean="0"/>
              <a:t>)</a:t>
            </a:r>
            <a:endParaRPr lang="en-US" sz="2800" dirty="0"/>
          </a:p>
        </p:txBody>
      </p:sp>
      <p:sp>
        <p:nvSpPr>
          <p:cNvPr id="47" name="TextBox 46"/>
          <p:cNvSpPr txBox="1"/>
          <p:nvPr/>
        </p:nvSpPr>
        <p:spPr>
          <a:xfrm>
            <a:off x="6629400" y="3657600"/>
            <a:ext cx="762000" cy="369332"/>
          </a:xfrm>
          <a:prstGeom prst="rect">
            <a:avLst/>
          </a:prstGeom>
          <a:noFill/>
        </p:spPr>
        <p:txBody>
          <a:bodyPr wrap="square" rtlCol="0">
            <a:spAutoFit/>
          </a:bodyPr>
          <a:lstStyle/>
          <a:p>
            <a:r>
              <a:rPr lang="en-US" dirty="0" err="1" smtClean="0"/>
              <a:t>h</a:t>
            </a:r>
            <a:r>
              <a:rPr lang="en-US" baseline="-25000" dirty="0" err="1" smtClean="0"/>
              <a:t>ij</a:t>
            </a:r>
            <a:r>
              <a:rPr lang="en-US" dirty="0" smtClean="0"/>
              <a:t> -</a:t>
            </a:r>
            <a:r>
              <a:rPr lang="en-US" dirty="0" err="1" smtClean="0"/>
              <a:t>c</a:t>
            </a:r>
            <a:r>
              <a:rPr lang="en-US" baseline="-25000" dirty="0" err="1" smtClean="0"/>
              <a:t>i</a:t>
            </a:r>
            <a:endParaRPr lang="en-US" baseline="-25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
        <p:nvSpPr>
          <p:cNvPr id="4" name="Title 1"/>
          <p:cNvSpPr txBox="1">
            <a:spLocks/>
          </p:cNvSpPr>
          <p:nvPr/>
        </p:nvSpPr>
        <p:spPr>
          <a:xfrm>
            <a:off x="381000" y="2286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An example(2/2)</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graphicFrame>
        <p:nvGraphicFramePr>
          <p:cNvPr id="5" name="Object 2"/>
          <p:cNvGraphicFramePr>
            <a:graphicFrameLocks noChangeAspect="1"/>
          </p:cNvGraphicFramePr>
          <p:nvPr/>
        </p:nvGraphicFramePr>
        <p:xfrm>
          <a:off x="2971800" y="1828800"/>
          <a:ext cx="2743200" cy="2814782"/>
        </p:xfrm>
        <a:graphic>
          <a:graphicData uri="http://schemas.openxmlformats.org/presentationml/2006/ole">
            <p:oleObj spid="_x0000_s66562" name="Εξίσωση" r:id="rId3" imgW="558720" imgH="672840" progId="Equation.3">
              <p:embed/>
            </p:oleObj>
          </a:graphicData>
        </a:graphic>
      </p:graphicFrame>
      <p:sp>
        <p:nvSpPr>
          <p:cNvPr id="6" name="Oval 5"/>
          <p:cNvSpPr/>
          <p:nvPr/>
        </p:nvSpPr>
        <p:spPr>
          <a:xfrm>
            <a:off x="3962400" y="1981200"/>
            <a:ext cx="685800" cy="60960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7" name="Oval 6"/>
          <p:cNvSpPr/>
          <p:nvPr/>
        </p:nvSpPr>
        <p:spPr>
          <a:xfrm>
            <a:off x="5029200" y="2895600"/>
            <a:ext cx="685800" cy="685800"/>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8" name="Oval 7"/>
          <p:cNvSpPr/>
          <p:nvPr/>
        </p:nvSpPr>
        <p:spPr>
          <a:xfrm>
            <a:off x="2971800" y="3810000"/>
            <a:ext cx="685800" cy="685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a:p>
        </p:txBody>
      </p:sp>
      <p:sp>
        <p:nvSpPr>
          <p:cNvPr id="9" name="TextBox 8"/>
          <p:cNvSpPr txBox="1"/>
          <p:nvPr/>
        </p:nvSpPr>
        <p:spPr>
          <a:xfrm>
            <a:off x="838200" y="4724400"/>
            <a:ext cx="2057400" cy="646331"/>
          </a:xfrm>
          <a:prstGeom prst="rect">
            <a:avLst/>
          </a:prstGeom>
          <a:noFill/>
        </p:spPr>
        <p:txBody>
          <a:bodyPr wrap="square" rtlCol="0">
            <a:spAutoFit/>
          </a:bodyPr>
          <a:lstStyle/>
          <a:p>
            <a:r>
              <a:rPr lang="en-US" sz="3600" dirty="0" err="1" smtClean="0"/>
              <a:t>u</a:t>
            </a:r>
            <a:r>
              <a:rPr lang="en-US" sz="3600" baseline="-25000" dirty="0" err="1" smtClean="0"/>
              <a:t>i</a:t>
            </a:r>
            <a:r>
              <a:rPr lang="en-US" sz="3600" dirty="0" smtClean="0"/>
              <a:t> =p</a:t>
            </a:r>
            <a:r>
              <a:rPr lang="en-US" sz="3600" baseline="-25000" dirty="0" smtClean="0"/>
              <a:t>i</a:t>
            </a:r>
            <a:r>
              <a:rPr lang="en-US" sz="3600" dirty="0" smtClean="0"/>
              <a:t> - </a:t>
            </a:r>
            <a:r>
              <a:rPr lang="en-US" sz="3600" dirty="0" err="1" smtClean="0"/>
              <a:t>c</a:t>
            </a:r>
            <a:r>
              <a:rPr lang="en-US" sz="3600" baseline="-25000" dirty="0" err="1" smtClean="0"/>
              <a:t>i</a:t>
            </a:r>
            <a:endParaRPr lang="en-US" sz="3600" baseline="-25000" dirty="0"/>
          </a:p>
        </p:txBody>
      </p:sp>
      <p:sp>
        <p:nvSpPr>
          <p:cNvPr id="10" name="TextBox 9"/>
          <p:cNvSpPr txBox="1"/>
          <p:nvPr/>
        </p:nvSpPr>
        <p:spPr>
          <a:xfrm>
            <a:off x="6248400" y="2057400"/>
            <a:ext cx="304800" cy="646331"/>
          </a:xfrm>
          <a:prstGeom prst="rect">
            <a:avLst/>
          </a:prstGeom>
          <a:noFill/>
        </p:spPr>
        <p:txBody>
          <a:bodyPr wrap="square" rtlCol="0">
            <a:spAutoFit/>
          </a:bodyPr>
          <a:lstStyle/>
          <a:p>
            <a:r>
              <a:rPr lang="en-US" sz="3600" dirty="0" smtClean="0"/>
              <a:t>3</a:t>
            </a:r>
            <a:endParaRPr lang="en-US" sz="3600" dirty="0"/>
          </a:p>
        </p:txBody>
      </p:sp>
      <p:sp>
        <p:nvSpPr>
          <p:cNvPr id="11" name="TextBox 10"/>
          <p:cNvSpPr txBox="1"/>
          <p:nvPr/>
        </p:nvSpPr>
        <p:spPr>
          <a:xfrm>
            <a:off x="6248400" y="3962400"/>
            <a:ext cx="1143000" cy="646331"/>
          </a:xfrm>
          <a:prstGeom prst="rect">
            <a:avLst/>
          </a:prstGeom>
          <a:noFill/>
        </p:spPr>
        <p:txBody>
          <a:bodyPr wrap="square" rtlCol="0">
            <a:spAutoFit/>
          </a:bodyPr>
          <a:lstStyle/>
          <a:p>
            <a:r>
              <a:rPr lang="en-US" sz="3600" dirty="0" smtClean="0"/>
              <a:t>0</a:t>
            </a:r>
            <a:endParaRPr lang="en-US" sz="3600" dirty="0"/>
          </a:p>
        </p:txBody>
      </p:sp>
      <p:sp>
        <p:nvSpPr>
          <p:cNvPr id="12" name="TextBox 11"/>
          <p:cNvSpPr txBox="1"/>
          <p:nvPr/>
        </p:nvSpPr>
        <p:spPr>
          <a:xfrm>
            <a:off x="6248400" y="2971800"/>
            <a:ext cx="990600" cy="646331"/>
          </a:xfrm>
          <a:prstGeom prst="rect">
            <a:avLst/>
          </a:prstGeom>
          <a:noFill/>
        </p:spPr>
        <p:txBody>
          <a:bodyPr wrap="square" rtlCol="0">
            <a:spAutoFit/>
          </a:bodyPr>
          <a:lstStyle/>
          <a:p>
            <a:r>
              <a:rPr lang="en-US" sz="3600" dirty="0" smtClean="0"/>
              <a:t>5,5</a:t>
            </a:r>
            <a:endParaRPr lang="en-US" sz="3600" dirty="0"/>
          </a:p>
        </p:txBody>
      </p:sp>
      <p:sp>
        <p:nvSpPr>
          <p:cNvPr id="13" name="TextBox 12"/>
          <p:cNvSpPr txBox="1"/>
          <p:nvPr/>
        </p:nvSpPr>
        <p:spPr>
          <a:xfrm>
            <a:off x="3048000" y="4800600"/>
            <a:ext cx="381000" cy="646331"/>
          </a:xfrm>
          <a:prstGeom prst="rect">
            <a:avLst/>
          </a:prstGeom>
          <a:noFill/>
        </p:spPr>
        <p:txBody>
          <a:bodyPr wrap="square" rtlCol="0">
            <a:spAutoFit/>
          </a:bodyPr>
          <a:lstStyle/>
          <a:p>
            <a:r>
              <a:rPr lang="en-US" sz="3600" dirty="0" smtClean="0"/>
              <a:t>2</a:t>
            </a:r>
            <a:endParaRPr lang="en-US" sz="3600" dirty="0"/>
          </a:p>
        </p:txBody>
      </p:sp>
      <p:sp>
        <p:nvSpPr>
          <p:cNvPr id="14" name="TextBox 13"/>
          <p:cNvSpPr txBox="1"/>
          <p:nvPr/>
        </p:nvSpPr>
        <p:spPr>
          <a:xfrm>
            <a:off x="4038600" y="4800600"/>
            <a:ext cx="1143000" cy="646331"/>
          </a:xfrm>
          <a:prstGeom prst="rect">
            <a:avLst/>
          </a:prstGeom>
          <a:noFill/>
        </p:spPr>
        <p:txBody>
          <a:bodyPr wrap="square" rtlCol="0">
            <a:spAutoFit/>
          </a:bodyPr>
          <a:lstStyle/>
          <a:p>
            <a:r>
              <a:rPr lang="en-US" sz="3600" dirty="0" smtClean="0"/>
              <a:t>4</a:t>
            </a:r>
            <a:endParaRPr lang="en-US" sz="3600" dirty="0"/>
          </a:p>
        </p:txBody>
      </p:sp>
      <p:sp>
        <p:nvSpPr>
          <p:cNvPr id="15" name="TextBox 14"/>
          <p:cNvSpPr txBox="1"/>
          <p:nvPr/>
        </p:nvSpPr>
        <p:spPr>
          <a:xfrm>
            <a:off x="5181600" y="4800600"/>
            <a:ext cx="1066800" cy="646331"/>
          </a:xfrm>
          <a:prstGeom prst="rect">
            <a:avLst/>
          </a:prstGeom>
          <a:noFill/>
        </p:spPr>
        <p:txBody>
          <a:bodyPr wrap="square" rtlCol="0">
            <a:spAutoFit/>
          </a:bodyPr>
          <a:lstStyle/>
          <a:p>
            <a:r>
              <a:rPr lang="en-US" sz="3600" dirty="0" smtClean="0"/>
              <a:t>0,5</a:t>
            </a:r>
            <a:endParaRPr lang="en-US" sz="3600" dirty="0"/>
          </a:p>
        </p:txBody>
      </p:sp>
      <p:sp>
        <p:nvSpPr>
          <p:cNvPr id="16" name="TextBox 15"/>
          <p:cNvSpPr txBox="1"/>
          <p:nvPr/>
        </p:nvSpPr>
        <p:spPr>
          <a:xfrm>
            <a:off x="5943600" y="1371600"/>
            <a:ext cx="2660848" cy="646331"/>
          </a:xfrm>
          <a:prstGeom prst="rect">
            <a:avLst/>
          </a:prstGeom>
          <a:noFill/>
        </p:spPr>
        <p:txBody>
          <a:bodyPr wrap="square" rtlCol="0">
            <a:spAutoFit/>
          </a:bodyPr>
          <a:lstStyle/>
          <a:p>
            <a:r>
              <a:rPr lang="el-GR" sz="3600" dirty="0" smtClean="0"/>
              <a:t>υ</a:t>
            </a:r>
            <a:r>
              <a:rPr lang="en-US" sz="3600" baseline="-25000" dirty="0" smtClean="0"/>
              <a:t>j</a:t>
            </a:r>
            <a:r>
              <a:rPr lang="en-US" sz="3600" dirty="0" smtClean="0"/>
              <a:t> =</a:t>
            </a:r>
            <a:r>
              <a:rPr lang="en-US" sz="3600" dirty="0" err="1" smtClean="0"/>
              <a:t>h</a:t>
            </a:r>
            <a:r>
              <a:rPr lang="en-US" sz="3600" baseline="-25000" dirty="0" err="1" smtClean="0"/>
              <a:t>ij</a:t>
            </a:r>
            <a:r>
              <a:rPr lang="en-US" sz="3600" dirty="0" smtClean="0"/>
              <a:t> - p</a:t>
            </a:r>
            <a:r>
              <a:rPr lang="en-US" sz="3600" baseline="-25000" dirty="0" smtClean="0"/>
              <a:t>i</a:t>
            </a:r>
            <a:endParaRPr lang="en-US" sz="3600" baseline="-25000" dirty="0"/>
          </a:p>
        </p:txBody>
      </p:sp>
      <p:sp>
        <p:nvSpPr>
          <p:cNvPr id="17" name="TextBox 16"/>
          <p:cNvSpPr txBox="1"/>
          <p:nvPr/>
        </p:nvSpPr>
        <p:spPr>
          <a:xfrm>
            <a:off x="838200" y="5943600"/>
            <a:ext cx="7620000" cy="369332"/>
          </a:xfrm>
          <a:prstGeom prst="rect">
            <a:avLst/>
          </a:prstGeom>
          <a:noFill/>
        </p:spPr>
        <p:txBody>
          <a:bodyPr wrap="square" rtlCol="0">
            <a:spAutoFit/>
          </a:bodyPr>
          <a:lstStyle/>
          <a:p>
            <a:r>
              <a:rPr lang="en-US" dirty="0" smtClean="0"/>
              <a:t>u1 + u1 + u3 + </a:t>
            </a:r>
            <a:r>
              <a:rPr lang="el-GR" dirty="0" smtClean="0"/>
              <a:t>υ1 + υ2 + υ3 = </a:t>
            </a:r>
            <a:r>
              <a:rPr lang="en-US" dirty="0" smtClean="0"/>
              <a:t>U{1,3}+U{2,1}+U{3,2} = 16</a:t>
            </a:r>
            <a:endParaRPr lang="en-US" dirty="0"/>
          </a:p>
        </p:txBody>
      </p:sp>
      <p:sp>
        <p:nvSpPr>
          <p:cNvPr id="18" name="TextBox 17"/>
          <p:cNvSpPr txBox="1"/>
          <p:nvPr/>
        </p:nvSpPr>
        <p:spPr>
          <a:xfrm>
            <a:off x="3962400" y="1600200"/>
            <a:ext cx="1617712" cy="461665"/>
          </a:xfrm>
          <a:prstGeom prst="rect">
            <a:avLst/>
          </a:prstGeom>
          <a:noFill/>
        </p:spPr>
        <p:txBody>
          <a:bodyPr wrap="square" rtlCol="0">
            <a:spAutoFit/>
          </a:bodyPr>
          <a:lstStyle/>
          <a:p>
            <a:r>
              <a:rPr lang="en-US" sz="2400" dirty="0" smtClean="0"/>
              <a:t>h</a:t>
            </a:r>
            <a:r>
              <a:rPr lang="en-US" sz="2400" baseline="-25000" dirty="0" smtClean="0"/>
              <a:t>i</a:t>
            </a:r>
            <a:r>
              <a:rPr lang="en-US" sz="2400" dirty="0" smtClean="0"/>
              <a:t> -</a:t>
            </a:r>
            <a:r>
              <a:rPr lang="en-US" sz="2400" dirty="0" err="1" smtClean="0"/>
              <a:t>c</a:t>
            </a:r>
            <a:r>
              <a:rPr lang="en-US" sz="2400" baseline="-25000" dirty="0" err="1" smtClean="0"/>
              <a:t>i</a:t>
            </a:r>
            <a:endParaRPr lang="en-US" sz="2400" baseline="-25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Networking</a:t>
            </a:r>
            <a:endParaRPr lang="en-US" dirty="0"/>
          </a:p>
        </p:txBody>
      </p:sp>
      <p:sp>
        <p:nvSpPr>
          <p:cNvPr id="4" name="Slide Number Placeholder 3"/>
          <p:cNvSpPr>
            <a:spLocks noGrp="1"/>
          </p:cNvSpPr>
          <p:nvPr>
            <p:ph type="sldNum" sz="quarter" idx="12"/>
          </p:nvPr>
        </p:nvSpPr>
        <p:spPr/>
        <p:txBody>
          <a:bodyPr/>
          <a:lstStyle/>
          <a:p>
            <a:pPr>
              <a:defRPr/>
            </a:pPr>
            <a:fld id="{3E7027E1-0C76-4A57-BC8D-D97910C9A97C}" type="slidenum">
              <a:rPr lang="el-GR" smtClean="0"/>
              <a:pPr>
                <a:defRPr/>
              </a:pPr>
              <a:t>29</a:t>
            </a:fld>
            <a:endParaRPr lang="el-GR"/>
          </a:p>
        </p:txBody>
      </p:sp>
      <p:pic>
        <p:nvPicPr>
          <p:cNvPr id="76802" name="Picture 2"/>
          <p:cNvPicPr>
            <a:picLocks noGrp="1" noChangeAspect="1" noChangeArrowheads="1"/>
          </p:cNvPicPr>
          <p:nvPr>
            <p:ph idx="1"/>
          </p:nvPr>
        </p:nvPicPr>
        <p:blipFill>
          <a:blip r:embed="rId2" cstate="print"/>
          <a:srcRect/>
          <a:stretch>
            <a:fillRect/>
          </a:stretch>
        </p:blipFill>
        <p:spPr bwMode="auto">
          <a:xfrm>
            <a:off x="1990164" y="1600200"/>
            <a:ext cx="5163672"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5EDA92B2-F97E-4065-8450-774FCF5538EE}" type="slidenum">
              <a:rPr lang="el-GR"/>
              <a:pPr>
                <a:defRPr/>
              </a:pPr>
              <a:t>3</a:t>
            </a:fld>
            <a:endParaRPr lang="el-GR"/>
          </a:p>
        </p:txBody>
      </p:sp>
      <p:sp>
        <p:nvSpPr>
          <p:cNvPr id="9218" name="1 - Τίτλος"/>
          <p:cNvSpPr>
            <a:spLocks noGrp="1"/>
          </p:cNvSpPr>
          <p:nvPr>
            <p:ph type="title"/>
          </p:nvPr>
        </p:nvSpPr>
        <p:spPr/>
        <p:txBody>
          <a:bodyPr/>
          <a:lstStyle/>
          <a:p>
            <a:r>
              <a:rPr lang="en-US" smtClean="0"/>
              <a:t>Introduction</a:t>
            </a:r>
          </a:p>
        </p:txBody>
      </p:sp>
      <p:sp>
        <p:nvSpPr>
          <p:cNvPr id="3" name="2 - Θέση περιεχομένου"/>
          <p:cNvSpPr>
            <a:spLocks noGrp="1"/>
          </p:cNvSpPr>
          <p:nvPr>
            <p:ph idx="1"/>
          </p:nvPr>
        </p:nvSpPr>
        <p:spPr/>
        <p:txBody>
          <a:bodyPr rtlCol="0">
            <a:normAutofit fontScale="92500" lnSpcReduction="20000"/>
          </a:bodyPr>
          <a:lstStyle/>
          <a:p>
            <a:pPr fontAlgn="auto">
              <a:spcAft>
                <a:spcPts val="0"/>
              </a:spcAft>
              <a:buFont typeface="Arial" pitchFamily="34" charset="0"/>
              <a:buChar char="•"/>
              <a:defRPr/>
            </a:pPr>
            <a:r>
              <a:rPr lang="en-US" dirty="0" smtClean="0"/>
              <a:t>Organization of all kinds allocate common costs. For example telephone companies, network agents…</a:t>
            </a:r>
          </a:p>
          <a:p>
            <a:pPr fontAlgn="auto">
              <a:spcAft>
                <a:spcPts val="0"/>
              </a:spcAft>
              <a:buFont typeface="Arial" pitchFamily="34" charset="0"/>
              <a:buChar char="•"/>
              <a:defRPr/>
            </a:pPr>
            <a:r>
              <a:rPr lang="en-US" dirty="0" smtClean="0"/>
              <a:t>Prices are set by mutual agreement between the interested sides, which they can form coalitions in order to achieve as large possible atomic profit.</a:t>
            </a:r>
          </a:p>
          <a:p>
            <a:pPr fontAlgn="auto">
              <a:spcAft>
                <a:spcPts val="0"/>
              </a:spcAft>
              <a:buFont typeface="Arial" pitchFamily="34" charset="0"/>
              <a:buChar char="•"/>
              <a:defRPr/>
            </a:pPr>
            <a:r>
              <a:rPr lang="en-US" dirty="0" smtClean="0"/>
              <a:t>So, cost allocation is a cooperative game that must be characterized by: </a:t>
            </a:r>
          </a:p>
          <a:p>
            <a:pPr lvl="1" fontAlgn="auto">
              <a:spcAft>
                <a:spcPts val="0"/>
              </a:spcAft>
              <a:buFont typeface="Arial" pitchFamily="34" charset="0"/>
              <a:buChar char="–"/>
              <a:defRPr/>
            </a:pPr>
            <a:r>
              <a:rPr lang="en-US" dirty="0" smtClean="0"/>
              <a:t>Efficiency</a:t>
            </a:r>
          </a:p>
          <a:p>
            <a:pPr lvl="1" fontAlgn="auto">
              <a:spcAft>
                <a:spcPts val="0"/>
              </a:spcAft>
              <a:buFont typeface="Arial" pitchFamily="34" charset="0"/>
              <a:buChar char="–"/>
              <a:defRPr/>
            </a:pPr>
            <a:r>
              <a:rPr lang="en-US" dirty="0" smtClean="0"/>
              <a:t>Equity</a:t>
            </a:r>
          </a:p>
          <a:p>
            <a:pPr lvl="1" fontAlgn="auto">
              <a:spcAft>
                <a:spcPts val="0"/>
              </a:spcAft>
              <a:buFont typeface="Arial" pitchFamily="34" charset="0"/>
              <a:buChar char="–"/>
              <a:defRPr/>
            </a:pPr>
            <a:r>
              <a:rPr lang="en-US" dirty="0" smtClean="0"/>
              <a:t>Incentives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4AB36723-6043-4B29-8579-0363AFD34F8C}" type="slidenum">
              <a:rPr lang="el-GR"/>
              <a:pPr>
                <a:defRPr/>
              </a:pPr>
              <a:t>30</a:t>
            </a:fld>
            <a:endParaRPr lang="el-GR"/>
          </a:p>
        </p:txBody>
      </p:sp>
      <p:sp>
        <p:nvSpPr>
          <p:cNvPr id="25602" name="1 - Τίτλος"/>
          <p:cNvSpPr>
            <a:spLocks noGrp="1"/>
          </p:cNvSpPr>
          <p:nvPr>
            <p:ph type="title"/>
          </p:nvPr>
        </p:nvSpPr>
        <p:spPr/>
        <p:txBody>
          <a:bodyPr/>
          <a:lstStyle/>
          <a:p>
            <a:r>
              <a:rPr lang="en-US" smtClean="0"/>
              <a:t>Conclusion</a:t>
            </a:r>
          </a:p>
        </p:txBody>
      </p:sp>
      <p:sp>
        <p:nvSpPr>
          <p:cNvPr id="25603" name="2 - Θέση περιεχομένου"/>
          <p:cNvSpPr>
            <a:spLocks noGrp="1"/>
          </p:cNvSpPr>
          <p:nvPr>
            <p:ph idx="1"/>
          </p:nvPr>
        </p:nvSpPr>
        <p:spPr>
          <a:xfrm>
            <a:off x="468313" y="1628775"/>
            <a:ext cx="8229600" cy="4525963"/>
          </a:xfrm>
          <a:noFill/>
        </p:spPr>
        <p:txBody>
          <a:bodyPr/>
          <a:lstStyle/>
          <a:p>
            <a:r>
              <a:rPr lang="en-US" smtClean="0"/>
              <a:t>Cooperative games can be used efficiently for solving cost/profit allocation problems. </a:t>
            </a:r>
          </a:p>
          <a:p>
            <a:r>
              <a:rPr lang="en-US" smtClean="0"/>
              <a:t>Their basic characteristics (equity, incentives) make them an appropriate tool for reaching agreement between  different parts in real problems</a:t>
            </a:r>
          </a:p>
          <a:p>
            <a:r>
              <a:rPr lang="en-US" smtClean="0"/>
              <a:t>Cost allocation in networks is one of the regions that can be handled by this method.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FCB03CCD-008B-4268-992D-3C390D0904D7}" type="slidenum">
              <a:rPr lang="el-GR"/>
              <a:pPr>
                <a:defRPr/>
              </a:pPr>
              <a:t>31</a:t>
            </a:fld>
            <a:endParaRPr lang="el-GR"/>
          </a:p>
        </p:txBody>
      </p:sp>
      <p:sp>
        <p:nvSpPr>
          <p:cNvPr id="51202" name="Rectangle 2"/>
          <p:cNvSpPr>
            <a:spLocks noGrp="1"/>
          </p:cNvSpPr>
          <p:nvPr>
            <p:ph type="title"/>
          </p:nvPr>
        </p:nvSpPr>
        <p:spPr/>
        <p:txBody>
          <a:bodyPr/>
          <a:lstStyle/>
          <a:p>
            <a:r>
              <a:rPr lang="en-US" smtClean="0"/>
              <a:t>References (1/2)</a:t>
            </a:r>
            <a:endParaRPr lang="el-GR" smtClean="0"/>
          </a:p>
        </p:txBody>
      </p:sp>
      <p:sp>
        <p:nvSpPr>
          <p:cNvPr id="51203" name="Rectangle 3"/>
          <p:cNvSpPr>
            <a:spLocks noGrp="1"/>
          </p:cNvSpPr>
          <p:nvPr>
            <p:ph type="body" idx="1"/>
          </p:nvPr>
        </p:nvSpPr>
        <p:spPr/>
        <p:txBody>
          <a:bodyPr/>
          <a:lstStyle/>
          <a:p>
            <a:pPr>
              <a:lnSpc>
                <a:spcPct val="80000"/>
              </a:lnSpc>
            </a:pPr>
            <a:r>
              <a:rPr lang="en-US" sz="1400" smtClean="0"/>
              <a:t>COOPERATIVE GAMES: CORE AND SHAPLEY VALUE Roberto Serrano Department of Economics, Brown University and IMDEA-Social Sciences July 2007</a:t>
            </a:r>
          </a:p>
          <a:p>
            <a:pPr>
              <a:lnSpc>
                <a:spcPct val="80000"/>
              </a:lnSpc>
            </a:pPr>
            <a:r>
              <a:rPr lang="en-US" sz="1400" smtClean="0"/>
              <a:t>COST ALLOCATION: Chapter 34 : H.P. YOUNG Johns Hopkins University</a:t>
            </a:r>
          </a:p>
          <a:p>
            <a:pPr>
              <a:lnSpc>
                <a:spcPct val="80000"/>
              </a:lnSpc>
            </a:pPr>
            <a:r>
              <a:rPr lang="en-US" sz="1400" smtClean="0"/>
              <a:t>The Kernel and Bargaining Set for Convex Games </a:t>
            </a:r>
            <a:r>
              <a:rPr lang="en-US" sz="1400" b="1" smtClean="0"/>
              <a:t> </a:t>
            </a:r>
            <a:r>
              <a:rPr lang="en-US" sz="1400" smtClean="0"/>
              <a:t>By M. MASCHLER 2), B. PELEG 2), L. S. SHAPLEY 3)</a:t>
            </a:r>
          </a:p>
          <a:p>
            <a:pPr>
              <a:lnSpc>
                <a:spcPct val="80000"/>
              </a:lnSpc>
            </a:pPr>
            <a:r>
              <a:rPr lang="el-GR" sz="1400" smtClean="0">
                <a:hlinkClick r:id="rId3" tooltip="Lloyd Shapley"/>
              </a:rPr>
              <a:t>Shapley, Lloyd S.</a:t>
            </a:r>
            <a:r>
              <a:rPr lang="el-GR" sz="1400" smtClean="0"/>
              <a:t> </a:t>
            </a:r>
            <a:r>
              <a:rPr lang="en-US" sz="1400" smtClean="0"/>
              <a:t>and Martin Shubic, On market games</a:t>
            </a:r>
          </a:p>
          <a:p>
            <a:pPr>
              <a:lnSpc>
                <a:spcPct val="80000"/>
              </a:lnSpc>
            </a:pPr>
            <a:r>
              <a:rPr lang="en-US" sz="1400" smtClean="0"/>
              <a:t>The Assignment Game I: The Core 1) By L. S. SHAPLEY 2) and M. SHUBIr~ 3)</a:t>
            </a:r>
          </a:p>
          <a:p>
            <a:pPr>
              <a:lnSpc>
                <a:spcPct val="80000"/>
              </a:lnSpc>
            </a:pPr>
            <a:r>
              <a:rPr lang="el-GR" sz="1400" smtClean="0">
                <a:hlinkClick r:id="rId3" tooltip="Lloyd Shapley"/>
              </a:rPr>
              <a:t>Shapley, Lloyd S.</a:t>
            </a:r>
            <a:r>
              <a:rPr lang="el-GR" sz="1400" smtClean="0"/>
              <a:t> (1971), "Cores of convex games", </a:t>
            </a:r>
            <a:r>
              <a:rPr lang="el-GR" sz="1400" i="1" smtClean="0"/>
              <a:t>International Journal of Game Theory</a:t>
            </a:r>
            <a:r>
              <a:rPr lang="el-GR" sz="1400" smtClean="0"/>
              <a:t> </a:t>
            </a:r>
            <a:r>
              <a:rPr lang="el-GR" sz="1400" b="1" smtClean="0"/>
              <a:t>1</a:t>
            </a:r>
            <a:r>
              <a:rPr lang="el-GR" sz="1400" smtClean="0"/>
              <a:t>: 11–26, </a:t>
            </a:r>
            <a:r>
              <a:rPr lang="el-GR" sz="1400" smtClean="0">
                <a:hlinkClick r:id="rId4" tooltip="Digital object identifier"/>
              </a:rPr>
              <a:t>doi</a:t>
            </a:r>
            <a:r>
              <a:rPr lang="el-GR" sz="1400" smtClean="0"/>
              <a:t>:</a:t>
            </a:r>
            <a:r>
              <a:rPr lang="el-GR" sz="1400" smtClean="0">
                <a:hlinkClick r:id="rId5"/>
              </a:rPr>
              <a:t>10.1007/BF01753431</a:t>
            </a:r>
            <a:r>
              <a:rPr lang="el-GR" sz="1400" smtClean="0"/>
              <a:t> </a:t>
            </a:r>
            <a:endParaRPr lang="en-US" sz="1400" smtClean="0"/>
          </a:p>
          <a:p>
            <a:pPr>
              <a:lnSpc>
                <a:spcPct val="80000"/>
              </a:lnSpc>
            </a:pPr>
            <a:r>
              <a:rPr lang="el-GR" sz="1400" smtClean="0"/>
              <a:t>Bilbao, Jesús Mario (2000), </a:t>
            </a:r>
            <a:r>
              <a:rPr lang="el-GR" sz="1400" i="1" smtClean="0"/>
              <a:t>Cooperative Games on Combinatorial Structures</a:t>
            </a:r>
            <a:r>
              <a:rPr lang="el-GR" sz="1400" smtClean="0"/>
              <a:t>, Kluwer Academic Publishers </a:t>
            </a:r>
          </a:p>
          <a:p>
            <a:pPr>
              <a:lnSpc>
                <a:spcPct val="80000"/>
              </a:lnSpc>
            </a:pPr>
            <a:r>
              <a:rPr lang="el-GR" sz="1400" smtClean="0"/>
              <a:t>Davis, M.; Maschler, M. (1965), "The kernel of a cooperative game", </a:t>
            </a:r>
            <a:r>
              <a:rPr lang="el-GR" sz="1400" i="1" smtClean="0"/>
              <a:t>Naval Research Logistics Quarterly</a:t>
            </a:r>
            <a:r>
              <a:rPr lang="el-GR" sz="1400" smtClean="0"/>
              <a:t> </a:t>
            </a:r>
            <a:r>
              <a:rPr lang="el-GR" sz="1400" b="1" smtClean="0"/>
              <a:t>12</a:t>
            </a:r>
            <a:r>
              <a:rPr lang="el-GR" sz="1400" smtClean="0"/>
              <a:t>: 223–259, </a:t>
            </a:r>
            <a:r>
              <a:rPr lang="el-GR" sz="1400" smtClean="0">
                <a:hlinkClick r:id="rId4" tooltip="Digital object identifier"/>
              </a:rPr>
              <a:t>doi</a:t>
            </a:r>
            <a:r>
              <a:rPr lang="el-GR" sz="1400" smtClean="0"/>
              <a:t>:</a:t>
            </a:r>
            <a:r>
              <a:rPr lang="el-GR" sz="1400" smtClean="0">
                <a:hlinkClick r:id="rId6"/>
              </a:rPr>
              <a:t>10.1002/nav.3800120303</a:t>
            </a:r>
            <a:r>
              <a:rPr lang="el-GR" sz="1400" smtClean="0"/>
              <a:t> </a:t>
            </a:r>
          </a:p>
          <a:p>
            <a:pPr>
              <a:lnSpc>
                <a:spcPct val="80000"/>
              </a:lnSpc>
            </a:pPr>
            <a:r>
              <a:rPr lang="el-GR" sz="1400" smtClean="0"/>
              <a:t>Driessen, Theo (1988), </a:t>
            </a:r>
            <a:r>
              <a:rPr lang="el-GR" sz="1400" i="1" smtClean="0"/>
              <a:t>Cooperative Games, Solutions and Applications</a:t>
            </a:r>
            <a:r>
              <a:rPr lang="el-GR" sz="1400" smtClean="0"/>
              <a:t>, Kluwer Academic Publishers </a:t>
            </a:r>
          </a:p>
          <a:p>
            <a:pPr>
              <a:lnSpc>
                <a:spcPct val="80000"/>
              </a:lnSpc>
            </a:pPr>
            <a:r>
              <a:rPr lang="el-GR" sz="1400" smtClean="0">
                <a:hlinkClick r:id="rId7" tooltip="Jack Edmonds"/>
              </a:rPr>
              <a:t>Edmonds, Jack</a:t>
            </a:r>
            <a:r>
              <a:rPr lang="el-GR" sz="1400" smtClean="0"/>
              <a:t> (1970), "Submodular functions, matroids and certain polyhedra", in Guy, R.; Hanani, H.; Sauer, N. et al., </a:t>
            </a:r>
            <a:r>
              <a:rPr lang="el-GR" sz="1400" i="1" smtClean="0"/>
              <a:t>Combinatorial Structures and Their Applications</a:t>
            </a:r>
            <a:r>
              <a:rPr lang="el-GR" sz="1400" smtClean="0"/>
              <a:t>, New York: Gordon and Breach, pp. 69–87 </a:t>
            </a:r>
          </a:p>
          <a:p>
            <a:pPr>
              <a:lnSpc>
                <a:spcPct val="80000"/>
              </a:lnSpc>
            </a:pPr>
            <a:r>
              <a:rPr lang="el-GR" sz="1400" smtClean="0">
                <a:hlinkClick r:id="rId8" tooltip="Lovasz"/>
              </a:rPr>
              <a:t>Lovász, Lászlo</a:t>
            </a:r>
            <a:r>
              <a:rPr lang="el-GR" sz="1400" smtClean="0"/>
              <a:t> (1983), "Submodular functions and convexity", in Bachem, A.; Grötschel, M.; Korte, B., </a:t>
            </a:r>
            <a:r>
              <a:rPr lang="el-GR" sz="1400" i="1" smtClean="0"/>
              <a:t>Mathematical Programming—The State of the Art</a:t>
            </a:r>
            <a:r>
              <a:rPr lang="el-GR" sz="1400" smtClean="0"/>
              <a:t>, Berlin: Springer, pp. 235–257 </a:t>
            </a:r>
          </a:p>
          <a:p>
            <a:pPr>
              <a:lnSpc>
                <a:spcPct val="80000"/>
              </a:lnSpc>
            </a:pPr>
            <a:r>
              <a:rPr lang="el-GR" sz="1400" smtClean="0"/>
              <a:t>Leyton-Brown, Kevin; Shoham, Yoav (2008), </a:t>
            </a:r>
            <a:r>
              <a:rPr lang="el-GR" sz="1400" i="1" smtClean="0">
                <a:hlinkClick r:id="rId9"/>
              </a:rPr>
              <a:t>Essentials of Game Theory: A Concise, Multidisciplinary Introduction</a:t>
            </a:r>
            <a:r>
              <a:rPr lang="el-GR" sz="1400" smtClean="0"/>
              <a:t>, San Rafael, CA: Morgan &amp; Claypool Publishers, </a:t>
            </a:r>
            <a:r>
              <a:rPr lang="el-GR" sz="1400" smtClean="0">
                <a:hlinkClick r:id="rId10" tooltip="International Standard Book Number"/>
              </a:rPr>
              <a:t>ISBN</a:t>
            </a:r>
            <a:r>
              <a:rPr lang="el-GR" sz="1400" smtClean="0"/>
              <a:t> </a:t>
            </a:r>
            <a:r>
              <a:rPr lang="el-GR" sz="1400" smtClean="0">
                <a:hlinkClick r:id="rId11" tooltip="Special:BookSources/978-1-598-29593-1"/>
              </a:rPr>
              <a:t>978-1-598-29593-1</a:t>
            </a:r>
            <a:r>
              <a:rPr lang="el-GR" sz="1400" smtClean="0"/>
              <a:t>, </a:t>
            </a:r>
            <a:r>
              <a:rPr lang="el-GR" sz="1400" smtClean="0">
                <a:hlinkClick r:id="rId9"/>
              </a:rPr>
              <a:t>http://www.gtessentials.org</a:t>
            </a:r>
            <a:r>
              <a:rPr lang="el-GR" sz="1400" smtClean="0"/>
              <a:t>. An 88-page mathematical introduction; see Chapter 8. </a:t>
            </a:r>
            <a:r>
              <a:rPr lang="el-GR" sz="1400" smtClean="0">
                <a:hlinkClick r:id="rId12"/>
              </a:rPr>
              <a:t>Free online</a:t>
            </a:r>
            <a:r>
              <a:rPr lang="el-GR" sz="1400" smtClean="0"/>
              <a:t> at many universities. </a:t>
            </a:r>
          </a:p>
          <a:p>
            <a:pPr>
              <a:lnSpc>
                <a:spcPct val="80000"/>
              </a:lnSpc>
            </a:pPr>
            <a:r>
              <a:rPr lang="el-GR" sz="1400" smtClean="0"/>
              <a:t>Lucas, William F. (1969), </a:t>
            </a:r>
            <a:r>
              <a:rPr lang="el-GR" sz="1400" smtClean="0">
                <a:hlinkClick r:id="rId13"/>
              </a:rPr>
              <a:t>"The Proof That a Game May Not Have a Solution"</a:t>
            </a:r>
            <a:r>
              <a:rPr lang="el-GR" sz="1400" smtClean="0"/>
              <a:t>, </a:t>
            </a:r>
            <a:r>
              <a:rPr lang="el-GR" sz="1400" i="1" smtClean="0">
                <a:hlinkClick r:id="rId14" tooltip="Transactions of the American Mathematical Society"/>
              </a:rPr>
              <a:t>Transactions of the American Mathematical Society</a:t>
            </a:r>
            <a:r>
              <a:rPr lang="el-GR" sz="1400" smtClean="0"/>
              <a:t> (American Mathematical Society) </a:t>
            </a:r>
            <a:r>
              <a:rPr lang="el-GR" sz="1400" b="1" smtClean="0"/>
              <a:t>136</a:t>
            </a:r>
            <a:r>
              <a:rPr lang="el-GR" sz="1400" smtClean="0"/>
              <a:t>: 219–229, </a:t>
            </a:r>
            <a:r>
              <a:rPr lang="el-GR" sz="1400" smtClean="0">
                <a:hlinkClick r:id="rId4" tooltip="Digital object identifier"/>
              </a:rPr>
              <a:t>doi</a:t>
            </a:r>
            <a:r>
              <a:rPr lang="el-GR" sz="1400" smtClean="0"/>
              <a:t>:</a:t>
            </a:r>
            <a:r>
              <a:rPr lang="el-GR" sz="1400" smtClean="0">
                <a:hlinkClick r:id="rId15"/>
              </a:rPr>
              <a:t>10.2307/1994798</a:t>
            </a:r>
            <a:r>
              <a:rPr lang="el-GR" sz="1400" smtClean="0"/>
              <a:t>, </a:t>
            </a:r>
            <a:r>
              <a:rPr lang="el-GR" sz="1400" smtClean="0">
                <a:hlinkClick r:id="rId13"/>
              </a:rPr>
              <a:t>http://jstor.org/stable/1994798</a:t>
            </a:r>
            <a:r>
              <a:rPr lang="el-GR" sz="1400" smtClean="0"/>
              <a:t>. </a:t>
            </a:r>
          </a:p>
          <a:p>
            <a:pPr>
              <a:lnSpc>
                <a:spcPct val="80000"/>
              </a:lnSpc>
            </a:pPr>
            <a:endParaRPr lang="el-GR" sz="14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3D156FCC-B04E-4827-8999-C0F2E9D14FC2}" type="slidenum">
              <a:rPr lang="el-GR"/>
              <a:pPr>
                <a:defRPr/>
              </a:pPr>
              <a:t>32</a:t>
            </a:fld>
            <a:endParaRPr lang="el-GR"/>
          </a:p>
        </p:txBody>
      </p:sp>
      <p:sp>
        <p:nvSpPr>
          <p:cNvPr id="50178" name="Rectangle 2"/>
          <p:cNvSpPr>
            <a:spLocks noGrp="1"/>
          </p:cNvSpPr>
          <p:nvPr>
            <p:ph type="title"/>
          </p:nvPr>
        </p:nvSpPr>
        <p:spPr/>
        <p:txBody>
          <a:bodyPr/>
          <a:lstStyle/>
          <a:p>
            <a:r>
              <a:rPr lang="en-US" smtClean="0"/>
              <a:t>References (2/2)</a:t>
            </a:r>
            <a:endParaRPr lang="el-GR" smtClean="0"/>
          </a:p>
        </p:txBody>
      </p:sp>
      <p:sp>
        <p:nvSpPr>
          <p:cNvPr id="50179" name="Rectangle 3"/>
          <p:cNvSpPr>
            <a:spLocks noGrp="1"/>
          </p:cNvSpPr>
          <p:nvPr>
            <p:ph type="body" idx="1"/>
          </p:nvPr>
        </p:nvSpPr>
        <p:spPr>
          <a:xfrm>
            <a:off x="468313" y="1628775"/>
            <a:ext cx="8229600" cy="4525963"/>
          </a:xfrm>
        </p:spPr>
        <p:txBody>
          <a:bodyPr/>
          <a:lstStyle/>
          <a:p>
            <a:pPr>
              <a:lnSpc>
                <a:spcPct val="80000"/>
              </a:lnSpc>
            </a:pPr>
            <a:r>
              <a:rPr lang="el-GR" sz="1400" smtClean="0"/>
              <a:t>Lucas, William F. (1992), "Von Neumann-Morgenstern Stable Sets", </a:t>
            </a:r>
            <a:r>
              <a:rPr lang="el-GR" sz="1400" i="1" smtClean="0"/>
              <a:t>Handbook of Game Theory, Volume I</a:t>
            </a:r>
            <a:r>
              <a:rPr lang="el-GR" sz="1400" smtClean="0"/>
              <a:t>, Amsterdam: </a:t>
            </a:r>
            <a:r>
              <a:rPr lang="el-GR" sz="1400" smtClean="0">
                <a:hlinkClick r:id="rId2" tooltip="Elsevier"/>
              </a:rPr>
              <a:t>Elsevier</a:t>
            </a:r>
            <a:r>
              <a:rPr lang="el-GR" sz="1400" smtClean="0"/>
              <a:t>, pp. 543–590 </a:t>
            </a:r>
          </a:p>
          <a:p>
            <a:pPr>
              <a:lnSpc>
                <a:spcPct val="80000"/>
              </a:lnSpc>
            </a:pPr>
            <a:r>
              <a:rPr lang="el-GR" sz="1400" smtClean="0">
                <a:hlinkClick r:id="rId3" tooltip="R. Duncan Luce"/>
              </a:rPr>
              <a:t>Luce, R.D.</a:t>
            </a:r>
            <a:r>
              <a:rPr lang="el-GR" sz="1400" smtClean="0"/>
              <a:t> and </a:t>
            </a:r>
            <a:r>
              <a:rPr lang="el-GR" sz="1400" smtClean="0">
                <a:hlinkClick r:id="rId4" tooltip="Howard Raiffa"/>
              </a:rPr>
              <a:t>Raiffa, H.</a:t>
            </a:r>
            <a:r>
              <a:rPr lang="el-GR" sz="1400" smtClean="0"/>
              <a:t> (1957) </a:t>
            </a:r>
            <a:r>
              <a:rPr lang="el-GR" sz="1400" i="1" smtClean="0"/>
              <a:t>Games and Decisions: An Introduction and Critical Survey</a:t>
            </a:r>
            <a:r>
              <a:rPr lang="el-GR" sz="1400" smtClean="0"/>
              <a:t>, Wiley &amp; Sons. (see Chapter 8). </a:t>
            </a:r>
          </a:p>
          <a:p>
            <a:pPr>
              <a:lnSpc>
                <a:spcPct val="80000"/>
              </a:lnSpc>
            </a:pPr>
            <a:r>
              <a:rPr lang="el-GR" sz="1400" smtClean="0"/>
              <a:t>Maschler, M.; Peleg, B.; </a:t>
            </a:r>
            <a:r>
              <a:rPr lang="el-GR" sz="1400" smtClean="0">
                <a:hlinkClick r:id="rId5" tooltip="Lloyd Shapley"/>
              </a:rPr>
              <a:t>Shapley, Lloyd S.</a:t>
            </a:r>
            <a:r>
              <a:rPr lang="el-GR" sz="1400" smtClean="0"/>
              <a:t> (1979), "Geometric properties of the kernel, nucleolus, and related solution concepts", </a:t>
            </a:r>
            <a:r>
              <a:rPr lang="el-GR" sz="1400" i="1" smtClean="0"/>
              <a:t>Mathematics of Operations Research</a:t>
            </a:r>
            <a:r>
              <a:rPr lang="el-GR" sz="1400" smtClean="0"/>
              <a:t> </a:t>
            </a:r>
            <a:r>
              <a:rPr lang="el-GR" sz="1400" b="1" smtClean="0"/>
              <a:t>4</a:t>
            </a:r>
            <a:r>
              <a:rPr lang="el-GR" sz="1400" smtClean="0"/>
              <a:t>: 303–338, </a:t>
            </a:r>
            <a:r>
              <a:rPr lang="el-GR" sz="1400" smtClean="0">
                <a:hlinkClick r:id="rId6" tooltip="Digital object identifier"/>
              </a:rPr>
              <a:t>doi</a:t>
            </a:r>
            <a:r>
              <a:rPr lang="el-GR" sz="1400" smtClean="0"/>
              <a:t>:</a:t>
            </a:r>
            <a:r>
              <a:rPr lang="el-GR" sz="1400" smtClean="0">
                <a:hlinkClick r:id="rId7"/>
              </a:rPr>
              <a:t>10.1287/moor.4.4.303</a:t>
            </a:r>
            <a:r>
              <a:rPr lang="el-GR" sz="1400" smtClean="0"/>
              <a:t> </a:t>
            </a:r>
          </a:p>
          <a:p>
            <a:pPr>
              <a:lnSpc>
                <a:spcPct val="80000"/>
              </a:lnSpc>
            </a:pPr>
            <a:r>
              <a:rPr lang="el-GR" sz="1400" smtClean="0"/>
              <a:t>Osborne, M.J. and </a:t>
            </a:r>
            <a:r>
              <a:rPr lang="el-GR" sz="1400" smtClean="0">
                <a:hlinkClick r:id="rId8" tooltip="Ariel Rubinstein"/>
              </a:rPr>
              <a:t>Rubinstein, A.</a:t>
            </a:r>
            <a:r>
              <a:rPr lang="el-GR" sz="1400" smtClean="0"/>
              <a:t> (1994) </a:t>
            </a:r>
            <a:r>
              <a:rPr lang="el-GR" sz="1400" i="1" smtClean="0"/>
              <a:t>A Course in Game Theory</a:t>
            </a:r>
            <a:r>
              <a:rPr lang="el-GR" sz="1400" smtClean="0"/>
              <a:t>, MIT Press (see Chapters 13,14,15) </a:t>
            </a:r>
          </a:p>
          <a:p>
            <a:pPr>
              <a:lnSpc>
                <a:spcPct val="80000"/>
              </a:lnSpc>
            </a:pPr>
            <a:r>
              <a:rPr lang="el-GR" sz="1400" smtClean="0">
                <a:hlinkClick r:id="rId9" tooltip="Herve Moulin (page does not exist)"/>
              </a:rPr>
              <a:t>Moulin, Herve</a:t>
            </a:r>
            <a:r>
              <a:rPr lang="el-GR" sz="1400" smtClean="0"/>
              <a:t> (1988), </a:t>
            </a:r>
            <a:r>
              <a:rPr lang="el-GR" sz="1400" i="1" smtClean="0">
                <a:hlinkClick r:id="rId10" tooltip="Axioms of Cooperative Decision Making (page does not exist)"/>
              </a:rPr>
              <a:t>Axioms of Cooperative Decision Making</a:t>
            </a:r>
            <a:r>
              <a:rPr lang="el-GR" sz="1400" smtClean="0"/>
              <a:t> (1st ed.), Cambridge: </a:t>
            </a:r>
            <a:r>
              <a:rPr lang="el-GR" sz="1400" smtClean="0">
                <a:hlinkClick r:id="rId11" tooltip="Cambridge University Press"/>
              </a:rPr>
              <a:t>Cambridge University Press</a:t>
            </a:r>
            <a:r>
              <a:rPr lang="el-GR" sz="1400" smtClean="0"/>
              <a:t>, </a:t>
            </a:r>
            <a:r>
              <a:rPr lang="el-GR" sz="1400" smtClean="0">
                <a:hlinkClick r:id="rId12" tooltip="International Standard Book Number"/>
              </a:rPr>
              <a:t>ISBN</a:t>
            </a:r>
            <a:r>
              <a:rPr lang="el-GR" sz="1400" smtClean="0"/>
              <a:t> </a:t>
            </a:r>
            <a:r>
              <a:rPr lang="el-GR" sz="1400" smtClean="0">
                <a:hlinkClick r:id="rId13" tooltip="Special:BookSources/0-521-42458-5"/>
              </a:rPr>
              <a:t>0-521-42458-5</a:t>
            </a:r>
            <a:r>
              <a:rPr lang="el-GR" sz="1400" smtClean="0"/>
              <a:t> </a:t>
            </a:r>
          </a:p>
          <a:p>
            <a:pPr>
              <a:lnSpc>
                <a:spcPct val="80000"/>
              </a:lnSpc>
            </a:pPr>
            <a:r>
              <a:rPr lang="el-GR" sz="1400" smtClean="0">
                <a:hlinkClick r:id="rId14" tooltip="Guillermo Owen"/>
              </a:rPr>
              <a:t>Owen, Guillermo</a:t>
            </a:r>
            <a:r>
              <a:rPr lang="el-GR" sz="1400" smtClean="0"/>
              <a:t> (1995), </a:t>
            </a:r>
            <a:r>
              <a:rPr lang="el-GR" sz="1400" i="1" smtClean="0">
                <a:hlinkClick r:id="rId15" tooltip="Game Theory"/>
              </a:rPr>
              <a:t>Game Theory</a:t>
            </a:r>
            <a:r>
              <a:rPr lang="el-GR" sz="1400" smtClean="0"/>
              <a:t> (3rd ed.), San Diego: </a:t>
            </a:r>
            <a:r>
              <a:rPr lang="el-GR" sz="1400" smtClean="0">
                <a:hlinkClick r:id="rId16" tooltip="Academic Press"/>
              </a:rPr>
              <a:t>Academic Press</a:t>
            </a:r>
            <a:r>
              <a:rPr lang="el-GR" sz="1400" smtClean="0"/>
              <a:t>, </a:t>
            </a:r>
            <a:r>
              <a:rPr lang="el-GR" sz="1400" smtClean="0">
                <a:hlinkClick r:id="rId12" tooltip="International Standard Book Number"/>
              </a:rPr>
              <a:t>ISBN</a:t>
            </a:r>
            <a:r>
              <a:rPr lang="el-GR" sz="1400" smtClean="0"/>
              <a:t> </a:t>
            </a:r>
            <a:r>
              <a:rPr lang="el-GR" sz="1400" smtClean="0">
                <a:hlinkClick r:id="rId17" tooltip="Special:BookSources/0-12-531151-6"/>
              </a:rPr>
              <a:t>0-12-531151-6</a:t>
            </a:r>
            <a:r>
              <a:rPr lang="el-GR" sz="1400" smtClean="0"/>
              <a:t> </a:t>
            </a:r>
          </a:p>
          <a:p>
            <a:pPr>
              <a:lnSpc>
                <a:spcPct val="80000"/>
              </a:lnSpc>
            </a:pPr>
            <a:r>
              <a:rPr lang="el-GR" sz="1400" smtClean="0"/>
              <a:t>Schmeidler, D. (1969), "The nucleolus of a characteristic function game", </a:t>
            </a:r>
            <a:r>
              <a:rPr lang="el-GR" sz="1400" i="1" smtClean="0"/>
              <a:t>SIAM Journal of Applied Mathematics</a:t>
            </a:r>
            <a:r>
              <a:rPr lang="el-GR" sz="1400" smtClean="0"/>
              <a:t> </a:t>
            </a:r>
            <a:r>
              <a:rPr lang="el-GR" sz="1400" b="1" smtClean="0"/>
              <a:t>17</a:t>
            </a:r>
            <a:r>
              <a:rPr lang="el-GR" sz="1400" smtClean="0"/>
              <a:t>: 1163–1170, </a:t>
            </a:r>
            <a:r>
              <a:rPr lang="el-GR" sz="1400" smtClean="0">
                <a:hlinkClick r:id="rId6" tooltip="Digital object identifier"/>
              </a:rPr>
              <a:t>doi</a:t>
            </a:r>
            <a:r>
              <a:rPr lang="el-GR" sz="1400" smtClean="0"/>
              <a:t>:</a:t>
            </a:r>
            <a:r>
              <a:rPr lang="el-GR" sz="1400" smtClean="0">
                <a:hlinkClick r:id="rId18"/>
              </a:rPr>
              <a:t>10.1137/0117107</a:t>
            </a:r>
            <a:r>
              <a:rPr lang="el-GR" sz="1400" smtClean="0"/>
              <a:t>. </a:t>
            </a:r>
          </a:p>
          <a:p>
            <a:pPr>
              <a:lnSpc>
                <a:spcPct val="80000"/>
              </a:lnSpc>
            </a:pPr>
            <a:r>
              <a:rPr lang="el-GR" sz="1400" smtClean="0">
                <a:hlinkClick r:id="rId5" tooltip="Lloyd Shapley"/>
              </a:rPr>
              <a:t>Shapley, Lloyd S.</a:t>
            </a:r>
            <a:r>
              <a:rPr lang="el-GR" sz="1400" smtClean="0"/>
              <a:t> (1953), "A value for </a:t>
            </a:r>
            <a:r>
              <a:rPr lang="el-GR" sz="1400" i="1" smtClean="0"/>
              <a:t>n</a:t>
            </a:r>
            <a:r>
              <a:rPr lang="el-GR" sz="1400" smtClean="0"/>
              <a:t>-person games", in Kuhn, H.; Tucker, A.W., </a:t>
            </a:r>
            <a:r>
              <a:rPr lang="el-GR" sz="1400" i="1" smtClean="0"/>
              <a:t>Contributions to the Theory of Games II</a:t>
            </a:r>
            <a:r>
              <a:rPr lang="el-GR" sz="1400" smtClean="0"/>
              <a:t>, Princeton, New Jersey: Princeton University Press, pp. 307–317 </a:t>
            </a:r>
          </a:p>
          <a:p>
            <a:pPr>
              <a:lnSpc>
                <a:spcPct val="80000"/>
              </a:lnSpc>
            </a:pPr>
            <a:r>
              <a:rPr lang="el-GR" sz="1400" smtClean="0">
                <a:hlinkClick r:id="rId5" tooltip="Lloyd Shapley"/>
              </a:rPr>
              <a:t>Shapley, Lloyd S.</a:t>
            </a:r>
            <a:r>
              <a:rPr lang="el-GR" sz="1400" smtClean="0"/>
              <a:t>; Shubik, M. (1966), </a:t>
            </a:r>
            <a:r>
              <a:rPr lang="el-GR" sz="1400" smtClean="0">
                <a:hlinkClick r:id="rId19"/>
              </a:rPr>
              <a:t>"Quasi-cores in a monetary economy with non-convex preferences"</a:t>
            </a:r>
            <a:r>
              <a:rPr lang="el-GR" sz="1400" smtClean="0"/>
              <a:t>, </a:t>
            </a:r>
            <a:r>
              <a:rPr lang="el-GR" sz="1400" i="1" smtClean="0"/>
              <a:t>Econometrica</a:t>
            </a:r>
            <a:r>
              <a:rPr lang="el-GR" sz="1400" smtClean="0"/>
              <a:t> (The Econometric Society) </a:t>
            </a:r>
            <a:r>
              <a:rPr lang="el-GR" sz="1400" b="1" smtClean="0"/>
              <a:t>34</a:t>
            </a:r>
            <a:r>
              <a:rPr lang="el-GR" sz="1400" smtClean="0"/>
              <a:t> (4): 805–827, </a:t>
            </a:r>
            <a:r>
              <a:rPr lang="el-GR" sz="1400" smtClean="0">
                <a:hlinkClick r:id="rId6" tooltip="Digital object identifier"/>
              </a:rPr>
              <a:t>doi</a:t>
            </a:r>
            <a:r>
              <a:rPr lang="el-GR" sz="1400" smtClean="0"/>
              <a:t>:</a:t>
            </a:r>
            <a:r>
              <a:rPr lang="el-GR" sz="1400" smtClean="0">
                <a:hlinkClick r:id="rId20"/>
              </a:rPr>
              <a:t>10.2307/1910101</a:t>
            </a:r>
            <a:r>
              <a:rPr lang="el-GR" sz="1400" smtClean="0"/>
              <a:t>, </a:t>
            </a:r>
            <a:r>
              <a:rPr lang="el-GR" sz="1400" smtClean="0">
                <a:hlinkClick r:id="rId19"/>
              </a:rPr>
              <a:t>http://jstor.org/stable/1910101</a:t>
            </a:r>
            <a:r>
              <a:rPr lang="el-GR" sz="1400" smtClean="0"/>
              <a:t> </a:t>
            </a:r>
          </a:p>
          <a:p>
            <a:pPr>
              <a:lnSpc>
                <a:spcPct val="80000"/>
              </a:lnSpc>
            </a:pPr>
            <a:r>
              <a:rPr lang="el-GR" sz="1400" smtClean="0"/>
              <a:t>Shoham, Yoav; Leyton-Brown, Kevin (2009), </a:t>
            </a:r>
            <a:r>
              <a:rPr lang="el-GR" sz="1400" i="1" smtClean="0">
                <a:hlinkClick r:id="rId21"/>
              </a:rPr>
              <a:t>Multiagent Systems: Algorithmic, Game-Theoretic, and Logical Foundations</a:t>
            </a:r>
            <a:r>
              <a:rPr lang="el-GR" sz="1400" smtClean="0"/>
              <a:t>, New York: </a:t>
            </a:r>
            <a:r>
              <a:rPr lang="el-GR" sz="1400" smtClean="0">
                <a:hlinkClick r:id="rId11" tooltip="Cambridge University Press"/>
              </a:rPr>
              <a:t>Cambridge University Press</a:t>
            </a:r>
            <a:r>
              <a:rPr lang="el-GR" sz="1400" smtClean="0"/>
              <a:t>, </a:t>
            </a:r>
            <a:r>
              <a:rPr lang="el-GR" sz="1400" smtClean="0">
                <a:hlinkClick r:id="rId12" tooltip="International Standard Book Number"/>
              </a:rPr>
              <a:t>ISBN</a:t>
            </a:r>
            <a:r>
              <a:rPr lang="el-GR" sz="1400" smtClean="0"/>
              <a:t> </a:t>
            </a:r>
            <a:r>
              <a:rPr lang="el-GR" sz="1400" smtClean="0">
                <a:hlinkClick r:id="rId22" tooltip="Special:BookSources/978-0-521-89943-7"/>
              </a:rPr>
              <a:t>978-0-521-89943-7</a:t>
            </a:r>
            <a:r>
              <a:rPr lang="el-GR" sz="1400" smtClean="0"/>
              <a:t>, </a:t>
            </a:r>
            <a:r>
              <a:rPr lang="el-GR" sz="1400" smtClean="0">
                <a:hlinkClick r:id="rId21"/>
              </a:rPr>
              <a:t>http://www.masfoundations.org</a:t>
            </a:r>
            <a:r>
              <a:rPr lang="el-GR" sz="1400" smtClean="0"/>
              <a:t>. A comprehensive reference from a computational perspective; see Chapter 12. </a:t>
            </a:r>
            <a:r>
              <a:rPr lang="el-GR" sz="1400" smtClean="0">
                <a:hlinkClick r:id="rId23"/>
              </a:rPr>
              <a:t>Downloadable free online</a:t>
            </a:r>
            <a:r>
              <a:rPr lang="el-GR" sz="1400" smtClean="0"/>
              <a:t>. </a:t>
            </a:r>
          </a:p>
          <a:p>
            <a:pPr>
              <a:lnSpc>
                <a:spcPct val="80000"/>
              </a:lnSpc>
            </a:pPr>
            <a:r>
              <a:rPr lang="el-GR" sz="1400" smtClean="0">
                <a:hlinkClick r:id="rId24" tooltip="John von Neumann"/>
              </a:rPr>
              <a:t>von Neumann, John</a:t>
            </a:r>
            <a:r>
              <a:rPr lang="el-GR" sz="1400" smtClean="0"/>
              <a:t>; </a:t>
            </a:r>
            <a:r>
              <a:rPr lang="el-GR" sz="1400" smtClean="0">
                <a:hlinkClick r:id="rId25" tooltip="Oskar Morgenstern"/>
              </a:rPr>
              <a:t>Morgenstern, Oskar</a:t>
            </a:r>
            <a:r>
              <a:rPr lang="el-GR" sz="1400" smtClean="0"/>
              <a:t> (1944), </a:t>
            </a:r>
            <a:r>
              <a:rPr lang="el-GR" sz="1400" i="1" smtClean="0">
                <a:hlinkClick r:id="rId26" tooltip="Theory of Games and Economic Behavior"/>
              </a:rPr>
              <a:t>Theory of Games and Economic Behavior</a:t>
            </a:r>
            <a:r>
              <a:rPr lang="el-GR" sz="1400" smtClean="0"/>
              <a:t>, Princeton: </a:t>
            </a:r>
            <a:r>
              <a:rPr lang="el-GR" sz="1400" smtClean="0">
                <a:hlinkClick r:id="rId27" tooltip="Princeton University Press"/>
              </a:rPr>
              <a:t>Princeton University Press</a:t>
            </a:r>
            <a:r>
              <a:rPr lang="el-GR" sz="1400" smtClean="0"/>
              <a:t> </a:t>
            </a:r>
          </a:p>
          <a:p>
            <a:pPr>
              <a:lnSpc>
                <a:spcPct val="80000"/>
              </a:lnSpc>
            </a:pPr>
            <a:endParaRPr lang="el-GR" sz="1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CE64E622-227B-4406-B2B9-87BB1C8A6D7B}" type="slidenum">
              <a:rPr lang="el-GR"/>
              <a:pPr>
                <a:defRPr/>
              </a:pPr>
              <a:t>33</a:t>
            </a:fld>
            <a:endParaRPr lang="el-GR"/>
          </a:p>
        </p:txBody>
      </p:sp>
      <p:sp>
        <p:nvSpPr>
          <p:cNvPr id="27650" name="1 - Τίτλος"/>
          <p:cNvSpPr>
            <a:spLocks noGrp="1"/>
          </p:cNvSpPr>
          <p:nvPr>
            <p:ph type="title"/>
          </p:nvPr>
        </p:nvSpPr>
        <p:spPr/>
        <p:txBody>
          <a:bodyPr/>
          <a:lstStyle/>
          <a:p>
            <a:endParaRPr lang="en-US" smtClean="0"/>
          </a:p>
        </p:txBody>
      </p:sp>
      <p:sp>
        <p:nvSpPr>
          <p:cNvPr id="27651" name="2 - Θέση περιεχομένου"/>
          <p:cNvSpPr>
            <a:spLocks noGrp="1"/>
          </p:cNvSpPr>
          <p:nvPr>
            <p:ph idx="1"/>
          </p:nvPr>
        </p:nvSpPr>
        <p:spPr/>
        <p:txBody>
          <a:bodyPr/>
          <a:lstStyle/>
          <a:p>
            <a:endParaRPr lang="en-US" smtClean="0"/>
          </a:p>
          <a:p>
            <a:endParaRPr lang="en-US" smtClean="0"/>
          </a:p>
          <a:p>
            <a:r>
              <a:rPr lang="en-US" smtClean="0"/>
              <a:t>Questions</a:t>
            </a:r>
          </a:p>
          <a:p>
            <a:endParaRPr lang="en-US" smtClean="0"/>
          </a:p>
          <a:p>
            <a:endParaRPr lang="en-U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 Θέση αριθμού διαφάνειας"/>
          <p:cNvSpPr>
            <a:spLocks noGrp="1"/>
          </p:cNvSpPr>
          <p:nvPr>
            <p:ph type="sldNum" sz="quarter" idx="12"/>
          </p:nvPr>
        </p:nvSpPr>
        <p:spPr/>
        <p:txBody>
          <a:bodyPr/>
          <a:lstStyle/>
          <a:p>
            <a:pPr>
              <a:defRPr/>
            </a:pPr>
            <a:fld id="{35406A73-DBC1-4700-BBD4-B3AF593C313C}" type="slidenum">
              <a:rPr lang="el-GR"/>
              <a:pPr>
                <a:defRPr/>
              </a:pPr>
              <a:t>34</a:t>
            </a:fld>
            <a:endParaRPr lang="el-GR"/>
          </a:p>
        </p:txBody>
      </p:sp>
      <p:sp>
        <p:nvSpPr>
          <p:cNvPr id="28674" name="1 - Τίτλος"/>
          <p:cNvSpPr>
            <a:spLocks noGrp="1"/>
          </p:cNvSpPr>
          <p:nvPr>
            <p:ph type="title"/>
          </p:nvPr>
        </p:nvSpPr>
        <p:spPr>
          <a:xfrm>
            <a:off x="395288" y="2852738"/>
            <a:ext cx="8229600" cy="1143000"/>
          </a:xfrm>
        </p:spPr>
        <p:txBody>
          <a:bodyPr/>
          <a:lstStyle/>
          <a:p>
            <a:r>
              <a:rPr lang="en-US" smtClean="0"/>
              <a:t>Thank you</a:t>
            </a:r>
          </a:p>
        </p:txBody>
      </p:sp>
      <p:sp>
        <p:nvSpPr>
          <p:cNvPr id="28675" name="2 - Θέση περιεχομένου"/>
          <p:cNvSpPr>
            <a:spLocks noGrp="1"/>
          </p:cNvSpPr>
          <p:nvPr>
            <p:ph idx="1"/>
          </p:nvPr>
        </p:nvSpPr>
        <p:spPr/>
        <p:txBody>
          <a:bodyPr/>
          <a:lstStyle/>
          <a:p>
            <a:endParaRPr lang="en-US" smtClean="0"/>
          </a:p>
          <a:p>
            <a:endParaRPr lang="en-US" smtClean="0"/>
          </a:p>
          <a:p>
            <a:endParaRPr lang="en-US" smtClean="0"/>
          </a:p>
          <a:p>
            <a:endParaRPr lang="en-US" smtClean="0"/>
          </a:p>
          <a:p>
            <a:endParaRPr lang="en-US" smtClean="0"/>
          </a:p>
          <a:p>
            <a:r>
              <a:rPr lang="en-US" smtClean="0"/>
              <a:t>kopoular@inf.uth.gr</a:t>
            </a:r>
          </a:p>
          <a:p>
            <a:r>
              <a:rPr lang="en-US" smtClean="0"/>
              <a:t>dimgeorg@inf.uth.gr</a:t>
            </a:r>
          </a:p>
          <a:p>
            <a:pPr>
              <a:buFont typeface="Arial" charset="0"/>
              <a:buNone/>
            </a:pPr>
            <a:endParaRPr lang="en-US" smtClean="0"/>
          </a:p>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 Θέση αριθμού διαφάνειας"/>
          <p:cNvSpPr>
            <a:spLocks noGrp="1"/>
          </p:cNvSpPr>
          <p:nvPr>
            <p:ph type="sldNum" sz="quarter" idx="12"/>
          </p:nvPr>
        </p:nvSpPr>
        <p:spPr/>
        <p:txBody>
          <a:bodyPr/>
          <a:lstStyle/>
          <a:p>
            <a:pPr>
              <a:defRPr/>
            </a:pPr>
            <a:fld id="{87812D5A-3FB5-4DC8-B5B8-8C31707985F6}" type="slidenum">
              <a:rPr lang="el-GR"/>
              <a:pPr>
                <a:defRPr/>
              </a:pPr>
              <a:t>4</a:t>
            </a:fld>
            <a:endParaRPr lang="el-GR"/>
          </a:p>
        </p:txBody>
      </p:sp>
      <p:sp>
        <p:nvSpPr>
          <p:cNvPr id="10242" name="1 - Τίτλος"/>
          <p:cNvSpPr>
            <a:spLocks noGrp="1"/>
          </p:cNvSpPr>
          <p:nvPr>
            <p:ph type="title"/>
          </p:nvPr>
        </p:nvSpPr>
        <p:spPr/>
        <p:txBody>
          <a:bodyPr/>
          <a:lstStyle/>
          <a:p>
            <a:r>
              <a:rPr lang="en-US" smtClean="0"/>
              <a:t>A first example</a:t>
            </a:r>
          </a:p>
        </p:txBody>
      </p:sp>
      <p:sp>
        <p:nvSpPr>
          <p:cNvPr id="3" name="2 - Θέση περιεχομένου"/>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sz="2400" dirty="0" smtClean="0"/>
              <a:t>Two nearby towns are considering whether to built a joint facility or not. </a:t>
            </a:r>
          </a:p>
          <a:p>
            <a:pPr fontAlgn="auto">
              <a:spcAft>
                <a:spcPts val="0"/>
              </a:spcAft>
              <a:buFont typeface="Arial" pitchFamily="34" charset="0"/>
              <a:buChar char="•"/>
              <a:defRPr/>
            </a:pPr>
            <a:r>
              <a:rPr lang="en-US" sz="2400" dirty="0" smtClean="0"/>
              <a:t>Do they have incentives to cooperate?</a:t>
            </a:r>
          </a:p>
          <a:p>
            <a:pPr lvl="1" fontAlgn="auto">
              <a:spcAft>
                <a:spcPts val="0"/>
              </a:spcAft>
              <a:buFont typeface="Arial" pitchFamily="34" charset="0"/>
              <a:buChar char="–"/>
              <a:defRPr/>
            </a:pPr>
            <a:r>
              <a:rPr lang="en-US" sz="2000" dirty="0" smtClean="0"/>
              <a:t>Clearly, yes since they can jointly save 3 millions $.</a:t>
            </a:r>
          </a:p>
          <a:p>
            <a:pPr fontAlgn="auto">
              <a:spcAft>
                <a:spcPts val="0"/>
              </a:spcAft>
              <a:buFont typeface="Arial" pitchFamily="34" charset="0"/>
              <a:buChar char="•"/>
              <a:defRPr/>
            </a:pPr>
            <a:r>
              <a:rPr lang="en-US" sz="2400" dirty="0" smtClean="0"/>
              <a:t>If they cooperate, what is the cost allocation that is characterized by equity?</a:t>
            </a:r>
          </a:p>
          <a:p>
            <a:pPr lvl="1" fontAlgn="auto">
              <a:spcAft>
                <a:spcPts val="0"/>
              </a:spcAft>
              <a:buFont typeface="Arial" pitchFamily="34" charset="0"/>
              <a:buChar char="–"/>
              <a:defRPr/>
            </a:pPr>
            <a:r>
              <a:rPr lang="en-US" sz="2000" dirty="0" smtClean="0"/>
              <a:t>Division the cost equally </a:t>
            </a:r>
          </a:p>
          <a:p>
            <a:pPr lvl="1" fontAlgn="auto">
              <a:spcAft>
                <a:spcPts val="0"/>
              </a:spcAft>
              <a:buFont typeface="Arial" pitchFamily="34" charset="0"/>
              <a:buNone/>
              <a:defRPr/>
            </a:pPr>
            <a:r>
              <a:rPr lang="en-US" sz="2000" dirty="0" smtClean="0"/>
              <a:t>	between towns</a:t>
            </a:r>
          </a:p>
          <a:p>
            <a:pPr lvl="1" fontAlgn="auto">
              <a:spcAft>
                <a:spcPts val="0"/>
              </a:spcAft>
              <a:buFont typeface="Arial" pitchFamily="34" charset="0"/>
              <a:buChar char="–"/>
              <a:defRPr/>
            </a:pPr>
            <a:r>
              <a:rPr lang="en-US" sz="2000" dirty="0" smtClean="0"/>
              <a:t>Division the cost equally </a:t>
            </a:r>
          </a:p>
          <a:p>
            <a:pPr lvl="1" fontAlgn="auto">
              <a:spcAft>
                <a:spcPts val="0"/>
              </a:spcAft>
              <a:buFont typeface="Arial" pitchFamily="34" charset="0"/>
              <a:buNone/>
              <a:defRPr/>
            </a:pPr>
            <a:r>
              <a:rPr lang="en-US" sz="2000" dirty="0" smtClean="0">
                <a:solidFill>
                  <a:prstClr val="black"/>
                </a:solidFill>
              </a:rPr>
              <a:t>	among the persons</a:t>
            </a:r>
            <a:endParaRPr lang="en-US" sz="1600" dirty="0" smtClean="0"/>
          </a:p>
          <a:p>
            <a:pPr lvl="1" fontAlgn="auto">
              <a:spcAft>
                <a:spcPts val="0"/>
              </a:spcAft>
              <a:buFont typeface="Arial" pitchFamily="34" charset="0"/>
              <a:buChar char="–"/>
              <a:defRPr/>
            </a:pPr>
            <a:r>
              <a:rPr lang="en-US" sz="2000" dirty="0" smtClean="0"/>
              <a:t>Other way?</a:t>
            </a:r>
          </a:p>
          <a:p>
            <a:pPr lvl="1" fontAlgn="auto">
              <a:spcAft>
                <a:spcPts val="0"/>
              </a:spcAft>
              <a:buFont typeface="Arial" pitchFamily="34" charset="0"/>
              <a:buNone/>
              <a:defRPr/>
            </a:pPr>
            <a:r>
              <a:rPr lang="en-US" sz="2000" dirty="0" smtClean="0"/>
              <a:t>	</a:t>
            </a:r>
          </a:p>
          <a:p>
            <a:pPr lvl="1" fontAlgn="auto">
              <a:spcAft>
                <a:spcPts val="0"/>
              </a:spcAft>
              <a:buFont typeface="Arial" pitchFamily="34" charset="0"/>
              <a:buNone/>
              <a:defRPr/>
            </a:pPr>
            <a:endParaRPr lang="en-US" sz="2000" dirty="0" smtClean="0"/>
          </a:p>
          <a:p>
            <a:pPr lvl="1" fontAlgn="auto">
              <a:spcAft>
                <a:spcPts val="0"/>
              </a:spcAft>
              <a:buFont typeface="Arial" pitchFamily="34" charset="0"/>
              <a:buNone/>
              <a:defRPr/>
            </a:pPr>
            <a:endParaRPr lang="en-US" sz="2000" dirty="0" smtClean="0"/>
          </a:p>
          <a:p>
            <a:pPr lvl="1" fontAlgn="auto">
              <a:spcAft>
                <a:spcPts val="0"/>
              </a:spcAft>
              <a:buFont typeface="Arial" pitchFamily="34" charset="0"/>
              <a:buNone/>
              <a:defRPr/>
            </a:pPr>
            <a:endParaRPr lang="en-US" sz="2000" dirty="0" smtClean="0"/>
          </a:p>
          <a:p>
            <a:pPr fontAlgn="auto">
              <a:spcAft>
                <a:spcPts val="0"/>
              </a:spcAft>
              <a:buFont typeface="Arial" pitchFamily="34" charset="0"/>
              <a:buChar char="•"/>
              <a:defRPr/>
            </a:pPr>
            <a:endParaRPr lang="en-US" sz="2400" dirty="0" smtClean="0"/>
          </a:p>
          <a:p>
            <a:pPr fontAlgn="auto">
              <a:spcAft>
                <a:spcPts val="0"/>
              </a:spcAft>
              <a:buFont typeface="Arial" pitchFamily="34" charset="0"/>
              <a:buChar char="•"/>
              <a:defRPr/>
            </a:pPr>
            <a:endParaRPr lang="en-US" sz="2400" dirty="0"/>
          </a:p>
        </p:txBody>
      </p:sp>
      <p:pic>
        <p:nvPicPr>
          <p:cNvPr id="10244" name="Picture 5"/>
          <p:cNvPicPr>
            <a:picLocks noChangeAspect="1" noChangeArrowheads="1"/>
          </p:cNvPicPr>
          <p:nvPr/>
        </p:nvPicPr>
        <p:blipFill>
          <a:blip r:embed="rId2" cstate="print"/>
          <a:srcRect/>
          <a:stretch>
            <a:fillRect/>
          </a:stretch>
        </p:blipFill>
        <p:spPr bwMode="auto">
          <a:xfrm>
            <a:off x="4211638" y="3429000"/>
            <a:ext cx="4645025" cy="304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 Θέση αριθμού διαφάνειας"/>
          <p:cNvSpPr>
            <a:spLocks noGrp="1"/>
          </p:cNvSpPr>
          <p:nvPr>
            <p:ph type="sldNum" sz="quarter" idx="12"/>
          </p:nvPr>
        </p:nvSpPr>
        <p:spPr/>
        <p:txBody>
          <a:bodyPr/>
          <a:lstStyle/>
          <a:p>
            <a:pPr>
              <a:defRPr/>
            </a:pPr>
            <a:fld id="{921BF030-82CE-4A62-A676-21B30D8C4858}" type="slidenum">
              <a:rPr lang="el-GR"/>
              <a:pPr>
                <a:defRPr/>
              </a:pPr>
              <a:t>5</a:t>
            </a:fld>
            <a:endParaRPr lang="el-GR"/>
          </a:p>
        </p:txBody>
      </p:sp>
      <p:pic>
        <p:nvPicPr>
          <p:cNvPr id="1027" name="Picture 3"/>
          <p:cNvPicPr>
            <a:picLocks noChangeAspect="1" noChangeArrowheads="1"/>
          </p:cNvPicPr>
          <p:nvPr/>
        </p:nvPicPr>
        <p:blipFill>
          <a:blip r:embed="rId3" cstate="print"/>
          <a:srcRect/>
          <a:stretch>
            <a:fillRect/>
          </a:stretch>
        </p:blipFill>
        <p:spPr bwMode="auto">
          <a:xfrm>
            <a:off x="4929188" y="2663825"/>
            <a:ext cx="4214812" cy="3502025"/>
          </a:xfrm>
          <a:prstGeom prst="rect">
            <a:avLst/>
          </a:prstGeom>
          <a:noFill/>
          <a:ln w="9525">
            <a:noFill/>
            <a:miter lim="800000"/>
            <a:headEnd/>
            <a:tailEnd/>
          </a:ln>
        </p:spPr>
      </p:pic>
      <p:sp>
        <p:nvSpPr>
          <p:cNvPr id="1028" name="Title 1"/>
          <p:cNvSpPr>
            <a:spLocks noGrp="1"/>
          </p:cNvSpPr>
          <p:nvPr>
            <p:ph type="title"/>
          </p:nvPr>
        </p:nvSpPr>
        <p:spPr>
          <a:xfrm>
            <a:off x="457200" y="260350"/>
            <a:ext cx="8229600" cy="1143000"/>
          </a:xfrm>
        </p:spPr>
        <p:txBody>
          <a:bodyPr/>
          <a:lstStyle/>
          <a:p>
            <a:r>
              <a:rPr lang="en-US" smtClean="0"/>
              <a:t>Cooperative games (1/2)</a:t>
            </a:r>
          </a:p>
        </p:txBody>
      </p:sp>
      <p:sp>
        <p:nvSpPr>
          <p:cNvPr id="1029" name="Content Placeholder 2"/>
          <p:cNvSpPr>
            <a:spLocks noGrp="1"/>
          </p:cNvSpPr>
          <p:nvPr>
            <p:ph idx="1"/>
          </p:nvPr>
        </p:nvSpPr>
        <p:spPr>
          <a:xfrm>
            <a:off x="395288" y="1052513"/>
            <a:ext cx="8229600" cy="4525962"/>
          </a:xfrm>
        </p:spPr>
        <p:txBody>
          <a:bodyPr/>
          <a:lstStyle/>
          <a:p>
            <a:r>
              <a:rPr lang="en-US" sz="2000" smtClean="0"/>
              <a:t>As we mentioned cost allocation can be studied as a cooperative game.</a:t>
            </a:r>
          </a:p>
          <a:p>
            <a:r>
              <a:rPr lang="en-US" sz="2000" smtClean="0"/>
              <a:t>The game  consists of a finite set of players </a:t>
            </a:r>
            <a:r>
              <a:rPr lang="en-US" sz="2000" i="1" smtClean="0"/>
              <a:t>N</a:t>
            </a:r>
            <a:r>
              <a:rPr lang="en-US" sz="2000" smtClean="0"/>
              <a:t>, called the </a:t>
            </a:r>
            <a:r>
              <a:rPr lang="en-US" sz="2000" i="1" smtClean="0"/>
              <a:t>grand coalition and </a:t>
            </a:r>
            <a:r>
              <a:rPr lang="en-US" sz="2000" smtClean="0"/>
              <a:t> a characteristic cost function  c:</a:t>
            </a:r>
          </a:p>
          <a:p>
            <a:r>
              <a:rPr lang="en-US" sz="2000" smtClean="0"/>
              <a:t>We define as c(i) the cost of providing player i by itself</a:t>
            </a:r>
          </a:p>
          <a:p>
            <a:pPr>
              <a:buFont typeface="Arial" charset="0"/>
              <a:buNone/>
            </a:pPr>
            <a:r>
              <a:rPr lang="en-US" sz="2000" smtClean="0"/>
              <a:t>	and c(S) the cost of providing players in</a:t>
            </a:r>
          </a:p>
          <a:p>
            <a:pPr>
              <a:buFont typeface="Arial" charset="0"/>
              <a:buNone/>
            </a:pPr>
            <a:r>
              <a:rPr lang="en-US" sz="2000" smtClean="0"/>
              <a:t>	 S jointly.</a:t>
            </a:r>
          </a:p>
          <a:p>
            <a:r>
              <a:rPr lang="en-US" sz="2000" smtClean="0"/>
              <a:t>Players, can form coalitions S    N </a:t>
            </a:r>
          </a:p>
          <a:p>
            <a:r>
              <a:rPr lang="en-US" sz="2000" smtClean="0"/>
              <a:t>The system is characterized by</a:t>
            </a:r>
          </a:p>
          <a:p>
            <a:pPr>
              <a:buFont typeface="Arial" charset="0"/>
              <a:buNone/>
            </a:pPr>
            <a:r>
              <a:rPr lang="en-US" sz="2000" smtClean="0"/>
              <a:t>	 a state based on the coalitions </a:t>
            </a:r>
          </a:p>
          <a:p>
            <a:pPr>
              <a:buFont typeface="Arial" charset="0"/>
              <a:buNone/>
            </a:pPr>
            <a:r>
              <a:rPr lang="en-US" sz="2000" smtClean="0"/>
              <a:t>	that they are  formed. </a:t>
            </a:r>
          </a:p>
          <a:p>
            <a:r>
              <a:rPr lang="en-US" sz="2000" smtClean="0"/>
              <a:t>Clearly, in order to have incentive to </a:t>
            </a:r>
          </a:p>
          <a:p>
            <a:pPr>
              <a:buFont typeface="Arial" charset="0"/>
              <a:buNone/>
            </a:pPr>
            <a:r>
              <a:rPr lang="en-US" sz="2000" smtClean="0"/>
              <a:t>	form a coalition two different groups</a:t>
            </a:r>
          </a:p>
          <a:p>
            <a:pPr>
              <a:buFont typeface="Arial" charset="0"/>
              <a:buNone/>
            </a:pPr>
            <a:r>
              <a:rPr lang="en-US" sz="2000" smtClean="0"/>
              <a:t>	S, S’ of players, it must hold:</a:t>
            </a:r>
          </a:p>
          <a:p>
            <a:pPr>
              <a:buFont typeface="Arial" charset="0"/>
              <a:buNone/>
            </a:pPr>
            <a:r>
              <a:rPr lang="en-US" sz="2000" smtClean="0"/>
              <a:t>	 c(S U S’) ≤c(S)+c(S’) (supperadditive)</a:t>
            </a:r>
          </a:p>
          <a:p>
            <a:pPr>
              <a:buFont typeface="Arial" charset="0"/>
              <a:buNone/>
            </a:pPr>
            <a:r>
              <a:rPr lang="en-US" sz="2000" smtClean="0"/>
              <a:t>	There are 2</a:t>
            </a:r>
            <a:r>
              <a:rPr lang="en-US" sz="2000" baseline="30000" smtClean="0"/>
              <a:t>N</a:t>
            </a:r>
            <a:r>
              <a:rPr lang="en-US" sz="2000" smtClean="0"/>
              <a:t> possible coalitions generally</a:t>
            </a:r>
          </a:p>
          <a:p>
            <a:r>
              <a:rPr lang="en-US" sz="2000" smtClean="0"/>
              <a:t> An example of 3 players is shown in the next diagram.</a:t>
            </a:r>
          </a:p>
          <a:p>
            <a:pPr>
              <a:buFont typeface="Arial" charset="0"/>
              <a:buNone/>
            </a:pPr>
            <a:endParaRPr lang="en-US" sz="2000" smtClean="0"/>
          </a:p>
        </p:txBody>
      </p:sp>
      <p:graphicFrame>
        <p:nvGraphicFramePr>
          <p:cNvPr id="1026" name="Object 5"/>
          <p:cNvGraphicFramePr>
            <a:graphicFrameLocks noChangeAspect="1"/>
          </p:cNvGraphicFramePr>
          <p:nvPr/>
        </p:nvGraphicFramePr>
        <p:xfrm>
          <a:off x="4643438" y="1700213"/>
          <a:ext cx="1152525" cy="393700"/>
        </p:xfrm>
        <a:graphic>
          <a:graphicData uri="http://schemas.openxmlformats.org/presentationml/2006/ole">
            <p:oleObj spid="_x0000_s1026" name="Εξίσωση" r:id="rId4" imgW="558720" imgH="190440" progId="Equation.3">
              <p:embed/>
            </p:oleObj>
          </a:graphicData>
        </a:graphic>
      </p:graphicFrame>
      <p:graphicFrame>
        <p:nvGraphicFramePr>
          <p:cNvPr id="1032" name="Object 8"/>
          <p:cNvGraphicFramePr>
            <a:graphicFrameLocks noChangeAspect="1"/>
          </p:cNvGraphicFramePr>
          <p:nvPr/>
        </p:nvGraphicFramePr>
        <p:xfrm>
          <a:off x="3851275" y="3284538"/>
          <a:ext cx="215900" cy="215900"/>
        </p:xfrm>
        <a:graphic>
          <a:graphicData uri="http://schemas.openxmlformats.org/presentationml/2006/ole">
            <p:oleObj spid="_x0000_s1032" name="Equation" r:id="rId5" imgW="139680" imgH="139680" progId="">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5 - Θέση αριθμού διαφάνειας"/>
          <p:cNvSpPr>
            <a:spLocks noGrp="1"/>
          </p:cNvSpPr>
          <p:nvPr>
            <p:ph type="sldNum" sz="quarter" idx="12"/>
          </p:nvPr>
        </p:nvSpPr>
        <p:spPr/>
        <p:txBody>
          <a:bodyPr/>
          <a:lstStyle/>
          <a:p>
            <a:pPr>
              <a:defRPr/>
            </a:pPr>
            <a:fld id="{C8D2D0E4-D897-49E1-BAD4-A35FF336F56E}" type="slidenum">
              <a:rPr lang="el-GR"/>
              <a:pPr>
                <a:defRPr/>
              </a:pPr>
              <a:t>6</a:t>
            </a:fld>
            <a:endParaRPr lang="el-GR"/>
          </a:p>
        </p:txBody>
      </p:sp>
      <p:sp>
        <p:nvSpPr>
          <p:cNvPr id="2051" name="1 - Τίτλος"/>
          <p:cNvSpPr>
            <a:spLocks noGrp="1"/>
          </p:cNvSpPr>
          <p:nvPr>
            <p:ph type="title"/>
          </p:nvPr>
        </p:nvSpPr>
        <p:spPr/>
        <p:txBody>
          <a:bodyPr/>
          <a:lstStyle/>
          <a:p>
            <a:r>
              <a:rPr lang="en-US" smtClean="0"/>
              <a:t>Cooperative games (2/2)</a:t>
            </a:r>
          </a:p>
        </p:txBody>
      </p:sp>
      <p:sp>
        <p:nvSpPr>
          <p:cNvPr id="3" name="2 - Θέση περιεχομένου"/>
          <p:cNvSpPr>
            <a:spLocks noGrp="1"/>
          </p:cNvSpPr>
          <p:nvPr>
            <p:ph idx="1"/>
          </p:nvPr>
        </p:nvSpPr>
        <p:spPr/>
        <p:txBody>
          <a:bodyPr>
            <a:normAutofit lnSpcReduction="10000"/>
          </a:bodyPr>
          <a:lstStyle/>
          <a:p>
            <a:pPr>
              <a:lnSpc>
                <a:spcPct val="80000"/>
              </a:lnSpc>
            </a:pPr>
            <a:r>
              <a:rPr lang="en-US" sz="2800" dirty="0" smtClean="0"/>
              <a:t>The main assumption in cooperative game theory is that the grand coalition </a:t>
            </a:r>
            <a:r>
              <a:rPr lang="en-US" sz="2800" i="1" dirty="0" smtClean="0"/>
              <a:t>N</a:t>
            </a:r>
            <a:r>
              <a:rPr lang="en-US" sz="2800" dirty="0" smtClean="0"/>
              <a:t> will form. The challenge is then to allocate the cost among the players in some fair way.</a:t>
            </a:r>
          </a:p>
          <a:p>
            <a:pPr>
              <a:lnSpc>
                <a:spcPct val="80000"/>
              </a:lnSpc>
            </a:pPr>
            <a:r>
              <a:rPr lang="en-US" sz="2800" dirty="0" smtClean="0"/>
              <a:t>The objective is to find an allocation vector (x1,x2,…,</a:t>
            </a:r>
            <a:r>
              <a:rPr lang="en-US" sz="2800" dirty="0" err="1" smtClean="0"/>
              <a:t>xn</a:t>
            </a:r>
            <a:r>
              <a:rPr lang="en-US" sz="2800" dirty="0" smtClean="0"/>
              <a:t>) such that:</a:t>
            </a:r>
          </a:p>
          <a:p>
            <a:pPr>
              <a:lnSpc>
                <a:spcPct val="80000"/>
              </a:lnSpc>
              <a:buFont typeface="Arial" charset="0"/>
              <a:buNone/>
            </a:pPr>
            <a:r>
              <a:rPr lang="en-US" sz="2800" dirty="0" smtClean="0"/>
              <a:t>		                  (efficiency)</a:t>
            </a:r>
          </a:p>
          <a:p>
            <a:pPr>
              <a:lnSpc>
                <a:spcPct val="80000"/>
              </a:lnSpc>
              <a:buFont typeface="Arial" charset="0"/>
              <a:buNone/>
            </a:pPr>
            <a:r>
              <a:rPr lang="en-US" sz="2800" dirty="0" smtClean="0"/>
              <a:t>			       (individual rationality)</a:t>
            </a:r>
          </a:p>
          <a:p>
            <a:pPr lvl="4">
              <a:lnSpc>
                <a:spcPct val="80000"/>
              </a:lnSpc>
              <a:buFontTx/>
              <a:buNone/>
            </a:pPr>
            <a:r>
              <a:rPr lang="en-US" sz="1800" dirty="0" smtClean="0"/>
              <a:t>          </a:t>
            </a:r>
            <a:endParaRPr lang="en-US" sz="2800" dirty="0" smtClean="0"/>
          </a:p>
          <a:p>
            <a:pPr lvl="4">
              <a:lnSpc>
                <a:spcPct val="80000"/>
              </a:lnSpc>
              <a:buFontTx/>
              <a:buNone/>
            </a:pPr>
            <a:endParaRPr lang="en-US" sz="2800" dirty="0" smtClean="0"/>
          </a:p>
          <a:p>
            <a:pPr>
              <a:lnSpc>
                <a:spcPct val="80000"/>
              </a:lnSpc>
              <a:buFontTx/>
              <a:buChar char="•"/>
            </a:pPr>
            <a:endParaRPr lang="en-US" sz="2800" dirty="0" smtClean="0"/>
          </a:p>
          <a:p>
            <a:pPr>
              <a:lnSpc>
                <a:spcPct val="80000"/>
              </a:lnSpc>
              <a:buFontTx/>
              <a:buChar char="•"/>
            </a:pPr>
            <a:r>
              <a:rPr lang="en-US" sz="2800" dirty="0" smtClean="0"/>
              <a:t>Dual with cost games there are profit games with a profit function U:</a:t>
            </a:r>
          </a:p>
        </p:txBody>
      </p:sp>
      <p:graphicFrame>
        <p:nvGraphicFramePr>
          <p:cNvPr id="2050" name="Object 2"/>
          <p:cNvGraphicFramePr>
            <a:graphicFrameLocks noChangeAspect="1"/>
          </p:cNvGraphicFramePr>
          <p:nvPr/>
        </p:nvGraphicFramePr>
        <p:xfrm>
          <a:off x="1547664" y="4018012"/>
          <a:ext cx="858837" cy="419100"/>
        </p:xfrm>
        <a:graphic>
          <a:graphicData uri="http://schemas.openxmlformats.org/presentationml/2006/ole">
            <p:oleObj spid="_x0000_s2050" name="Equation" r:id="rId3" imgW="495000" imgH="241200" progId="">
              <p:embed/>
            </p:oleObj>
          </a:graphicData>
        </a:graphic>
      </p:graphicFrame>
      <p:graphicFrame>
        <p:nvGraphicFramePr>
          <p:cNvPr id="2054" name="Object 5"/>
          <p:cNvGraphicFramePr>
            <a:graphicFrameLocks noChangeAspect="1"/>
          </p:cNvGraphicFramePr>
          <p:nvPr/>
        </p:nvGraphicFramePr>
        <p:xfrm>
          <a:off x="3419872" y="5589240"/>
          <a:ext cx="1152525" cy="393700"/>
        </p:xfrm>
        <a:graphic>
          <a:graphicData uri="http://schemas.openxmlformats.org/presentationml/2006/ole">
            <p:oleObj spid="_x0000_s2054" name="Εξίσωση" r:id="rId4" imgW="558720" imgH="190440" progId="Equation.3">
              <p:embed/>
            </p:oleObj>
          </a:graphicData>
        </a:graphic>
      </p:graphicFrame>
      <p:graphicFrame>
        <p:nvGraphicFramePr>
          <p:cNvPr id="2055" name="Object 2"/>
          <p:cNvGraphicFramePr>
            <a:graphicFrameLocks noChangeAspect="1"/>
          </p:cNvGraphicFramePr>
          <p:nvPr/>
        </p:nvGraphicFramePr>
        <p:xfrm>
          <a:off x="1547664" y="3573016"/>
          <a:ext cx="1190625" cy="506412"/>
        </p:xfrm>
        <a:graphic>
          <a:graphicData uri="http://schemas.openxmlformats.org/presentationml/2006/ole">
            <p:oleObj spid="_x0000_s2055" name="Equation" r:id="rId5" imgW="685800" imgH="291960" progId="">
              <p:embed/>
            </p:oleObj>
          </a:graphicData>
        </a:graphic>
      </p:graphicFrame>
      <p:graphicFrame>
        <p:nvGraphicFramePr>
          <p:cNvPr id="2056" name="Object 2"/>
          <p:cNvGraphicFramePr>
            <a:graphicFrameLocks noChangeAspect="1"/>
          </p:cNvGraphicFramePr>
          <p:nvPr/>
        </p:nvGraphicFramePr>
        <p:xfrm>
          <a:off x="1403648" y="4365104"/>
          <a:ext cx="1322388" cy="595313"/>
        </p:xfrm>
        <a:graphic>
          <a:graphicData uri="http://schemas.openxmlformats.org/presentationml/2006/ole">
            <p:oleObj spid="_x0000_s2056" name="Equation" r:id="rId6" imgW="761760" imgH="342720" progId="">
              <p:embed/>
            </p:oleObj>
          </a:graphicData>
        </a:graphic>
      </p:graphicFrame>
      <p:graphicFrame>
        <p:nvGraphicFramePr>
          <p:cNvPr id="2057" name="Object 2"/>
          <p:cNvGraphicFramePr>
            <a:graphicFrameLocks noChangeAspect="1"/>
          </p:cNvGraphicFramePr>
          <p:nvPr/>
        </p:nvGraphicFramePr>
        <p:xfrm>
          <a:off x="6300788" y="3716338"/>
          <a:ext cx="1277937" cy="1036637"/>
        </p:xfrm>
        <a:graphic>
          <a:graphicData uri="http://schemas.openxmlformats.org/presentationml/2006/ole">
            <p:oleObj spid="_x0000_s2057" name="Equation" r:id="rId7" imgW="736560" imgH="596880" progId="">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 Θέση αριθμού διαφάνειας"/>
          <p:cNvSpPr>
            <a:spLocks noGrp="1"/>
          </p:cNvSpPr>
          <p:nvPr>
            <p:ph type="sldNum" sz="quarter" idx="12"/>
          </p:nvPr>
        </p:nvSpPr>
        <p:spPr/>
        <p:txBody>
          <a:bodyPr/>
          <a:lstStyle/>
          <a:p>
            <a:pPr>
              <a:defRPr/>
            </a:pPr>
            <a:fld id="{919F7F6E-07E1-4346-967A-6C250345F124}" type="slidenum">
              <a:rPr lang="el-GR"/>
              <a:pPr>
                <a:defRPr/>
              </a:pPr>
              <a:t>7</a:t>
            </a:fld>
            <a:endParaRPr lang="el-GR"/>
          </a:p>
        </p:txBody>
      </p:sp>
      <p:sp>
        <p:nvSpPr>
          <p:cNvPr id="12290" name="1 - Τίτλος"/>
          <p:cNvSpPr>
            <a:spLocks noGrp="1"/>
          </p:cNvSpPr>
          <p:nvPr>
            <p:ph type="title"/>
          </p:nvPr>
        </p:nvSpPr>
        <p:spPr>
          <a:xfrm>
            <a:off x="468313" y="260350"/>
            <a:ext cx="8229600" cy="1143000"/>
          </a:xfrm>
        </p:spPr>
        <p:txBody>
          <a:bodyPr/>
          <a:lstStyle/>
          <a:p>
            <a:r>
              <a:rPr lang="en-US" smtClean="0"/>
              <a:t>Core</a:t>
            </a:r>
          </a:p>
        </p:txBody>
      </p:sp>
      <p:sp>
        <p:nvSpPr>
          <p:cNvPr id="3" name="2 - Θέση περιεχομένου"/>
          <p:cNvSpPr>
            <a:spLocks noGrp="1"/>
          </p:cNvSpPr>
          <p:nvPr>
            <p:ph idx="1"/>
          </p:nvPr>
        </p:nvSpPr>
        <p:spPr/>
        <p:txBody>
          <a:bodyPr>
            <a:normAutofit fontScale="92500" lnSpcReduction="20000"/>
          </a:bodyPr>
          <a:lstStyle/>
          <a:p>
            <a:pPr>
              <a:lnSpc>
                <a:spcPct val="80000"/>
              </a:lnSpc>
            </a:pPr>
            <a:r>
              <a:rPr lang="en-US" sz="2500" smtClean="0"/>
              <a:t>Core is the set of allocations that give to all the parties an incentive to cooperate, because in an allocation that is in the core each player’s cost is lower than the cost that he possesses if he decides </a:t>
            </a:r>
          </a:p>
          <a:p>
            <a:pPr>
              <a:lnSpc>
                <a:spcPct val="80000"/>
              </a:lnSpc>
              <a:buFont typeface="Arial" charset="0"/>
              <a:buNone/>
            </a:pPr>
            <a:r>
              <a:rPr lang="en-US" sz="2500" smtClean="0"/>
              <a:t>	not to cooperate.</a:t>
            </a:r>
          </a:p>
          <a:p>
            <a:pPr>
              <a:lnSpc>
                <a:spcPct val="80000"/>
              </a:lnSpc>
            </a:pPr>
            <a:r>
              <a:rPr lang="en-US" sz="2500" smtClean="0"/>
              <a:t>For example, back to the</a:t>
            </a:r>
          </a:p>
          <a:p>
            <a:pPr>
              <a:lnSpc>
                <a:spcPct val="80000"/>
              </a:lnSpc>
              <a:buFont typeface="Arial" charset="0"/>
              <a:buNone/>
            </a:pPr>
            <a:r>
              <a:rPr lang="en-US" sz="2500" smtClean="0"/>
              <a:t>	cost allocation game of </a:t>
            </a:r>
          </a:p>
          <a:p>
            <a:pPr>
              <a:lnSpc>
                <a:spcPct val="80000"/>
              </a:lnSpc>
              <a:buFont typeface="Arial" charset="0"/>
              <a:buNone/>
            </a:pPr>
            <a:r>
              <a:rPr lang="en-US" sz="2500" smtClean="0"/>
              <a:t>	the two towns, the next </a:t>
            </a:r>
          </a:p>
          <a:p>
            <a:pPr>
              <a:lnSpc>
                <a:spcPct val="80000"/>
              </a:lnSpc>
              <a:buFont typeface="Arial" charset="0"/>
              <a:buNone/>
            </a:pPr>
            <a:r>
              <a:rPr lang="en-US" sz="2500" smtClean="0"/>
              <a:t>	figure represents the set </a:t>
            </a:r>
          </a:p>
          <a:p>
            <a:pPr>
              <a:lnSpc>
                <a:spcPct val="80000"/>
              </a:lnSpc>
              <a:buFont typeface="Arial" charset="0"/>
              <a:buNone/>
            </a:pPr>
            <a:r>
              <a:rPr lang="en-US" sz="2500" smtClean="0"/>
              <a:t>	of all possible allocations.</a:t>
            </a:r>
          </a:p>
          <a:p>
            <a:pPr>
              <a:lnSpc>
                <a:spcPct val="80000"/>
              </a:lnSpc>
              <a:buFont typeface="Arial" charset="0"/>
              <a:buNone/>
            </a:pPr>
            <a:r>
              <a:rPr lang="en-US" sz="2500" smtClean="0"/>
              <a:t>	The core is the set of (x1, x2):</a:t>
            </a:r>
          </a:p>
          <a:p>
            <a:pPr>
              <a:lnSpc>
                <a:spcPct val="80000"/>
              </a:lnSpc>
              <a:buFont typeface="Arial" charset="0"/>
              <a:buNone/>
            </a:pPr>
            <a:r>
              <a:rPr lang="en-US" sz="2500" smtClean="0"/>
              <a:t>	x1+x2=15, x1 ≤ 11 x2 ≤ 7</a:t>
            </a:r>
          </a:p>
          <a:p>
            <a:pPr>
              <a:lnSpc>
                <a:spcPct val="80000"/>
              </a:lnSpc>
              <a:buFont typeface="Arial" charset="0"/>
              <a:buNone/>
            </a:pPr>
            <a:r>
              <a:rPr lang="en-US" sz="2500" smtClean="0"/>
              <a:t>	The dimension of the core is</a:t>
            </a:r>
          </a:p>
          <a:p>
            <a:pPr>
              <a:lnSpc>
                <a:spcPct val="80000"/>
              </a:lnSpc>
              <a:buFont typeface="Arial" charset="0"/>
              <a:buNone/>
            </a:pPr>
            <a:r>
              <a:rPr lang="en-US" sz="2500" smtClean="0"/>
              <a:t>	at most n-1, where n is the</a:t>
            </a:r>
          </a:p>
          <a:p>
            <a:pPr>
              <a:lnSpc>
                <a:spcPct val="80000"/>
              </a:lnSpc>
              <a:buFont typeface="Arial" charset="0"/>
              <a:buNone/>
            </a:pPr>
            <a:r>
              <a:rPr lang="en-US" sz="2500" smtClean="0"/>
              <a:t>	number of players</a:t>
            </a:r>
          </a:p>
          <a:p>
            <a:pPr>
              <a:lnSpc>
                <a:spcPct val="80000"/>
              </a:lnSpc>
              <a:buFont typeface="Arial" charset="0"/>
              <a:buNone/>
            </a:pPr>
            <a:endParaRPr lang="en-US" sz="2500" smtClean="0"/>
          </a:p>
          <a:p>
            <a:pPr>
              <a:lnSpc>
                <a:spcPct val="80000"/>
              </a:lnSpc>
            </a:pPr>
            <a:endParaRPr lang="en-US" sz="2500" smtClean="0"/>
          </a:p>
          <a:p>
            <a:pPr>
              <a:lnSpc>
                <a:spcPct val="80000"/>
              </a:lnSpc>
            </a:pPr>
            <a:endParaRPr lang="en-US" sz="2500" smtClean="0"/>
          </a:p>
        </p:txBody>
      </p:sp>
      <p:pic>
        <p:nvPicPr>
          <p:cNvPr id="12292" name="Picture 3"/>
          <p:cNvPicPr>
            <a:picLocks noChangeAspect="1" noChangeArrowheads="1"/>
          </p:cNvPicPr>
          <p:nvPr/>
        </p:nvPicPr>
        <p:blipFill>
          <a:blip r:embed="rId2" cstate="print"/>
          <a:srcRect/>
          <a:stretch>
            <a:fillRect/>
          </a:stretch>
        </p:blipFill>
        <p:spPr bwMode="auto">
          <a:xfrm>
            <a:off x="4859338" y="2997200"/>
            <a:ext cx="3590925" cy="3457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αριθμού διαφάνειας"/>
          <p:cNvSpPr>
            <a:spLocks noGrp="1"/>
          </p:cNvSpPr>
          <p:nvPr>
            <p:ph type="sldNum" sz="quarter" idx="12"/>
          </p:nvPr>
        </p:nvSpPr>
        <p:spPr/>
        <p:txBody>
          <a:bodyPr/>
          <a:lstStyle/>
          <a:p>
            <a:pPr>
              <a:defRPr/>
            </a:pPr>
            <a:fld id="{67250DC6-8B82-4768-A693-C395F4B713CA}" type="slidenum">
              <a:rPr lang="el-GR"/>
              <a:pPr>
                <a:defRPr/>
              </a:pPr>
              <a:t>8</a:t>
            </a:fld>
            <a:endParaRPr lang="el-GR"/>
          </a:p>
        </p:txBody>
      </p:sp>
      <p:sp>
        <p:nvSpPr>
          <p:cNvPr id="3075" name="Title 1"/>
          <p:cNvSpPr>
            <a:spLocks noGrp="1"/>
          </p:cNvSpPr>
          <p:nvPr>
            <p:ph type="title"/>
          </p:nvPr>
        </p:nvSpPr>
        <p:spPr>
          <a:xfrm>
            <a:off x="468313" y="188913"/>
            <a:ext cx="8229600" cy="1143000"/>
          </a:xfrm>
        </p:spPr>
        <p:txBody>
          <a:bodyPr/>
          <a:lstStyle/>
          <a:p>
            <a:r>
              <a:rPr lang="en-US" smtClean="0"/>
              <a:t>Shapley value </a:t>
            </a:r>
          </a:p>
        </p:txBody>
      </p:sp>
      <p:sp>
        <p:nvSpPr>
          <p:cNvPr id="3" name="Content Placeholder 2"/>
          <p:cNvSpPr>
            <a:spLocks noGrp="1"/>
          </p:cNvSpPr>
          <p:nvPr>
            <p:ph idx="1"/>
          </p:nvPr>
        </p:nvSpPr>
        <p:spPr/>
        <p:txBody>
          <a:bodyPr>
            <a:normAutofit/>
          </a:bodyPr>
          <a:lstStyle/>
          <a:p>
            <a:pPr>
              <a:spcBef>
                <a:spcPct val="0"/>
              </a:spcBef>
              <a:buFontTx/>
              <a:buChar char="•"/>
            </a:pPr>
            <a:r>
              <a:rPr lang="en-US" sz="2400" dirty="0" smtClean="0"/>
              <a:t>Consider a profit game, then Shapley value is</a:t>
            </a:r>
          </a:p>
          <a:p>
            <a:pPr>
              <a:lnSpc>
                <a:spcPct val="80000"/>
              </a:lnSpc>
            </a:pPr>
            <a:endParaRPr lang="en-US" sz="2400" dirty="0" smtClean="0"/>
          </a:p>
          <a:p>
            <a:pPr>
              <a:lnSpc>
                <a:spcPct val="80000"/>
              </a:lnSpc>
            </a:pPr>
            <a:endParaRPr lang="en-US" sz="2400" dirty="0" smtClean="0"/>
          </a:p>
          <a:p>
            <a:pPr>
              <a:lnSpc>
                <a:spcPct val="80000"/>
              </a:lnSpc>
              <a:buFont typeface="Arial" charset="0"/>
              <a:buNone/>
            </a:pPr>
            <a:r>
              <a:rPr lang="en-US" sz="2400" dirty="0" smtClean="0"/>
              <a:t>	</a:t>
            </a:r>
          </a:p>
          <a:p>
            <a:pPr>
              <a:lnSpc>
                <a:spcPct val="80000"/>
              </a:lnSpc>
              <a:buFontTx/>
              <a:buChar char="•"/>
            </a:pPr>
            <a:endParaRPr lang="en-US" sz="2400" dirty="0" smtClean="0"/>
          </a:p>
          <a:p>
            <a:pPr>
              <a:lnSpc>
                <a:spcPct val="80000"/>
              </a:lnSpc>
              <a:buFontTx/>
              <a:buChar char="•"/>
            </a:pPr>
            <a:endParaRPr lang="en-US" sz="2400" dirty="0" smtClean="0"/>
          </a:p>
          <a:p>
            <a:pPr>
              <a:lnSpc>
                <a:spcPct val="80000"/>
              </a:lnSpc>
              <a:buFontTx/>
              <a:buChar char="•"/>
            </a:pPr>
            <a:r>
              <a:rPr lang="en-US" sz="2400" dirty="0" smtClean="0"/>
              <a:t>It is an interesting attempt to define, in a fair way, an imputation which embodies what the players’ final payoffs "should" be.</a:t>
            </a:r>
          </a:p>
          <a:p>
            <a:pPr>
              <a:lnSpc>
                <a:spcPct val="80000"/>
              </a:lnSpc>
              <a:buFont typeface="Arial" charset="0"/>
              <a:buNone/>
            </a:pPr>
            <a:r>
              <a:rPr lang="en-US" sz="2400" dirty="0" smtClean="0"/>
              <a:t>	</a:t>
            </a:r>
          </a:p>
          <a:p>
            <a:pPr>
              <a:lnSpc>
                <a:spcPct val="80000"/>
              </a:lnSpc>
              <a:buFontTx/>
              <a:buChar char="•"/>
            </a:pPr>
            <a:r>
              <a:rPr lang="en-US" sz="2400" dirty="0" smtClean="0"/>
              <a:t>So Shapley value is the </a:t>
            </a:r>
            <a:r>
              <a:rPr lang="en-US" sz="2400" b="1" dirty="0" smtClean="0"/>
              <a:t>average</a:t>
            </a:r>
            <a:r>
              <a:rPr lang="en-US" sz="2400" dirty="0" smtClean="0"/>
              <a:t> value of how much Pi contributed to the value of grand coalition</a:t>
            </a:r>
          </a:p>
          <a:p>
            <a:pPr>
              <a:lnSpc>
                <a:spcPct val="80000"/>
              </a:lnSpc>
            </a:pPr>
            <a:endParaRPr lang="en-US" sz="2400" dirty="0" smtClean="0"/>
          </a:p>
        </p:txBody>
      </p:sp>
      <p:sp>
        <p:nvSpPr>
          <p:cNvPr id="307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sz="1800">
              <a:latin typeface="Calibri" pitchFamily="34" charset="0"/>
            </a:endParaRPr>
          </a:p>
        </p:txBody>
      </p:sp>
      <p:pic>
        <p:nvPicPr>
          <p:cNvPr id="3083" name="Picture 11"/>
          <p:cNvPicPr>
            <a:picLocks noChangeAspect="1" noChangeArrowheads="1"/>
          </p:cNvPicPr>
          <p:nvPr/>
        </p:nvPicPr>
        <p:blipFill>
          <a:blip r:embed="rId2" cstate="print"/>
          <a:srcRect/>
          <a:stretch>
            <a:fillRect/>
          </a:stretch>
        </p:blipFill>
        <p:spPr bwMode="auto">
          <a:xfrm>
            <a:off x="1619672" y="2127498"/>
            <a:ext cx="5754688" cy="173355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Θέση αριθμού διαφάνειας"/>
          <p:cNvSpPr>
            <a:spLocks noGrp="1"/>
          </p:cNvSpPr>
          <p:nvPr>
            <p:ph type="sldNum" sz="quarter" idx="12"/>
          </p:nvPr>
        </p:nvSpPr>
        <p:spPr/>
        <p:txBody>
          <a:bodyPr/>
          <a:lstStyle/>
          <a:p>
            <a:pPr>
              <a:defRPr/>
            </a:pPr>
            <a:fld id="{37A866D3-9515-4AD2-BD91-4C79CA4A2B7F}" type="slidenum">
              <a:rPr lang="el-GR"/>
              <a:pPr>
                <a:defRPr/>
              </a:pPr>
              <a:t>9</a:t>
            </a:fld>
            <a:endParaRPr lang="el-GR"/>
          </a:p>
        </p:txBody>
      </p:sp>
      <p:sp>
        <p:nvSpPr>
          <p:cNvPr id="5124" name="1 - Τίτλος"/>
          <p:cNvSpPr>
            <a:spLocks noGrp="1"/>
          </p:cNvSpPr>
          <p:nvPr>
            <p:ph type="title"/>
          </p:nvPr>
        </p:nvSpPr>
        <p:spPr>
          <a:xfrm>
            <a:off x="468313" y="260350"/>
            <a:ext cx="8229600" cy="1143000"/>
          </a:xfrm>
        </p:spPr>
        <p:txBody>
          <a:bodyPr/>
          <a:lstStyle/>
          <a:p>
            <a:pPr marL="342900" indent="-342900"/>
            <a:r>
              <a:rPr lang="en-US" smtClean="0">
                <a:solidFill>
                  <a:srgbClr val="000000"/>
                </a:solidFill>
              </a:rPr>
              <a:t>Von Neumann-Morgenstern</a:t>
            </a:r>
            <a:br>
              <a:rPr lang="en-US" smtClean="0">
                <a:solidFill>
                  <a:srgbClr val="000000"/>
                </a:solidFill>
              </a:rPr>
            </a:br>
            <a:r>
              <a:rPr lang="en-US" smtClean="0">
                <a:solidFill>
                  <a:srgbClr val="000000"/>
                </a:solidFill>
              </a:rPr>
              <a:t>stable set</a:t>
            </a:r>
          </a:p>
        </p:txBody>
      </p:sp>
      <p:sp>
        <p:nvSpPr>
          <p:cNvPr id="3" name="2 - Θέση περιεχομένου"/>
          <p:cNvSpPr>
            <a:spLocks noGrp="1"/>
          </p:cNvSpPr>
          <p:nvPr>
            <p:ph idx="1"/>
          </p:nvPr>
        </p:nvSpPr>
        <p:spPr/>
        <p:txBody>
          <a:bodyPr>
            <a:normAutofit/>
          </a:bodyPr>
          <a:lstStyle/>
          <a:p>
            <a:pPr>
              <a:lnSpc>
                <a:spcPct val="80000"/>
              </a:lnSpc>
            </a:pPr>
            <a:r>
              <a:rPr lang="en-US" sz="2500" dirty="0" smtClean="0"/>
              <a:t>Besides of the core and the Shapley value we can define in cooperative games the Von Neumann-Morgenstern stable set. This set contains all the cost vectors V such that,  each element of </a:t>
            </a:r>
            <a:r>
              <a:rPr lang="en-US" sz="2500" dirty="0" err="1" smtClean="0"/>
              <a:t>V</a:t>
            </a:r>
            <a:r>
              <a:rPr lang="en-US" sz="2500" baseline="30000" dirty="0" err="1" smtClean="0"/>
              <a:t>c</a:t>
            </a:r>
            <a:r>
              <a:rPr lang="en-US" sz="2500" dirty="0" smtClean="0"/>
              <a:t> is dominated by a member of V.</a:t>
            </a:r>
          </a:p>
          <a:p>
            <a:pPr>
              <a:lnSpc>
                <a:spcPct val="80000"/>
              </a:lnSpc>
            </a:pPr>
            <a:endParaRPr lang="en-US" sz="2500" dirty="0" smtClean="0"/>
          </a:p>
          <a:p>
            <a:pPr>
              <a:lnSpc>
                <a:spcPct val="80000"/>
              </a:lnSpc>
            </a:pPr>
            <a:r>
              <a:rPr lang="en-US" sz="2500" dirty="0" smtClean="0"/>
              <a:t>We say that a cost vector b is dominated by a cost vector a if there is a non empty subset S of N such that:</a:t>
            </a:r>
          </a:p>
          <a:p>
            <a:pPr>
              <a:lnSpc>
                <a:spcPct val="80000"/>
              </a:lnSpc>
              <a:buFont typeface="Arial" charset="0"/>
              <a:buNone/>
            </a:pPr>
            <a:r>
              <a:rPr lang="en-US" sz="2500" dirty="0" smtClean="0"/>
              <a:t>	a(S)    U(S) and </a:t>
            </a:r>
            <a:r>
              <a:rPr lang="en-US" sz="2500" dirty="0" err="1" smtClean="0"/>
              <a:t>ai</a:t>
            </a:r>
            <a:r>
              <a:rPr lang="en-US" sz="2500" dirty="0" smtClean="0"/>
              <a:t>&gt;bi, </a:t>
            </a:r>
          </a:p>
          <a:p>
            <a:pPr>
              <a:lnSpc>
                <a:spcPct val="80000"/>
              </a:lnSpc>
              <a:buFont typeface="Arial" charset="0"/>
              <a:buNone/>
            </a:pPr>
            <a:endParaRPr lang="en-US" sz="2500" dirty="0" smtClean="0"/>
          </a:p>
          <a:p>
            <a:pPr>
              <a:lnSpc>
                <a:spcPct val="80000"/>
              </a:lnSpc>
            </a:pPr>
            <a:r>
              <a:rPr lang="en-US" sz="2500" dirty="0" smtClean="0"/>
              <a:t>This set always includes the core	. </a:t>
            </a:r>
          </a:p>
        </p:txBody>
      </p:sp>
      <p:graphicFrame>
        <p:nvGraphicFramePr>
          <p:cNvPr id="5122" name="Object 2"/>
          <p:cNvGraphicFramePr>
            <a:graphicFrameLocks noChangeAspect="1"/>
          </p:cNvGraphicFramePr>
          <p:nvPr/>
        </p:nvGraphicFramePr>
        <p:xfrm>
          <a:off x="3635896" y="4005064"/>
          <a:ext cx="868362" cy="360362"/>
        </p:xfrm>
        <a:graphic>
          <a:graphicData uri="http://schemas.openxmlformats.org/presentationml/2006/ole">
            <p:oleObj spid="_x0000_s5122" name="Εξίσωση" r:id="rId3" imgW="431640" imgH="177480" progId="Equation.3">
              <p:embed/>
            </p:oleObj>
          </a:graphicData>
        </a:graphic>
      </p:graphicFrame>
      <p:graphicFrame>
        <p:nvGraphicFramePr>
          <p:cNvPr id="5123" name="Object 4"/>
          <p:cNvGraphicFramePr>
            <a:graphicFrameLocks noChangeAspect="1"/>
          </p:cNvGraphicFramePr>
          <p:nvPr/>
        </p:nvGraphicFramePr>
        <p:xfrm>
          <a:off x="1403648" y="4005064"/>
          <a:ext cx="207962" cy="257175"/>
        </p:xfrm>
        <a:graphic>
          <a:graphicData uri="http://schemas.openxmlformats.org/presentationml/2006/ole">
            <p:oleObj spid="_x0000_s5123" name="Equation" r:id="rId4" imgW="114120" imgH="139680" progId="">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1011</TotalTime>
  <Words>1851</Words>
  <Application>Microsoft Office PowerPoint</Application>
  <PresentationFormat>On-screen Show (4:3)</PresentationFormat>
  <Paragraphs>340</Paragraphs>
  <Slides>34</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Θέμα του Office</vt:lpstr>
      <vt:lpstr>Εξίσωση</vt:lpstr>
      <vt:lpstr>Equation</vt:lpstr>
      <vt:lpstr>Cost Allocation and game theory</vt:lpstr>
      <vt:lpstr>Overall </vt:lpstr>
      <vt:lpstr>Introduction</vt:lpstr>
      <vt:lpstr>A first example</vt:lpstr>
      <vt:lpstr>Cooperative games (1/2)</vt:lpstr>
      <vt:lpstr>Cooperative games (2/2)</vt:lpstr>
      <vt:lpstr>Core</vt:lpstr>
      <vt:lpstr>Shapley value </vt:lpstr>
      <vt:lpstr>Von Neumann-Morgenstern stable set</vt:lpstr>
      <vt:lpstr>Kernel (1/2)</vt:lpstr>
      <vt:lpstr>Kernel (2/2)</vt:lpstr>
      <vt:lpstr>Cost Allocation in convex games (1/2)</vt:lpstr>
      <vt:lpstr>Cost Allocation in convex games (2/2)</vt:lpstr>
      <vt:lpstr>Application to network problems (1/3)</vt:lpstr>
      <vt:lpstr>Application to network problems  (2/3)</vt:lpstr>
      <vt:lpstr>Application to network problems  (3/3)</vt:lpstr>
      <vt:lpstr>Market Games</vt:lpstr>
      <vt:lpstr>Assumptions on Market Game</vt:lpstr>
      <vt:lpstr>Balanced Set of Coalitions</vt:lpstr>
      <vt:lpstr>Markets and Market Games</vt:lpstr>
      <vt:lpstr>Properties and Core</vt:lpstr>
      <vt:lpstr>The Assignment Game</vt:lpstr>
      <vt:lpstr>Description of the problem through an Example</vt:lpstr>
      <vt:lpstr>The Characteristic function of an Assignment Game</vt:lpstr>
      <vt:lpstr>Linear Programming form the problem(1/2)</vt:lpstr>
      <vt:lpstr>Linear Programming form the problem(2/2)</vt:lpstr>
      <vt:lpstr>An example(1/2)</vt:lpstr>
      <vt:lpstr>Slide 28</vt:lpstr>
      <vt:lpstr>In Networking</vt:lpstr>
      <vt:lpstr>Conclusion</vt:lpstr>
      <vt:lpstr>References (1/2)</vt:lpstr>
      <vt:lpstr>References (2/2)</vt:lpstr>
      <vt:lpstr>Slide 33</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Allocation</dc:title>
  <dc:creator>admin</dc:creator>
  <cp:lastModifiedBy>dimitris</cp:lastModifiedBy>
  <cp:revision>128</cp:revision>
  <dcterms:created xsi:type="dcterms:W3CDTF">2010-12-19T13:21:57Z</dcterms:created>
  <dcterms:modified xsi:type="dcterms:W3CDTF">2010-12-21T15:35:27Z</dcterms:modified>
</cp:coreProperties>
</file>