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81" r:id="rId2"/>
    <p:sldMasterId id="2147483793" r:id="rId3"/>
  </p:sldMasterIdLst>
  <p:notesMasterIdLst>
    <p:notesMasterId r:id="rId29"/>
  </p:notesMasterIdLst>
  <p:sldIdLst>
    <p:sldId id="317" r:id="rId4"/>
    <p:sldId id="312" r:id="rId5"/>
    <p:sldId id="307" r:id="rId6"/>
    <p:sldId id="308" r:id="rId7"/>
    <p:sldId id="315" r:id="rId8"/>
    <p:sldId id="314" r:id="rId9"/>
    <p:sldId id="256" r:id="rId10"/>
    <p:sldId id="295" r:id="rId11"/>
    <p:sldId id="296" r:id="rId12"/>
    <p:sldId id="297" r:id="rId13"/>
    <p:sldId id="298" r:id="rId14"/>
    <p:sldId id="299" r:id="rId15"/>
    <p:sldId id="311" r:id="rId16"/>
    <p:sldId id="316" r:id="rId17"/>
    <p:sldId id="303" r:id="rId18"/>
    <p:sldId id="294" r:id="rId19"/>
    <p:sldId id="257" r:id="rId20"/>
    <p:sldId id="258" r:id="rId21"/>
    <p:sldId id="259" r:id="rId22"/>
    <p:sldId id="260" r:id="rId23"/>
    <p:sldId id="313" r:id="rId24"/>
    <p:sldId id="318" r:id="rId25"/>
    <p:sldId id="319" r:id="rId26"/>
    <p:sldId id="320" r:id="rId27"/>
    <p:sldId id="321" r:id="rId28"/>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1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l-GR"/>
          </a:p>
        </p:txBody>
      </p:sp>
      <p:sp>
        <p:nvSpPr>
          <p:cNvPr id="15363"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l-GR"/>
          </a:p>
        </p:txBody>
      </p:sp>
      <p:sp>
        <p:nvSpPr>
          <p:cNvPr id="235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l-GR" noProof="0" smtClean="0"/>
              <a:t>Click to edit Master text styles</a:t>
            </a:r>
          </a:p>
          <a:p>
            <a:pPr lvl="1"/>
            <a:r>
              <a:rPr lang="el-GR" noProof="0" smtClean="0"/>
              <a:t>Second level</a:t>
            </a:r>
          </a:p>
          <a:p>
            <a:pPr lvl="2"/>
            <a:r>
              <a:rPr lang="el-GR" noProof="0" smtClean="0"/>
              <a:t>Third level</a:t>
            </a:r>
          </a:p>
          <a:p>
            <a:pPr lvl="3"/>
            <a:r>
              <a:rPr lang="el-GR" noProof="0" smtClean="0"/>
              <a:t>Fourth level</a:t>
            </a:r>
          </a:p>
          <a:p>
            <a:pPr lvl="4"/>
            <a:r>
              <a:rPr lang="el-GR" noProof="0" smtClean="0"/>
              <a:t>Fifth level</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l-GR"/>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fld id="{A82561BC-216E-4734-8117-A1F11399AE5C}" type="slidenum">
              <a:rPr lang="el-GR"/>
              <a:pPr/>
              <a:t>‹#›</a:t>
            </a:fld>
            <a:endParaRPr lang="el-GR"/>
          </a:p>
        </p:txBody>
      </p:sp>
    </p:spTree>
    <p:extLst>
      <p:ext uri="{BB962C8B-B14F-4D97-AF65-F5344CB8AC3E}">
        <p14:creationId xmlns:p14="http://schemas.microsoft.com/office/powerpoint/2010/main" val="39218465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4CDA617-6DB4-4A04-8424-4B718A11A286}" type="slidenum">
              <a:rPr lang="el-GR" altLang="el-GR"/>
              <a:pPr eaLnBrk="1" hangingPunct="1">
                <a:spcBef>
                  <a:spcPct val="0"/>
                </a:spcBef>
              </a:pPr>
              <a:t>3</a:t>
            </a:fld>
            <a:endParaRPr lang="el-GR" altLang="el-G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endParaRPr>
          </a:p>
        </p:txBody>
      </p:sp>
    </p:spTree>
    <p:extLst>
      <p:ext uri="{BB962C8B-B14F-4D97-AF65-F5344CB8AC3E}">
        <p14:creationId xmlns:p14="http://schemas.microsoft.com/office/powerpoint/2010/main" val="3170433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AC867FB-5796-497E-9712-8C346398C1E5}" type="slidenum">
              <a:rPr lang="el-GR" altLang="el-GR"/>
              <a:pPr eaLnBrk="1" hangingPunct="1">
                <a:spcBef>
                  <a:spcPct val="0"/>
                </a:spcBef>
              </a:pPr>
              <a:t>4</a:t>
            </a:fld>
            <a:endParaRPr lang="el-GR" altLang="el-G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endParaRPr>
          </a:p>
        </p:txBody>
      </p:sp>
    </p:spTree>
    <p:extLst>
      <p:ext uri="{BB962C8B-B14F-4D97-AF65-F5344CB8AC3E}">
        <p14:creationId xmlns:p14="http://schemas.microsoft.com/office/powerpoint/2010/main" val="1225834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633B7A4-E13F-4A0A-8249-58E862896378}" type="slidenum">
              <a:rPr lang="el-GR" altLang="el-GR"/>
              <a:pPr eaLnBrk="1" hangingPunct="1">
                <a:spcBef>
                  <a:spcPct val="0"/>
                </a:spcBef>
              </a:pPr>
              <a:t>13</a:t>
            </a:fld>
            <a:endParaRPr lang="el-GR" altLang="el-G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endParaRPr>
          </a:p>
        </p:txBody>
      </p:sp>
    </p:spTree>
    <p:extLst>
      <p:ext uri="{BB962C8B-B14F-4D97-AF65-F5344CB8AC3E}">
        <p14:creationId xmlns:p14="http://schemas.microsoft.com/office/powerpoint/2010/main" val="1836211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4" name="Group 2"/>
          <p:cNvGrpSpPr>
            <a:grpSpLocks/>
          </p:cNvGrpSpPr>
          <p:nvPr/>
        </p:nvGrpSpPr>
        <p:grpSpPr bwMode="auto">
          <a:xfrm>
            <a:off x="319088" y="1752600"/>
            <a:ext cx="8824912" cy="5129213"/>
            <a:chOff x="201" y="1104"/>
            <a:chExt cx="5559" cy="3231"/>
          </a:xfrm>
        </p:grpSpPr>
        <p:sp>
          <p:nvSpPr>
            <p:cNvPr id="5" name="Freeform 3"/>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50" h="3216">
                  <a:moveTo>
                    <a:pt x="335" y="0"/>
                  </a:moveTo>
                  <a:lnTo>
                    <a:pt x="333" y="1290"/>
                  </a:lnTo>
                  <a:lnTo>
                    <a:pt x="0" y="1290"/>
                  </a:lnTo>
                  <a:lnTo>
                    <a:pt x="6" y="3210"/>
                  </a:lnTo>
                  <a:lnTo>
                    <a:pt x="5550" y="3216"/>
                  </a:lnTo>
                  <a:lnTo>
                    <a:pt x="5550"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4"/>
            <p:cNvSpPr>
              <a:spLocks/>
            </p:cNvSpPr>
            <p:nvPr/>
          </p:nvSpPr>
          <p:spPr bwMode="ltGray">
            <a:xfrm>
              <a:off x="528" y="2400"/>
              <a:ext cx="5232" cy="1920"/>
            </a:xfrm>
            <a:custGeom>
              <a:avLst/>
              <a:gdLst>
                <a:gd name="T0" fmla="*/ 0 w 4897"/>
                <a:gd name="T1" fmla="*/ 0 h 2182"/>
                <a:gd name="T2" fmla="*/ 0 w 4897"/>
                <a:gd name="T3" fmla="*/ 1151 h 2182"/>
                <a:gd name="T4" fmla="*/ 6818 w 4897"/>
                <a:gd name="T5" fmla="*/ 1151 h 2182"/>
                <a:gd name="T6" fmla="*/ 6818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5"/>
            <p:cNvSpPr>
              <a:spLocks/>
            </p:cNvSpPr>
            <p:nvPr/>
          </p:nvSpPr>
          <p:spPr bwMode="ltGray">
            <a:xfrm>
              <a:off x="201" y="2377"/>
              <a:ext cx="3455"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p:spPr>
          <p:txBody>
            <a:bodyPr/>
            <a:lstStyle/>
            <a:p>
              <a:pPr>
                <a:defRPr/>
              </a:pPr>
              <a:endParaRPr lang="el-GR">
                <a:latin typeface="Arial" charset="0"/>
              </a:endParaRPr>
            </a:p>
          </p:txBody>
        </p:sp>
        <p:sp>
          <p:nvSpPr>
            <p:cNvPr id="8" name="Freeform 6"/>
            <p:cNvSpPr>
              <a:spLocks/>
            </p:cNvSpPr>
            <p:nvPr/>
          </p:nvSpPr>
          <p:spPr bwMode="ltGray">
            <a:xfrm>
              <a:off x="528" y="1104"/>
              <a:ext cx="4894"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p:spPr>
          <p:txBody>
            <a:bodyPr/>
            <a:lstStyle/>
            <a:p>
              <a:pPr>
                <a:defRPr/>
              </a:pPr>
              <a:endParaRPr lang="el-GR">
                <a:latin typeface="Arial" charset="0"/>
              </a:endParaRPr>
            </a:p>
          </p:txBody>
        </p:sp>
        <p:sp>
          <p:nvSpPr>
            <p:cNvPr id="9" name="Freeform 7"/>
            <p:cNvSpPr>
              <a:spLocks/>
            </p:cNvSpPr>
            <p:nvPr/>
          </p:nvSpPr>
          <p:spPr bwMode="ltGray">
            <a:xfrm>
              <a:off x="201" y="2377"/>
              <a:ext cx="30" cy="1958"/>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p:spPr>
          <p:txBody>
            <a:bodyPr/>
            <a:lstStyle/>
            <a:p>
              <a:pPr>
                <a:defRPr/>
              </a:pPr>
              <a:endParaRPr lang="el-GR">
                <a:latin typeface="Arial" charset="0"/>
              </a:endParaRPr>
            </a:p>
          </p:txBody>
        </p:sp>
        <p:sp>
          <p:nvSpPr>
            <p:cNvPr id="10" name="Freeform 8"/>
            <p:cNvSpPr>
              <a:spLocks/>
            </p:cNvSpPr>
            <p:nvPr/>
          </p:nvSpPr>
          <p:spPr bwMode="ltGray">
            <a:xfrm>
              <a:off x="528" y="1104"/>
              <a:ext cx="29" cy="322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p:spPr>
          <p:txBody>
            <a:bodyPr/>
            <a:lstStyle/>
            <a:p>
              <a:pPr>
                <a:defRPr/>
              </a:pPr>
              <a:endParaRPr lang="el-GR">
                <a:latin typeface="Arial" charset="0"/>
              </a:endParaRPr>
            </a:p>
          </p:txBody>
        </p:sp>
      </p:grpSp>
      <p:sp>
        <p:nvSpPr>
          <p:cNvPr id="5129" name="Rectangle 9"/>
          <p:cNvSpPr>
            <a:spLocks noGrp="1" noChangeArrowheads="1"/>
          </p:cNvSpPr>
          <p:nvPr>
            <p:ph type="ctrTitle" sz="quarter"/>
          </p:nvPr>
        </p:nvSpPr>
        <p:spPr>
          <a:xfrm>
            <a:off x="990600" y="1905000"/>
            <a:ext cx="7772400" cy="1736725"/>
          </a:xfrm>
        </p:spPr>
        <p:txBody>
          <a:bodyPr anchor="t"/>
          <a:lstStyle>
            <a:lvl1pPr>
              <a:defRPr sz="5400"/>
            </a:lvl1pPr>
          </a:lstStyle>
          <a:p>
            <a:pPr lvl="0"/>
            <a:r>
              <a:rPr lang="el-GR" noProof="0" smtClean="0"/>
              <a:t>Click to edit Master title style</a:t>
            </a:r>
          </a:p>
        </p:txBody>
      </p:sp>
      <p:sp>
        <p:nvSpPr>
          <p:cNvPr id="5130"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pPr lvl="0"/>
            <a:r>
              <a:rPr lang="el-GR" noProof="0" smtClean="0"/>
              <a:t>Click to edit Master subtitle style</a:t>
            </a:r>
          </a:p>
        </p:txBody>
      </p:sp>
      <p:sp>
        <p:nvSpPr>
          <p:cNvPr id="11" name="Rectangle 11"/>
          <p:cNvSpPr>
            <a:spLocks noGrp="1" noChangeArrowheads="1"/>
          </p:cNvSpPr>
          <p:nvPr>
            <p:ph type="dt" sz="quarter" idx="10"/>
          </p:nvPr>
        </p:nvSpPr>
        <p:spPr>
          <a:xfrm>
            <a:off x="990600" y="6245225"/>
            <a:ext cx="1901825" cy="476250"/>
          </a:xfrm>
        </p:spPr>
        <p:txBody>
          <a:bodyPr/>
          <a:lstStyle>
            <a:lvl1pPr>
              <a:defRPr/>
            </a:lvl1pPr>
          </a:lstStyle>
          <a:p>
            <a:pPr>
              <a:defRPr/>
            </a:pPr>
            <a:endParaRPr lang="el-GR"/>
          </a:p>
        </p:txBody>
      </p:sp>
      <p:sp>
        <p:nvSpPr>
          <p:cNvPr id="12" name="Rectangle 12"/>
          <p:cNvSpPr>
            <a:spLocks noGrp="1" noChangeArrowheads="1"/>
          </p:cNvSpPr>
          <p:nvPr>
            <p:ph type="ftr" sz="quarter" idx="11"/>
          </p:nvPr>
        </p:nvSpPr>
        <p:spPr>
          <a:xfrm>
            <a:off x="3468688" y="6245225"/>
            <a:ext cx="2895600" cy="476250"/>
          </a:xfrm>
        </p:spPr>
        <p:txBody>
          <a:bodyPr/>
          <a:lstStyle>
            <a:lvl1pPr>
              <a:defRPr/>
            </a:lvl1pPr>
          </a:lstStyle>
          <a:p>
            <a:pPr>
              <a:defRPr/>
            </a:pPr>
            <a:endParaRPr lang="el-GR"/>
          </a:p>
        </p:txBody>
      </p:sp>
      <p:sp>
        <p:nvSpPr>
          <p:cNvPr id="13" name="Rectangle 13"/>
          <p:cNvSpPr>
            <a:spLocks noGrp="1" noChangeArrowheads="1"/>
          </p:cNvSpPr>
          <p:nvPr>
            <p:ph type="sldNum" sz="quarter" idx="12"/>
          </p:nvPr>
        </p:nvSpPr>
        <p:spPr/>
        <p:txBody>
          <a:bodyPr/>
          <a:lstStyle>
            <a:lvl1pPr>
              <a:defRPr/>
            </a:lvl1pPr>
          </a:lstStyle>
          <a:p>
            <a:fld id="{A890567E-FF04-4E3F-9191-9F5B8A555946}" type="slidenum">
              <a:rPr lang="el-GR"/>
              <a:pPr/>
              <a:t>‹#›</a:t>
            </a:fld>
            <a:endParaRPr lang="el-GR"/>
          </a:p>
        </p:txBody>
      </p:sp>
    </p:spTree>
    <p:extLst>
      <p:ext uri="{BB962C8B-B14F-4D97-AF65-F5344CB8AC3E}">
        <p14:creationId xmlns:p14="http://schemas.microsoft.com/office/powerpoint/2010/main" val="2249143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11"/>
          <p:cNvSpPr>
            <a:spLocks noGrp="1" noChangeArrowheads="1"/>
          </p:cNvSpPr>
          <p:nvPr>
            <p:ph type="dt" sz="half" idx="10"/>
          </p:nvPr>
        </p:nvSpPr>
        <p:spPr>
          <a:ln/>
        </p:spPr>
        <p:txBody>
          <a:bodyPr/>
          <a:lstStyle>
            <a:lvl1pPr>
              <a:defRPr/>
            </a:lvl1pPr>
          </a:lstStyle>
          <a:p>
            <a:pPr>
              <a:defRPr/>
            </a:pPr>
            <a:endParaRPr lang="el-GR"/>
          </a:p>
        </p:txBody>
      </p:sp>
      <p:sp>
        <p:nvSpPr>
          <p:cNvPr id="5" name="Rectangle 12"/>
          <p:cNvSpPr>
            <a:spLocks noGrp="1" noChangeArrowheads="1"/>
          </p:cNvSpPr>
          <p:nvPr>
            <p:ph type="ftr" sz="quarter" idx="11"/>
          </p:nvPr>
        </p:nvSpPr>
        <p:spPr>
          <a:ln/>
        </p:spPr>
        <p:txBody>
          <a:bodyPr/>
          <a:lstStyle>
            <a:lvl1pPr>
              <a:defRPr/>
            </a:lvl1pPr>
          </a:lstStyle>
          <a:p>
            <a:pPr>
              <a:defRPr/>
            </a:pPr>
            <a:endParaRPr lang="el-GR"/>
          </a:p>
        </p:txBody>
      </p:sp>
      <p:sp>
        <p:nvSpPr>
          <p:cNvPr id="6" name="Rectangle 13"/>
          <p:cNvSpPr>
            <a:spLocks noGrp="1" noChangeArrowheads="1"/>
          </p:cNvSpPr>
          <p:nvPr>
            <p:ph type="sldNum" sz="quarter" idx="12"/>
          </p:nvPr>
        </p:nvSpPr>
        <p:spPr>
          <a:ln/>
        </p:spPr>
        <p:txBody>
          <a:bodyPr/>
          <a:lstStyle>
            <a:lvl1pPr>
              <a:defRPr/>
            </a:lvl1pPr>
          </a:lstStyle>
          <a:p>
            <a:fld id="{3132EE69-B125-4E5C-8307-88F58E8EC47D}" type="slidenum">
              <a:rPr lang="el-GR"/>
              <a:pPr/>
              <a:t>‹#›</a:t>
            </a:fld>
            <a:endParaRPr lang="el-GR"/>
          </a:p>
        </p:txBody>
      </p:sp>
    </p:spTree>
    <p:extLst>
      <p:ext uri="{BB962C8B-B14F-4D97-AF65-F5344CB8AC3E}">
        <p14:creationId xmlns:p14="http://schemas.microsoft.com/office/powerpoint/2010/main" val="3773982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748463" y="244475"/>
            <a:ext cx="2097087"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44475"/>
            <a:ext cx="6138863"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11"/>
          <p:cNvSpPr>
            <a:spLocks noGrp="1" noChangeArrowheads="1"/>
          </p:cNvSpPr>
          <p:nvPr>
            <p:ph type="dt" sz="half" idx="10"/>
          </p:nvPr>
        </p:nvSpPr>
        <p:spPr>
          <a:ln/>
        </p:spPr>
        <p:txBody>
          <a:bodyPr/>
          <a:lstStyle>
            <a:lvl1pPr>
              <a:defRPr/>
            </a:lvl1pPr>
          </a:lstStyle>
          <a:p>
            <a:pPr>
              <a:defRPr/>
            </a:pPr>
            <a:endParaRPr lang="el-GR"/>
          </a:p>
        </p:txBody>
      </p:sp>
      <p:sp>
        <p:nvSpPr>
          <p:cNvPr id="5" name="Rectangle 12"/>
          <p:cNvSpPr>
            <a:spLocks noGrp="1" noChangeArrowheads="1"/>
          </p:cNvSpPr>
          <p:nvPr>
            <p:ph type="ftr" sz="quarter" idx="11"/>
          </p:nvPr>
        </p:nvSpPr>
        <p:spPr>
          <a:ln/>
        </p:spPr>
        <p:txBody>
          <a:bodyPr/>
          <a:lstStyle>
            <a:lvl1pPr>
              <a:defRPr/>
            </a:lvl1pPr>
          </a:lstStyle>
          <a:p>
            <a:pPr>
              <a:defRPr/>
            </a:pPr>
            <a:endParaRPr lang="el-GR"/>
          </a:p>
        </p:txBody>
      </p:sp>
      <p:sp>
        <p:nvSpPr>
          <p:cNvPr id="6" name="Rectangle 13"/>
          <p:cNvSpPr>
            <a:spLocks noGrp="1" noChangeArrowheads="1"/>
          </p:cNvSpPr>
          <p:nvPr>
            <p:ph type="sldNum" sz="quarter" idx="12"/>
          </p:nvPr>
        </p:nvSpPr>
        <p:spPr>
          <a:ln/>
        </p:spPr>
        <p:txBody>
          <a:bodyPr/>
          <a:lstStyle>
            <a:lvl1pPr>
              <a:defRPr/>
            </a:lvl1pPr>
          </a:lstStyle>
          <a:p>
            <a:fld id="{9F634F0B-D3B4-4CDD-8F09-CDADE2477B4E}" type="slidenum">
              <a:rPr lang="el-GR"/>
              <a:pPr/>
              <a:t>‹#›</a:t>
            </a:fld>
            <a:endParaRPr lang="el-GR"/>
          </a:p>
        </p:txBody>
      </p:sp>
    </p:spTree>
    <p:extLst>
      <p:ext uri="{BB962C8B-B14F-4D97-AF65-F5344CB8AC3E}">
        <p14:creationId xmlns:p14="http://schemas.microsoft.com/office/powerpoint/2010/main" val="2658087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CCEDB5-1606-468A-A145-1FE6EB35A252}"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16913478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417E07F-CABD-4AA5-8E62-53BFE5A7130E}"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26379403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40C4678-D39E-4FD7-98C9-D1BD2164C1C9}"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20043904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E7F5CC8-CF58-46A4-BB9C-B2C9D377C135}"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13849768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97124E3-C383-4F0A-9DCC-FAA5425388DC}"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175033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50143F9-FB34-4E4F-9DA8-EECE8FF81445}"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7129278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1017F61-F406-46DE-9153-1D7096BC16B6}"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13774826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705CC57-8BD4-40A8-B7B5-07E4FE04A05F}"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3217179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11"/>
          <p:cNvSpPr>
            <a:spLocks noGrp="1" noChangeArrowheads="1"/>
          </p:cNvSpPr>
          <p:nvPr>
            <p:ph type="dt" sz="half" idx="10"/>
          </p:nvPr>
        </p:nvSpPr>
        <p:spPr>
          <a:ln/>
        </p:spPr>
        <p:txBody>
          <a:bodyPr/>
          <a:lstStyle>
            <a:lvl1pPr>
              <a:defRPr/>
            </a:lvl1pPr>
          </a:lstStyle>
          <a:p>
            <a:pPr>
              <a:defRPr/>
            </a:pPr>
            <a:endParaRPr lang="el-GR"/>
          </a:p>
        </p:txBody>
      </p:sp>
      <p:sp>
        <p:nvSpPr>
          <p:cNvPr id="5" name="Rectangle 12"/>
          <p:cNvSpPr>
            <a:spLocks noGrp="1" noChangeArrowheads="1"/>
          </p:cNvSpPr>
          <p:nvPr>
            <p:ph type="ftr" sz="quarter" idx="11"/>
          </p:nvPr>
        </p:nvSpPr>
        <p:spPr>
          <a:ln/>
        </p:spPr>
        <p:txBody>
          <a:bodyPr/>
          <a:lstStyle>
            <a:lvl1pPr>
              <a:defRPr/>
            </a:lvl1pPr>
          </a:lstStyle>
          <a:p>
            <a:pPr>
              <a:defRPr/>
            </a:pPr>
            <a:endParaRPr lang="el-GR"/>
          </a:p>
        </p:txBody>
      </p:sp>
      <p:sp>
        <p:nvSpPr>
          <p:cNvPr id="6" name="Rectangle 13"/>
          <p:cNvSpPr>
            <a:spLocks noGrp="1" noChangeArrowheads="1"/>
          </p:cNvSpPr>
          <p:nvPr>
            <p:ph type="sldNum" sz="quarter" idx="12"/>
          </p:nvPr>
        </p:nvSpPr>
        <p:spPr>
          <a:ln/>
        </p:spPr>
        <p:txBody>
          <a:bodyPr/>
          <a:lstStyle>
            <a:lvl1pPr>
              <a:defRPr/>
            </a:lvl1pPr>
          </a:lstStyle>
          <a:p>
            <a:fld id="{3DF78BF7-E98B-49C1-A0DF-1912FA42A9C0}" type="slidenum">
              <a:rPr lang="el-GR"/>
              <a:pPr/>
              <a:t>‹#›</a:t>
            </a:fld>
            <a:endParaRPr lang="el-GR"/>
          </a:p>
        </p:txBody>
      </p:sp>
    </p:spTree>
    <p:extLst>
      <p:ext uri="{BB962C8B-B14F-4D97-AF65-F5344CB8AC3E}">
        <p14:creationId xmlns:p14="http://schemas.microsoft.com/office/powerpoint/2010/main" val="11112519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DEA8642-1391-4268-BB68-E3BEABCE6EB3}"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38725794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0A28E6-A602-47D0-AB3D-09B272559B09}"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20244764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C37BE89-97B8-49A5-B400-1E86215EBCFD}"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11201988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CCEDB5-1606-468A-A145-1FE6EB35A252}"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30945649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417E07F-CABD-4AA5-8E62-53BFE5A7130E}"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36558968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40C4678-D39E-4FD7-98C9-D1BD2164C1C9}"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31330216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E7F5CC8-CF58-46A4-BB9C-B2C9D377C135}"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39821699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97124E3-C383-4F0A-9DCC-FAA5425388DC}"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17344425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50143F9-FB34-4E4F-9DA8-EECE8FF81445}"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33595609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1017F61-F406-46DE-9153-1D7096BC16B6}"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2421339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Στυλ υποδείγματος κειμένου</a:t>
            </a:r>
          </a:p>
        </p:txBody>
      </p:sp>
      <p:sp>
        <p:nvSpPr>
          <p:cNvPr id="4" name="Rectangle 11"/>
          <p:cNvSpPr>
            <a:spLocks noGrp="1" noChangeArrowheads="1"/>
          </p:cNvSpPr>
          <p:nvPr>
            <p:ph type="dt" sz="half" idx="10"/>
          </p:nvPr>
        </p:nvSpPr>
        <p:spPr>
          <a:ln/>
        </p:spPr>
        <p:txBody>
          <a:bodyPr/>
          <a:lstStyle>
            <a:lvl1pPr>
              <a:defRPr/>
            </a:lvl1pPr>
          </a:lstStyle>
          <a:p>
            <a:pPr>
              <a:defRPr/>
            </a:pPr>
            <a:endParaRPr lang="el-GR"/>
          </a:p>
        </p:txBody>
      </p:sp>
      <p:sp>
        <p:nvSpPr>
          <p:cNvPr id="5" name="Rectangle 12"/>
          <p:cNvSpPr>
            <a:spLocks noGrp="1" noChangeArrowheads="1"/>
          </p:cNvSpPr>
          <p:nvPr>
            <p:ph type="ftr" sz="quarter" idx="11"/>
          </p:nvPr>
        </p:nvSpPr>
        <p:spPr>
          <a:ln/>
        </p:spPr>
        <p:txBody>
          <a:bodyPr/>
          <a:lstStyle>
            <a:lvl1pPr>
              <a:defRPr/>
            </a:lvl1pPr>
          </a:lstStyle>
          <a:p>
            <a:pPr>
              <a:defRPr/>
            </a:pPr>
            <a:endParaRPr lang="el-GR"/>
          </a:p>
        </p:txBody>
      </p:sp>
      <p:sp>
        <p:nvSpPr>
          <p:cNvPr id="6" name="Rectangle 13"/>
          <p:cNvSpPr>
            <a:spLocks noGrp="1" noChangeArrowheads="1"/>
          </p:cNvSpPr>
          <p:nvPr>
            <p:ph type="sldNum" sz="quarter" idx="12"/>
          </p:nvPr>
        </p:nvSpPr>
        <p:spPr>
          <a:ln/>
        </p:spPr>
        <p:txBody>
          <a:bodyPr/>
          <a:lstStyle>
            <a:lvl1pPr>
              <a:defRPr/>
            </a:lvl1pPr>
          </a:lstStyle>
          <a:p>
            <a:fld id="{3AA44EE4-5FA0-4FFD-A2BF-9CEB8016E547}" type="slidenum">
              <a:rPr lang="el-GR"/>
              <a:pPr/>
              <a:t>‹#›</a:t>
            </a:fld>
            <a:endParaRPr lang="el-GR"/>
          </a:p>
        </p:txBody>
      </p:sp>
    </p:spTree>
    <p:extLst>
      <p:ext uri="{BB962C8B-B14F-4D97-AF65-F5344CB8AC3E}">
        <p14:creationId xmlns:p14="http://schemas.microsoft.com/office/powerpoint/2010/main" val="18975279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705CC57-8BD4-40A8-B7B5-07E4FE04A05F}"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38771342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DEA8642-1391-4268-BB68-E3BEABCE6EB3}"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12287559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0A28E6-A602-47D0-AB3D-09B272559B09}"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8742163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C37BE89-97B8-49A5-B400-1E86215EBCFD}"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109853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11"/>
          <p:cNvSpPr>
            <a:spLocks noGrp="1" noChangeArrowheads="1"/>
          </p:cNvSpPr>
          <p:nvPr>
            <p:ph type="dt" sz="half" idx="10"/>
          </p:nvPr>
        </p:nvSpPr>
        <p:spPr>
          <a:ln/>
        </p:spPr>
        <p:txBody>
          <a:bodyPr/>
          <a:lstStyle>
            <a:lvl1pPr>
              <a:defRPr/>
            </a:lvl1pPr>
          </a:lstStyle>
          <a:p>
            <a:pPr>
              <a:defRPr/>
            </a:pPr>
            <a:endParaRPr lang="el-GR"/>
          </a:p>
        </p:txBody>
      </p:sp>
      <p:sp>
        <p:nvSpPr>
          <p:cNvPr id="6" name="Rectangle 12"/>
          <p:cNvSpPr>
            <a:spLocks noGrp="1" noChangeArrowheads="1"/>
          </p:cNvSpPr>
          <p:nvPr>
            <p:ph type="ftr" sz="quarter" idx="11"/>
          </p:nvPr>
        </p:nvSpPr>
        <p:spPr>
          <a:ln/>
        </p:spPr>
        <p:txBody>
          <a:bodyPr/>
          <a:lstStyle>
            <a:lvl1pPr>
              <a:defRPr/>
            </a:lvl1pPr>
          </a:lstStyle>
          <a:p>
            <a:pPr>
              <a:defRPr/>
            </a:pPr>
            <a:endParaRPr lang="el-GR"/>
          </a:p>
        </p:txBody>
      </p:sp>
      <p:sp>
        <p:nvSpPr>
          <p:cNvPr id="7" name="Rectangle 13"/>
          <p:cNvSpPr>
            <a:spLocks noGrp="1" noChangeArrowheads="1"/>
          </p:cNvSpPr>
          <p:nvPr>
            <p:ph type="sldNum" sz="quarter" idx="12"/>
          </p:nvPr>
        </p:nvSpPr>
        <p:spPr>
          <a:ln/>
        </p:spPr>
        <p:txBody>
          <a:bodyPr/>
          <a:lstStyle>
            <a:lvl1pPr>
              <a:defRPr/>
            </a:lvl1pPr>
          </a:lstStyle>
          <a:p>
            <a:fld id="{20428A4F-4288-4D1D-A8A8-E965184D8775}" type="slidenum">
              <a:rPr lang="el-GR"/>
              <a:pPr/>
              <a:t>‹#›</a:t>
            </a:fld>
            <a:endParaRPr lang="el-GR"/>
          </a:p>
        </p:txBody>
      </p:sp>
    </p:spTree>
    <p:extLst>
      <p:ext uri="{BB962C8B-B14F-4D97-AF65-F5344CB8AC3E}">
        <p14:creationId xmlns:p14="http://schemas.microsoft.com/office/powerpoint/2010/main" val="3241464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11"/>
          <p:cNvSpPr>
            <a:spLocks noGrp="1" noChangeArrowheads="1"/>
          </p:cNvSpPr>
          <p:nvPr>
            <p:ph type="dt" sz="half" idx="10"/>
          </p:nvPr>
        </p:nvSpPr>
        <p:spPr>
          <a:ln/>
        </p:spPr>
        <p:txBody>
          <a:bodyPr/>
          <a:lstStyle>
            <a:lvl1pPr>
              <a:defRPr/>
            </a:lvl1pPr>
          </a:lstStyle>
          <a:p>
            <a:pPr>
              <a:defRPr/>
            </a:pPr>
            <a:endParaRPr lang="el-GR"/>
          </a:p>
        </p:txBody>
      </p:sp>
      <p:sp>
        <p:nvSpPr>
          <p:cNvPr id="8" name="Rectangle 12"/>
          <p:cNvSpPr>
            <a:spLocks noGrp="1" noChangeArrowheads="1"/>
          </p:cNvSpPr>
          <p:nvPr>
            <p:ph type="ftr" sz="quarter" idx="11"/>
          </p:nvPr>
        </p:nvSpPr>
        <p:spPr>
          <a:ln/>
        </p:spPr>
        <p:txBody>
          <a:bodyPr/>
          <a:lstStyle>
            <a:lvl1pPr>
              <a:defRPr/>
            </a:lvl1pPr>
          </a:lstStyle>
          <a:p>
            <a:pPr>
              <a:defRPr/>
            </a:pPr>
            <a:endParaRPr lang="el-GR"/>
          </a:p>
        </p:txBody>
      </p:sp>
      <p:sp>
        <p:nvSpPr>
          <p:cNvPr id="9" name="Rectangle 13"/>
          <p:cNvSpPr>
            <a:spLocks noGrp="1" noChangeArrowheads="1"/>
          </p:cNvSpPr>
          <p:nvPr>
            <p:ph type="sldNum" sz="quarter" idx="12"/>
          </p:nvPr>
        </p:nvSpPr>
        <p:spPr>
          <a:ln/>
        </p:spPr>
        <p:txBody>
          <a:bodyPr/>
          <a:lstStyle>
            <a:lvl1pPr>
              <a:defRPr/>
            </a:lvl1pPr>
          </a:lstStyle>
          <a:p>
            <a:fld id="{E5DE0976-2780-44A2-AA1B-50BEE12B1B77}" type="slidenum">
              <a:rPr lang="el-GR"/>
              <a:pPr/>
              <a:t>‹#›</a:t>
            </a:fld>
            <a:endParaRPr lang="el-GR"/>
          </a:p>
        </p:txBody>
      </p:sp>
    </p:spTree>
    <p:extLst>
      <p:ext uri="{BB962C8B-B14F-4D97-AF65-F5344CB8AC3E}">
        <p14:creationId xmlns:p14="http://schemas.microsoft.com/office/powerpoint/2010/main" val="2113203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Rectangle 11"/>
          <p:cNvSpPr>
            <a:spLocks noGrp="1" noChangeArrowheads="1"/>
          </p:cNvSpPr>
          <p:nvPr>
            <p:ph type="dt" sz="half" idx="10"/>
          </p:nvPr>
        </p:nvSpPr>
        <p:spPr>
          <a:ln/>
        </p:spPr>
        <p:txBody>
          <a:bodyPr/>
          <a:lstStyle>
            <a:lvl1pPr>
              <a:defRPr/>
            </a:lvl1pPr>
          </a:lstStyle>
          <a:p>
            <a:pPr>
              <a:defRPr/>
            </a:pPr>
            <a:endParaRPr lang="el-GR"/>
          </a:p>
        </p:txBody>
      </p:sp>
      <p:sp>
        <p:nvSpPr>
          <p:cNvPr id="4" name="Rectangle 12"/>
          <p:cNvSpPr>
            <a:spLocks noGrp="1" noChangeArrowheads="1"/>
          </p:cNvSpPr>
          <p:nvPr>
            <p:ph type="ftr" sz="quarter" idx="11"/>
          </p:nvPr>
        </p:nvSpPr>
        <p:spPr>
          <a:ln/>
        </p:spPr>
        <p:txBody>
          <a:bodyPr/>
          <a:lstStyle>
            <a:lvl1pPr>
              <a:defRPr/>
            </a:lvl1pPr>
          </a:lstStyle>
          <a:p>
            <a:pPr>
              <a:defRPr/>
            </a:pPr>
            <a:endParaRPr lang="el-GR"/>
          </a:p>
        </p:txBody>
      </p:sp>
      <p:sp>
        <p:nvSpPr>
          <p:cNvPr id="5" name="Rectangle 13"/>
          <p:cNvSpPr>
            <a:spLocks noGrp="1" noChangeArrowheads="1"/>
          </p:cNvSpPr>
          <p:nvPr>
            <p:ph type="sldNum" sz="quarter" idx="12"/>
          </p:nvPr>
        </p:nvSpPr>
        <p:spPr>
          <a:ln/>
        </p:spPr>
        <p:txBody>
          <a:bodyPr/>
          <a:lstStyle>
            <a:lvl1pPr>
              <a:defRPr/>
            </a:lvl1pPr>
          </a:lstStyle>
          <a:p>
            <a:fld id="{DD62608A-EE4C-456E-A2CD-AFF257FF25BA}" type="slidenum">
              <a:rPr lang="el-GR"/>
              <a:pPr/>
              <a:t>‹#›</a:t>
            </a:fld>
            <a:endParaRPr lang="el-GR"/>
          </a:p>
        </p:txBody>
      </p:sp>
    </p:spTree>
    <p:extLst>
      <p:ext uri="{BB962C8B-B14F-4D97-AF65-F5344CB8AC3E}">
        <p14:creationId xmlns:p14="http://schemas.microsoft.com/office/powerpoint/2010/main" val="758258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l-GR"/>
          </a:p>
        </p:txBody>
      </p:sp>
      <p:sp>
        <p:nvSpPr>
          <p:cNvPr id="3" name="Rectangle 12"/>
          <p:cNvSpPr>
            <a:spLocks noGrp="1" noChangeArrowheads="1"/>
          </p:cNvSpPr>
          <p:nvPr>
            <p:ph type="ftr" sz="quarter" idx="11"/>
          </p:nvPr>
        </p:nvSpPr>
        <p:spPr>
          <a:ln/>
        </p:spPr>
        <p:txBody>
          <a:bodyPr/>
          <a:lstStyle>
            <a:lvl1pPr>
              <a:defRPr/>
            </a:lvl1pPr>
          </a:lstStyle>
          <a:p>
            <a:pPr>
              <a:defRPr/>
            </a:pPr>
            <a:endParaRPr lang="el-GR"/>
          </a:p>
        </p:txBody>
      </p:sp>
      <p:sp>
        <p:nvSpPr>
          <p:cNvPr id="4" name="Rectangle 13"/>
          <p:cNvSpPr>
            <a:spLocks noGrp="1" noChangeArrowheads="1"/>
          </p:cNvSpPr>
          <p:nvPr>
            <p:ph type="sldNum" sz="quarter" idx="12"/>
          </p:nvPr>
        </p:nvSpPr>
        <p:spPr>
          <a:ln/>
        </p:spPr>
        <p:txBody>
          <a:bodyPr/>
          <a:lstStyle>
            <a:lvl1pPr>
              <a:defRPr/>
            </a:lvl1pPr>
          </a:lstStyle>
          <a:p>
            <a:fld id="{A0E39B93-6116-48FC-9A4B-B8D92AD7FD86}" type="slidenum">
              <a:rPr lang="el-GR"/>
              <a:pPr/>
              <a:t>‹#›</a:t>
            </a:fld>
            <a:endParaRPr lang="el-GR"/>
          </a:p>
        </p:txBody>
      </p:sp>
    </p:spTree>
    <p:extLst>
      <p:ext uri="{BB962C8B-B14F-4D97-AF65-F5344CB8AC3E}">
        <p14:creationId xmlns:p14="http://schemas.microsoft.com/office/powerpoint/2010/main" val="3277101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Rectangle 11"/>
          <p:cNvSpPr>
            <a:spLocks noGrp="1" noChangeArrowheads="1"/>
          </p:cNvSpPr>
          <p:nvPr>
            <p:ph type="dt" sz="half" idx="10"/>
          </p:nvPr>
        </p:nvSpPr>
        <p:spPr>
          <a:ln/>
        </p:spPr>
        <p:txBody>
          <a:bodyPr/>
          <a:lstStyle>
            <a:lvl1pPr>
              <a:defRPr/>
            </a:lvl1pPr>
          </a:lstStyle>
          <a:p>
            <a:pPr>
              <a:defRPr/>
            </a:pPr>
            <a:endParaRPr lang="el-GR"/>
          </a:p>
        </p:txBody>
      </p:sp>
      <p:sp>
        <p:nvSpPr>
          <p:cNvPr id="6" name="Rectangle 12"/>
          <p:cNvSpPr>
            <a:spLocks noGrp="1" noChangeArrowheads="1"/>
          </p:cNvSpPr>
          <p:nvPr>
            <p:ph type="ftr" sz="quarter" idx="11"/>
          </p:nvPr>
        </p:nvSpPr>
        <p:spPr>
          <a:ln/>
        </p:spPr>
        <p:txBody>
          <a:bodyPr/>
          <a:lstStyle>
            <a:lvl1pPr>
              <a:defRPr/>
            </a:lvl1pPr>
          </a:lstStyle>
          <a:p>
            <a:pPr>
              <a:defRPr/>
            </a:pPr>
            <a:endParaRPr lang="el-GR"/>
          </a:p>
        </p:txBody>
      </p:sp>
      <p:sp>
        <p:nvSpPr>
          <p:cNvPr id="7" name="Rectangle 13"/>
          <p:cNvSpPr>
            <a:spLocks noGrp="1" noChangeArrowheads="1"/>
          </p:cNvSpPr>
          <p:nvPr>
            <p:ph type="sldNum" sz="quarter" idx="12"/>
          </p:nvPr>
        </p:nvSpPr>
        <p:spPr>
          <a:ln/>
        </p:spPr>
        <p:txBody>
          <a:bodyPr/>
          <a:lstStyle>
            <a:lvl1pPr>
              <a:defRPr/>
            </a:lvl1pPr>
          </a:lstStyle>
          <a:p>
            <a:fld id="{5A064378-E693-4173-A486-68D243EC97C3}" type="slidenum">
              <a:rPr lang="el-GR"/>
              <a:pPr/>
              <a:t>‹#›</a:t>
            </a:fld>
            <a:endParaRPr lang="el-GR"/>
          </a:p>
        </p:txBody>
      </p:sp>
    </p:spTree>
    <p:extLst>
      <p:ext uri="{BB962C8B-B14F-4D97-AF65-F5344CB8AC3E}">
        <p14:creationId xmlns:p14="http://schemas.microsoft.com/office/powerpoint/2010/main" val="3326134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Rectangle 11"/>
          <p:cNvSpPr>
            <a:spLocks noGrp="1" noChangeArrowheads="1"/>
          </p:cNvSpPr>
          <p:nvPr>
            <p:ph type="dt" sz="half" idx="10"/>
          </p:nvPr>
        </p:nvSpPr>
        <p:spPr>
          <a:ln/>
        </p:spPr>
        <p:txBody>
          <a:bodyPr/>
          <a:lstStyle>
            <a:lvl1pPr>
              <a:defRPr/>
            </a:lvl1pPr>
          </a:lstStyle>
          <a:p>
            <a:pPr>
              <a:defRPr/>
            </a:pPr>
            <a:endParaRPr lang="el-GR"/>
          </a:p>
        </p:txBody>
      </p:sp>
      <p:sp>
        <p:nvSpPr>
          <p:cNvPr id="6" name="Rectangle 12"/>
          <p:cNvSpPr>
            <a:spLocks noGrp="1" noChangeArrowheads="1"/>
          </p:cNvSpPr>
          <p:nvPr>
            <p:ph type="ftr" sz="quarter" idx="11"/>
          </p:nvPr>
        </p:nvSpPr>
        <p:spPr>
          <a:ln/>
        </p:spPr>
        <p:txBody>
          <a:bodyPr/>
          <a:lstStyle>
            <a:lvl1pPr>
              <a:defRPr/>
            </a:lvl1pPr>
          </a:lstStyle>
          <a:p>
            <a:pPr>
              <a:defRPr/>
            </a:pPr>
            <a:endParaRPr lang="el-GR"/>
          </a:p>
        </p:txBody>
      </p:sp>
      <p:sp>
        <p:nvSpPr>
          <p:cNvPr id="7" name="Rectangle 13"/>
          <p:cNvSpPr>
            <a:spLocks noGrp="1" noChangeArrowheads="1"/>
          </p:cNvSpPr>
          <p:nvPr>
            <p:ph type="sldNum" sz="quarter" idx="12"/>
          </p:nvPr>
        </p:nvSpPr>
        <p:spPr>
          <a:ln/>
        </p:spPr>
        <p:txBody>
          <a:bodyPr/>
          <a:lstStyle>
            <a:lvl1pPr>
              <a:defRPr/>
            </a:lvl1pPr>
          </a:lstStyle>
          <a:p>
            <a:fld id="{2D8A5E04-1E95-472C-921F-9F6A8F5BC1A0}" type="slidenum">
              <a:rPr lang="el-GR"/>
              <a:pPr/>
              <a:t>‹#›</a:t>
            </a:fld>
            <a:endParaRPr lang="el-GR"/>
          </a:p>
        </p:txBody>
      </p:sp>
    </p:spTree>
    <p:extLst>
      <p:ext uri="{BB962C8B-B14F-4D97-AF65-F5344CB8AC3E}">
        <p14:creationId xmlns:p14="http://schemas.microsoft.com/office/powerpoint/2010/main" val="275209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19088" y="1828800"/>
            <a:ext cx="8824912" cy="5029200"/>
            <a:chOff x="201" y="1152"/>
            <a:chExt cx="5559" cy="3168"/>
          </a:xfrm>
        </p:grpSpPr>
        <p:sp>
          <p:nvSpPr>
            <p:cNvPr id="1032" name="Freeform 3"/>
            <p:cNvSpPr>
              <a:spLocks/>
            </p:cNvSpPr>
            <p:nvPr/>
          </p:nvSpPr>
          <p:spPr bwMode="ltGray">
            <a:xfrm>
              <a:off x="528" y="2909"/>
              <a:ext cx="5232" cy="1411"/>
            </a:xfrm>
            <a:custGeom>
              <a:avLst/>
              <a:gdLst>
                <a:gd name="T0" fmla="*/ 0 w 4897"/>
                <a:gd name="T1" fmla="*/ 0 h 2182"/>
                <a:gd name="T2" fmla="*/ 0 w 4897"/>
                <a:gd name="T3" fmla="*/ 247 h 2182"/>
                <a:gd name="T4" fmla="*/ 6818 w 4897"/>
                <a:gd name="T5" fmla="*/ 247 h 2182"/>
                <a:gd name="T6" fmla="*/ 6818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3" name="Freeform 4"/>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 name="Freeform 5"/>
            <p:cNvSpPr>
              <a:spLocks/>
            </p:cNvSpPr>
            <p:nvPr/>
          </p:nvSpPr>
          <p:spPr bwMode="ltGray">
            <a:xfrm>
              <a:off x="528" y="2932"/>
              <a:ext cx="5232" cy="1388"/>
            </a:xfrm>
            <a:custGeom>
              <a:avLst/>
              <a:gdLst>
                <a:gd name="T0" fmla="*/ 0 w 4897"/>
                <a:gd name="T1" fmla="*/ 0 h 2182"/>
                <a:gd name="T2" fmla="*/ 0 w 4897"/>
                <a:gd name="T3" fmla="*/ 227 h 2182"/>
                <a:gd name="T4" fmla="*/ 6818 w 4897"/>
                <a:gd name="T5" fmla="*/ 227 h 2182"/>
                <a:gd name="T6" fmla="*/ 6818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2" name="Freeform 6"/>
            <p:cNvSpPr>
              <a:spLocks/>
            </p:cNvSpPr>
            <p:nvPr/>
          </p:nvSpPr>
          <p:spPr bwMode="ltGray">
            <a:xfrm>
              <a:off x="528" y="1152"/>
              <a:ext cx="4607"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p:spPr>
          <p:txBody>
            <a:bodyPr/>
            <a:lstStyle/>
            <a:p>
              <a:pPr>
                <a:defRPr/>
              </a:pPr>
              <a:endParaRPr lang="el-GR">
                <a:latin typeface="Arial" charset="0"/>
              </a:endParaRPr>
            </a:p>
          </p:txBody>
        </p:sp>
        <p:sp>
          <p:nvSpPr>
            <p:cNvPr id="4103" name="Freeform 7"/>
            <p:cNvSpPr>
              <a:spLocks/>
            </p:cNvSpPr>
            <p:nvPr/>
          </p:nvSpPr>
          <p:spPr bwMode="ltGray">
            <a:xfrm>
              <a:off x="528" y="1152"/>
              <a:ext cx="29" cy="178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a:noFill/>
            </a:ln>
            <a:effectLst/>
            <a:extLst/>
          </p:spPr>
          <p:txBody>
            <a:bodyPr/>
            <a:lstStyle/>
            <a:p>
              <a:pPr>
                <a:defRPr/>
              </a:pPr>
              <a:endParaRPr lang="el-GR">
                <a:latin typeface="Arial" charset="0"/>
              </a:endParaRPr>
            </a:p>
          </p:txBody>
        </p:sp>
        <p:sp>
          <p:nvSpPr>
            <p:cNvPr id="4104" name="Freeform 8"/>
            <p:cNvSpPr>
              <a:spLocks/>
            </p:cNvSpPr>
            <p:nvPr/>
          </p:nvSpPr>
          <p:spPr bwMode="ltGray">
            <a:xfrm>
              <a:off x="527" y="2904"/>
              <a:ext cx="29" cy="1416"/>
            </a:xfrm>
            <a:custGeom>
              <a:avLst/>
              <a:gdLst>
                <a:gd name="T0" fmla="*/ 0 w 29"/>
                <a:gd name="T1" fmla="*/ 1416 h 1416"/>
                <a:gd name="T2" fmla="*/ 29 w 29"/>
                <a:gd name="T3" fmla="*/ 1416 h 1416"/>
                <a:gd name="T4" fmla="*/ 28 w 29"/>
                <a:gd name="T5" fmla="*/ 24 h 1416"/>
                <a:gd name="T6" fmla="*/ 0 w 29"/>
                <a:gd name="T7" fmla="*/ 0 h 1416"/>
                <a:gd name="T8" fmla="*/ 0 w 29"/>
                <a:gd name="T9" fmla="*/ 1416 h 1416"/>
              </a:gdLst>
              <a:ahLst/>
              <a:cxnLst>
                <a:cxn ang="0">
                  <a:pos x="T0" y="T1"/>
                </a:cxn>
                <a:cxn ang="0">
                  <a:pos x="T2" y="T3"/>
                </a:cxn>
                <a:cxn ang="0">
                  <a:pos x="T4" y="T5"/>
                </a:cxn>
                <a:cxn ang="0">
                  <a:pos x="T6" y="T7"/>
                </a:cxn>
                <a:cxn ang="0">
                  <a:pos x="T8" y="T9"/>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a:noFill/>
            </a:ln>
            <a:effectLst/>
            <a:extLst/>
          </p:spPr>
          <p:txBody>
            <a:bodyPr/>
            <a:lstStyle/>
            <a:p>
              <a:pPr>
                <a:defRPr/>
              </a:pPr>
              <a:endParaRPr lang="el-GR">
                <a:latin typeface="Arial" charset="0"/>
              </a:endParaRPr>
            </a:p>
          </p:txBody>
        </p:sp>
        <p:sp>
          <p:nvSpPr>
            <p:cNvPr id="4105" name="Freeform 9"/>
            <p:cNvSpPr>
              <a:spLocks/>
            </p:cNvSpPr>
            <p:nvPr/>
          </p:nvSpPr>
          <p:spPr bwMode="ltGray">
            <a:xfrm>
              <a:off x="201" y="2904"/>
              <a:ext cx="2879"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p:spPr>
          <p:txBody>
            <a:bodyPr/>
            <a:lstStyle/>
            <a:p>
              <a:pPr>
                <a:defRPr/>
              </a:pPr>
              <a:endParaRPr lang="el-GR">
                <a:latin typeface="Arial" charset="0"/>
              </a:endParaRPr>
            </a:p>
          </p:txBody>
        </p:sp>
        <p:sp>
          <p:nvSpPr>
            <p:cNvPr id="4106" name="Freeform 10"/>
            <p:cNvSpPr>
              <a:spLocks/>
            </p:cNvSpPr>
            <p:nvPr/>
          </p:nvSpPr>
          <p:spPr bwMode="ltGray">
            <a:xfrm>
              <a:off x="201" y="2904"/>
              <a:ext cx="30" cy="1416"/>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a:noFill/>
            </a:ln>
            <a:effectLst/>
            <a:extLst/>
          </p:spPr>
          <p:txBody>
            <a:bodyPr/>
            <a:lstStyle/>
            <a:p>
              <a:pPr>
                <a:defRPr/>
              </a:pPr>
              <a:endParaRPr lang="el-GR">
                <a:latin typeface="Arial" charset="0"/>
              </a:endParaRPr>
            </a:p>
          </p:txBody>
        </p:sp>
      </p:grpSp>
      <p:sp>
        <p:nvSpPr>
          <p:cNvPr id="4107" name="Rectangle 11"/>
          <p:cNvSpPr>
            <a:spLocks noGrp="1" noChangeArrowheads="1"/>
          </p:cNvSpPr>
          <p:nvPr>
            <p:ph type="dt" sz="half" idx="2"/>
          </p:nvPr>
        </p:nvSpPr>
        <p:spPr bwMode="auto">
          <a:xfrm>
            <a:off x="838200" y="6245225"/>
            <a:ext cx="1901825"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latin typeface="Arial" charset="0"/>
              </a:defRPr>
            </a:lvl1pPr>
          </a:lstStyle>
          <a:p>
            <a:pPr>
              <a:defRPr/>
            </a:pPr>
            <a:endParaRPr lang="el-GR"/>
          </a:p>
        </p:txBody>
      </p:sp>
      <p:sp>
        <p:nvSpPr>
          <p:cNvPr id="4108" name="Rectangle 12"/>
          <p:cNvSpPr>
            <a:spLocks noGrp="1" noChangeArrowheads="1"/>
          </p:cNvSpPr>
          <p:nvPr>
            <p:ph type="ftr" sz="quarter" idx="3"/>
          </p:nvPr>
        </p:nvSpPr>
        <p:spPr bwMode="auto">
          <a:xfrm>
            <a:off x="34290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pPr>
              <a:defRPr/>
            </a:pPr>
            <a:endParaRPr lang="el-GR"/>
          </a:p>
        </p:txBody>
      </p:sp>
      <p:sp>
        <p:nvSpPr>
          <p:cNvPr id="4109" name="Rectangle 13"/>
          <p:cNvSpPr>
            <a:spLocks noGrp="1" noChangeArrowheads="1"/>
          </p:cNvSpPr>
          <p:nvPr>
            <p:ph type="sldNum" sz="quarter" idx="4"/>
          </p:nvPr>
        </p:nvSpPr>
        <p:spPr bwMode="auto">
          <a:xfrm>
            <a:off x="6937375" y="6245225"/>
            <a:ext cx="1901825"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defRPr>
            </a:lvl1pPr>
          </a:lstStyle>
          <a:p>
            <a:fld id="{E6A3892C-26CA-4E49-B96E-F8C02BBB5B94}" type="slidenum">
              <a:rPr lang="el-GR"/>
              <a:pPr/>
              <a:t>‹#›</a:t>
            </a:fld>
            <a:endParaRPr lang="el-GR"/>
          </a:p>
        </p:txBody>
      </p:sp>
      <p:sp>
        <p:nvSpPr>
          <p:cNvPr id="4110" name="Rectangle 14"/>
          <p:cNvSpPr>
            <a:spLocks noGrp="1" noRot="1" noChangeArrowheads="1"/>
          </p:cNvSpPr>
          <p:nvPr>
            <p:ph type="title"/>
          </p:nvPr>
        </p:nvSpPr>
        <p:spPr bwMode="auto">
          <a:xfrm>
            <a:off x="457200" y="244475"/>
            <a:ext cx="8385175" cy="1431925"/>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el-GR" smtClean="0"/>
              <a:t>Click to edit Master title style</a:t>
            </a:r>
          </a:p>
        </p:txBody>
      </p:sp>
      <p:sp>
        <p:nvSpPr>
          <p:cNvPr id="4111" name="Rectangle 15"/>
          <p:cNvSpPr>
            <a:spLocks noGrp="1" noRot="1" noChangeArrowheads="1"/>
          </p:cNvSpPr>
          <p:nvPr>
            <p:ph type="body" idx="1"/>
          </p:nvPr>
        </p:nvSpPr>
        <p:spPr bwMode="auto">
          <a:xfrm>
            <a:off x="838200" y="1905000"/>
            <a:ext cx="8007350" cy="41910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p>
        </p:txBody>
      </p:sp>
    </p:spTree>
  </p:cSld>
  <p:clrMap bg1="dk2" tx1="lt1" bg2="dk1" tx2="lt2" accent1="accent1" accent2="accent2" accent3="accent3" accent4="accent4" accent5="accent5" accent6="accent6" hlink="hlink" folHlink="folHlink"/>
  <p:sldLayoutIdLst>
    <p:sldLayoutId id="2147483780"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panose="05000000000000000000"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Κάντε κλικ για επεξεργασία του τίτλου</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Κάντε κλικ για να επεξεργαστείτε τα στυλ κειμένου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l-G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l-G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302DD75F-0342-4B79-954F-D20A326D0447}"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1877711394"/>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Κάντε κλικ για επεξεργασία του τίτλου</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Κάντε κλικ για να επεξεργαστείτε τα στυλ κειμένου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l-G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l-G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302DD75F-0342-4B79-954F-D20A326D0447}" type="slidenum">
              <a:rPr lang="el-GR">
                <a:solidFill>
                  <a:srgbClr val="000000"/>
                </a:solidFill>
              </a:rPr>
              <a:pPr>
                <a:defRPr/>
              </a:pPr>
              <a:t>‹#›</a:t>
            </a:fld>
            <a:endParaRPr lang="el-GR">
              <a:solidFill>
                <a:srgbClr val="000000"/>
              </a:solidFill>
            </a:endParaRPr>
          </a:p>
        </p:txBody>
      </p:sp>
    </p:spTree>
    <p:extLst>
      <p:ext uri="{BB962C8B-B14F-4D97-AF65-F5344CB8AC3E}">
        <p14:creationId xmlns:p14="http://schemas.microsoft.com/office/powerpoint/2010/main" val="1873566478"/>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2 - TextBox"/>
          <p:cNvSpPr txBox="1">
            <a:spLocks noChangeArrowheads="1"/>
          </p:cNvSpPr>
          <p:nvPr/>
        </p:nvSpPr>
        <p:spPr bwMode="auto">
          <a:xfrm>
            <a:off x="899592" y="1484784"/>
            <a:ext cx="7358062"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l-GR" sz="1800" b="1" dirty="0" smtClean="0">
              <a:solidFill>
                <a:srgbClr val="FFFFFF"/>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l-GR" altLang="el-GR" sz="1800" b="1" dirty="0" smtClean="0">
                <a:solidFill>
                  <a:srgbClr val="FFFFFF"/>
                </a:solidFill>
                <a:latin typeface="Times New Roman" panose="02020603050405020304" pitchFamily="18" charset="0"/>
                <a:cs typeface="Times New Roman" panose="02020603050405020304" pitchFamily="18" charset="0"/>
              </a:rPr>
              <a:t>Εισαγωγή </a:t>
            </a:r>
            <a:r>
              <a:rPr lang="el-GR" altLang="el-GR" sz="1800" b="1" dirty="0">
                <a:solidFill>
                  <a:srgbClr val="FFFFFF"/>
                </a:solidFill>
                <a:latin typeface="Times New Roman" panose="02020603050405020304" pitchFamily="18" charset="0"/>
                <a:cs typeface="Times New Roman" panose="02020603050405020304" pitchFamily="18" charset="0"/>
              </a:rPr>
              <a:t>στην Κλασική Αρχαιολογία ΙΙ (5ος - 4ος αι. π.Χ.)</a:t>
            </a:r>
            <a:endParaRPr lang="en-US" altLang="el-GR" sz="1800" b="1" dirty="0">
              <a:solidFill>
                <a:srgbClr val="FFFFFF"/>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l-GR" sz="1200" b="1" dirty="0">
              <a:solidFill>
                <a:srgbClr val="FFFFFF"/>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l-GR" sz="1200" b="1" dirty="0">
              <a:solidFill>
                <a:srgbClr val="FFFFFF"/>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l-GR" sz="1600" b="1" dirty="0" smtClean="0">
              <a:solidFill>
                <a:srgbClr val="FFFFFF"/>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l-GR" sz="1600" b="1" dirty="0">
              <a:solidFill>
                <a:srgbClr val="FFFFFF"/>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l-GR" sz="1600" b="1" dirty="0" smtClean="0">
              <a:solidFill>
                <a:srgbClr val="FFFFFF"/>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l-GR" sz="1600" b="1" dirty="0">
              <a:solidFill>
                <a:srgbClr val="FFFFFF"/>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l-GR" sz="1600" b="1" dirty="0" smtClean="0">
              <a:solidFill>
                <a:srgbClr val="FFFFFF"/>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l-GR" altLang="el-GR" sz="1800" b="1" dirty="0" smtClean="0">
                <a:solidFill>
                  <a:srgbClr val="FFFFFF"/>
                </a:solidFill>
                <a:latin typeface="Times New Roman" panose="02020603050405020304" pitchFamily="18" charset="0"/>
                <a:cs typeface="Times New Roman" panose="02020603050405020304" pitchFamily="18" charset="0"/>
              </a:rPr>
              <a:t>Ιφιγένεια Λεβέντη</a:t>
            </a:r>
            <a:endParaRPr lang="en-US" altLang="el-GR" sz="1800" b="1" dirty="0" smtClean="0">
              <a:solidFill>
                <a:srgbClr val="FFFFFF"/>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l-GR" sz="1600" b="1" dirty="0" smtClean="0">
              <a:solidFill>
                <a:srgbClr val="FFFFFF"/>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l-GR" altLang="el-GR" sz="1600" dirty="0">
                <a:solidFill>
                  <a:srgbClr val="FFFFFF"/>
                </a:solidFill>
                <a:latin typeface="Times New Roman" panose="02020603050405020304" pitchFamily="18" charset="0"/>
                <a:cs typeface="Times New Roman" panose="02020603050405020304" pitchFamily="18" charset="0"/>
              </a:rPr>
              <a:t>Τμήμα: Ιστορίας, Αρχαιολογίας και Κοινωνικής </a:t>
            </a:r>
            <a:r>
              <a:rPr lang="el-GR" altLang="el-GR" sz="1600" dirty="0" smtClean="0">
                <a:solidFill>
                  <a:srgbClr val="FFFFFF"/>
                </a:solidFill>
                <a:latin typeface="Times New Roman" panose="02020603050405020304" pitchFamily="18" charset="0"/>
                <a:cs typeface="Times New Roman" panose="02020603050405020304" pitchFamily="18" charset="0"/>
              </a:rPr>
              <a:t>Ανθρωπολογίας</a:t>
            </a:r>
            <a:endParaRPr lang="en-US" altLang="el-GR" sz="1600" dirty="0" smtClean="0">
              <a:solidFill>
                <a:srgbClr val="FFFFFF"/>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l-GR" altLang="el-GR" sz="1600" dirty="0">
              <a:solidFill>
                <a:srgbClr val="FFFFFF"/>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l-GR" altLang="el-GR" sz="1400" dirty="0">
                <a:solidFill>
                  <a:srgbClr val="FFFFFF"/>
                </a:solidFill>
                <a:latin typeface="Times New Roman" panose="02020603050405020304" pitchFamily="18" charset="0"/>
                <a:cs typeface="Times New Roman" panose="02020603050405020304" pitchFamily="18" charset="0"/>
              </a:rPr>
              <a:t>Πανεπιστήμιο Θεσσαλίας</a:t>
            </a:r>
          </a:p>
          <a:p>
            <a:pPr algn="ctr" eaLnBrk="1" hangingPunct="1">
              <a:spcBef>
                <a:spcPct val="0"/>
              </a:spcBef>
              <a:buFontTx/>
              <a:buNone/>
            </a:pPr>
            <a:endParaRPr lang="en-US" altLang="el-GR" sz="1600" b="1" dirty="0" smtClean="0">
              <a:solidFill>
                <a:srgbClr val="FFFFFF"/>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l-GR" sz="1600" b="1" dirty="0">
              <a:solidFill>
                <a:srgbClr val="FFFFFF"/>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l-GR" altLang="el-GR" sz="1600" b="1"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8945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Picture 4" descr="26 Juy Kerasitsa 22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32099" y="500063"/>
            <a:ext cx="5964237" cy="44735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1267" name="2 - TextBox"/>
          <p:cNvSpPr txBox="1">
            <a:spLocks noChangeArrowheads="1"/>
          </p:cNvSpPr>
          <p:nvPr/>
        </p:nvSpPr>
        <p:spPr bwMode="auto">
          <a:xfrm>
            <a:off x="3131840" y="5301208"/>
            <a:ext cx="4572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el-GR" altLang="el-GR" sz="1200" dirty="0">
                <a:latin typeface="Times New Roman" panose="02020603050405020304" pitchFamily="18" charset="0"/>
                <a:cs typeface="Times New Roman" panose="02020603050405020304" pitchFamily="18" charset="0"/>
              </a:rPr>
              <a:t>Ναός Αθηνάς Αλέας. </a:t>
            </a:r>
            <a:r>
              <a:rPr lang="el-GR" altLang="el-GR" sz="1200" dirty="0" err="1">
                <a:latin typeface="Times New Roman" panose="02020603050405020304" pitchFamily="18" charset="0"/>
                <a:cs typeface="Times New Roman" panose="02020603050405020304" pitchFamily="18" charset="0"/>
              </a:rPr>
              <a:t>Τεγέα</a:t>
            </a:r>
            <a:r>
              <a:rPr lang="el-GR" altLang="el-GR" sz="1200" dirty="0">
                <a:latin typeface="Times New Roman" panose="02020603050405020304" pitchFamily="18" charset="0"/>
                <a:cs typeface="Times New Roman" panose="02020603050405020304" pitchFamily="18" charset="0"/>
              </a:rPr>
              <a:t>. 345-335 π.Χ.</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4" descr="26 Juy Kerasitsa 23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47664" y="980728"/>
            <a:ext cx="5964237" cy="44735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2291" name="2 - TextBox"/>
          <p:cNvSpPr txBox="1">
            <a:spLocks noChangeArrowheads="1"/>
          </p:cNvSpPr>
          <p:nvPr/>
        </p:nvSpPr>
        <p:spPr bwMode="auto">
          <a:xfrm>
            <a:off x="2868464" y="6021288"/>
            <a:ext cx="46434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el-GR" altLang="el-GR" sz="1200" dirty="0">
                <a:latin typeface="Times New Roman" panose="02020603050405020304" pitchFamily="18" charset="0"/>
                <a:cs typeface="Times New Roman" panose="02020603050405020304" pitchFamily="18" charset="0"/>
              </a:rPr>
              <a:t>Κίονες </a:t>
            </a:r>
            <a:r>
              <a:rPr lang="el-GR" altLang="el-GR" sz="1200" dirty="0" smtClean="0">
                <a:latin typeface="Times New Roman" panose="02020603050405020304" pitchFamily="18" charset="0"/>
                <a:cs typeface="Times New Roman" panose="02020603050405020304" pitchFamily="18" charset="0"/>
              </a:rPr>
              <a:t>και </a:t>
            </a:r>
            <a:r>
              <a:rPr lang="el-GR" altLang="el-GR" sz="1200" dirty="0">
                <a:latin typeface="Times New Roman" panose="02020603050405020304" pitchFamily="18" charset="0"/>
                <a:cs typeface="Times New Roman" panose="02020603050405020304" pitchFamily="18" charset="0"/>
              </a:rPr>
              <a:t>σύμφυτοι ημικίονες ναού Αθηνάς Αλέας</a:t>
            </a:r>
            <a:r>
              <a:rPr lang="en-US" altLang="el-GR" sz="1200" dirty="0">
                <a:latin typeface="Times New Roman" panose="02020603050405020304" pitchFamily="18" charset="0"/>
                <a:cs typeface="Times New Roman" panose="02020603050405020304" pitchFamily="18" charset="0"/>
              </a:rPr>
              <a:t>.</a:t>
            </a:r>
            <a:endParaRPr lang="el-GR" altLang="el-GR" sz="1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4" descr="26 Juy Kerasitsa 23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89088" y="1192213"/>
            <a:ext cx="5964237" cy="44735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3315" name="2 - TextBox"/>
          <p:cNvSpPr txBox="1">
            <a:spLocks noChangeArrowheads="1"/>
          </p:cNvSpPr>
          <p:nvPr/>
        </p:nvSpPr>
        <p:spPr bwMode="auto">
          <a:xfrm>
            <a:off x="3203848" y="6021288"/>
            <a:ext cx="36587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el-GR" altLang="el-GR" sz="1200" dirty="0">
                <a:latin typeface="Times New Roman" panose="02020603050405020304" pitchFamily="18" charset="0"/>
                <a:cs typeface="Times New Roman" panose="02020603050405020304" pitchFamily="18" charset="0"/>
              </a:rPr>
              <a:t>Ναός Αθηνάς Αλέας. </a:t>
            </a:r>
            <a:r>
              <a:rPr lang="el-GR" altLang="el-GR" sz="1200" dirty="0" err="1">
                <a:latin typeface="Times New Roman" panose="02020603050405020304" pitchFamily="18" charset="0"/>
                <a:cs typeface="Times New Roman" panose="02020603050405020304" pitchFamily="18" charset="0"/>
              </a:rPr>
              <a:t>Τεγέα</a:t>
            </a:r>
            <a:r>
              <a:rPr lang="el-GR" altLang="el-GR" sz="1200" dirty="0">
                <a:latin typeface="Times New Roman" panose="02020603050405020304" pitchFamily="18" charset="0"/>
                <a:cs typeface="Times New Roman" panose="02020603050405020304" pitchFamily="18" charset="0"/>
              </a:rPr>
              <a:t>. 345-335 π.Χ.</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2" descr="12A 00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5288" y="404813"/>
            <a:ext cx="2754312" cy="407035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4339" name="Picture 3" descr="12A 00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92500" y="404813"/>
            <a:ext cx="2628900" cy="3563937"/>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4340" name="Picture 5" descr="12A 00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500813" y="714375"/>
            <a:ext cx="2097087" cy="3313113"/>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4341" name="5 - TextBox"/>
          <p:cNvSpPr txBox="1">
            <a:spLocks noChangeArrowheads="1"/>
          </p:cNvSpPr>
          <p:nvPr/>
        </p:nvSpPr>
        <p:spPr bwMode="auto">
          <a:xfrm>
            <a:off x="3851920" y="4941168"/>
            <a:ext cx="33575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el-GR" altLang="el-GR" sz="1200" dirty="0">
                <a:latin typeface="Times New Roman" panose="02020603050405020304" pitchFamily="18" charset="0"/>
                <a:cs typeface="Times New Roman" panose="02020603050405020304" pitchFamily="18" charset="0"/>
              </a:rPr>
              <a:t>Αρχιτεκτονικά γλυπτά του </a:t>
            </a:r>
            <a:r>
              <a:rPr lang="el-GR" altLang="el-GR" sz="1200" dirty="0" smtClean="0">
                <a:latin typeface="Times New Roman" panose="02020603050405020304" pitchFamily="18" charset="0"/>
                <a:cs typeface="Times New Roman" panose="02020603050405020304" pitchFamily="18" charset="0"/>
              </a:rPr>
              <a:t>ναού </a:t>
            </a:r>
            <a:r>
              <a:rPr lang="el-GR" altLang="el-GR" sz="1200" dirty="0">
                <a:latin typeface="Times New Roman" panose="02020603050405020304" pitchFamily="18" charset="0"/>
                <a:cs typeface="Times New Roman" panose="02020603050405020304" pitchFamily="18" charset="0"/>
              </a:rPr>
              <a:t>της Αθηνάς Αλέας. Αρχαιολογικό </a:t>
            </a:r>
            <a:r>
              <a:rPr lang="el-GR" altLang="el-GR" sz="1200" dirty="0" smtClean="0">
                <a:latin typeface="Times New Roman" panose="02020603050405020304" pitchFamily="18" charset="0"/>
                <a:cs typeface="Times New Roman" panose="02020603050405020304" pitchFamily="18" charset="0"/>
              </a:rPr>
              <a:t>Μουσείο</a:t>
            </a:r>
            <a:r>
              <a:rPr lang="en-US" altLang="el-GR" sz="1200" dirty="0" smtClean="0">
                <a:latin typeface="Times New Roman" panose="02020603050405020304" pitchFamily="18" charset="0"/>
                <a:cs typeface="Times New Roman" panose="02020603050405020304" pitchFamily="18" charset="0"/>
              </a:rPr>
              <a:t> </a:t>
            </a:r>
            <a:r>
              <a:rPr lang="el-GR" altLang="el-GR" sz="1200" dirty="0" err="1" smtClean="0">
                <a:latin typeface="Times New Roman" panose="02020603050405020304" pitchFamily="18" charset="0"/>
                <a:cs typeface="Times New Roman" panose="02020603050405020304" pitchFamily="18" charset="0"/>
              </a:rPr>
              <a:t>Τεγέας</a:t>
            </a:r>
            <a:r>
              <a:rPr lang="el-GR" altLang="el-GR" sz="1200"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1 - Εικόνα" descr="July 30 2014 NM 114.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43608" y="332656"/>
            <a:ext cx="7215187" cy="4810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5363" name="2 - TextBox"/>
          <p:cNvSpPr txBox="1">
            <a:spLocks noChangeArrowheads="1"/>
          </p:cNvSpPr>
          <p:nvPr/>
        </p:nvSpPr>
        <p:spPr bwMode="auto">
          <a:xfrm>
            <a:off x="2915816" y="5661248"/>
            <a:ext cx="39290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el-GR" altLang="el-GR" sz="1200" dirty="0">
                <a:latin typeface="Times New Roman" panose="02020603050405020304" pitchFamily="18" charset="0"/>
                <a:cs typeface="Times New Roman" panose="02020603050405020304" pitchFamily="18" charset="0"/>
              </a:rPr>
              <a:t>Αρχιτεκτονικά γλυπτά του ναού της Αθηνάς Αλέας στην </a:t>
            </a:r>
            <a:r>
              <a:rPr lang="el-GR" altLang="el-GR" sz="1200" dirty="0" err="1">
                <a:latin typeface="Times New Roman" panose="02020603050405020304" pitchFamily="18" charset="0"/>
                <a:cs typeface="Times New Roman" panose="02020603050405020304" pitchFamily="18" charset="0"/>
              </a:rPr>
              <a:t>Τεγέα</a:t>
            </a:r>
            <a:r>
              <a:rPr lang="el-GR" altLang="el-GR" sz="1200" dirty="0">
                <a:latin typeface="Times New Roman" panose="02020603050405020304" pitchFamily="18" charset="0"/>
                <a:cs typeface="Times New Roman" panose="02020603050405020304" pitchFamily="18" charset="0"/>
              </a:rPr>
              <a:t>. Αθήνα, Εθνικό Αρχαιολογικό Μουσείο.</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Picture 4" descr="Keraasitsa 2  11 Ioyl 12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8313" y="476250"/>
            <a:ext cx="3640137" cy="48529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6388" name="4 - TextBox"/>
          <p:cNvSpPr txBox="1">
            <a:spLocks noChangeArrowheads="1"/>
          </p:cNvSpPr>
          <p:nvPr/>
        </p:nvSpPr>
        <p:spPr bwMode="auto">
          <a:xfrm>
            <a:off x="1214438" y="5857875"/>
            <a:ext cx="2143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el-GR" altLang="el-GR" sz="1200" dirty="0">
                <a:latin typeface="Times New Roman" panose="02020603050405020304" pitchFamily="18" charset="0"/>
                <a:cs typeface="Times New Roman" panose="02020603050405020304" pitchFamily="18" charset="0"/>
              </a:rPr>
              <a:t>Αύρες, ακρωτήρια του  ναού της Αθηνάς Αλέας. Αρχαιολογικό </a:t>
            </a:r>
            <a:r>
              <a:rPr lang="el-GR" altLang="el-GR" sz="1200" dirty="0" smtClean="0">
                <a:latin typeface="Times New Roman" panose="02020603050405020304" pitchFamily="18" charset="0"/>
                <a:cs typeface="Times New Roman" panose="02020603050405020304" pitchFamily="18" charset="0"/>
              </a:rPr>
              <a:t>Μουσείο</a:t>
            </a:r>
            <a:r>
              <a:rPr lang="en-US" altLang="el-GR" sz="1200" dirty="0" smtClean="0">
                <a:latin typeface="Times New Roman" panose="02020603050405020304" pitchFamily="18" charset="0"/>
                <a:cs typeface="Times New Roman" panose="02020603050405020304" pitchFamily="18" charset="0"/>
              </a:rPr>
              <a:t> </a:t>
            </a:r>
            <a:r>
              <a:rPr lang="el-GR" altLang="el-GR" sz="1200" dirty="0" err="1" smtClean="0">
                <a:latin typeface="Times New Roman" panose="02020603050405020304" pitchFamily="18" charset="0"/>
                <a:cs typeface="Times New Roman" panose="02020603050405020304" pitchFamily="18" charset="0"/>
              </a:rPr>
              <a:t>Τεγέας</a:t>
            </a:r>
            <a:r>
              <a:rPr lang="el-GR" altLang="el-GR" sz="1200" dirty="0">
                <a:latin typeface="Times New Roman" panose="02020603050405020304" pitchFamily="18" charset="0"/>
                <a:cs typeface="Times New Roman" panose="02020603050405020304" pitchFamily="18" charset="0"/>
              </a:rPr>
              <a:t>.</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20072" y="266194"/>
            <a:ext cx="3562350" cy="5886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Picture 4" descr="23Martiou 14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9512" y="260648"/>
            <a:ext cx="8805863" cy="5626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7411" name="2 - TextBox"/>
          <p:cNvSpPr txBox="1">
            <a:spLocks noChangeArrowheads="1"/>
          </p:cNvSpPr>
          <p:nvPr/>
        </p:nvSpPr>
        <p:spPr bwMode="auto">
          <a:xfrm>
            <a:off x="3419872" y="6093296"/>
            <a:ext cx="210386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el-GR" altLang="el-GR" sz="1200" dirty="0">
                <a:latin typeface="Times New Roman" panose="02020603050405020304" pitchFamily="18" charset="0"/>
                <a:cs typeface="Times New Roman" panose="02020603050405020304" pitchFamily="18" charset="0"/>
              </a:rPr>
              <a:t>Ναός  του Διός στη Νεμέα.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5" name="2 - Ορθογώνιο"/>
          <p:cNvSpPr>
            <a:spLocks noChangeArrowheads="1"/>
          </p:cNvSpPr>
          <p:nvPr/>
        </p:nvSpPr>
        <p:spPr bwMode="auto">
          <a:xfrm>
            <a:off x="3668489" y="4653136"/>
            <a:ext cx="1895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el-GR" altLang="el-GR" sz="1200">
                <a:latin typeface="Times New Roman" panose="02020603050405020304" pitchFamily="18" charset="0"/>
                <a:cs typeface="Times New Roman" panose="02020603050405020304" pitchFamily="18" charset="0"/>
              </a:rPr>
              <a:t>Ναός  του Διός στη Νεμέα. </a:t>
            </a:r>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339752" y="1700808"/>
            <a:ext cx="4552950" cy="2362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9" name="Picture 5" descr="23Martiou 14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80749" y="620713"/>
            <a:ext cx="5083864" cy="44644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9460" name="3 - Ορθογώνιο"/>
          <p:cNvSpPr>
            <a:spLocks noChangeArrowheads="1"/>
          </p:cNvSpPr>
          <p:nvPr/>
        </p:nvSpPr>
        <p:spPr bwMode="auto">
          <a:xfrm>
            <a:off x="3871871" y="5458639"/>
            <a:ext cx="523393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el-GR" altLang="el-GR" sz="1200" dirty="0">
                <a:latin typeface="Times New Roman" panose="02020603050405020304" pitchFamily="18" charset="0"/>
                <a:cs typeface="Times New Roman" panose="02020603050405020304" pitchFamily="18" charset="0"/>
              </a:rPr>
              <a:t>Ναός  του Διός στη </a:t>
            </a:r>
            <a:r>
              <a:rPr lang="el-GR" altLang="el-GR" sz="1200" dirty="0" smtClean="0">
                <a:latin typeface="Times New Roman" panose="02020603050405020304" pitchFamily="18" charset="0"/>
                <a:cs typeface="Times New Roman" panose="02020603050405020304" pitchFamily="18" charset="0"/>
              </a:rPr>
              <a:t>Νεμέα.  Ύστερος 4</a:t>
            </a:r>
            <a:r>
              <a:rPr lang="el-GR" altLang="el-GR" sz="1200" baseline="30000" dirty="0" smtClean="0">
                <a:latin typeface="Times New Roman" panose="02020603050405020304" pitchFamily="18" charset="0"/>
                <a:cs typeface="Times New Roman" panose="02020603050405020304" pitchFamily="18" charset="0"/>
              </a:rPr>
              <a:t>ος</a:t>
            </a:r>
            <a:r>
              <a:rPr lang="el-GR" altLang="el-GR" sz="1200" dirty="0" smtClean="0">
                <a:latin typeface="Times New Roman" panose="02020603050405020304" pitchFamily="18" charset="0"/>
                <a:cs typeface="Times New Roman" panose="02020603050405020304" pitchFamily="18" charset="0"/>
              </a:rPr>
              <a:t> αι. </a:t>
            </a:r>
            <a:r>
              <a:rPr lang="el-GR" altLang="el-GR" sz="1200" dirty="0" err="1" smtClean="0">
                <a:latin typeface="Times New Roman" panose="02020603050405020304" pitchFamily="18" charset="0"/>
                <a:cs typeface="Times New Roman" panose="02020603050405020304" pitchFamily="18" charset="0"/>
              </a:rPr>
              <a:t>π.Χ.</a:t>
            </a:r>
            <a:r>
              <a:rPr lang="el-GR" altLang="el-GR" sz="1200" smtClean="0">
                <a:latin typeface="Times New Roman" panose="02020603050405020304" pitchFamily="18" charset="0"/>
                <a:cs typeface="Times New Roman" panose="02020603050405020304" pitchFamily="18" charset="0"/>
              </a:rPr>
              <a:t>  </a:t>
            </a:r>
            <a:r>
              <a:rPr lang="el-GR" altLang="el-GR" sz="1200" dirty="0" smtClean="0">
                <a:latin typeface="Times New Roman" panose="02020603050405020304" pitchFamily="18" charset="0"/>
                <a:cs typeface="Times New Roman" panose="02020603050405020304" pitchFamily="18" charset="0"/>
              </a:rPr>
              <a:t>Λατομείο </a:t>
            </a:r>
            <a:r>
              <a:rPr lang="el-GR" altLang="el-GR" sz="1200" dirty="0">
                <a:latin typeface="Times New Roman" panose="02020603050405020304" pitchFamily="18" charset="0"/>
                <a:cs typeface="Times New Roman" panose="02020603050405020304" pitchFamily="18" charset="0"/>
              </a:rPr>
              <a:t>και κρύπτη στο άδυτο.</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3528" y="620713"/>
            <a:ext cx="2981325" cy="5114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3" name="Picture 6" descr="23Martiou 15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292080" y="260648"/>
            <a:ext cx="3221038" cy="61928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0484" name="3 - Ορθογώνιο"/>
          <p:cNvSpPr>
            <a:spLocks noChangeArrowheads="1"/>
          </p:cNvSpPr>
          <p:nvPr/>
        </p:nvSpPr>
        <p:spPr bwMode="auto">
          <a:xfrm>
            <a:off x="847044" y="5949280"/>
            <a:ext cx="41764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el-GR" altLang="el-GR" sz="1200" dirty="0">
                <a:latin typeface="Times New Roman" panose="02020603050405020304" pitchFamily="18" charset="0"/>
                <a:cs typeface="Times New Roman" panose="02020603050405020304" pitchFamily="18" charset="0"/>
              </a:rPr>
              <a:t>Νεμέα, Ιερό του Διός και κορινθιακός κίονας από τον ναό. </a:t>
            </a:r>
            <a:r>
              <a:rPr lang="en-US" altLang="el-GR" sz="1200" dirty="0">
                <a:latin typeface="Times New Roman" panose="02020603050405020304" pitchFamily="18" charset="0"/>
                <a:cs typeface="Times New Roman" panose="02020603050405020304" pitchFamily="18" charset="0"/>
              </a:rPr>
              <a:t> </a:t>
            </a:r>
            <a:r>
              <a:rPr lang="el-GR" altLang="el-GR" sz="1200" dirty="0">
                <a:latin typeface="Times New Roman" panose="02020603050405020304" pitchFamily="18" charset="0"/>
                <a:cs typeface="Times New Roman" panose="02020603050405020304" pitchFamily="18" charset="0"/>
              </a:rPr>
              <a:t> </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1560" y="404664"/>
            <a:ext cx="4143375" cy="5105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 Υπότιτλος"/>
          <p:cNvSpPr>
            <a:spLocks noGrp="1"/>
          </p:cNvSpPr>
          <p:nvPr>
            <p:ph type="subTitle" sz="quarter" idx="1"/>
          </p:nvPr>
        </p:nvSpPr>
        <p:spPr>
          <a:xfrm>
            <a:off x="107504" y="404664"/>
            <a:ext cx="8928992" cy="6192688"/>
          </a:xfrm>
        </p:spPr>
        <p:txBody>
          <a:bodyPr/>
          <a:lstStyle/>
          <a:p>
            <a:pPr algn="ctr">
              <a:defRPr/>
            </a:pPr>
            <a:r>
              <a:rPr lang="en-US" sz="1600" b="1" dirty="0" smtClean="0">
                <a:effectLst/>
                <a:latin typeface="Times New Roman" pitchFamily="18" charset="0"/>
                <a:cs typeface="Times New Roman" pitchFamily="18" charset="0"/>
              </a:rPr>
              <a:t>9. </a:t>
            </a:r>
            <a:r>
              <a:rPr lang="el-GR" sz="1600" b="1" dirty="0" smtClean="0">
                <a:effectLst/>
                <a:latin typeface="Times New Roman" pitchFamily="18" charset="0"/>
                <a:cs typeface="Times New Roman" pitchFamily="18" charset="0"/>
              </a:rPr>
              <a:t>Ναοί του 4</a:t>
            </a:r>
            <a:r>
              <a:rPr lang="el-GR" sz="1600" b="1" baseline="30000" dirty="0" smtClean="0">
                <a:effectLst/>
                <a:latin typeface="Times New Roman" pitchFamily="18" charset="0"/>
                <a:cs typeface="Times New Roman" pitchFamily="18" charset="0"/>
              </a:rPr>
              <a:t>ου</a:t>
            </a:r>
            <a:r>
              <a:rPr lang="el-GR" sz="1600" b="1" dirty="0" smtClean="0">
                <a:effectLst/>
                <a:latin typeface="Times New Roman" pitchFamily="18" charset="0"/>
                <a:cs typeface="Times New Roman" pitchFamily="18" charset="0"/>
              </a:rPr>
              <a:t> αι.</a:t>
            </a:r>
            <a:r>
              <a:rPr lang="en-US" sz="1600" b="1" dirty="0" smtClean="0">
                <a:effectLst/>
                <a:latin typeface="Times New Roman" pitchFamily="18" charset="0"/>
                <a:cs typeface="Times New Roman" pitchFamily="18" charset="0"/>
              </a:rPr>
              <a:t> </a:t>
            </a:r>
            <a:r>
              <a:rPr lang="el-GR" sz="1600" b="1" dirty="0" smtClean="0">
                <a:effectLst/>
                <a:latin typeface="Times New Roman" pitchFamily="18" charset="0"/>
                <a:cs typeface="Times New Roman" pitchFamily="18" charset="0"/>
              </a:rPr>
              <a:t>π.Χ. στην ηπειρωτική Ελλάδα</a:t>
            </a:r>
          </a:p>
          <a:p>
            <a:pPr indent="-228600" algn="just">
              <a:defRPr/>
            </a:pPr>
            <a:endParaRPr lang="en-US" sz="1600" b="1" dirty="0" smtClean="0">
              <a:effectLst/>
              <a:latin typeface="Times New Roman" pitchFamily="18" charset="0"/>
              <a:cs typeface="Times New Roman" pitchFamily="18" charset="0"/>
            </a:endParaRPr>
          </a:p>
          <a:p>
            <a:pPr indent="-228600" algn="ctr">
              <a:defRPr/>
            </a:pPr>
            <a:r>
              <a:rPr lang="el-GR" sz="1600" b="1" dirty="0" smtClean="0">
                <a:effectLst/>
                <a:latin typeface="Times New Roman" pitchFamily="18" charset="0"/>
                <a:cs typeface="Times New Roman" pitchFamily="18" charset="0"/>
              </a:rPr>
              <a:t>Ναός  </a:t>
            </a:r>
            <a:r>
              <a:rPr lang="el-GR" sz="1600" b="1" dirty="0">
                <a:effectLst/>
                <a:latin typeface="Times New Roman" pitchFamily="18" charset="0"/>
                <a:cs typeface="Times New Roman" pitchFamily="18" charset="0"/>
              </a:rPr>
              <a:t>του Ασκληπιού στην </a:t>
            </a:r>
            <a:r>
              <a:rPr lang="el-GR" sz="1600" b="1" dirty="0" smtClean="0">
                <a:effectLst/>
                <a:latin typeface="Times New Roman" pitchFamily="18" charset="0"/>
                <a:cs typeface="Times New Roman" pitchFamily="18" charset="0"/>
              </a:rPr>
              <a:t>Επίδαυρο</a:t>
            </a:r>
            <a:endParaRPr lang="en-US" sz="1600" dirty="0">
              <a:effectLst/>
              <a:latin typeface="Times New Roman" pitchFamily="18" charset="0"/>
              <a:cs typeface="Times New Roman" pitchFamily="18" charset="0"/>
            </a:endParaRPr>
          </a:p>
          <a:p>
            <a:pPr indent="-228600" algn="just">
              <a:defRPr/>
            </a:pPr>
            <a:r>
              <a:rPr lang="el-GR" sz="1400" dirty="0" smtClean="0">
                <a:effectLst/>
                <a:latin typeface="Times New Roman" pitchFamily="18" charset="0"/>
                <a:cs typeface="Times New Roman" pitchFamily="18" charset="0"/>
              </a:rPr>
              <a:t>Ο ναός  του Ασκληπιού  στο ιερό του στην Επίδαυρο ήταν δωρικός περίπτερος,  με  6 </a:t>
            </a:r>
            <a:r>
              <a:rPr lang="en-US" sz="1400" dirty="0" smtClean="0">
                <a:effectLst/>
                <a:latin typeface="Times New Roman" pitchFamily="18" charset="0"/>
                <a:cs typeface="Times New Roman" pitchFamily="18" charset="0"/>
              </a:rPr>
              <a:t>x 11 </a:t>
            </a:r>
            <a:r>
              <a:rPr lang="el-GR" sz="1400" dirty="0" smtClean="0">
                <a:effectLst/>
                <a:latin typeface="Times New Roman" pitchFamily="18" charset="0"/>
                <a:cs typeface="Times New Roman" pitchFamily="18" charset="0"/>
              </a:rPr>
              <a:t>κίονες στο πτερό και χωρίς οπισθόδομο, είχε επομένως βαριές αναλογίες. Μέσα στο  ναό αυτό, ο οποίος χρονολογείται στη δεκαετία 380-370 π. Χ. βρισκόταν το χρυσελεφάντινο άγαλμα του Ασκληπιού, έργο του Πάριου γλύπτη </a:t>
            </a:r>
            <a:r>
              <a:rPr lang="el-GR" sz="1400" dirty="0" err="1" smtClean="0">
                <a:effectLst/>
                <a:latin typeface="Times New Roman" pitchFamily="18" charset="0"/>
                <a:cs typeface="Times New Roman" pitchFamily="18" charset="0"/>
              </a:rPr>
              <a:t>Θρασυμήδη</a:t>
            </a:r>
            <a:r>
              <a:rPr lang="el-GR" sz="1400" dirty="0" smtClean="0">
                <a:effectLst/>
                <a:latin typeface="Times New Roman" pitchFamily="18" charset="0"/>
                <a:cs typeface="Times New Roman" pitchFamily="18" charset="0"/>
              </a:rPr>
              <a:t>. Όπως το λατρευτικό άγαλμα συνεχίζει τη φειδιακή παράδοση  του 5</a:t>
            </a:r>
            <a:r>
              <a:rPr lang="el-GR" sz="1400" baseline="30000" dirty="0" smtClean="0">
                <a:effectLst/>
                <a:latin typeface="Times New Roman" pitchFamily="18" charset="0"/>
                <a:cs typeface="Times New Roman" pitchFamily="18" charset="0"/>
              </a:rPr>
              <a:t>ου </a:t>
            </a:r>
            <a:r>
              <a:rPr lang="el-GR" sz="1400" dirty="0" smtClean="0">
                <a:effectLst/>
                <a:latin typeface="Times New Roman" pitchFamily="18" charset="0"/>
                <a:cs typeface="Times New Roman" pitchFamily="18" charset="0"/>
              </a:rPr>
              <a:t> αι. </a:t>
            </a:r>
            <a:r>
              <a:rPr lang="el-GR" sz="1400" dirty="0" err="1" smtClean="0">
                <a:effectLst/>
                <a:latin typeface="Times New Roman" pitchFamily="18" charset="0"/>
                <a:cs typeface="Times New Roman" pitchFamily="18" charset="0"/>
              </a:rPr>
              <a:t>π.Χ.</a:t>
            </a:r>
            <a:r>
              <a:rPr lang="el-GR" sz="1400" dirty="0" smtClean="0">
                <a:effectLst/>
                <a:latin typeface="Times New Roman" pitchFamily="18" charset="0"/>
                <a:cs typeface="Times New Roman" pitchFamily="18" charset="0"/>
              </a:rPr>
              <a:t> για την κατασκευή  χρυσελεφάντινων λατρευτικών αγαλμάτων, κατά τον ίδιο τρόπο και τα σπουδαία αρχιτεκτονικά γλυπτά του ναού αυτού συνδέονται καλλιτεχνικά με την αττική γλυπτική παράδοση του ύστερου 5</a:t>
            </a:r>
            <a:r>
              <a:rPr lang="el-GR" sz="1400" baseline="30000" dirty="0" smtClean="0">
                <a:effectLst/>
                <a:latin typeface="Times New Roman" pitchFamily="18" charset="0"/>
                <a:cs typeface="Times New Roman" pitchFamily="18" charset="0"/>
              </a:rPr>
              <a:t>ου</a:t>
            </a:r>
            <a:r>
              <a:rPr lang="el-GR" sz="1400" dirty="0" smtClean="0">
                <a:effectLst/>
                <a:latin typeface="Times New Roman" pitchFamily="18" charset="0"/>
                <a:cs typeface="Times New Roman" pitchFamily="18" charset="0"/>
              </a:rPr>
              <a:t> αι. </a:t>
            </a:r>
            <a:r>
              <a:rPr lang="el-GR" sz="1400" dirty="0" err="1" smtClean="0">
                <a:effectLst/>
                <a:latin typeface="Times New Roman" pitchFamily="18" charset="0"/>
                <a:cs typeface="Times New Roman" pitchFamily="18" charset="0"/>
              </a:rPr>
              <a:t>π.Χ.</a:t>
            </a:r>
            <a:r>
              <a:rPr lang="el-GR" sz="1400" dirty="0" smtClean="0">
                <a:effectLst/>
                <a:latin typeface="Times New Roman" pitchFamily="18" charset="0"/>
                <a:cs typeface="Times New Roman" pitchFamily="18" charset="0"/>
              </a:rPr>
              <a:t>  Σύμφωνα με την οικοδομική επιγραφή του ναού του </a:t>
            </a:r>
            <a:r>
              <a:rPr lang="en-US" sz="1400" dirty="0" smtClean="0">
                <a:effectLst/>
                <a:latin typeface="Times New Roman" pitchFamily="18" charset="0"/>
                <a:cs typeface="Times New Roman" pitchFamily="18" charset="0"/>
              </a:rPr>
              <a:t>A</a:t>
            </a:r>
            <a:r>
              <a:rPr lang="el-GR" sz="1400" dirty="0" err="1" smtClean="0">
                <a:effectLst/>
                <a:latin typeface="Times New Roman" pitchFamily="18" charset="0"/>
                <a:cs typeface="Times New Roman" pitchFamily="18" charset="0"/>
              </a:rPr>
              <a:t>σκληπιού</a:t>
            </a:r>
            <a:r>
              <a:rPr lang="en-US" sz="1400" dirty="0" smtClean="0">
                <a:effectLst/>
                <a:latin typeface="Times New Roman" pitchFamily="18" charset="0"/>
                <a:cs typeface="Times New Roman" pitchFamily="18" charset="0"/>
              </a:rPr>
              <a:t> (</a:t>
            </a:r>
            <a:r>
              <a:rPr lang="en-US" sz="1400" i="1" dirty="0" smtClean="0">
                <a:effectLst/>
                <a:latin typeface="Times New Roman" pitchFamily="18" charset="0"/>
                <a:cs typeface="Times New Roman" pitchFamily="18" charset="0"/>
              </a:rPr>
              <a:t>IG</a:t>
            </a:r>
            <a:r>
              <a:rPr lang="en-US" sz="1400" dirty="0" smtClean="0">
                <a:effectLst/>
                <a:latin typeface="Times New Roman" pitchFamily="18" charset="0"/>
                <a:cs typeface="Times New Roman" pitchFamily="18" charset="0"/>
              </a:rPr>
              <a:t> IV</a:t>
            </a:r>
            <a:r>
              <a:rPr lang="en-US" sz="1400" baseline="30000" dirty="0" smtClean="0">
                <a:effectLst/>
                <a:latin typeface="Times New Roman" pitchFamily="18" charset="0"/>
                <a:cs typeface="Times New Roman" pitchFamily="18" charset="0"/>
              </a:rPr>
              <a:t>2</a:t>
            </a:r>
            <a:r>
              <a:rPr lang="en-US" sz="1400" dirty="0" smtClean="0">
                <a:effectLst/>
                <a:latin typeface="Times New Roman" pitchFamily="18" charset="0"/>
                <a:cs typeface="Times New Roman" pitchFamily="18" charset="0"/>
              </a:rPr>
              <a:t> 102 AI-BI)</a:t>
            </a:r>
            <a:r>
              <a:rPr lang="el-GR" sz="1400" dirty="0" smtClean="0">
                <a:effectLst/>
                <a:latin typeface="Times New Roman" pitchFamily="18" charset="0"/>
                <a:cs typeface="Times New Roman" pitchFamily="18" charset="0"/>
              </a:rPr>
              <a:t>, ο αρχιτέκτονας του ήταν ο Θεόδοτος, ενώ ανάμεσα στους γλύπτες των </a:t>
            </a:r>
            <a:r>
              <a:rPr lang="el-GR" sz="1400" dirty="0" err="1" smtClean="0">
                <a:effectLst/>
                <a:latin typeface="Times New Roman" pitchFamily="18" charset="0"/>
                <a:cs typeface="Times New Roman" pitchFamily="18" charset="0"/>
              </a:rPr>
              <a:t>εναέτιων</a:t>
            </a:r>
            <a:r>
              <a:rPr lang="el-GR" sz="1400" dirty="0" smtClean="0">
                <a:effectLst/>
                <a:latin typeface="Times New Roman" pitchFamily="18" charset="0"/>
                <a:cs typeface="Times New Roman" pitchFamily="18" charset="0"/>
              </a:rPr>
              <a:t> γλυπτών και των ακρωτηρίων αναφέρεται ο Τιμόθεος, σημαντικός κατά την αρχαία φιλολογική παράδοση γλύπτης του 4</a:t>
            </a:r>
            <a:r>
              <a:rPr lang="el-GR" sz="1400" baseline="30000" dirty="0" smtClean="0">
                <a:effectLst/>
                <a:latin typeface="Times New Roman" pitchFamily="18" charset="0"/>
                <a:cs typeface="Times New Roman" pitchFamily="18" charset="0"/>
              </a:rPr>
              <a:t>ου</a:t>
            </a:r>
            <a:r>
              <a:rPr lang="el-GR" sz="1400" dirty="0" smtClean="0">
                <a:effectLst/>
                <a:latin typeface="Times New Roman" pitchFamily="18" charset="0"/>
                <a:cs typeface="Times New Roman" pitchFamily="18" charset="0"/>
              </a:rPr>
              <a:t> αι. </a:t>
            </a:r>
            <a:r>
              <a:rPr lang="el-GR" sz="1400" dirty="0" err="1" smtClean="0">
                <a:effectLst/>
                <a:latin typeface="Times New Roman" pitchFamily="18" charset="0"/>
                <a:cs typeface="Times New Roman" pitchFamily="18" charset="0"/>
              </a:rPr>
              <a:t>π.Χ.</a:t>
            </a:r>
            <a:endParaRPr lang="el-GR" sz="1400" dirty="0" smtClean="0">
              <a:effectLst/>
              <a:latin typeface="Times New Roman" pitchFamily="18" charset="0"/>
              <a:cs typeface="Times New Roman" pitchFamily="18" charset="0"/>
            </a:endParaRPr>
          </a:p>
          <a:p>
            <a:pPr algn="just">
              <a:defRPr/>
            </a:pPr>
            <a:endParaRPr lang="el-GR" sz="1400" b="1" dirty="0" smtClean="0">
              <a:effectLst/>
              <a:latin typeface="Times New Roman" pitchFamily="18" charset="0"/>
              <a:cs typeface="Times New Roman" pitchFamily="18" charset="0"/>
            </a:endParaRPr>
          </a:p>
          <a:p>
            <a:pPr algn="ctr">
              <a:defRPr/>
            </a:pPr>
            <a:r>
              <a:rPr lang="el-GR" sz="1600" b="1" dirty="0" smtClean="0">
                <a:effectLst/>
                <a:latin typeface="Times New Roman" pitchFamily="18" charset="0"/>
                <a:cs typeface="Times New Roman" pitchFamily="18" charset="0"/>
              </a:rPr>
              <a:t>Ναός της Αθηνάς Αλέας στην Τεγέα</a:t>
            </a:r>
          </a:p>
          <a:p>
            <a:pPr algn="just">
              <a:defRPr/>
            </a:pPr>
            <a:r>
              <a:rPr lang="el-GR" sz="1400" dirty="0" smtClean="0">
                <a:effectLst/>
                <a:latin typeface="Times New Roman" pitchFamily="18" charset="0"/>
                <a:cs typeface="Times New Roman" pitchFamily="18" charset="0"/>
              </a:rPr>
              <a:t>Ο ναός της Αθηνάς Αλέας στην Τεγέα  ήταν  δωρικός περίπτερος ναός με  κορινθιακούς ημικίονες συμφυείς με τους τοίχους εσωτερικά του σηκού και πλευρική είσοδο  στη βόρεια μακρά πλευρά. Χρονολογείται στη δεκαετία  345 -335</a:t>
            </a:r>
            <a:r>
              <a:rPr lang="en-US" sz="1400" dirty="0" smtClean="0">
                <a:effectLst/>
                <a:latin typeface="Times New Roman" pitchFamily="18" charset="0"/>
                <a:cs typeface="Times New Roman" pitchFamily="18" charset="0"/>
              </a:rPr>
              <a:t> </a:t>
            </a:r>
            <a:r>
              <a:rPr lang="el-GR" sz="1400" dirty="0" err="1" smtClean="0">
                <a:effectLst/>
                <a:latin typeface="Times New Roman" pitchFamily="18" charset="0"/>
                <a:cs typeface="Times New Roman" pitchFamily="18" charset="0"/>
              </a:rPr>
              <a:t>π.Χ</a:t>
            </a:r>
            <a:r>
              <a:rPr lang="el-GR" sz="1400" dirty="0" smtClean="0">
                <a:effectLst/>
                <a:latin typeface="Times New Roman" pitchFamily="18" charset="0"/>
                <a:cs typeface="Times New Roman" pitchFamily="18" charset="0"/>
              </a:rPr>
              <a:t> και ο Παυσανίας  </a:t>
            </a:r>
            <a:r>
              <a:rPr lang="en-US" sz="1400" dirty="0" smtClean="0">
                <a:effectLst/>
                <a:latin typeface="Times New Roman" pitchFamily="18" charset="0"/>
                <a:cs typeface="Times New Roman" pitchFamily="18" charset="0"/>
              </a:rPr>
              <a:t>(8.45.5) </a:t>
            </a:r>
            <a:r>
              <a:rPr lang="el-GR" sz="1400" dirty="0" smtClean="0">
                <a:effectLst/>
                <a:latin typeface="Times New Roman" pitchFamily="18" charset="0"/>
                <a:cs typeface="Times New Roman" pitchFamily="18" charset="0"/>
              </a:rPr>
              <a:t>αναφέρει ως αρχιτέκτονά του τον διάσημο Πάριο γλύπτη </a:t>
            </a:r>
            <a:r>
              <a:rPr lang="el-GR" sz="1400" dirty="0" err="1" smtClean="0">
                <a:effectLst/>
                <a:latin typeface="Times New Roman" pitchFamily="18" charset="0"/>
                <a:cs typeface="Times New Roman" pitchFamily="18" charset="0"/>
              </a:rPr>
              <a:t>Σκόπα</a:t>
            </a:r>
            <a:r>
              <a:rPr lang="el-GR" sz="1400" dirty="0" smtClean="0">
                <a:effectLst/>
                <a:latin typeface="Times New Roman" pitchFamily="18" charset="0"/>
                <a:cs typeface="Times New Roman" pitchFamily="18" charset="0"/>
              </a:rPr>
              <a:t>. Ακολουθεί  την αρχιτεκτονική παράδοση του ναού του </a:t>
            </a:r>
            <a:r>
              <a:rPr lang="el-GR" sz="1400" dirty="0" err="1" smtClean="0">
                <a:effectLst/>
                <a:latin typeface="Times New Roman" pitchFamily="18" charset="0"/>
                <a:cs typeface="Times New Roman" pitchFamily="18" charset="0"/>
              </a:rPr>
              <a:t>Επικουρίου</a:t>
            </a:r>
            <a:r>
              <a:rPr lang="el-GR" sz="1400" dirty="0" smtClean="0">
                <a:effectLst/>
                <a:latin typeface="Times New Roman" pitchFamily="18" charset="0"/>
                <a:cs typeface="Times New Roman" pitchFamily="18" charset="0"/>
              </a:rPr>
              <a:t> Απόλλωνος  στις Βάσσες </a:t>
            </a:r>
            <a:r>
              <a:rPr lang="el-GR" sz="1400" dirty="0" err="1" smtClean="0">
                <a:effectLst/>
                <a:latin typeface="Times New Roman" pitchFamily="18" charset="0"/>
                <a:cs typeface="Times New Roman" pitchFamily="18" charset="0"/>
              </a:rPr>
              <a:t>Φιγαλείας</a:t>
            </a:r>
            <a:r>
              <a:rPr lang="el-GR" sz="1400" dirty="0" smtClean="0">
                <a:effectLst/>
                <a:latin typeface="Times New Roman" pitchFamily="18" charset="0"/>
                <a:cs typeface="Times New Roman" pitchFamily="18" charset="0"/>
              </a:rPr>
              <a:t>, αλλά και του ναού του Διός στην Ολυμπία. Είχε ανάγλυφες μετόπες στο πρόναο και τον οπισθόδομο, </a:t>
            </a:r>
            <a:r>
              <a:rPr lang="el-GR" sz="1400" dirty="0" err="1" smtClean="0">
                <a:effectLst/>
                <a:latin typeface="Times New Roman" pitchFamily="18" charset="0"/>
                <a:cs typeface="Times New Roman" pitchFamily="18" charset="0"/>
              </a:rPr>
              <a:t>εναέτια</a:t>
            </a:r>
            <a:r>
              <a:rPr lang="el-GR" sz="1400" dirty="0" smtClean="0">
                <a:effectLst/>
                <a:latin typeface="Times New Roman" pitchFamily="18" charset="0"/>
                <a:cs typeface="Times New Roman" pitchFamily="18" charset="0"/>
              </a:rPr>
              <a:t> γλυπτά με θέματα το μύθο του Τήλεφου και το κυνήγι του Καλυδώνιου κάπρου και Αύρες ως ακρωτήρια, σωζόμενα σήμερα πολύ αποσπασματικά.</a:t>
            </a:r>
          </a:p>
          <a:p>
            <a:pPr algn="just">
              <a:buFont typeface="Arial" pitchFamily="34" charset="0"/>
              <a:buChar char="•"/>
              <a:defRPr/>
            </a:pPr>
            <a:endParaRPr lang="el-GR" sz="1400" b="1" dirty="0" smtClean="0">
              <a:effectLst/>
              <a:latin typeface="Times New Roman" pitchFamily="18" charset="0"/>
              <a:cs typeface="Times New Roman" pitchFamily="18" charset="0"/>
            </a:endParaRPr>
          </a:p>
          <a:p>
            <a:pPr algn="ctr">
              <a:defRPr/>
            </a:pPr>
            <a:r>
              <a:rPr lang="el-GR" sz="1600" b="1" dirty="0" smtClean="0">
                <a:effectLst/>
                <a:latin typeface="Times New Roman" pitchFamily="18" charset="0"/>
                <a:cs typeface="Times New Roman" pitchFamily="18" charset="0"/>
              </a:rPr>
              <a:t>Ναός  του Διός στη Νεμέα</a:t>
            </a:r>
          </a:p>
          <a:p>
            <a:pPr algn="just">
              <a:defRPr/>
            </a:pPr>
            <a:r>
              <a:rPr lang="el-GR" sz="1400" dirty="0" smtClean="0">
                <a:effectLst/>
                <a:latin typeface="Times New Roman" pitchFamily="18" charset="0"/>
                <a:cs typeface="Times New Roman" pitchFamily="18" charset="0"/>
              </a:rPr>
              <a:t>Ο  ναός του Διός  στη Νεμέα </a:t>
            </a:r>
            <a:r>
              <a:rPr lang="en-US" sz="1400" dirty="0" smtClean="0">
                <a:effectLst/>
                <a:latin typeface="Times New Roman" pitchFamily="18" charset="0"/>
                <a:cs typeface="Times New Roman" pitchFamily="18" charset="0"/>
              </a:rPr>
              <a:t> </a:t>
            </a:r>
            <a:r>
              <a:rPr lang="el-GR" sz="1400" dirty="0" smtClean="0">
                <a:effectLst/>
                <a:latin typeface="Times New Roman" pitchFamily="18" charset="0"/>
                <a:cs typeface="Times New Roman" pitchFamily="18" charset="0"/>
              </a:rPr>
              <a:t>του ύστερου 4</a:t>
            </a:r>
            <a:r>
              <a:rPr lang="el-GR" sz="1400" baseline="30000" dirty="0" smtClean="0">
                <a:effectLst/>
                <a:latin typeface="Times New Roman" pitchFamily="18" charset="0"/>
                <a:cs typeface="Times New Roman" pitchFamily="18" charset="0"/>
              </a:rPr>
              <a:t>ου</a:t>
            </a:r>
            <a:r>
              <a:rPr lang="el-GR" sz="1400" dirty="0" smtClean="0">
                <a:effectLst/>
                <a:latin typeface="Times New Roman" pitchFamily="18" charset="0"/>
                <a:cs typeface="Times New Roman" pitchFamily="18" charset="0"/>
              </a:rPr>
              <a:t> αι .</a:t>
            </a:r>
            <a:r>
              <a:rPr lang="el-GR" sz="1400" dirty="0" err="1" smtClean="0">
                <a:effectLst/>
                <a:latin typeface="Times New Roman" pitchFamily="18" charset="0"/>
                <a:cs typeface="Times New Roman" pitchFamily="18" charset="0"/>
              </a:rPr>
              <a:t>π.Χ.</a:t>
            </a:r>
            <a:r>
              <a:rPr lang="el-GR" sz="1400" dirty="0" smtClean="0">
                <a:effectLst/>
                <a:latin typeface="Times New Roman" pitchFamily="18" charset="0"/>
                <a:cs typeface="Times New Roman" pitchFamily="18" charset="0"/>
              </a:rPr>
              <a:t>, δωρικός περίπτερος  με κιονοστοιχία 6 </a:t>
            </a:r>
            <a:r>
              <a:rPr lang="en-US" sz="1400" dirty="0" smtClean="0">
                <a:effectLst/>
                <a:latin typeface="Times New Roman" pitchFamily="18" charset="0"/>
                <a:cs typeface="Times New Roman" pitchFamily="18" charset="0"/>
              </a:rPr>
              <a:t>x</a:t>
            </a:r>
            <a:r>
              <a:rPr lang="el-GR" sz="1400" dirty="0" smtClean="0">
                <a:effectLst/>
                <a:latin typeface="Times New Roman" pitchFamily="18" charset="0"/>
                <a:cs typeface="Times New Roman" pitchFamily="18" charset="0"/>
              </a:rPr>
              <a:t>12,</a:t>
            </a:r>
            <a:r>
              <a:rPr lang="en-US" sz="1400" dirty="0" smtClean="0">
                <a:effectLst/>
                <a:latin typeface="Times New Roman" pitchFamily="18" charset="0"/>
                <a:cs typeface="Times New Roman" pitchFamily="18" charset="0"/>
              </a:rPr>
              <a:t> </a:t>
            </a:r>
            <a:r>
              <a:rPr lang="el-GR" sz="1400" dirty="0" smtClean="0">
                <a:effectLst/>
                <a:latin typeface="Times New Roman" pitchFamily="18" charset="0"/>
                <a:cs typeface="Times New Roman" pitchFamily="18" charset="0"/>
              </a:rPr>
              <a:t>από ασβεστόλιθο </a:t>
            </a:r>
            <a:r>
              <a:rPr lang="el-GR" sz="1400" dirty="0" err="1" smtClean="0">
                <a:effectLst/>
                <a:latin typeface="Times New Roman" pitchFamily="18" charset="0"/>
                <a:cs typeface="Times New Roman" pitchFamily="18" charset="0"/>
              </a:rPr>
              <a:t>Κλεωνών</a:t>
            </a:r>
            <a:r>
              <a:rPr lang="el-GR" sz="1400" dirty="0" smtClean="0">
                <a:effectLst/>
                <a:latin typeface="Times New Roman" pitchFamily="18" charset="0"/>
                <a:cs typeface="Times New Roman" pitchFamily="18" charset="0"/>
              </a:rPr>
              <a:t>, χωρίς οπισθόδομο και με υπόγειο άδυτο σύμφωνα με την τοπική λατρευτική παράδοση,  διέθετε εσωτερική </a:t>
            </a:r>
            <a:r>
              <a:rPr lang="el-GR" sz="1400" dirty="0" err="1" smtClean="0">
                <a:effectLst/>
                <a:latin typeface="Times New Roman" pitchFamily="18" charset="0"/>
                <a:cs typeface="Times New Roman" pitchFamily="18" charset="0"/>
              </a:rPr>
              <a:t>δίτονη</a:t>
            </a:r>
            <a:r>
              <a:rPr lang="el-GR" sz="1400" dirty="0" smtClean="0">
                <a:effectLst/>
                <a:latin typeface="Times New Roman" pitchFamily="18" charset="0"/>
                <a:cs typeface="Times New Roman" pitchFamily="18" charset="0"/>
              </a:rPr>
              <a:t> κιονοστοιχία εντός του σηκού με ιωνικούς και κορινθιακούς κίονες, ενώ δεν έφερε αρχιτεκτονικά γλυπτά.  </a:t>
            </a:r>
            <a:endParaRPr lang="en-US" sz="1400" dirty="0" smtClean="0">
              <a:effectLst/>
              <a:latin typeface="Times New Roman" pitchFamily="18" charset="0"/>
              <a:cs typeface="Times New Roman" pitchFamily="18" charset="0"/>
            </a:endParaRPr>
          </a:p>
          <a:p>
            <a:pPr algn="just">
              <a:defRPr/>
            </a:pPr>
            <a:endParaRPr lang="el-GR" sz="1400" dirty="0" smtClean="0">
              <a:effectLst/>
              <a:latin typeface="Times New Roman" pitchFamily="18" charset="0"/>
              <a:cs typeface="Times New Roman" pitchFamily="18" charset="0"/>
            </a:endParaRPr>
          </a:p>
          <a:p>
            <a:pPr algn="just">
              <a:buFont typeface="Arial" pitchFamily="34" charset="0"/>
              <a:buChar char="•"/>
              <a:defRPr/>
            </a:pPr>
            <a:endParaRPr lang="el-GR" sz="1200" b="1" dirty="0" smtClean="0">
              <a:effectLst/>
              <a:latin typeface="Times New Roman" pitchFamily="18" charset="0"/>
              <a:cs typeface="Times New Roman" pitchFamily="18" charset="0"/>
            </a:endParaRPr>
          </a:p>
          <a:p>
            <a:pPr algn="just">
              <a:buFont typeface="Arial" pitchFamily="34" charset="0"/>
              <a:buChar char="•"/>
              <a:defRPr/>
            </a:pPr>
            <a:endParaRPr lang="el-GR" sz="1200" b="1" dirty="0" smtClean="0">
              <a:effectLst/>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6" name="Picture 4" descr="23Martiou 15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5576" y="332656"/>
            <a:ext cx="7572375" cy="55006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1507" name="2 - TextBox"/>
          <p:cNvSpPr txBox="1">
            <a:spLocks noChangeArrowheads="1"/>
          </p:cNvSpPr>
          <p:nvPr/>
        </p:nvSpPr>
        <p:spPr bwMode="auto">
          <a:xfrm>
            <a:off x="3779912" y="6093296"/>
            <a:ext cx="208823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el-GR" altLang="el-GR" sz="1200" dirty="0">
                <a:latin typeface="Times New Roman" panose="02020603050405020304" pitchFamily="18" charset="0"/>
                <a:cs typeface="Times New Roman" panose="02020603050405020304" pitchFamily="18" charset="0"/>
              </a:rPr>
              <a:t>Ναός του Διός στη Νεμέα.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2 - TextBox"/>
          <p:cNvSpPr txBox="1">
            <a:spLocks noChangeArrowheads="1"/>
          </p:cNvSpPr>
          <p:nvPr/>
        </p:nvSpPr>
        <p:spPr bwMode="auto">
          <a:xfrm>
            <a:off x="1331640" y="2348880"/>
            <a:ext cx="684076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el-GR" altLang="el-GR" sz="1400" b="1" dirty="0" smtClean="0">
                <a:latin typeface="Times New Roman" panose="02020603050405020304" pitchFamily="18" charset="0"/>
                <a:cs typeface="Times New Roman" panose="02020603050405020304" pitchFamily="18" charset="0"/>
              </a:rPr>
              <a:t>Βιβλιογραφία- Πηγές Εικόνων</a:t>
            </a:r>
            <a:endParaRPr lang="el-GR" altLang="el-GR" sz="1400" b="1" dirty="0">
              <a:latin typeface="Times New Roman" panose="02020603050405020304" pitchFamily="18" charset="0"/>
              <a:cs typeface="Times New Roman" panose="02020603050405020304" pitchFamily="18" charset="0"/>
            </a:endParaRPr>
          </a:p>
          <a:p>
            <a:pPr eaLnBrk="1" hangingPunct="1">
              <a:spcBef>
                <a:spcPct val="0"/>
              </a:spcBef>
              <a:buClrTx/>
              <a:buNone/>
            </a:pPr>
            <a:r>
              <a:rPr lang="en-US" altLang="el-GR" sz="1400" dirty="0">
                <a:latin typeface="Times New Roman" panose="02020603050405020304" pitchFamily="18" charset="0"/>
                <a:cs typeface="Times New Roman" panose="02020603050405020304" pitchFamily="18" charset="0"/>
              </a:rPr>
              <a:t>N. </a:t>
            </a:r>
            <a:r>
              <a:rPr lang="el-GR" altLang="el-GR" sz="1400" dirty="0">
                <a:latin typeface="Times New Roman" panose="02020603050405020304" pitchFamily="18" charset="0"/>
                <a:cs typeface="Times New Roman" panose="02020603050405020304" pitchFamily="18" charset="0"/>
              </a:rPr>
              <a:t>Υ</a:t>
            </a:r>
            <a:r>
              <a:rPr lang="en-US" altLang="el-GR" sz="1400" dirty="0" err="1">
                <a:latin typeface="Times New Roman" panose="02020603050405020304" pitchFamily="18" charset="0"/>
                <a:cs typeface="Times New Roman" panose="02020603050405020304" pitchFamily="18" charset="0"/>
              </a:rPr>
              <a:t>alouris</a:t>
            </a:r>
            <a:r>
              <a:rPr lang="en-US" altLang="el-GR" sz="1400" dirty="0">
                <a:latin typeface="Times New Roman" panose="02020603050405020304" pitchFamily="18" charset="0"/>
                <a:cs typeface="Times New Roman" panose="02020603050405020304" pitchFamily="18" charset="0"/>
              </a:rPr>
              <a:t>, </a:t>
            </a:r>
            <a:r>
              <a:rPr lang="en-US" altLang="el-GR" sz="1400" i="1" dirty="0">
                <a:latin typeface="Times New Roman" panose="02020603050405020304" pitchFamily="18" charset="0"/>
                <a:cs typeface="Times New Roman" panose="02020603050405020304" pitchFamily="18" charset="0"/>
              </a:rPr>
              <a:t>Die  </a:t>
            </a:r>
            <a:r>
              <a:rPr lang="en-US" altLang="el-GR" sz="1400" i="1" dirty="0" err="1">
                <a:latin typeface="Times New Roman" panose="02020603050405020304" pitchFamily="18" charset="0"/>
                <a:cs typeface="Times New Roman" panose="02020603050405020304" pitchFamily="18" charset="0"/>
              </a:rPr>
              <a:t>Skulpturen</a:t>
            </a:r>
            <a:r>
              <a:rPr lang="en-US" altLang="el-GR" sz="1400" i="1" dirty="0">
                <a:latin typeface="Times New Roman" panose="02020603050405020304" pitchFamily="18" charset="0"/>
                <a:cs typeface="Times New Roman" panose="02020603050405020304" pitchFamily="18" charset="0"/>
              </a:rPr>
              <a:t> des </a:t>
            </a:r>
            <a:r>
              <a:rPr lang="en-US" altLang="el-GR" sz="1400" i="1" dirty="0" err="1" smtClean="0">
                <a:latin typeface="Times New Roman" panose="02020603050405020304" pitchFamily="18" charset="0"/>
                <a:cs typeface="Times New Roman" panose="02020603050405020304" pitchFamily="18" charset="0"/>
              </a:rPr>
              <a:t>Asklepios</a:t>
            </a:r>
            <a:r>
              <a:rPr lang="en-US" altLang="el-GR" sz="1400" i="1" dirty="0" err="1">
                <a:latin typeface="Times New Roman" panose="02020603050405020304" pitchFamily="18" charset="0"/>
                <a:cs typeface="Times New Roman" panose="02020603050405020304" pitchFamily="18" charset="0"/>
              </a:rPr>
              <a:t>t</a:t>
            </a:r>
            <a:r>
              <a:rPr lang="en-US" altLang="el-GR" sz="1400" i="1" dirty="0" err="1" smtClean="0">
                <a:latin typeface="Times New Roman" panose="02020603050405020304" pitchFamily="18" charset="0"/>
                <a:cs typeface="Times New Roman" panose="02020603050405020304" pitchFamily="18" charset="0"/>
              </a:rPr>
              <a:t>empels</a:t>
            </a:r>
            <a:r>
              <a:rPr lang="en-US" altLang="el-GR" sz="1400" i="1" dirty="0" smtClean="0">
                <a:latin typeface="Times New Roman" panose="02020603050405020304" pitchFamily="18" charset="0"/>
                <a:cs typeface="Times New Roman" panose="02020603050405020304" pitchFamily="18" charset="0"/>
              </a:rPr>
              <a:t> </a:t>
            </a:r>
            <a:r>
              <a:rPr lang="en-US" altLang="el-GR" sz="1400" i="1" dirty="0">
                <a:latin typeface="Times New Roman" panose="02020603050405020304" pitchFamily="18" charset="0"/>
                <a:cs typeface="Times New Roman" panose="02020603050405020304" pitchFamily="18" charset="0"/>
              </a:rPr>
              <a:t>in Epidaurus</a:t>
            </a:r>
            <a:r>
              <a:rPr lang="en-US" altLang="el-GR" sz="1400" dirty="0">
                <a:latin typeface="Times New Roman" panose="02020603050405020304" pitchFamily="18" charset="0"/>
                <a:cs typeface="Times New Roman" panose="02020603050405020304" pitchFamily="18" charset="0"/>
              </a:rPr>
              <a:t>, </a:t>
            </a:r>
            <a:r>
              <a:rPr lang="en-US" altLang="el-GR" sz="1400" i="1" dirty="0" err="1">
                <a:latin typeface="Times New Roman" panose="02020603050405020304" pitchFamily="18" charset="0"/>
                <a:cs typeface="Times New Roman" panose="02020603050405020304" pitchFamily="18" charset="0"/>
              </a:rPr>
              <a:t>AntP</a:t>
            </a:r>
            <a:r>
              <a:rPr lang="en-US" altLang="el-GR" sz="1400" dirty="0">
                <a:latin typeface="Times New Roman" panose="02020603050405020304" pitchFamily="18" charset="0"/>
                <a:cs typeface="Times New Roman" panose="02020603050405020304" pitchFamily="18" charset="0"/>
              </a:rPr>
              <a:t> 21, </a:t>
            </a:r>
            <a:r>
              <a:rPr lang="en-US" altLang="el-GR" sz="1400" dirty="0" err="1">
                <a:latin typeface="Times New Roman" panose="02020603050405020304" pitchFamily="18" charset="0"/>
                <a:cs typeface="Times New Roman" panose="02020603050405020304" pitchFamily="18" charset="0"/>
              </a:rPr>
              <a:t>München</a:t>
            </a:r>
            <a:r>
              <a:rPr lang="en-US" altLang="el-GR" sz="1400" dirty="0">
                <a:latin typeface="Times New Roman" panose="02020603050405020304" pitchFamily="18" charset="0"/>
                <a:cs typeface="Times New Roman" panose="02020603050405020304" pitchFamily="18" charset="0"/>
              </a:rPr>
              <a:t> 1992.</a:t>
            </a:r>
            <a:endParaRPr lang="el-GR" altLang="el-GR" sz="1400" dirty="0">
              <a:latin typeface="Times New Roman" panose="02020603050405020304" pitchFamily="18" charset="0"/>
              <a:cs typeface="Times New Roman" panose="02020603050405020304" pitchFamily="18" charset="0"/>
            </a:endParaRPr>
          </a:p>
          <a:p>
            <a:pPr eaLnBrk="1" hangingPunct="1">
              <a:spcBef>
                <a:spcPct val="0"/>
              </a:spcBef>
              <a:buClrTx/>
              <a:buNone/>
            </a:pPr>
            <a:r>
              <a:rPr lang="el-GR" altLang="el-GR" sz="1400" dirty="0">
                <a:latin typeface="Times New Roman" panose="02020603050405020304" pitchFamily="18" charset="0"/>
                <a:cs typeface="Times New Roman" panose="02020603050405020304" pitchFamily="18" charset="0"/>
              </a:rPr>
              <a:t>Ο. </a:t>
            </a:r>
            <a:r>
              <a:rPr lang="en-US" altLang="el-GR" sz="1400" dirty="0" err="1">
                <a:latin typeface="Times New Roman" panose="02020603050405020304" pitchFamily="18" charset="0"/>
                <a:cs typeface="Times New Roman" panose="02020603050405020304" pitchFamily="18" charset="0"/>
              </a:rPr>
              <a:t>Palagia</a:t>
            </a:r>
            <a:r>
              <a:rPr lang="en-US" altLang="el-GR" sz="1400" dirty="0">
                <a:latin typeface="Times New Roman" panose="02020603050405020304" pitchFamily="18" charset="0"/>
                <a:cs typeface="Times New Roman" panose="02020603050405020304" pitchFamily="18" charset="0"/>
              </a:rPr>
              <a:t>, </a:t>
            </a:r>
            <a:r>
              <a:rPr lang="en-US" altLang="el-GR" sz="1400" dirty="0" err="1">
                <a:latin typeface="Times New Roman" panose="02020603050405020304" pitchFamily="18" charset="0"/>
                <a:cs typeface="Times New Roman" panose="02020603050405020304" pitchFamily="18" charset="0"/>
              </a:rPr>
              <a:t>Skopas</a:t>
            </a:r>
            <a:r>
              <a:rPr lang="en-US" altLang="el-GR" sz="1400" dirty="0">
                <a:latin typeface="Times New Roman" panose="02020603050405020304" pitchFamily="18" charset="0"/>
                <a:cs typeface="Times New Roman" panose="02020603050405020304" pitchFamily="18" charset="0"/>
              </a:rPr>
              <a:t> of Paros and the ‘</a:t>
            </a:r>
            <a:r>
              <a:rPr lang="en-US" altLang="el-GR" sz="1400" dirty="0" err="1" smtClean="0">
                <a:latin typeface="Times New Roman" panose="02020603050405020304" pitchFamily="18" charset="0"/>
                <a:cs typeface="Times New Roman" panose="02020603050405020304" pitchFamily="18" charset="0"/>
              </a:rPr>
              <a:t>Pothos</a:t>
            </a:r>
            <a:r>
              <a:rPr lang="en-US" altLang="el-GR" sz="1400" dirty="0" smtClean="0">
                <a:latin typeface="Times New Roman" panose="02020603050405020304" pitchFamily="18" charset="0"/>
                <a:cs typeface="Times New Roman" panose="02020603050405020304" pitchFamily="18" charset="0"/>
              </a:rPr>
              <a:t>’, </a:t>
            </a:r>
            <a:r>
              <a:rPr lang="el-GR" altLang="el-GR" sz="1400" dirty="0">
                <a:latin typeface="Times New Roman" panose="02020603050405020304" pitchFamily="18" charset="0"/>
                <a:cs typeface="Times New Roman" panose="02020603050405020304" pitchFamily="18" charset="0"/>
              </a:rPr>
              <a:t>στο Δ. </a:t>
            </a:r>
            <a:r>
              <a:rPr lang="el-GR" altLang="el-GR" sz="1400" dirty="0" err="1">
                <a:latin typeface="Times New Roman" panose="02020603050405020304" pitchFamily="18" charset="0"/>
                <a:cs typeface="Times New Roman" panose="02020603050405020304" pitchFamily="18" charset="0"/>
              </a:rPr>
              <a:t>Σκιλάρντι</a:t>
            </a:r>
            <a:r>
              <a:rPr lang="el-GR" altLang="el-GR" sz="1400" dirty="0">
                <a:latin typeface="Times New Roman" panose="02020603050405020304" pitchFamily="18" charset="0"/>
                <a:cs typeface="Times New Roman" panose="02020603050405020304" pitchFamily="18" charset="0"/>
              </a:rPr>
              <a:t> και Ντ. </a:t>
            </a:r>
            <a:r>
              <a:rPr lang="el-GR" altLang="el-GR" sz="1400" dirty="0" err="1" smtClean="0">
                <a:latin typeface="Times New Roman" panose="02020603050405020304" pitchFamily="18" charset="0"/>
                <a:cs typeface="Times New Roman" panose="02020603050405020304" pitchFamily="18" charset="0"/>
              </a:rPr>
              <a:t>Κατσωνοπούλου</a:t>
            </a:r>
            <a:r>
              <a:rPr lang="el-GR" altLang="el-GR" sz="1400" dirty="0" smtClean="0">
                <a:latin typeface="Times New Roman" panose="02020603050405020304" pitchFamily="18" charset="0"/>
                <a:cs typeface="Times New Roman" panose="02020603050405020304" pitchFamily="18" charset="0"/>
              </a:rPr>
              <a:t>  </a:t>
            </a:r>
            <a:r>
              <a:rPr lang="el-GR" altLang="el-GR" sz="1400" dirty="0" err="1">
                <a:latin typeface="Times New Roman" panose="02020603050405020304" pitchFamily="18" charset="0"/>
                <a:cs typeface="Times New Roman" panose="02020603050405020304" pitchFamily="18" charset="0"/>
              </a:rPr>
              <a:t>επιμ</a:t>
            </a:r>
            <a:r>
              <a:rPr lang="el-GR" altLang="el-GR" sz="1400" dirty="0">
                <a:latin typeface="Times New Roman" panose="02020603050405020304" pitchFamily="18" charset="0"/>
                <a:cs typeface="Times New Roman" panose="02020603050405020304" pitchFamily="18" charset="0"/>
              </a:rPr>
              <a:t>., </a:t>
            </a:r>
            <a:r>
              <a:rPr lang="el-GR" altLang="el-GR" sz="1400" i="1" dirty="0">
                <a:latin typeface="Times New Roman" panose="02020603050405020304" pitchFamily="18" charset="0"/>
                <a:cs typeface="Times New Roman" panose="02020603050405020304" pitchFamily="18" charset="0"/>
              </a:rPr>
              <a:t>Παρία Λίθος. Λατομεία, Μάρμαρο και Εργαστήρια Γλυπτικής της Πάρου, Πρακτικά  Α΄ Διεθνούς Συνεδρίου Αρχαιολογίας Πάρου και </a:t>
            </a:r>
            <a:r>
              <a:rPr lang="el-GR" altLang="el-GR" sz="1400" i="1" dirty="0" err="1">
                <a:latin typeface="Times New Roman" panose="02020603050405020304" pitchFamily="18" charset="0"/>
                <a:cs typeface="Times New Roman" panose="02020603050405020304" pitchFamily="18" charset="0"/>
              </a:rPr>
              <a:t>Κυκλαδων</a:t>
            </a:r>
            <a:r>
              <a:rPr lang="el-GR" altLang="el-GR" sz="1400" i="1" dirty="0">
                <a:latin typeface="Times New Roman" panose="02020603050405020304" pitchFamily="18" charset="0"/>
                <a:cs typeface="Times New Roman" panose="02020603050405020304" pitchFamily="18" charset="0"/>
              </a:rPr>
              <a:t>,  </a:t>
            </a:r>
            <a:r>
              <a:rPr lang="el-GR" altLang="el-GR" sz="1400" i="1" dirty="0" err="1">
                <a:latin typeface="Times New Roman" panose="02020603050405020304" pitchFamily="18" charset="0"/>
                <a:cs typeface="Times New Roman" panose="02020603050405020304" pitchFamily="18" charset="0"/>
              </a:rPr>
              <a:t>Παροικιά</a:t>
            </a:r>
            <a:r>
              <a:rPr lang="el-GR" altLang="el-GR" sz="1400" i="1" dirty="0">
                <a:latin typeface="Times New Roman" panose="02020603050405020304" pitchFamily="18" charset="0"/>
                <a:cs typeface="Times New Roman" panose="02020603050405020304" pitchFamily="18" charset="0"/>
              </a:rPr>
              <a:t>, Πάρος, 2-5 Οκτωβρίου 1997</a:t>
            </a:r>
            <a:r>
              <a:rPr lang="el-GR" altLang="el-GR" sz="1400" dirty="0">
                <a:latin typeface="Times New Roman" panose="02020603050405020304" pitchFamily="18" charset="0"/>
                <a:cs typeface="Times New Roman" panose="02020603050405020304" pitchFamily="18" charset="0"/>
              </a:rPr>
              <a:t>,  Αθήνα 2000,  219-225.</a:t>
            </a:r>
            <a:r>
              <a:rPr lang="en-US" altLang="el-GR" sz="1400" dirty="0">
                <a:latin typeface="Times New Roman" panose="02020603050405020304" pitchFamily="18" charset="0"/>
                <a:cs typeface="Times New Roman" panose="02020603050405020304" pitchFamily="18" charset="0"/>
              </a:rPr>
              <a:t> </a:t>
            </a:r>
          </a:p>
          <a:p>
            <a:pPr eaLnBrk="1" hangingPunct="1">
              <a:spcBef>
                <a:spcPct val="0"/>
              </a:spcBef>
              <a:buClrTx/>
              <a:buNone/>
            </a:pPr>
            <a:r>
              <a:rPr lang="el-GR" altLang="el-GR" sz="1400" dirty="0">
                <a:latin typeface="Times New Roman" panose="02020603050405020304" pitchFamily="18" charset="0"/>
                <a:cs typeface="Times New Roman" panose="02020603050405020304" pitchFamily="18" charset="0"/>
              </a:rPr>
              <a:t>Π. Βαλαβάνης, </a:t>
            </a:r>
            <a:r>
              <a:rPr lang="el-GR" altLang="el-GR" sz="1400" i="1" dirty="0">
                <a:latin typeface="Times New Roman" panose="02020603050405020304" pitchFamily="18" charset="0"/>
                <a:cs typeface="Times New Roman" panose="02020603050405020304" pitchFamily="18" charset="0"/>
              </a:rPr>
              <a:t>Ιερά και Αγώνες στην αρχαία Ελλάδα. </a:t>
            </a:r>
            <a:r>
              <a:rPr lang="el-GR" altLang="el-GR" sz="1400" i="1" dirty="0" smtClean="0">
                <a:latin typeface="Times New Roman" panose="02020603050405020304" pitchFamily="18" charset="0"/>
                <a:cs typeface="Times New Roman" panose="02020603050405020304" pitchFamily="18" charset="0"/>
              </a:rPr>
              <a:t>Ολυμπία</a:t>
            </a:r>
            <a:r>
              <a:rPr lang="en-US" altLang="el-GR" sz="1400" i="1" smtClean="0">
                <a:latin typeface="Times New Roman" panose="02020603050405020304" pitchFamily="18" charset="0"/>
                <a:cs typeface="Times New Roman" panose="02020603050405020304" pitchFamily="18" charset="0"/>
              </a:rPr>
              <a:t>, </a:t>
            </a:r>
            <a:r>
              <a:rPr lang="el-GR" altLang="el-GR" sz="1400" i="1" smtClean="0">
                <a:latin typeface="Times New Roman" panose="02020603050405020304" pitchFamily="18" charset="0"/>
                <a:cs typeface="Times New Roman" panose="02020603050405020304" pitchFamily="18" charset="0"/>
              </a:rPr>
              <a:t>Δελφοί</a:t>
            </a:r>
            <a:r>
              <a:rPr lang="el-GR" altLang="el-GR" sz="1400" i="1" dirty="0">
                <a:latin typeface="Times New Roman" panose="02020603050405020304" pitchFamily="18" charset="0"/>
                <a:cs typeface="Times New Roman" panose="02020603050405020304" pitchFamily="18" charset="0"/>
              </a:rPr>
              <a:t>, </a:t>
            </a:r>
            <a:r>
              <a:rPr lang="el-GR" altLang="el-GR" sz="1400" i="1" dirty="0" err="1">
                <a:latin typeface="Times New Roman" panose="02020603050405020304" pitchFamily="18" charset="0"/>
                <a:cs typeface="Times New Roman" panose="02020603050405020304" pitchFamily="18" charset="0"/>
              </a:rPr>
              <a:t>Ισθμία</a:t>
            </a:r>
            <a:r>
              <a:rPr lang="el-GR" altLang="el-GR" sz="1400" i="1" dirty="0">
                <a:latin typeface="Times New Roman" panose="02020603050405020304" pitchFamily="18" charset="0"/>
                <a:cs typeface="Times New Roman" panose="02020603050405020304" pitchFamily="18" charset="0"/>
              </a:rPr>
              <a:t>, Νεμέα, Αθήνα</a:t>
            </a:r>
            <a:r>
              <a:rPr lang="el-GR" altLang="el-GR" sz="1400" dirty="0">
                <a:latin typeface="Times New Roman" panose="02020603050405020304" pitchFamily="18" charset="0"/>
                <a:cs typeface="Times New Roman" panose="02020603050405020304" pitchFamily="18" charset="0"/>
              </a:rPr>
              <a:t>, Αθήνα 2004.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135063" y="404813"/>
            <a:ext cx="6781800" cy="808037"/>
          </a:xfrm>
        </p:spPr>
        <p:txBody>
          <a:bodyPr/>
          <a:lstStyle/>
          <a:p>
            <a:r>
              <a:rPr lang="el-GR" sz="1600" dirty="0" smtClean="0">
                <a:solidFill>
                  <a:schemeClr val="bg1"/>
                </a:solidFill>
                <a:latin typeface="Times New Roman" panose="02020603050405020304" pitchFamily="18" charset="0"/>
                <a:cs typeface="Times New Roman" panose="02020603050405020304" pitchFamily="18" charset="0"/>
              </a:rPr>
              <a:t>Χρηματοδότηση</a:t>
            </a:r>
            <a:endParaRPr lang="en-US" sz="1600" dirty="0" smtClean="0">
              <a:solidFill>
                <a:schemeClr val="bg1"/>
              </a:solidFill>
              <a:latin typeface="Times New Roman" panose="02020603050405020304" pitchFamily="18" charset="0"/>
              <a:cs typeface="Times New Roman" panose="02020603050405020304" pitchFamily="18" charset="0"/>
            </a:endParaRPr>
          </a:p>
        </p:txBody>
      </p:sp>
      <p:sp>
        <p:nvSpPr>
          <p:cNvPr id="17411" name="Content Placeholder 2"/>
          <p:cNvSpPr>
            <a:spLocks noGrp="1"/>
          </p:cNvSpPr>
          <p:nvPr>
            <p:ph idx="1"/>
          </p:nvPr>
        </p:nvSpPr>
        <p:spPr>
          <a:xfrm>
            <a:off x="467544" y="2132856"/>
            <a:ext cx="8115300" cy="1583506"/>
          </a:xfrm>
        </p:spPr>
        <p:txBody>
          <a:bodyPr/>
          <a:lstStyle/>
          <a:p>
            <a:r>
              <a:rPr lang="el-GR" sz="1400" dirty="0" smtClean="0">
                <a:solidFill>
                  <a:schemeClr val="bg1"/>
                </a:solidFill>
                <a:latin typeface="Times New Roman" panose="02020603050405020304" pitchFamily="18" charset="0"/>
                <a:cs typeface="Times New Roman" panose="02020603050405020304" pitchFamily="18" charset="0"/>
              </a:rPr>
              <a:t>Το παρόν εκπαιδευτικό υλικό έχει αναπτυχθεί </a:t>
            </a:r>
            <a:r>
              <a:rPr lang="el-GR" sz="1400" dirty="0" err="1" smtClean="0">
                <a:solidFill>
                  <a:schemeClr val="bg1"/>
                </a:solidFill>
                <a:latin typeface="Times New Roman" panose="02020603050405020304" pitchFamily="18" charset="0"/>
                <a:cs typeface="Times New Roman" panose="02020603050405020304" pitchFamily="18" charset="0"/>
              </a:rPr>
              <a:t>στ</a:t>
            </a:r>
            <a:r>
              <a:rPr lang="en-US" sz="1400" dirty="0" smtClean="0">
                <a:solidFill>
                  <a:schemeClr val="bg1"/>
                </a:solidFill>
                <a:latin typeface="Times New Roman" panose="02020603050405020304" pitchFamily="18" charset="0"/>
                <a:cs typeface="Times New Roman" panose="02020603050405020304" pitchFamily="18" charset="0"/>
              </a:rPr>
              <a:t>o</a:t>
            </a:r>
            <a:r>
              <a:rPr lang="el-GR" sz="1400" dirty="0" smtClean="0">
                <a:solidFill>
                  <a:schemeClr val="bg1"/>
                </a:solidFill>
                <a:latin typeface="Times New Roman" panose="02020603050405020304" pitchFamily="18" charset="0"/>
                <a:cs typeface="Times New Roman" panose="02020603050405020304" pitchFamily="18" charset="0"/>
              </a:rPr>
              <a:t> </a:t>
            </a:r>
            <a:r>
              <a:rPr lang="el-GR" sz="1400" dirty="0" err="1" smtClean="0">
                <a:solidFill>
                  <a:schemeClr val="bg1"/>
                </a:solidFill>
                <a:latin typeface="Times New Roman" panose="02020603050405020304" pitchFamily="18" charset="0"/>
                <a:cs typeface="Times New Roman" panose="02020603050405020304" pitchFamily="18" charset="0"/>
              </a:rPr>
              <a:t>πλαίσι</a:t>
            </a:r>
            <a:r>
              <a:rPr lang="en-US" sz="1400" dirty="0" smtClean="0">
                <a:solidFill>
                  <a:schemeClr val="bg1"/>
                </a:solidFill>
                <a:latin typeface="Times New Roman" panose="02020603050405020304" pitchFamily="18" charset="0"/>
                <a:cs typeface="Times New Roman" panose="02020603050405020304" pitchFamily="18" charset="0"/>
              </a:rPr>
              <a:t>o</a:t>
            </a:r>
            <a:r>
              <a:rPr lang="el-GR" sz="1400" dirty="0" smtClean="0">
                <a:solidFill>
                  <a:schemeClr val="bg1"/>
                </a:solidFill>
                <a:latin typeface="Times New Roman" panose="02020603050405020304" pitchFamily="18" charset="0"/>
                <a:cs typeface="Times New Roman" panose="02020603050405020304" pitchFamily="18" charset="0"/>
              </a:rPr>
              <a:t> του εκπαιδευτικού έργου του διδάσκοντα.</a:t>
            </a:r>
            <a:endParaRPr lang="en-US" sz="1400" dirty="0" smtClean="0">
              <a:solidFill>
                <a:schemeClr val="bg1"/>
              </a:solidFill>
              <a:latin typeface="Times New Roman" panose="02020603050405020304" pitchFamily="18" charset="0"/>
              <a:cs typeface="Times New Roman" panose="02020603050405020304" pitchFamily="18" charset="0"/>
            </a:endParaRPr>
          </a:p>
          <a:p>
            <a:r>
              <a:rPr lang="el-GR" sz="1400" dirty="0" smtClean="0">
                <a:solidFill>
                  <a:schemeClr val="bg1"/>
                </a:solidFill>
                <a:latin typeface="Times New Roman" panose="02020603050405020304" pitchFamily="18" charset="0"/>
                <a:cs typeface="Times New Roman" panose="02020603050405020304" pitchFamily="18" charset="0"/>
              </a:rPr>
              <a:t>Το έργο «</a:t>
            </a:r>
            <a:r>
              <a:rPr lang="el-GR" sz="1400" b="1" dirty="0" smtClean="0">
                <a:solidFill>
                  <a:schemeClr val="bg1"/>
                </a:solidFill>
                <a:latin typeface="Times New Roman" panose="02020603050405020304" pitchFamily="18" charset="0"/>
                <a:cs typeface="Times New Roman" panose="02020603050405020304" pitchFamily="18" charset="0"/>
              </a:rPr>
              <a:t>Ανοικτά Ακαδημαϊκά Μαθήματα στο Πανεπιστήμιο Θεσσαλίας</a:t>
            </a:r>
            <a:r>
              <a:rPr lang="el-GR" sz="1400" dirty="0" smtClean="0">
                <a:solidFill>
                  <a:schemeClr val="bg1"/>
                </a:solidFill>
                <a:latin typeface="Times New Roman" panose="02020603050405020304" pitchFamily="18" charset="0"/>
                <a:cs typeface="Times New Roman" panose="02020603050405020304" pitchFamily="18" charset="0"/>
              </a:rPr>
              <a:t>» έχει χρηματοδοτήσει μόνο την αναδιαμόρφωση του εκπαιδευτικού υλικού. </a:t>
            </a:r>
            <a:endParaRPr lang="en-US" sz="1400" dirty="0" smtClean="0">
              <a:solidFill>
                <a:schemeClr val="bg1"/>
              </a:solidFill>
              <a:latin typeface="Times New Roman" panose="02020603050405020304" pitchFamily="18" charset="0"/>
              <a:cs typeface="Times New Roman" panose="02020603050405020304" pitchFamily="18" charset="0"/>
            </a:endParaRPr>
          </a:p>
          <a:p>
            <a:r>
              <a:rPr lang="el-GR" sz="1400" dirty="0" smtClean="0">
                <a:solidFill>
                  <a:schemeClr val="bg1"/>
                </a:solidFill>
                <a:latin typeface="Times New Roman" panose="02020603050405020304" pitchFamily="18" charset="0"/>
                <a:cs typeface="Times New Roman" panose="02020603050405020304" pitchFamily="18" charset="0"/>
              </a:rPr>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4" name="Picture 3" descr="Λογότυπο Επιχειρησιακού Προγράμματος Εκπαίδευση και Δια βίου Μάθηση"/>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74825" y="4652963"/>
            <a:ext cx="5502275" cy="13874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13784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108075" y="115888"/>
            <a:ext cx="6781800" cy="936625"/>
          </a:xfrm>
        </p:spPr>
        <p:txBody>
          <a:bodyPr/>
          <a:lstStyle/>
          <a:p>
            <a:r>
              <a:rPr lang="el-GR" sz="1600" dirty="0" smtClean="0">
                <a:solidFill>
                  <a:schemeClr val="bg1"/>
                </a:solidFill>
                <a:latin typeface="Times New Roman" panose="02020603050405020304" pitchFamily="18" charset="0"/>
                <a:cs typeface="Times New Roman" panose="02020603050405020304" pitchFamily="18" charset="0"/>
              </a:rPr>
              <a:t>Σημείωμα </a:t>
            </a:r>
            <a:r>
              <a:rPr lang="el-GR" sz="1600" dirty="0" err="1" smtClean="0">
                <a:solidFill>
                  <a:schemeClr val="bg1"/>
                </a:solidFill>
                <a:latin typeface="Times New Roman" panose="02020603050405020304" pitchFamily="18" charset="0"/>
                <a:cs typeface="Times New Roman" panose="02020603050405020304" pitchFamily="18" charset="0"/>
              </a:rPr>
              <a:t>Αδειοδότησης</a:t>
            </a:r>
            <a:endParaRPr lang="en-US" sz="1600" dirty="0" smtClean="0">
              <a:solidFill>
                <a:schemeClr val="bg1"/>
              </a:solidFill>
              <a:latin typeface="Times New Roman" panose="02020603050405020304" pitchFamily="18" charset="0"/>
              <a:cs typeface="Times New Roman" panose="02020603050405020304" pitchFamily="18" charset="0"/>
            </a:endParaRPr>
          </a:p>
        </p:txBody>
      </p:sp>
      <p:sp>
        <p:nvSpPr>
          <p:cNvPr id="18435" name="Content Placeholder 2"/>
          <p:cNvSpPr>
            <a:spLocks noGrp="1"/>
          </p:cNvSpPr>
          <p:nvPr>
            <p:ph idx="1"/>
          </p:nvPr>
        </p:nvSpPr>
        <p:spPr>
          <a:xfrm>
            <a:off x="214313" y="1268413"/>
            <a:ext cx="8929687" cy="1439862"/>
          </a:xfrm>
        </p:spPr>
        <p:txBody>
          <a:bodyPr/>
          <a:lstStyle/>
          <a:p>
            <a:pPr marL="0" indent="0">
              <a:buFontTx/>
              <a:buNone/>
            </a:pPr>
            <a:r>
              <a:rPr lang="el-GR" sz="1400" dirty="0" smtClean="0">
                <a:solidFill>
                  <a:schemeClr val="bg1"/>
                </a:solidFill>
                <a:latin typeface="Times New Roman" panose="02020603050405020304" pitchFamily="18" charset="0"/>
                <a:cs typeface="Times New Roman" panose="02020603050405020304" pitchFamily="18" charset="0"/>
              </a:rPr>
              <a:t>Το παρόν υλικό διατίθεται με τους όρους της άδειας χρήσης </a:t>
            </a:r>
            <a:r>
              <a:rPr lang="el-GR" sz="1400" dirty="0" err="1" smtClean="0">
                <a:solidFill>
                  <a:schemeClr val="bg1"/>
                </a:solidFill>
                <a:latin typeface="Times New Roman" panose="02020603050405020304" pitchFamily="18" charset="0"/>
                <a:cs typeface="Times New Roman" panose="02020603050405020304" pitchFamily="18" charset="0"/>
              </a:rPr>
              <a:t>Creative</a:t>
            </a:r>
            <a:r>
              <a:rPr lang="el-GR" sz="1400" dirty="0" smtClean="0">
                <a:solidFill>
                  <a:schemeClr val="bg1"/>
                </a:solidFill>
                <a:latin typeface="Times New Roman" panose="02020603050405020304" pitchFamily="18" charset="0"/>
                <a:cs typeface="Times New Roman" panose="02020603050405020304" pitchFamily="18" charset="0"/>
              </a:rPr>
              <a:t> </a:t>
            </a:r>
            <a:r>
              <a:rPr lang="el-GR" sz="1400" dirty="0" err="1" smtClean="0">
                <a:solidFill>
                  <a:schemeClr val="bg1"/>
                </a:solidFill>
                <a:latin typeface="Times New Roman" panose="02020603050405020304" pitchFamily="18" charset="0"/>
                <a:cs typeface="Times New Roman" panose="02020603050405020304" pitchFamily="18" charset="0"/>
              </a:rPr>
              <a:t>Commons</a:t>
            </a:r>
            <a:r>
              <a:rPr lang="el-GR" sz="1400" dirty="0" smtClean="0">
                <a:solidFill>
                  <a:schemeClr val="bg1"/>
                </a:solidFill>
                <a:latin typeface="Times New Roman" panose="02020603050405020304" pitchFamily="18" charset="0"/>
                <a:cs typeface="Times New Roman" panose="02020603050405020304" pitchFamily="18" charset="0"/>
              </a:rPr>
              <a:t>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400" dirty="0" err="1" smtClean="0">
                <a:solidFill>
                  <a:schemeClr val="bg1"/>
                </a:solidFill>
                <a:latin typeface="Times New Roman" panose="02020603050405020304" pitchFamily="18" charset="0"/>
                <a:cs typeface="Times New Roman" panose="02020603050405020304" pitchFamily="18" charset="0"/>
              </a:rPr>
              <a:t>κ.λ.π</a:t>
            </a:r>
            <a:r>
              <a:rPr lang="el-GR" sz="1400" dirty="0" smtClean="0">
                <a:solidFill>
                  <a:schemeClr val="bg1"/>
                </a:solidFill>
                <a:latin typeface="Times New Roman" panose="02020603050405020304" pitchFamily="18" charset="0"/>
                <a:cs typeface="Times New Roman" panose="02020603050405020304" pitchFamily="18" charset="0"/>
              </a:rPr>
              <a:t>., τα οποία εμπεριέχονται σε αυτό και τα οποία αναφέρονται μαζί με τους όρους χρήσης τους στο «Σημείωμα Χρήσης Έργων Τρίτων».                     </a:t>
            </a:r>
          </a:p>
          <a:p>
            <a:pPr marL="0" indent="0">
              <a:buFontTx/>
              <a:buNone/>
            </a:pPr>
            <a:endParaRPr lang="el-GR" sz="1800" dirty="0" smtClean="0"/>
          </a:p>
        </p:txBody>
      </p:sp>
      <p:pic>
        <p:nvPicPr>
          <p:cNvPr id="5" name="Picture 2" descr="Λογότυπο creative common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92500" y="2708920"/>
            <a:ext cx="1831975" cy="66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4313" y="3789040"/>
            <a:ext cx="8569325" cy="2462213"/>
          </a:xfrm>
          <a:prstGeom prst="rect">
            <a:avLst/>
          </a:prstGeom>
          <a:noFill/>
        </p:spPr>
        <p:txBody>
          <a:bodyPr>
            <a:spAutoFit/>
          </a:bodyPr>
          <a:lstStyle/>
          <a:p>
            <a:pPr eaLnBrk="0" hangingPunct="0">
              <a:defRPr/>
            </a:pPr>
            <a:r>
              <a:rPr lang="el-GR" sz="1400" dirty="0">
                <a:solidFill>
                  <a:srgbClr val="FFFFFF"/>
                </a:solidFill>
                <a:latin typeface="Times New Roman" panose="02020603050405020304" pitchFamily="18" charset="0"/>
                <a:cs typeface="Times New Roman" panose="02020603050405020304" pitchFamily="18" charset="0"/>
              </a:rPr>
              <a:t>[1] http://creativecommons.org/licenses/by-nc-sa/4.0/ </a:t>
            </a:r>
            <a:endParaRPr lang="en-US" sz="1400" dirty="0">
              <a:solidFill>
                <a:srgbClr val="FFFFFF"/>
              </a:solidFill>
              <a:latin typeface="Times New Roman" panose="02020603050405020304" pitchFamily="18" charset="0"/>
              <a:cs typeface="Times New Roman" panose="02020603050405020304" pitchFamily="18" charset="0"/>
            </a:endParaRPr>
          </a:p>
          <a:p>
            <a:pPr eaLnBrk="0" hangingPunct="0">
              <a:defRPr/>
            </a:pPr>
            <a:endParaRPr lang="el-GR" sz="1400" dirty="0">
              <a:solidFill>
                <a:srgbClr val="FFFFFF"/>
              </a:solidFill>
              <a:latin typeface="Times New Roman" panose="02020603050405020304" pitchFamily="18" charset="0"/>
              <a:cs typeface="Times New Roman" panose="02020603050405020304" pitchFamily="18" charset="0"/>
            </a:endParaRPr>
          </a:p>
          <a:p>
            <a:pPr eaLnBrk="0" hangingPunct="0">
              <a:defRPr/>
            </a:pPr>
            <a:r>
              <a:rPr lang="el-GR" sz="1400" dirty="0">
                <a:solidFill>
                  <a:srgbClr val="FFFFFF"/>
                </a:solidFill>
                <a:latin typeface="Times New Roman" panose="02020603050405020304" pitchFamily="18" charset="0"/>
                <a:cs typeface="Times New Roman" panose="02020603050405020304" pitchFamily="18" charset="0"/>
              </a:rPr>
              <a:t>Ως </a:t>
            </a:r>
            <a:r>
              <a:rPr lang="el-GR" sz="1400" b="1" dirty="0">
                <a:solidFill>
                  <a:srgbClr val="FFFFFF"/>
                </a:solidFill>
                <a:latin typeface="Times New Roman" panose="02020603050405020304" pitchFamily="18" charset="0"/>
                <a:cs typeface="Times New Roman" panose="02020603050405020304" pitchFamily="18" charset="0"/>
              </a:rPr>
              <a:t>Μη Εμπορική</a:t>
            </a:r>
            <a:r>
              <a:rPr lang="el-GR" sz="1400" dirty="0">
                <a:solidFill>
                  <a:srgbClr val="FFFFFF"/>
                </a:solidFill>
                <a:latin typeface="Times New Roman" panose="02020603050405020304" pitchFamily="18" charset="0"/>
                <a:cs typeface="Times New Roman" panose="02020603050405020304" pitchFamily="18" charset="0"/>
              </a:rPr>
              <a:t> ορίζεται η χρήση:</a:t>
            </a:r>
          </a:p>
          <a:p>
            <a:pPr marL="342900" indent="-342900" eaLnBrk="0" hangingPunct="0">
              <a:buFont typeface="Arial" panose="020B0604020202020204" pitchFamily="34" charset="0"/>
              <a:buChar char="•"/>
              <a:defRPr/>
            </a:pPr>
            <a:r>
              <a:rPr lang="el-GR" sz="1400" dirty="0">
                <a:solidFill>
                  <a:srgbClr val="FFFFFF"/>
                </a:solidFill>
                <a:latin typeface="Times New Roman" panose="02020603050405020304" pitchFamily="18" charset="0"/>
                <a:cs typeface="Times New Roman" panose="02020603050405020304" pitchFamily="18" charset="0"/>
              </a:rPr>
              <a:t>που δεν περιλαμβάνει άμεσο ή έμμεσο οικονομικό όφελος από την χρήση του έργου, για το διανομέα του έργου και </a:t>
            </a:r>
            <a:r>
              <a:rPr lang="el-GR" sz="1400" dirty="0" err="1">
                <a:solidFill>
                  <a:srgbClr val="FFFFFF"/>
                </a:solidFill>
                <a:latin typeface="Times New Roman" panose="02020603050405020304" pitchFamily="18" charset="0"/>
                <a:cs typeface="Times New Roman" panose="02020603050405020304" pitchFamily="18" charset="0"/>
              </a:rPr>
              <a:t>αδειοδόχο</a:t>
            </a:r>
            <a:endParaRPr lang="el-GR" sz="1400" dirty="0">
              <a:solidFill>
                <a:srgbClr val="FFFFFF"/>
              </a:solidFill>
              <a:latin typeface="Times New Roman" panose="02020603050405020304" pitchFamily="18" charset="0"/>
              <a:cs typeface="Times New Roman" panose="02020603050405020304" pitchFamily="18" charset="0"/>
            </a:endParaRPr>
          </a:p>
          <a:p>
            <a:pPr marL="342900" indent="-342900" eaLnBrk="0" hangingPunct="0">
              <a:buFont typeface="Arial" panose="020B0604020202020204" pitchFamily="34" charset="0"/>
              <a:buChar char="•"/>
              <a:defRPr/>
            </a:pPr>
            <a:r>
              <a:rPr lang="el-GR" sz="1400" dirty="0">
                <a:solidFill>
                  <a:srgbClr val="FFFFFF"/>
                </a:solidFill>
                <a:latin typeface="Times New Roman" panose="02020603050405020304" pitchFamily="18" charset="0"/>
                <a:cs typeface="Times New Roman" panose="02020603050405020304" pitchFamily="18" charset="0"/>
              </a:rPr>
              <a:t>που</a:t>
            </a:r>
            <a:r>
              <a:rPr lang="en-GB" sz="1400" dirty="0">
                <a:solidFill>
                  <a:srgbClr val="FFFFFF"/>
                </a:solidFill>
                <a:latin typeface="Times New Roman" panose="02020603050405020304" pitchFamily="18" charset="0"/>
                <a:cs typeface="Times New Roman" panose="02020603050405020304" pitchFamily="18" charset="0"/>
              </a:rPr>
              <a:t> </a:t>
            </a:r>
            <a:r>
              <a:rPr lang="el-GR" sz="1400" dirty="0">
                <a:solidFill>
                  <a:srgbClr val="FFFFFF"/>
                </a:solidFill>
                <a:latin typeface="Times New Roman" panose="02020603050405020304" pitchFamily="18" charset="0"/>
                <a:cs typeface="Times New Roman" panose="02020603050405020304" pitchFamily="18" charset="0"/>
              </a:rPr>
              <a:t>δεν περιλαμβάνει οικονομική συναλλαγή ως προϋπόθεση για τη χρήση ή πρόσβαση στο έργο</a:t>
            </a:r>
          </a:p>
          <a:p>
            <a:pPr marL="342900" indent="-342900" eaLnBrk="0" hangingPunct="0">
              <a:buFont typeface="Arial" panose="020B0604020202020204" pitchFamily="34" charset="0"/>
              <a:buChar char="•"/>
              <a:defRPr/>
            </a:pPr>
            <a:r>
              <a:rPr lang="el-GR" sz="1400" dirty="0">
                <a:solidFill>
                  <a:srgbClr val="FFFFFF"/>
                </a:solidFill>
                <a:latin typeface="Times New Roman" panose="02020603050405020304" pitchFamily="18" charset="0"/>
                <a:cs typeface="Times New Roman" panose="02020603050405020304" pitchFamily="18" charset="0"/>
              </a:rPr>
              <a:t>που</a:t>
            </a:r>
            <a:r>
              <a:rPr lang="en-GB" sz="1400" dirty="0">
                <a:solidFill>
                  <a:srgbClr val="FFFFFF"/>
                </a:solidFill>
                <a:latin typeface="Times New Roman" panose="02020603050405020304" pitchFamily="18" charset="0"/>
                <a:cs typeface="Times New Roman" panose="02020603050405020304" pitchFamily="18" charset="0"/>
              </a:rPr>
              <a:t> </a:t>
            </a:r>
            <a:r>
              <a:rPr lang="el-GR" sz="1400" dirty="0">
                <a:solidFill>
                  <a:srgbClr val="FFFFFF"/>
                </a:solidFill>
                <a:latin typeface="Times New Roman" panose="02020603050405020304" pitchFamily="18" charset="0"/>
                <a:cs typeface="Times New Roman" panose="02020603050405020304" pitchFamily="18" charset="0"/>
              </a:rPr>
              <a:t>δεν προσπορίζει στο διανομέα του έργου και</a:t>
            </a:r>
            <a:r>
              <a:rPr lang="en-GB" sz="1400" dirty="0">
                <a:solidFill>
                  <a:srgbClr val="FFFFFF"/>
                </a:solidFill>
                <a:latin typeface="Times New Roman" panose="02020603050405020304" pitchFamily="18" charset="0"/>
                <a:cs typeface="Times New Roman" panose="02020603050405020304" pitchFamily="18" charset="0"/>
              </a:rPr>
              <a:t> </a:t>
            </a:r>
            <a:r>
              <a:rPr lang="el-GR" sz="1400" dirty="0" err="1">
                <a:solidFill>
                  <a:srgbClr val="FFFFFF"/>
                </a:solidFill>
                <a:latin typeface="Times New Roman" panose="02020603050405020304" pitchFamily="18" charset="0"/>
                <a:cs typeface="Times New Roman" panose="02020603050405020304" pitchFamily="18" charset="0"/>
              </a:rPr>
              <a:t>αδειοδόχο</a:t>
            </a:r>
            <a:r>
              <a:rPr lang="en-GB" sz="1400" dirty="0">
                <a:solidFill>
                  <a:srgbClr val="FFFFFF"/>
                </a:solidFill>
                <a:latin typeface="Times New Roman" panose="02020603050405020304" pitchFamily="18" charset="0"/>
                <a:cs typeface="Times New Roman" panose="02020603050405020304" pitchFamily="18" charset="0"/>
              </a:rPr>
              <a:t> </a:t>
            </a:r>
            <a:r>
              <a:rPr lang="el-GR" sz="1400" dirty="0">
                <a:solidFill>
                  <a:srgbClr val="FFFFFF"/>
                </a:solidFill>
                <a:latin typeface="Times New Roman" panose="02020603050405020304" pitchFamily="18" charset="0"/>
                <a:cs typeface="Times New Roman" panose="02020603050405020304" pitchFamily="18" charset="0"/>
              </a:rPr>
              <a:t>έμμεσο οικονομικό όφελος (π.χ. διαφημίσεις) από την προβολή του έργου σε διαδικτυακό τόπο</a:t>
            </a:r>
            <a:endParaRPr lang="en-US" sz="1400" dirty="0">
              <a:solidFill>
                <a:srgbClr val="FFFFFF"/>
              </a:solidFill>
              <a:latin typeface="Times New Roman" panose="02020603050405020304" pitchFamily="18" charset="0"/>
              <a:cs typeface="Times New Roman" panose="02020603050405020304" pitchFamily="18" charset="0"/>
            </a:endParaRPr>
          </a:p>
          <a:p>
            <a:pPr marL="342900" indent="-342900" eaLnBrk="0" hangingPunct="0">
              <a:buFont typeface="Arial" panose="020B0604020202020204" pitchFamily="34" charset="0"/>
              <a:buChar char="•"/>
              <a:defRPr/>
            </a:pPr>
            <a:endParaRPr lang="el-GR" sz="1400" dirty="0">
              <a:solidFill>
                <a:srgbClr val="FFFFFF"/>
              </a:solidFill>
              <a:latin typeface="Times New Roman" panose="02020603050405020304" pitchFamily="18" charset="0"/>
              <a:cs typeface="Times New Roman" panose="02020603050405020304" pitchFamily="18" charset="0"/>
            </a:endParaRPr>
          </a:p>
          <a:p>
            <a:pPr eaLnBrk="0" hangingPunct="0">
              <a:defRPr/>
            </a:pPr>
            <a:r>
              <a:rPr lang="el-GR" sz="1400" dirty="0">
                <a:solidFill>
                  <a:srgbClr val="FFFFFF"/>
                </a:solidFill>
                <a:latin typeface="Times New Roman" panose="02020603050405020304" pitchFamily="18" charset="0"/>
                <a:cs typeface="Times New Roman" panose="02020603050405020304" pitchFamily="18" charset="0"/>
              </a:rPr>
              <a:t>Ο δικαιούχος μπορεί να παρέχει στον </a:t>
            </a:r>
            <a:r>
              <a:rPr lang="el-GR" sz="1400" dirty="0" err="1">
                <a:solidFill>
                  <a:srgbClr val="FFFFFF"/>
                </a:solidFill>
                <a:latin typeface="Times New Roman" panose="02020603050405020304" pitchFamily="18" charset="0"/>
                <a:cs typeface="Times New Roman" panose="02020603050405020304" pitchFamily="18" charset="0"/>
              </a:rPr>
              <a:t>αδειοδόχο</a:t>
            </a:r>
            <a:r>
              <a:rPr lang="el-GR" sz="1400" dirty="0">
                <a:solidFill>
                  <a:srgbClr val="FFFFFF"/>
                </a:solidFill>
                <a:latin typeface="Times New Roman" panose="02020603050405020304" pitchFamily="18" charset="0"/>
                <a:cs typeface="Times New Roman" panose="02020603050405020304" pitchFamily="18" charset="0"/>
              </a:rPr>
              <a:t> ξεχωριστή άδεια να χρησιμοποιεί το έργο για εμπορική χρήση, εφόσον αυτό του ζητηθεί.</a:t>
            </a:r>
          </a:p>
        </p:txBody>
      </p:sp>
    </p:spTree>
    <p:extLst>
      <p:ext uri="{BB962C8B-B14F-4D97-AF65-F5344CB8AC3E}">
        <p14:creationId xmlns:p14="http://schemas.microsoft.com/office/powerpoint/2010/main" val="30688790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467544" y="2420888"/>
            <a:ext cx="8229600" cy="1108720"/>
          </a:xfrm>
        </p:spPr>
        <p:txBody>
          <a:bodyPr/>
          <a:lstStyle/>
          <a:p>
            <a:pPr marL="0" indent="0" algn="ctr">
              <a:buNone/>
            </a:pPr>
            <a:r>
              <a:rPr lang="el-GR" sz="1600" dirty="0">
                <a:solidFill>
                  <a:schemeClr val="bg1"/>
                </a:solidFill>
                <a:latin typeface="Times New Roman" panose="02020603050405020304" pitchFamily="18" charset="0"/>
                <a:cs typeface="Times New Roman" panose="02020603050405020304" pitchFamily="18" charset="0"/>
              </a:rPr>
              <a:t>Οι φωτογραφίες από μουσεία έχουν δημιουργηθεί από τη διδάσκουσα του μαθήματος, επίκουρη καθηγήτρια Ιφιγένεια </a:t>
            </a:r>
            <a:r>
              <a:rPr lang="el-GR" sz="1600" dirty="0" smtClean="0">
                <a:solidFill>
                  <a:schemeClr val="bg1"/>
                </a:solidFill>
                <a:latin typeface="Times New Roman" panose="02020603050405020304" pitchFamily="18" charset="0"/>
                <a:cs typeface="Times New Roman" panose="02020603050405020304" pitchFamily="18" charset="0"/>
              </a:rPr>
              <a:t>Λεβέντη</a:t>
            </a:r>
            <a:endParaRPr lang="el-GR" sz="1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58299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457200" y="1888232"/>
            <a:ext cx="8229600" cy="2620888"/>
          </a:xfrm>
        </p:spPr>
        <p:txBody>
          <a:bodyPr/>
          <a:lstStyle/>
          <a:p>
            <a:pPr marL="0" indent="0" algn="ctr">
              <a:buFontTx/>
              <a:buNone/>
            </a:pPr>
            <a:endParaRPr lang="en-US" sz="1600" dirty="0" smtClean="0">
              <a:solidFill>
                <a:schemeClr val="bg1"/>
              </a:solidFill>
              <a:latin typeface="Times New Roman" panose="02020603050405020304" pitchFamily="18" charset="0"/>
              <a:cs typeface="Times New Roman" panose="02020603050405020304" pitchFamily="18" charset="0"/>
            </a:endParaRPr>
          </a:p>
          <a:p>
            <a:pPr marL="0" indent="0" algn="ctr">
              <a:buFontTx/>
              <a:buNone/>
            </a:pPr>
            <a:endParaRPr lang="en-US" sz="1600" dirty="0">
              <a:solidFill>
                <a:schemeClr val="bg1"/>
              </a:solidFill>
              <a:latin typeface="Times New Roman" panose="02020603050405020304" pitchFamily="18" charset="0"/>
              <a:cs typeface="Times New Roman" panose="02020603050405020304" pitchFamily="18" charset="0"/>
            </a:endParaRPr>
          </a:p>
          <a:p>
            <a:pPr marL="0" indent="0" algn="ctr">
              <a:buFontTx/>
              <a:buNone/>
            </a:pPr>
            <a:r>
              <a:rPr lang="el-GR" sz="1600" dirty="0" smtClean="0">
                <a:solidFill>
                  <a:schemeClr val="bg1"/>
                </a:solidFill>
                <a:latin typeface="Times New Roman" panose="02020603050405020304" pitchFamily="18" charset="0"/>
                <a:cs typeface="Times New Roman" panose="02020603050405020304" pitchFamily="18" charset="0"/>
              </a:rPr>
              <a:t>Το </a:t>
            </a:r>
            <a:r>
              <a:rPr lang="en-US" sz="1600" dirty="0" smtClean="0">
                <a:solidFill>
                  <a:schemeClr val="bg1"/>
                </a:solidFill>
                <a:latin typeface="Times New Roman" panose="02020603050405020304" pitchFamily="18" charset="0"/>
                <a:cs typeface="Times New Roman" panose="02020603050405020304" pitchFamily="18" charset="0"/>
              </a:rPr>
              <a:t>copyright </a:t>
            </a:r>
            <a:r>
              <a:rPr lang="el-GR" sz="1600" dirty="0" smtClean="0">
                <a:solidFill>
                  <a:schemeClr val="bg1"/>
                </a:solidFill>
                <a:latin typeface="Times New Roman" panose="02020603050405020304" pitchFamily="18" charset="0"/>
                <a:cs typeface="Times New Roman" panose="02020603050405020304" pitchFamily="18" charset="0"/>
              </a:rPr>
              <a:t>έργων τρίτων ανήκει εξ ολοκλήρου στους δημιουργούς τους. Τα έργα χρησιμοποιήθηκαν στο πλαίσιο του μαθήματος αποκλειστικά για εκπαιδευτικούς και μη εμπορικούς σκοπούς.</a:t>
            </a:r>
            <a:endParaRPr lang="en-US" sz="1600" dirty="0" smtClean="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3985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2 - TextBox"/>
          <p:cNvSpPr txBox="1">
            <a:spLocks noChangeArrowheads="1"/>
          </p:cNvSpPr>
          <p:nvPr/>
        </p:nvSpPr>
        <p:spPr bwMode="auto">
          <a:xfrm>
            <a:off x="1475656" y="5877272"/>
            <a:ext cx="68247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el-GR" altLang="el-GR" sz="1200" dirty="0">
                <a:latin typeface="Times New Roman" panose="02020603050405020304" pitchFamily="18" charset="0"/>
                <a:cs typeface="Times New Roman" panose="02020603050405020304" pitchFamily="18" charset="0"/>
              </a:rPr>
              <a:t>Επίδαυρος, δυτικό αέτωμα του ναού του Ασκληπιού. Τρωική </a:t>
            </a:r>
            <a:r>
              <a:rPr lang="el-GR" altLang="el-GR" sz="1200" dirty="0" err="1">
                <a:latin typeface="Times New Roman" panose="02020603050405020304" pitchFamily="18" charset="0"/>
                <a:cs typeface="Times New Roman" panose="02020603050405020304" pitchFamily="18" charset="0"/>
              </a:rPr>
              <a:t>Αμαζονομαχία</a:t>
            </a:r>
            <a:r>
              <a:rPr lang="el-GR" altLang="el-GR" sz="1200" dirty="0">
                <a:latin typeface="Times New Roman" panose="02020603050405020304" pitchFamily="18" charset="0"/>
                <a:cs typeface="Times New Roman" panose="02020603050405020304" pitchFamily="18" charset="0"/>
              </a:rPr>
              <a:t>. Αχιλλέας και </a:t>
            </a:r>
            <a:r>
              <a:rPr lang="el-GR" altLang="el-GR" sz="1200" dirty="0" err="1">
                <a:latin typeface="Times New Roman" panose="02020603050405020304" pitchFamily="18" charset="0"/>
                <a:cs typeface="Times New Roman" panose="02020603050405020304" pitchFamily="18" charset="0"/>
              </a:rPr>
              <a:t>Πενθεσίλεια</a:t>
            </a:r>
            <a:r>
              <a:rPr lang="el-GR" altLang="el-GR" sz="1200" dirty="0" smtClean="0">
                <a:latin typeface="Times New Roman" panose="02020603050405020304" pitchFamily="18" charset="0"/>
                <a:cs typeface="Times New Roman" panose="02020603050405020304" pitchFamily="18" charset="0"/>
              </a:rPr>
              <a:t>. 380-370 </a:t>
            </a:r>
            <a:r>
              <a:rPr lang="el-GR" altLang="el-GR" sz="1200" dirty="0" err="1" smtClean="0">
                <a:latin typeface="Times New Roman" panose="02020603050405020304" pitchFamily="18" charset="0"/>
                <a:cs typeface="Times New Roman" panose="02020603050405020304" pitchFamily="18" charset="0"/>
              </a:rPr>
              <a:t>π.Χ.</a:t>
            </a:r>
            <a:r>
              <a:rPr lang="el-GR" altLang="el-GR" sz="1200" dirty="0" smtClean="0">
                <a:latin typeface="Times New Roman" panose="02020603050405020304" pitchFamily="18" charset="0"/>
                <a:cs typeface="Times New Roman" panose="02020603050405020304" pitchFamily="18" charset="0"/>
              </a:rPr>
              <a:t> </a:t>
            </a:r>
            <a:r>
              <a:rPr lang="en-US" altLang="el-GR" sz="1200" dirty="0" smtClean="0">
                <a:latin typeface="Times New Roman" panose="02020603050405020304" pitchFamily="18" charset="0"/>
                <a:cs typeface="Times New Roman" panose="02020603050405020304" pitchFamily="18" charset="0"/>
              </a:rPr>
              <a:t> A</a:t>
            </a:r>
            <a:r>
              <a:rPr lang="el-GR" altLang="el-GR" sz="1200" dirty="0" err="1" smtClean="0">
                <a:latin typeface="Times New Roman" panose="02020603050405020304" pitchFamily="18" charset="0"/>
                <a:cs typeface="Times New Roman" panose="02020603050405020304" pitchFamily="18" charset="0"/>
              </a:rPr>
              <a:t>θήνα</a:t>
            </a:r>
            <a:r>
              <a:rPr lang="el-GR" altLang="el-GR" sz="1200" dirty="0" smtClean="0">
                <a:latin typeface="Times New Roman" panose="02020603050405020304" pitchFamily="18" charset="0"/>
                <a:cs typeface="Times New Roman" panose="02020603050405020304" pitchFamily="18" charset="0"/>
              </a:rPr>
              <a:t>, Εθνικό Αρχαιολογικό Μουσείο. </a:t>
            </a:r>
            <a:endParaRPr lang="el-GR" altLang="el-GR" sz="1200" dirty="0">
              <a:latin typeface="Times New Roman" panose="02020603050405020304" pitchFamily="18" charset="0"/>
              <a:cs typeface="Times New Roman" panose="02020603050405020304" pitchFamily="18" charset="0"/>
            </a:endParaRPr>
          </a:p>
        </p:txBody>
      </p:sp>
      <p:pic>
        <p:nvPicPr>
          <p:cNvPr id="4099" name="3 - Εικόνα" descr="July 30 2014 NM 067.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43608" y="404664"/>
            <a:ext cx="7143750" cy="51974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5 - TextBox"/>
          <p:cNvSpPr txBox="1">
            <a:spLocks noChangeArrowheads="1"/>
          </p:cNvSpPr>
          <p:nvPr/>
        </p:nvSpPr>
        <p:spPr bwMode="auto">
          <a:xfrm>
            <a:off x="287379" y="4323804"/>
            <a:ext cx="242887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None/>
            </a:pPr>
            <a:r>
              <a:rPr lang="el-GR" altLang="el-GR" sz="1200" dirty="0">
                <a:latin typeface="Times New Roman" panose="02020603050405020304" pitchFamily="18" charset="0"/>
                <a:cs typeface="Times New Roman" panose="02020603050405020304" pitchFamily="18" charset="0"/>
              </a:rPr>
              <a:t>Ακρωτήρια </a:t>
            </a:r>
            <a:r>
              <a:rPr lang="el-GR" altLang="el-GR" sz="1200" dirty="0" smtClean="0">
                <a:latin typeface="Times New Roman" panose="02020603050405020304" pitchFamily="18" charset="0"/>
                <a:cs typeface="Times New Roman" panose="02020603050405020304" pitchFamily="18" charset="0"/>
              </a:rPr>
              <a:t>δυτικής </a:t>
            </a:r>
            <a:r>
              <a:rPr lang="el-GR" altLang="el-GR" sz="1200" dirty="0">
                <a:latin typeface="Times New Roman" panose="02020603050405020304" pitchFamily="18" charset="0"/>
                <a:cs typeface="Times New Roman" panose="02020603050405020304" pitchFamily="18" charset="0"/>
              </a:rPr>
              <a:t>πλευράς του ναού του  Ασκληπιού στην Επίδαυρο. Αύρες και Νίκη. 380-370 π.Χ. Η Νίκη  περιστρέφεται γύρω από τον άξονά της και είναι από τα πλέον προοδευτικά γλυπτά του 4</a:t>
            </a:r>
            <a:r>
              <a:rPr lang="el-GR" altLang="el-GR" sz="1200" baseline="30000" dirty="0">
                <a:latin typeface="Times New Roman" panose="02020603050405020304" pitchFamily="18" charset="0"/>
                <a:cs typeface="Times New Roman" panose="02020603050405020304" pitchFamily="18" charset="0"/>
              </a:rPr>
              <a:t>ου</a:t>
            </a:r>
            <a:r>
              <a:rPr lang="el-GR" altLang="el-GR" sz="1200" dirty="0">
                <a:latin typeface="Times New Roman" panose="02020603050405020304" pitchFamily="18" charset="0"/>
                <a:cs typeface="Times New Roman" panose="02020603050405020304" pitchFamily="18" charset="0"/>
              </a:rPr>
              <a:t> αι.</a:t>
            </a:r>
            <a:r>
              <a:rPr lang="en-US" altLang="el-GR" sz="1200" dirty="0">
                <a:latin typeface="Times New Roman" panose="02020603050405020304" pitchFamily="18" charset="0"/>
                <a:cs typeface="Times New Roman" panose="02020603050405020304" pitchFamily="18" charset="0"/>
              </a:rPr>
              <a:t> </a:t>
            </a:r>
            <a:r>
              <a:rPr lang="el-GR" altLang="el-GR" sz="1200" dirty="0" err="1">
                <a:latin typeface="Times New Roman" panose="02020603050405020304" pitchFamily="18" charset="0"/>
                <a:cs typeface="Times New Roman" panose="02020603050405020304" pitchFamily="18" charset="0"/>
              </a:rPr>
              <a:t>π.Χ.</a:t>
            </a:r>
            <a:r>
              <a:rPr lang="el-GR" altLang="el-GR" sz="1200" dirty="0">
                <a:latin typeface="Times New Roman" panose="02020603050405020304" pitchFamily="18" charset="0"/>
                <a:cs typeface="Times New Roman" panose="02020603050405020304" pitchFamily="18" charset="0"/>
              </a:rPr>
              <a:t> </a:t>
            </a:r>
            <a:r>
              <a:rPr lang="en-US" altLang="el-GR" sz="1200" dirty="0">
                <a:latin typeface="Times New Roman" panose="02020603050405020304" pitchFamily="18" charset="0"/>
                <a:cs typeface="Times New Roman" panose="02020603050405020304" pitchFamily="18" charset="0"/>
              </a:rPr>
              <a:t>A</a:t>
            </a:r>
            <a:r>
              <a:rPr lang="el-GR" altLang="el-GR" sz="1200" dirty="0" err="1">
                <a:latin typeface="Times New Roman" panose="02020603050405020304" pitchFamily="18" charset="0"/>
                <a:cs typeface="Times New Roman" panose="02020603050405020304" pitchFamily="18" charset="0"/>
              </a:rPr>
              <a:t>θήνα</a:t>
            </a:r>
            <a:r>
              <a:rPr lang="el-GR" altLang="el-GR" sz="1200" dirty="0">
                <a:latin typeface="Times New Roman" panose="02020603050405020304" pitchFamily="18" charset="0"/>
                <a:cs typeface="Times New Roman" panose="02020603050405020304" pitchFamily="18" charset="0"/>
              </a:rPr>
              <a:t>, Εθνικό Αρχαιολογικό Μουσείο. </a:t>
            </a:r>
          </a:p>
          <a:p>
            <a:pPr eaLnBrk="1" hangingPunct="1">
              <a:spcBef>
                <a:spcPct val="0"/>
              </a:spcBef>
              <a:buClrTx/>
              <a:buFontTx/>
              <a:buNone/>
            </a:pPr>
            <a:endParaRPr lang="el-GR" altLang="el-GR" sz="1200" dirty="0">
              <a:latin typeface="Times New Roman" panose="02020603050405020304" pitchFamily="18" charset="0"/>
              <a:cs typeface="Times New Roman" panose="02020603050405020304" pitchFamily="18" charset="0"/>
            </a:endParaRPr>
          </a:p>
        </p:txBody>
      </p:sp>
      <p:pic>
        <p:nvPicPr>
          <p:cNvPr id="5123" name="5 - Εικόνα" descr="July 30 2014 NM 068.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84168" y="540945"/>
            <a:ext cx="2857500" cy="37861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124" name="6 - Εικόνα" descr="July 30 2014 NM 071.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4505" y="360018"/>
            <a:ext cx="2714625" cy="31083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125" name="7 - Εικόνα" descr="July 30 2014 NM 069.JPG"/>
          <p:cNvPicPr>
            <a:picLocks noChangeAspect="1"/>
          </p:cNvPicPr>
          <p:nvPr/>
        </p:nvPicPr>
        <p:blipFill>
          <a:blip r:embed="rId5" cstate="email">
            <a:extLst>
              <a:ext uri="{28A0092B-C50C-407E-A947-70E740481C1C}">
                <a14:useLocalDpi xmlns:a14="http://schemas.microsoft.com/office/drawing/2010/main"/>
              </a:ext>
            </a:extLst>
          </a:blip>
          <a:srcRect r="-2"/>
          <a:stretch>
            <a:fillRect/>
          </a:stretch>
        </p:blipFill>
        <p:spPr bwMode="auto">
          <a:xfrm>
            <a:off x="2987824" y="1914180"/>
            <a:ext cx="2928938" cy="39290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1 - Εικόνα" descr="July 30 2014 NM 074.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00625" y="301153"/>
            <a:ext cx="3381375" cy="50720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147" name="3 - Εικόνα" descr="July 30 2014 NM 077.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5576" y="479746"/>
            <a:ext cx="3143250" cy="4714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148" name="4 - TextBox"/>
          <p:cNvSpPr txBox="1">
            <a:spLocks noChangeArrowheads="1"/>
          </p:cNvSpPr>
          <p:nvPr/>
        </p:nvSpPr>
        <p:spPr bwMode="auto">
          <a:xfrm>
            <a:off x="1403648" y="5805264"/>
            <a:ext cx="65990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None/>
            </a:pPr>
            <a:r>
              <a:rPr lang="el-GR" altLang="el-GR" sz="1200" dirty="0">
                <a:latin typeface="Times New Roman" panose="02020603050405020304" pitchFamily="18" charset="0"/>
                <a:cs typeface="Times New Roman" panose="02020603050405020304" pitchFamily="18" charset="0"/>
              </a:rPr>
              <a:t>Ανατολικό αέτωμα του ναού του Ασκληπιού στην Επίδαυρο. Ιλίου </a:t>
            </a:r>
            <a:r>
              <a:rPr lang="el-GR" altLang="el-GR" sz="1200" dirty="0" err="1">
                <a:latin typeface="Times New Roman" panose="02020603050405020304" pitchFamily="18" charset="0"/>
                <a:cs typeface="Times New Roman" panose="02020603050405020304" pitchFamily="18" charset="0"/>
              </a:rPr>
              <a:t>Πέρσις</a:t>
            </a:r>
            <a:r>
              <a:rPr lang="el-GR" altLang="el-GR" sz="1200" dirty="0">
                <a:latin typeface="Times New Roman" panose="02020603050405020304" pitchFamily="18" charset="0"/>
                <a:cs typeface="Times New Roman" panose="02020603050405020304" pitchFamily="18" charset="0"/>
              </a:rPr>
              <a:t>. Ο φόνος του Πριάμου  από τον Νεοπτόλεμο. Η αρπαγή της Κασσάνδρας που καταφεύγει στο Παλλάδιο από τον Αίαντα. </a:t>
            </a:r>
            <a:r>
              <a:rPr lang="el-GR" altLang="el-GR" sz="1200" dirty="0" smtClean="0">
                <a:latin typeface="Times New Roman" panose="02020603050405020304" pitchFamily="18" charset="0"/>
                <a:cs typeface="Times New Roman" panose="02020603050405020304" pitchFamily="18" charset="0"/>
              </a:rPr>
              <a:t>380-370 </a:t>
            </a:r>
            <a:r>
              <a:rPr lang="el-GR" altLang="el-GR" sz="1200" dirty="0" err="1" smtClean="0">
                <a:latin typeface="Times New Roman" panose="02020603050405020304" pitchFamily="18" charset="0"/>
                <a:cs typeface="Times New Roman" panose="02020603050405020304" pitchFamily="18" charset="0"/>
              </a:rPr>
              <a:t>π.Χ.</a:t>
            </a:r>
            <a:r>
              <a:rPr lang="el-GR" altLang="el-GR" sz="1200" dirty="0" smtClean="0">
                <a:latin typeface="Times New Roman" panose="02020603050405020304" pitchFamily="18" charset="0"/>
                <a:cs typeface="Times New Roman" panose="02020603050405020304" pitchFamily="18" charset="0"/>
              </a:rPr>
              <a:t> </a:t>
            </a:r>
            <a:r>
              <a:rPr lang="en-US" altLang="el-GR" sz="1200" dirty="0" smtClean="0">
                <a:latin typeface="Times New Roman" panose="02020603050405020304" pitchFamily="18" charset="0"/>
                <a:cs typeface="Times New Roman" panose="02020603050405020304" pitchFamily="18" charset="0"/>
              </a:rPr>
              <a:t>A</a:t>
            </a:r>
            <a:r>
              <a:rPr lang="el-GR" altLang="el-GR" sz="1200" dirty="0" err="1">
                <a:latin typeface="Times New Roman" panose="02020603050405020304" pitchFamily="18" charset="0"/>
                <a:cs typeface="Times New Roman" panose="02020603050405020304" pitchFamily="18" charset="0"/>
              </a:rPr>
              <a:t>θήνα</a:t>
            </a:r>
            <a:r>
              <a:rPr lang="el-GR" altLang="el-GR" sz="1200" dirty="0">
                <a:latin typeface="Times New Roman" panose="02020603050405020304" pitchFamily="18" charset="0"/>
                <a:cs typeface="Times New Roman" panose="02020603050405020304" pitchFamily="18" charset="0"/>
              </a:rPr>
              <a:t>, Εθνικό Αρχαιολογικό Μουσείο. </a:t>
            </a:r>
          </a:p>
          <a:p>
            <a:pPr eaLnBrk="1" hangingPunct="1">
              <a:spcBef>
                <a:spcPct val="0"/>
              </a:spcBef>
              <a:buClrTx/>
              <a:buFontTx/>
              <a:buNone/>
            </a:pPr>
            <a:endParaRPr lang="el-GR" altLang="el-GR" sz="1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1 - Εικόνα" descr="July 30 2014 NM 073.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4375" y="357188"/>
            <a:ext cx="2857500" cy="4286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171" name="3 - Εικόνα" descr="July 30 2014 NM 078.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86313" y="463550"/>
            <a:ext cx="3214687" cy="48228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172" name="4 - TextBox"/>
          <p:cNvSpPr txBox="1">
            <a:spLocks noChangeArrowheads="1"/>
          </p:cNvSpPr>
          <p:nvPr/>
        </p:nvSpPr>
        <p:spPr bwMode="auto">
          <a:xfrm>
            <a:off x="1571625" y="5500688"/>
            <a:ext cx="40719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el-GR" altLang="el-GR" sz="1200" dirty="0">
                <a:latin typeface="Times New Roman" panose="02020603050405020304" pitchFamily="18" charset="0"/>
                <a:cs typeface="Times New Roman" panose="02020603050405020304" pitchFamily="18" charset="0"/>
              </a:rPr>
              <a:t>Ναός του Ασκληπιού στην Επίδαυρο. Νίκη, Πλάγιο ακρωτήριο της  ανατολικής πλευράς και σύμπλεγμα από το ανατολικό αέτωμα με την Ιλίου </a:t>
            </a:r>
            <a:r>
              <a:rPr lang="el-GR" altLang="el-GR" sz="1200" dirty="0" err="1">
                <a:latin typeface="Times New Roman" panose="02020603050405020304" pitchFamily="18" charset="0"/>
                <a:cs typeface="Times New Roman" panose="02020603050405020304" pitchFamily="18" charset="0"/>
              </a:rPr>
              <a:t>Πέρσιν</a:t>
            </a:r>
            <a:r>
              <a:rPr lang="el-GR" altLang="el-GR" sz="1200" dirty="0" smtClean="0">
                <a:latin typeface="Times New Roman" panose="02020603050405020304" pitchFamily="18" charset="0"/>
                <a:cs typeface="Times New Roman" panose="02020603050405020304" pitchFamily="18" charset="0"/>
              </a:rPr>
              <a:t>.</a:t>
            </a:r>
            <a:r>
              <a:rPr lang="en-US" altLang="el-GR" sz="1200" dirty="0" smtClean="0">
                <a:latin typeface="Times New Roman" panose="02020603050405020304" pitchFamily="18" charset="0"/>
                <a:cs typeface="Times New Roman" panose="02020603050405020304" pitchFamily="18" charset="0"/>
              </a:rPr>
              <a:t> A</a:t>
            </a:r>
            <a:r>
              <a:rPr lang="el-GR" altLang="el-GR" sz="1200" dirty="0" err="1" smtClean="0">
                <a:latin typeface="Times New Roman" panose="02020603050405020304" pitchFamily="18" charset="0"/>
                <a:cs typeface="Times New Roman" panose="02020603050405020304" pitchFamily="18" charset="0"/>
              </a:rPr>
              <a:t>θήνα</a:t>
            </a:r>
            <a:r>
              <a:rPr lang="el-GR" altLang="el-GR" sz="1200" dirty="0" smtClean="0">
                <a:latin typeface="Times New Roman" panose="02020603050405020304" pitchFamily="18" charset="0"/>
                <a:cs typeface="Times New Roman" panose="02020603050405020304" pitchFamily="18" charset="0"/>
              </a:rPr>
              <a:t>, Εθνικό Αρχαιολογικό Μουσείο.</a:t>
            </a:r>
            <a:endParaRPr lang="el-GR" altLang="el-GR" sz="1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4" descr="23Martiou 00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19672" y="476672"/>
            <a:ext cx="5834062" cy="46085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195" name="2 - TextBox"/>
          <p:cNvSpPr txBox="1">
            <a:spLocks noChangeArrowheads="1"/>
          </p:cNvSpPr>
          <p:nvPr/>
        </p:nvSpPr>
        <p:spPr bwMode="auto">
          <a:xfrm>
            <a:off x="3203848" y="5589240"/>
            <a:ext cx="4143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el-GR" altLang="el-GR" sz="1200">
                <a:latin typeface="Times New Roman" panose="02020603050405020304" pitchFamily="18" charset="0"/>
                <a:cs typeface="Times New Roman" panose="02020603050405020304" pitchFamily="18" charset="0"/>
              </a:rPr>
              <a:t>Ναός Αθηνάς Αλέας. Τεγέα. 345-335 π.Χ.</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4" descr="26 Juy Kerasitsa 23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47664" y="476672"/>
            <a:ext cx="5964237" cy="44735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219" name="3 - TextBox"/>
          <p:cNvSpPr txBox="1">
            <a:spLocks noChangeArrowheads="1"/>
          </p:cNvSpPr>
          <p:nvPr/>
        </p:nvSpPr>
        <p:spPr bwMode="auto">
          <a:xfrm>
            <a:off x="3203848" y="5589240"/>
            <a:ext cx="4143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el-GR" altLang="el-GR" sz="1200" dirty="0">
                <a:latin typeface="Times New Roman" panose="02020603050405020304" pitchFamily="18" charset="0"/>
                <a:cs typeface="Times New Roman" panose="02020603050405020304" pitchFamily="18" charset="0"/>
              </a:rPr>
              <a:t>Ναός Αθηνάς Αλέας. </a:t>
            </a:r>
            <a:r>
              <a:rPr lang="el-GR" altLang="el-GR" sz="1200" dirty="0" err="1">
                <a:latin typeface="Times New Roman" panose="02020603050405020304" pitchFamily="18" charset="0"/>
                <a:cs typeface="Times New Roman" panose="02020603050405020304" pitchFamily="18" charset="0"/>
              </a:rPr>
              <a:t>Τεγέα</a:t>
            </a:r>
            <a:r>
              <a:rPr lang="el-GR" altLang="el-GR" sz="1200" dirty="0">
                <a:latin typeface="Times New Roman" panose="02020603050405020304" pitchFamily="18" charset="0"/>
                <a:cs typeface="Times New Roman" panose="02020603050405020304" pitchFamily="18" charset="0"/>
              </a:rPr>
              <a:t>. 345-335 π.Χ.</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Picture 4" descr="26 Juy Kerasitsa 23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89088" y="1192213"/>
            <a:ext cx="5964237" cy="44735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0243" name="2 - TextBox"/>
          <p:cNvSpPr txBox="1">
            <a:spLocks noChangeArrowheads="1"/>
          </p:cNvSpPr>
          <p:nvPr/>
        </p:nvSpPr>
        <p:spPr bwMode="auto">
          <a:xfrm>
            <a:off x="3131840" y="6021288"/>
            <a:ext cx="32861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eaLnBrk="0" hangingPunct="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eaLnBrk="0" hangingPunct="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FontTx/>
              <a:buNone/>
            </a:pPr>
            <a:r>
              <a:rPr lang="el-GR" altLang="el-GR" sz="1200" dirty="0">
                <a:latin typeface="Times New Roman" panose="02020603050405020304" pitchFamily="18" charset="0"/>
                <a:cs typeface="Times New Roman" panose="02020603050405020304" pitchFamily="18" charset="0"/>
              </a:rPr>
              <a:t>Ναός Αθηνάς Αλέας. </a:t>
            </a:r>
            <a:r>
              <a:rPr lang="el-GR" altLang="el-GR" sz="1200" dirty="0" err="1">
                <a:latin typeface="Times New Roman" panose="02020603050405020304" pitchFamily="18" charset="0"/>
                <a:cs typeface="Times New Roman" panose="02020603050405020304" pitchFamily="18" charset="0"/>
              </a:rPr>
              <a:t>Τεγέα</a:t>
            </a:r>
            <a:r>
              <a:rPr lang="el-GR" altLang="el-GR" sz="1200" dirty="0">
                <a:latin typeface="Times New Roman" panose="02020603050405020304" pitchFamily="18" charset="0"/>
                <a:cs typeface="Times New Roman" panose="02020603050405020304" pitchFamily="18" charset="0"/>
              </a:rPr>
              <a:t>. 345-335 π.Χ.</a:t>
            </a:r>
          </a:p>
        </p:txBody>
      </p:sp>
    </p:spTree>
  </p:cSld>
  <p:clrMapOvr>
    <a:masterClrMapping/>
  </p:clrMapOvr>
</p:sld>
</file>

<file path=ppt/theme/theme1.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Προεπιλεγμένη σχεδίαση">
  <a:themeElements>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Προεπιλεγμένη σχεδίαση">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Προεπιλεγμένη σχεδίαση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Προεπιλεγμένη σχεδίαση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Προεπιλεγμένη σχεδίαση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Προεπιλεγμένη σχεδίαση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Προεπιλεγμένη σχεδίαση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Προεπιλεγμένη σχεδίαση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Προεπιλεγμένη σχεδίαση">
  <a:themeElements>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Προεπιλεγμένη σχεδίαση">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Προεπιλεγμένη σχεδίαση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Προεπιλεγμένη σχεδίαση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Προεπιλεγμένη σχεδίαση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Προεπιλεγμένη σχεδίαση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Προεπιλεγμένη σχεδίαση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Προεπιλεγμένη σχεδίαση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Glass Layers</Template>
  <TotalTime>413</TotalTime>
  <Words>974</Words>
  <Application>Microsoft Office PowerPoint</Application>
  <PresentationFormat>On-screen Show (4:3)</PresentationFormat>
  <Paragraphs>69</Paragraphs>
  <Slides>25</Slides>
  <Notes>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25</vt:i4>
      </vt:variant>
    </vt:vector>
  </HeadingPairs>
  <TitlesOfParts>
    <vt:vector size="32" baseType="lpstr">
      <vt:lpstr>Arial</vt:lpstr>
      <vt:lpstr>Arial Black</vt:lpstr>
      <vt:lpstr>Times New Roman</vt:lpstr>
      <vt:lpstr>Wingdings</vt:lpstr>
      <vt:lpstr>Glass Layers</vt:lpstr>
      <vt:lpstr>Προεπιλεγμένη σχεδίαση</vt:lpstr>
      <vt:lpstr>1_Προεπιλεγμένη σχεδίαση</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Χρηματοδότηση</vt:lpstr>
      <vt:lpstr>Σημείωμα Αδειοδότησης</vt:lpstr>
      <vt:lpstr>PowerPoint Presentation</vt:lpstr>
      <vt:lpstr>PowerPoint Presentation</vt:lpstr>
    </vt:vector>
  </TitlesOfParts>
  <Company>.:L4zy w4r3z:.</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Ifigeneia</dc:creator>
  <cp:lastModifiedBy>trinitrick</cp:lastModifiedBy>
  <cp:revision>68</cp:revision>
  <dcterms:created xsi:type="dcterms:W3CDTF">2013-03-24T07:18:26Z</dcterms:created>
  <dcterms:modified xsi:type="dcterms:W3CDTF">2015-07-30T17:02:22Z</dcterms:modified>
</cp:coreProperties>
</file>