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7" r:id="rId9"/>
    <p:sldId id="263" r:id="rId10"/>
    <p:sldId id="268" r:id="rId11"/>
    <p:sldId id="264" r:id="rId12"/>
    <p:sldId id="269" r:id="rId13"/>
    <p:sldId id="265" r:id="rId14"/>
    <p:sldId id="270" r:id="rId15"/>
    <p:sldId id="266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12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dirty="0"/>
              <a:t>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A1EC2-3097-4C28-929F-6E57CEF107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3170" y="2065545"/>
            <a:ext cx="8825658" cy="3329581"/>
          </a:xfrm>
        </p:spPr>
        <p:txBody>
          <a:bodyPr/>
          <a:lstStyle/>
          <a:p>
            <a:pPr algn="ctr"/>
            <a:r>
              <a:rPr lang="el-GR" sz="1800" b="1" dirty="0">
                <a:solidFill>
                  <a:schemeClr val="tx1">
                    <a:lumMod val="95000"/>
                  </a:schemeClr>
                </a:solidFill>
              </a:rPr>
              <a:t>ΠΑΝΕΠΙΣΤΗΜΙΟ ΘΕΣΣΑΛΙΑΣ</a:t>
            </a:r>
            <a:br>
              <a:rPr lang="el-GR" sz="1800" b="1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el-GR" sz="1800" b="1" dirty="0">
                <a:solidFill>
                  <a:schemeClr val="tx1">
                    <a:lumMod val="95000"/>
                  </a:schemeClr>
                </a:solidFill>
              </a:rPr>
              <a:t>ΣΧΟΛΗ ΘΕΤΙΚΩΝ ΕΠΙΣΤΗΜΩΝ</a:t>
            </a:r>
            <a:br>
              <a:rPr lang="el-GR" sz="1800" b="1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el-GR" sz="1800" b="1" dirty="0">
                <a:solidFill>
                  <a:schemeClr val="tx1">
                    <a:lumMod val="95000"/>
                  </a:schemeClr>
                </a:solidFill>
              </a:rPr>
              <a:t>ΔΠΜΣ ΠΛΗΡΟΦΟΡΙΚΗΣ ΚΑΙ ΥΠΟΛΟΓΙΣΤΙΚΗΣ ΒΙΟΪΑΤΡΙΚΗΣ</a:t>
            </a:r>
            <a:br>
              <a:rPr lang="el-GR" sz="1800" b="1" dirty="0">
                <a:solidFill>
                  <a:schemeClr val="tx1">
                    <a:lumMod val="95000"/>
                  </a:schemeClr>
                </a:solidFill>
              </a:rPr>
            </a:br>
            <a:br>
              <a:rPr lang="el-GR" sz="1800" b="1" dirty="0">
                <a:solidFill>
                  <a:schemeClr val="tx1">
                    <a:lumMod val="95000"/>
                  </a:schemeClr>
                </a:solidFill>
              </a:rPr>
            </a:br>
            <a:br>
              <a:rPr lang="el-GR" sz="1800" b="1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el-GR" sz="1800" b="1" dirty="0">
                <a:solidFill>
                  <a:schemeClr val="tx1">
                    <a:lumMod val="95000"/>
                  </a:schemeClr>
                </a:solidFill>
              </a:rPr>
              <a:t>ΝΑΥΤΙΛΙΑΚΗ ΠΛΗΡΟΦΟΡΙΚΗ</a:t>
            </a:r>
            <a:br>
              <a:rPr lang="el-GR" sz="1800" b="1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el-GR" sz="1800" b="1" dirty="0">
                <a:solidFill>
                  <a:schemeClr val="tx1">
                    <a:lumMod val="95000"/>
                  </a:schemeClr>
                </a:solidFill>
              </a:rPr>
              <a:t>ΕΙΣΗΓΗΤΗΣ: ΙΩΑΝΝΗΣ ΦΙΛΙΠΠΟΠΟΥΛΟΣ</a:t>
            </a:r>
            <a:br>
              <a:rPr lang="el-GR" sz="1800" b="1" dirty="0">
                <a:solidFill>
                  <a:schemeClr val="tx1">
                    <a:lumMod val="95000"/>
                  </a:schemeClr>
                </a:solidFill>
              </a:rPr>
            </a:br>
            <a:br>
              <a:rPr lang="el-GR" sz="1800" b="1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el-GR" sz="1800" b="1" dirty="0">
                <a:solidFill>
                  <a:schemeClr val="tx1">
                    <a:lumMod val="95000"/>
                  </a:schemeClr>
                </a:solidFill>
              </a:rPr>
              <a:t>ΘΕΜΑ ΕΡΓΑΣΙΑΣ:</a:t>
            </a:r>
            <a:br>
              <a:rPr lang="el-GR" sz="1800" b="1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el-GR" sz="1800" b="1" dirty="0">
                <a:solidFill>
                  <a:schemeClr val="tx1">
                    <a:lumMod val="95000"/>
                  </a:schemeClr>
                </a:solidFill>
              </a:rPr>
              <a:t> </a:t>
            </a:r>
            <a:br>
              <a:rPr lang="el-GR" sz="1800" b="1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en-US" sz="1800" b="1" dirty="0"/>
              <a:t>Waste Disposal Systems </a:t>
            </a:r>
            <a:r>
              <a:rPr lang="el-GR" sz="1800" b="1" dirty="0"/>
              <a:t>σε πλοία </a:t>
            </a:r>
            <a:r>
              <a:rPr lang="en-US" sz="1800" b="1" dirty="0"/>
              <a:t>– OWS (Oil Waste Separator) &amp; ODME (Oil Discharge Monitoring Equipment)</a:t>
            </a:r>
            <a:br>
              <a:rPr lang="el-GR" sz="1800" b="1" dirty="0"/>
            </a:br>
            <a:br>
              <a:rPr lang="el-GR" sz="1800" b="1" dirty="0">
                <a:solidFill>
                  <a:schemeClr val="tx1">
                    <a:lumMod val="95000"/>
                  </a:schemeClr>
                </a:solidFill>
              </a:rPr>
            </a:br>
            <a:endParaRPr lang="el-GR" sz="18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D8F710-676D-4B54-A940-E4004F4BD3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83170" y="5112125"/>
            <a:ext cx="8825658" cy="861420"/>
          </a:xfrm>
        </p:spPr>
        <p:txBody>
          <a:bodyPr/>
          <a:lstStyle/>
          <a:p>
            <a:pPr algn="ctr"/>
            <a:r>
              <a:rPr lang="el-GR" dirty="0"/>
              <a:t>ΣΠΥΡΙΔΩΝ ΚΑΜΙΝΙΑΡΗΣ  Α.Μ. : Μ012016172</a:t>
            </a:r>
          </a:p>
          <a:p>
            <a:pPr algn="ctr"/>
            <a:r>
              <a:rPr lang="el-GR" dirty="0"/>
              <a:t>ΙΩΑΝΝΗΣ ΑΠΟΣΤΟΛΟΠΟΥΛΟΣ Α.Μ. : Μ012016109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3A4FF1-0657-4628-8B26-2129AC6262F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4487" y="132159"/>
            <a:ext cx="1343025" cy="11830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46921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613AC-0F49-4946-B333-05DFE147C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10118142" cy="1400530"/>
          </a:xfrm>
        </p:spPr>
        <p:txBody>
          <a:bodyPr/>
          <a:lstStyle/>
          <a:p>
            <a:pPr algn="ctr"/>
            <a:r>
              <a:rPr lang="el-GR" dirty="0"/>
              <a:t>ΠΡΟΫΠΟΘΕΣΕΙΣ ΓΙΑ ΑΠΟΡΡΙΨΗ </a:t>
            </a:r>
            <a:r>
              <a:rPr lang="en-US" dirty="0"/>
              <a:t>OBW</a:t>
            </a:r>
            <a:endParaRPr lang="el-GR" dirty="0"/>
          </a:p>
        </p:txBody>
      </p:sp>
      <p:pic>
        <p:nvPicPr>
          <p:cNvPr id="4" name="Content Placeholder 3" descr="C:\Users\JeanCVitam\AppData\Local\Microsoft\Windows\INetCache\Content.Word\.jpg">
            <a:extLst>
              <a:ext uri="{FF2B5EF4-FFF2-40B4-BE49-F238E27FC236}">
                <a16:creationId xmlns:a16="http://schemas.microsoft.com/office/drawing/2014/main" id="{B1F8D920-E074-47B0-B08A-193E83CEA76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63" y="1283368"/>
            <a:ext cx="10555705" cy="51219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88357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1024B-B54B-4CAA-A7C5-0D528F0E7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</a:t>
            </a:r>
            <a:r>
              <a:rPr lang="el-GR" dirty="0"/>
              <a:t> ΒΑΣΙΚΑ ΜΕΡΗ ΤΟΥ </a:t>
            </a:r>
            <a:r>
              <a:rPr lang="en-US" dirty="0"/>
              <a:t>ODME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FEA38-399C-4890-B433-6A5A2C6B0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411704"/>
            <a:ext cx="8819711" cy="4836695"/>
          </a:xfrm>
        </p:spPr>
        <p:txBody>
          <a:bodyPr/>
          <a:lstStyle/>
          <a:p>
            <a:r>
              <a:rPr lang="en-US" dirty="0"/>
              <a:t>Computing Unit </a:t>
            </a:r>
            <a:r>
              <a:rPr lang="el-GR" dirty="0"/>
              <a:t>ή </a:t>
            </a:r>
            <a:r>
              <a:rPr lang="en-US" dirty="0"/>
              <a:t>Calculator: </a:t>
            </a:r>
            <a:r>
              <a:rPr lang="en-US" dirty="0" err="1"/>
              <a:t>είν</a:t>
            </a:r>
            <a:r>
              <a:rPr lang="en-US" dirty="0"/>
              <a:t>αι η βασική μονάδα ODME, η οποία λαμβάνει όλα τα σήματα δεδομένων από τις περιφερειακές συσκευές των πλοίων </a:t>
            </a:r>
            <a:r>
              <a:rPr lang="el-GR" dirty="0"/>
              <a:t>και αποφασίζει για την απόρριψη ή όχι.</a:t>
            </a:r>
          </a:p>
          <a:p>
            <a:r>
              <a:rPr lang="el-GR" dirty="0"/>
              <a:t>Μετρητής λαδιού: Μετράει τη περιεκτικότητα του νερού σε πετρέλαιο.</a:t>
            </a:r>
          </a:p>
          <a:p>
            <a:r>
              <a:rPr lang="en-US" dirty="0"/>
              <a:t>PPM </a:t>
            </a:r>
            <a:r>
              <a:rPr lang="el-GR" dirty="0"/>
              <a:t>μετρητής: Αναλύει οπτικά το νερό για σωματίδια πετρελαίου.</a:t>
            </a:r>
          </a:p>
          <a:p>
            <a:r>
              <a:rPr lang="el-GR" dirty="0"/>
              <a:t>Υδραυλικό πάνελ: Διακόπτης για την παρακολούθηση, τη δοκιμαστική λειτουργία, το καθαρισμό και την ευθυγράμμιση.</a:t>
            </a:r>
          </a:p>
          <a:p>
            <a:r>
              <a:rPr lang="el-GR" dirty="0"/>
              <a:t>Ακροσωλήνιο δειγματοληψίας: Οδηγεί το νερό στο μετρητή </a:t>
            </a:r>
            <a:r>
              <a:rPr lang="en-US" dirty="0"/>
              <a:t>PPM </a:t>
            </a:r>
            <a:r>
              <a:rPr lang="el-GR" dirty="0"/>
              <a:t>για δειγματοληψία.</a:t>
            </a:r>
          </a:p>
          <a:p>
            <a:r>
              <a:rPr lang="en-US" dirty="0" err="1"/>
              <a:t>Pressostat</a:t>
            </a:r>
            <a:r>
              <a:rPr lang="el-GR" dirty="0"/>
              <a:t>: Διακόπτης πίεσης που προστατεύει τη αντλία από έλλειψη υγρού.</a:t>
            </a:r>
          </a:p>
          <a:p>
            <a:r>
              <a:rPr lang="el-GR" dirty="0"/>
              <a:t>Μοτέρ </a:t>
            </a:r>
            <a:r>
              <a:rPr lang="el-GR" dirty="0" err="1"/>
              <a:t>εκίνησης</a:t>
            </a:r>
            <a:r>
              <a:rPr lang="el-GR" dirty="0"/>
              <a:t>: Εκκινεί τη αντλία δειγματοληψίας.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266004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4F9FF-3499-4077-AF2C-B121B41BE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ΤΑ ΒΑΣΙΚΑ ΜΕΡΗ ΤΟΥ </a:t>
            </a:r>
            <a:r>
              <a:rPr lang="en-US" dirty="0"/>
              <a:t>ODME</a:t>
            </a:r>
            <a:endParaRPr lang="el-GR" dirty="0"/>
          </a:p>
        </p:txBody>
      </p:sp>
      <p:pic>
        <p:nvPicPr>
          <p:cNvPr id="4" name="Content Placeholder 3" descr="C:\Users\JeanCVitam\AppData\Local\Microsoft\Windows\INetCache\Content.Word\.jpg">
            <a:extLst>
              <a:ext uri="{FF2B5EF4-FFF2-40B4-BE49-F238E27FC236}">
                <a16:creationId xmlns:a16="http://schemas.microsoft.com/office/drawing/2014/main" id="{DC8E7344-374C-4832-8CC9-5FC68EEB811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05" y="1331495"/>
            <a:ext cx="10042357" cy="52938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0474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1024B-B54B-4CAA-A7C5-0D528F0E7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Η ΛΕΙΤΟΥΡΓΙΑ ΤΟΥ </a:t>
            </a:r>
            <a:r>
              <a:rPr lang="en-US" dirty="0"/>
              <a:t>ODME</a:t>
            </a:r>
            <a:endParaRPr lang="el-GR" dirty="0"/>
          </a:p>
        </p:txBody>
      </p:sp>
      <p:pic>
        <p:nvPicPr>
          <p:cNvPr id="4" name="Content Placeholder 3" descr="C:\Users\JeanCVitam\AppData\Local\Microsoft\Windows\INetCache\Content.Word\.jpg">
            <a:extLst>
              <a:ext uri="{FF2B5EF4-FFF2-40B4-BE49-F238E27FC236}">
                <a16:creationId xmlns:a16="http://schemas.microsoft.com/office/drawing/2014/main" id="{2F1330FF-72E0-4E81-B7C1-6A537C9415B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1" y="1331118"/>
            <a:ext cx="6614941" cy="41957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97C471-07BA-4C05-8F88-8E2C87E753C2}"/>
              </a:ext>
            </a:extLst>
          </p:cNvPr>
          <p:cNvSpPr txBox="1"/>
          <p:nvPr/>
        </p:nvSpPr>
        <p:spPr>
          <a:xfrm>
            <a:off x="7443537" y="1331118"/>
            <a:ext cx="437949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- Το </a:t>
            </a:r>
            <a:r>
              <a:rPr lang="en-US" dirty="0"/>
              <a:t>ODME </a:t>
            </a:r>
            <a:r>
              <a:rPr lang="el-GR" dirty="0"/>
              <a:t>ουσιαστικά συλλέγει πληροφορίες από ένα πλήθος αισθητήρων και αποφασίζει αν θα απορρίψει το νερό στη θάλασσα ή όχι και με ποιο ρυθμό ανάλογα με τη ταχύτητα του πλοίου. </a:t>
            </a:r>
          </a:p>
          <a:p>
            <a:r>
              <a:rPr lang="el-GR" dirty="0"/>
              <a:t>- Λαμβάνει πληροφορίες για τη θέση (</a:t>
            </a:r>
            <a:r>
              <a:rPr lang="en-US" dirty="0"/>
              <a:t>GPS) </a:t>
            </a:r>
            <a:r>
              <a:rPr lang="el-GR" dirty="0"/>
              <a:t>του πλοίου, τη ταχύτητα (</a:t>
            </a:r>
            <a:r>
              <a:rPr lang="en-US" dirty="0"/>
              <a:t>GPS)</a:t>
            </a:r>
            <a:r>
              <a:rPr lang="el-GR" dirty="0"/>
              <a:t>, την περιεκτικότητα του νερού σε πετρέλαιο </a:t>
            </a:r>
            <a:r>
              <a:rPr lang="en-US" dirty="0"/>
              <a:t>(PPM: parts per million)</a:t>
            </a:r>
            <a:r>
              <a:rPr lang="el-GR" dirty="0"/>
              <a:t>, τη στιγμιαία ροή απόρριψης (30</a:t>
            </a:r>
            <a:r>
              <a:rPr lang="en-US" dirty="0"/>
              <a:t>l/nm), </a:t>
            </a:r>
            <a:r>
              <a:rPr lang="el-GR" dirty="0"/>
              <a:t>τη συνολική ποσότητα υγρού που απορρίφθηκε, και τον ρυθμό απόρριψης .</a:t>
            </a:r>
          </a:p>
          <a:p>
            <a:r>
              <a:rPr lang="el-GR" dirty="0"/>
              <a:t>Ανάλογα με τις πληροφορίες ανοίγει ή κλείνει τη βαλβίδα εξόδου αλλάζοντας το ρυθμό απόρριψης.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047401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B71D9-6EDB-444A-8A5F-38B7D67B5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Η ΛΕΙΤΟΥΡΓΙΑ ΤΟΥ </a:t>
            </a:r>
            <a:r>
              <a:rPr lang="en-US" dirty="0"/>
              <a:t>ODME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BBBF17-2CC3-424C-BE9A-BEE7B27E6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9511" y="1732547"/>
            <a:ext cx="9404722" cy="4369423"/>
          </a:xfrm>
        </p:spPr>
        <p:txBody>
          <a:bodyPr/>
          <a:lstStyle/>
          <a:p>
            <a:r>
              <a:rPr lang="el-GR" dirty="0"/>
              <a:t>Το σύστημα κρατάει αναλυτικό αρχείο καταγραφής των απορρίψεων στη θάλασσα και ελέγχεται από τις αρχές.</a:t>
            </a:r>
          </a:p>
          <a:p>
            <a:r>
              <a:rPr lang="el-GR" dirty="0"/>
              <a:t>Υπάρχει επιπλέον διαδικασία και κύκλωμα καθαρισμού του </a:t>
            </a:r>
            <a:r>
              <a:rPr lang="en-US" dirty="0"/>
              <a:t>ODME </a:t>
            </a:r>
            <a:r>
              <a:rPr lang="el-GR" dirty="0"/>
              <a:t>και συγκεκριμένα του μετρητή. Ο καθαρισμός γίνεται τακτικά.</a:t>
            </a:r>
          </a:p>
          <a:p>
            <a:r>
              <a:rPr lang="el-GR" dirty="0"/>
              <a:t>Ακαθαρσίες στον μετρητή μπορεί να προκαλέσουν σημαντική απόκλιση από τις επιτρεπόμενες τιμές απόρριψης.</a:t>
            </a:r>
          </a:p>
          <a:p>
            <a:r>
              <a:rPr lang="el-GR" dirty="0"/>
              <a:t>Σε πιο σύγχρονα </a:t>
            </a:r>
            <a:r>
              <a:rPr lang="en-US" dirty="0"/>
              <a:t>ODME </a:t>
            </a:r>
            <a:r>
              <a:rPr lang="el-GR" dirty="0"/>
              <a:t>συστήματα υπάρχει και κύκλωμα εισόδου καθαριστικού υγρού στον μετρητή.</a:t>
            </a:r>
          </a:p>
          <a:p>
            <a:r>
              <a:rPr lang="el-GR" dirty="0"/>
              <a:t>Η ποσότητα του υγρού που δεν απορρίπτεται, συγκεντρώνεται σε δεξαμενές. </a:t>
            </a:r>
          </a:p>
        </p:txBody>
      </p:sp>
    </p:spTree>
    <p:extLst>
      <p:ext uri="{BB962C8B-B14F-4D97-AF65-F5344CB8AC3E}">
        <p14:creationId xmlns:p14="http://schemas.microsoft.com/office/powerpoint/2010/main" val="14832961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1024B-B54B-4CAA-A7C5-0D528F0E7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ΣΥΜΠΕΡΑΣΜΑΤΑ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FEA38-399C-4890-B433-6A5A2C6B0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219200"/>
            <a:ext cx="9404722" cy="5029200"/>
          </a:xfrm>
        </p:spPr>
        <p:txBody>
          <a:bodyPr>
            <a:normAutofit fontScale="92500" lnSpcReduction="20000"/>
          </a:bodyPr>
          <a:lstStyle/>
          <a:p>
            <a:r>
              <a:rPr lang="el-GR" dirty="0"/>
              <a:t>Η μόλυνση του θαλάσσιου βιότοπου έχει λάβει ανησυχητικές διαστάσεις, ενώ συχνά συμβαίνουν ατυχήματα.</a:t>
            </a:r>
          </a:p>
          <a:p>
            <a:r>
              <a:rPr lang="el-GR" dirty="0"/>
              <a:t>Υπάρχουν διάφοροι τύποι αποβλήτων που παράγονται σε ένα σκάφος και το καθένα αντιμετωπίζεται με διαφορετικό τρόπο σύμφωνα με κανόνες που έχουν θεσπιστεί.</a:t>
            </a:r>
          </a:p>
          <a:p>
            <a:r>
              <a:rPr lang="el-GR" dirty="0"/>
              <a:t>Οι κανόνες αυτοί μεταβάλλονται με τις αλλαγές στην τεχνολογία των καυσίμων. (</a:t>
            </a:r>
            <a:r>
              <a:rPr lang="el-GR" dirty="0" err="1"/>
              <a:t>βιοκάυσιμα</a:t>
            </a:r>
            <a:r>
              <a:rPr lang="el-GR" dirty="0"/>
              <a:t>)</a:t>
            </a:r>
          </a:p>
          <a:p>
            <a:r>
              <a:rPr lang="el-GR" dirty="0"/>
              <a:t>Μεγαλύτερη προσοχή απαιτείται στη διαχείριση των αποβλήτων που περιέχουν ποσότητες πετροχημικών προϊόντων, όπως πετρέλαιο και λάδι.</a:t>
            </a:r>
          </a:p>
          <a:p>
            <a:r>
              <a:rPr lang="el-GR" dirty="0"/>
              <a:t>Αν αυτά προέρχονται από τη χρήση και λειτουργία του ίδιου του σκάφους ονομάζονται ‘λάσπη’ και διαχωρίζονται από το νερό με τη συσκευή </a:t>
            </a:r>
            <a:r>
              <a:rPr lang="en-US" dirty="0"/>
              <a:t>OWS.</a:t>
            </a:r>
          </a:p>
          <a:p>
            <a:r>
              <a:rPr lang="el-GR" dirty="0"/>
              <a:t>Αν προέρχονται από την πλύση των δεξαμενών στα πετρελαιοφόρα, τότε απορρίπτονται με συγκεκριμένο ρυθμό και όρια μέσω της συσκευής </a:t>
            </a:r>
            <a:r>
              <a:rPr lang="en-US" dirty="0"/>
              <a:t>ODME.</a:t>
            </a:r>
          </a:p>
          <a:p>
            <a:r>
              <a:rPr lang="el-GR" dirty="0"/>
              <a:t>Το </a:t>
            </a:r>
            <a:r>
              <a:rPr lang="en-US" dirty="0"/>
              <a:t>ODME </a:t>
            </a:r>
            <a:r>
              <a:rPr lang="el-GR" dirty="0"/>
              <a:t>χρησιμοποιεί διάφορους αισθητήρες για να αποφασίσει για το ρυθμό απόρριψης.</a:t>
            </a:r>
          </a:p>
          <a:p>
            <a:r>
              <a:rPr lang="el-GR" dirty="0"/>
              <a:t>Τα </a:t>
            </a:r>
            <a:r>
              <a:rPr lang="en-US" dirty="0"/>
              <a:t>ODME</a:t>
            </a:r>
            <a:r>
              <a:rPr lang="el-GR" dirty="0"/>
              <a:t> συστήματα προσφέρουν στην προστασία του περιβάλλοντος και του θαλάσσιου οικοσυστήματος.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08436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081A8-EA0B-4E00-9BB3-573F972C7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3638" y="379566"/>
            <a:ext cx="9404723" cy="1400530"/>
          </a:xfrm>
        </p:spPr>
        <p:txBody>
          <a:bodyPr/>
          <a:lstStyle/>
          <a:p>
            <a:pPr algn="ctr"/>
            <a:r>
              <a:rPr lang="el-GR" dirty="0"/>
              <a:t>ΠΕΡΙΕΧΟΜΕΝΑ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62B67A-BE2F-4664-9175-C226573EBE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2728" y="1685481"/>
            <a:ext cx="8946541" cy="4792953"/>
          </a:xfrm>
        </p:spPr>
        <p:txBody>
          <a:bodyPr/>
          <a:lstStyle/>
          <a:p>
            <a:r>
              <a:rPr lang="el-GR" dirty="0"/>
              <a:t>ΠΕΡΙΒΑΛΛΟΝ – ΘΑΛΛΑΣΙΟΣ ΒΙΟΤΟΠΟΣ</a:t>
            </a:r>
          </a:p>
          <a:p>
            <a:r>
              <a:rPr lang="el-GR" dirty="0"/>
              <a:t>ΑΠΟΒΛΗΤΑ – ΤΥΠΟΙ ΑΠΟΒΛΗΤΩΝ</a:t>
            </a:r>
          </a:p>
          <a:p>
            <a:r>
              <a:rPr lang="el-GR" dirty="0"/>
              <a:t>ΔΙΑΧΕΙΡΙΣΗ ΑΠΟΒΛΗΤΩΝ</a:t>
            </a:r>
            <a:endParaRPr lang="en-US" dirty="0"/>
          </a:p>
          <a:p>
            <a:r>
              <a:rPr lang="el-GR" dirty="0"/>
              <a:t>ΠΕΤΡΟΧΗΜΙΚΑ ΑΠΟΒΛΗΤΑ -  </a:t>
            </a:r>
            <a:r>
              <a:rPr lang="en-US" dirty="0"/>
              <a:t>OWS (Oily Water Separator)</a:t>
            </a:r>
            <a:endParaRPr lang="el-GR" dirty="0"/>
          </a:p>
          <a:p>
            <a:r>
              <a:rPr lang="el-GR" dirty="0"/>
              <a:t>ΕΡΜΑΤΙΚΑ ΝΕΡΑ – </a:t>
            </a:r>
            <a:r>
              <a:rPr lang="en-US" dirty="0"/>
              <a:t>ODME (Oil Discharge Monitoring Equipment)</a:t>
            </a:r>
          </a:p>
          <a:p>
            <a:r>
              <a:rPr lang="el-GR" dirty="0"/>
              <a:t>ΤΑ ΜΕΡΗ ΤΟΥ </a:t>
            </a:r>
            <a:r>
              <a:rPr lang="en-US" dirty="0"/>
              <a:t>ODME</a:t>
            </a:r>
          </a:p>
          <a:p>
            <a:r>
              <a:rPr lang="el-GR" dirty="0"/>
              <a:t>Η ΛΕΙΤΟΥΡΓΙΑ ΤΟΥ </a:t>
            </a:r>
            <a:r>
              <a:rPr lang="en-US" dirty="0"/>
              <a:t>ODME</a:t>
            </a:r>
          </a:p>
          <a:p>
            <a:r>
              <a:rPr lang="el-GR" dirty="0"/>
              <a:t>ΣΥΜΠΕΡΑΣΜΑΤΑ - ΕΠΙΛΟΓΟΣ</a:t>
            </a:r>
          </a:p>
        </p:txBody>
      </p:sp>
    </p:spTree>
    <p:extLst>
      <p:ext uri="{BB962C8B-B14F-4D97-AF65-F5344CB8AC3E}">
        <p14:creationId xmlns:p14="http://schemas.microsoft.com/office/powerpoint/2010/main" val="10532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1024B-B54B-4CAA-A7C5-0D528F0E7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11350817" cy="1400530"/>
          </a:xfrm>
        </p:spPr>
        <p:txBody>
          <a:bodyPr/>
          <a:lstStyle/>
          <a:p>
            <a:r>
              <a:rPr lang="el-GR" dirty="0"/>
              <a:t>ΠΕΡΙΒΑΛΛΟΝ ΚΑΙ ΘΑΛΑΣΣΙΟΣ ΒΙΟΤΟΠΟΣ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FEA38-399C-4890-B433-6A5A2C6B0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096" y="1341120"/>
            <a:ext cx="9281757" cy="5376672"/>
          </a:xfrm>
          <a:noFill/>
        </p:spPr>
        <p:txBody>
          <a:bodyPr>
            <a:normAutofit lnSpcReduction="10000"/>
          </a:bodyPr>
          <a:lstStyle/>
          <a:p>
            <a:r>
              <a:rPr lang="el-GR" dirty="0"/>
              <a:t>Το πλαστικό είναι το πιο συνηθισμένο στοιχείο στον ωκεανό.</a:t>
            </a:r>
          </a:p>
          <a:p>
            <a:r>
              <a:rPr lang="el-GR" dirty="0"/>
              <a:t>1 Εκατομμύριο θαλασσοπούλια σκοτώνονται κάθε χρόνο εξαιτίας της μόλυνσης</a:t>
            </a:r>
          </a:p>
          <a:p>
            <a:r>
              <a:rPr lang="el-GR" dirty="0"/>
              <a:t>Παρά το ότι αρκετά απόβλητα ρίχνονται στη θάλασσα σε μεγάλες αποστάσεις από τη ξηρά, αυτά ξεβράζονται στις ακτές.</a:t>
            </a:r>
          </a:p>
          <a:p>
            <a:r>
              <a:rPr lang="el-GR" dirty="0"/>
              <a:t>Υπάρχει ένα νησί από σκουπίδια στον Ειρηνικό ωκεανό με μέγεθος πενταπλάσιο της έκτασης της Ελλάδας.</a:t>
            </a:r>
          </a:p>
          <a:p>
            <a:r>
              <a:rPr lang="el-GR" dirty="0"/>
              <a:t>Το πετρέλαιο αποτελεί το χειρότερο είδος μόλυνσης και πολύ πιο επιβλαβές από τα σκουπίδια.</a:t>
            </a:r>
          </a:p>
          <a:p>
            <a:r>
              <a:rPr lang="el-GR" dirty="0"/>
              <a:t>Στη θάλασσα απορρίπτονται και τοξικά απόβλητα καθώς και αποχετεύσεις ολόκληρων πόλεων</a:t>
            </a:r>
          </a:p>
          <a:p>
            <a:r>
              <a:rPr lang="el-GR" dirty="0"/>
              <a:t>Η μόλυνση της θάλασσας μεταφέρεται στου ανθρώπους μέσω της τροφικής αλυσίδας. </a:t>
            </a:r>
          </a:p>
          <a:p>
            <a:r>
              <a:rPr lang="el-GR" dirty="0"/>
              <a:t>Μέχρι το 1970 ήταν νόμιμη η απόρριψη στη θάλασσα χημικών και σκουπιδιών.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72126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1024B-B54B-4CAA-A7C5-0D528F0E7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11070401" cy="1400530"/>
          </a:xfrm>
        </p:spPr>
        <p:txBody>
          <a:bodyPr/>
          <a:lstStyle/>
          <a:p>
            <a:r>
              <a:rPr lang="el-GR" dirty="0"/>
              <a:t>ΑΠΟΒΛΗΤΑ ΠΛΟΙΩΝ – ΤΥΠΟΙ ΑΠΟΒΛΗΤΩΝ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FEA38-399C-4890-B433-6A5A2C6B0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3713" y="1182624"/>
            <a:ext cx="10716768" cy="48652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l-GR" dirty="0"/>
              <a:t>ΌΜΩΣ ΚΑΙ ΤΑ ΠΛΟΙΑ ΣΤΗΝ ΚΑΘΗΜΕΡΙΝΗ ΤΟΥΣ ΛΕΙΤΟΥΡΓΙΑ ΠΑΡΑΓΟΥΝ ΔΙΑΦΟΡΟΥΣ ΤΥΠΟΥΣ ΑΠΟΒΛΗΤΩΝ:</a:t>
            </a:r>
          </a:p>
          <a:p>
            <a:pPr marL="0" indent="0">
              <a:buNone/>
            </a:pPr>
            <a:endParaRPr lang="el-GR" dirty="0"/>
          </a:p>
          <a:p>
            <a:pPr>
              <a:buFontTx/>
              <a:buChar char="-"/>
            </a:pPr>
            <a:r>
              <a:rPr lang="el-GR" dirty="0"/>
              <a:t>ΠΛΑΣΤΙΚΑ</a:t>
            </a:r>
          </a:p>
          <a:p>
            <a:pPr>
              <a:buFontTx/>
              <a:buChar char="-"/>
            </a:pPr>
            <a:r>
              <a:rPr lang="el-GR" dirty="0"/>
              <a:t>ΥΠΟΛΕΙΜΜΑΤΑ ΤΡΟΦΩΝ</a:t>
            </a:r>
          </a:p>
          <a:p>
            <a:pPr>
              <a:buFontTx/>
              <a:buChar char="-"/>
            </a:pPr>
            <a:r>
              <a:rPr lang="el-GR" dirty="0"/>
              <a:t>ΑΚΑΘΑΡΣΙΕΣ </a:t>
            </a:r>
          </a:p>
          <a:p>
            <a:pPr>
              <a:buFontTx/>
              <a:buChar char="-"/>
            </a:pPr>
            <a:r>
              <a:rPr lang="el-GR" dirty="0"/>
              <a:t>ΜΑΓΕΙΡΙΚΟ ΛΑΔΙ</a:t>
            </a:r>
          </a:p>
          <a:p>
            <a:pPr>
              <a:buFontTx/>
              <a:buChar char="-"/>
            </a:pPr>
            <a:r>
              <a:rPr lang="el-GR" dirty="0"/>
              <a:t>ΣΤΑΧΤΕΣ ΑΠΟΤΕΦΡΩΤΗ</a:t>
            </a:r>
          </a:p>
          <a:p>
            <a:pPr>
              <a:buFontTx/>
              <a:buChar char="-"/>
            </a:pPr>
            <a:r>
              <a:rPr lang="el-GR" dirty="0"/>
              <a:t>ΣΚΟΥΠΙΔΙΑ ΚΑΘΗΜΕΡΙΝΗΣ ΛΕΙΤΟΥΡΓΙΑΣ </a:t>
            </a:r>
          </a:p>
          <a:p>
            <a:pPr>
              <a:buFontTx/>
              <a:buChar char="-"/>
            </a:pPr>
            <a:r>
              <a:rPr lang="el-GR" dirty="0"/>
              <a:t>ΥΠΟΛΕΙΜΜΑΤΑ ΦΟΡΤΙΟΥ</a:t>
            </a:r>
          </a:p>
          <a:p>
            <a:pPr>
              <a:buFontTx/>
              <a:buChar char="-"/>
            </a:pPr>
            <a:r>
              <a:rPr lang="el-GR" dirty="0"/>
              <a:t>ΣΑΡΚΕΣ ΖΩΩΝ</a:t>
            </a:r>
          </a:p>
          <a:p>
            <a:pPr>
              <a:buFontTx/>
              <a:buChar char="-"/>
            </a:pPr>
            <a:r>
              <a:rPr lang="el-GR" dirty="0"/>
              <a:t>ΕΞΟΠΛΙΣΜΟ ΨΑΡΕΜΑΤΟΣ</a:t>
            </a:r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133468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1024B-B54B-4CAA-A7C5-0D528F0E7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ΔΙΑΧΕΙΡΙΣΗ ΑΠΟΒΛΗΤΩΝ </a:t>
            </a:r>
            <a:r>
              <a:rPr lang="en-US" dirty="0"/>
              <a:t>I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FEA38-399C-4890-B433-6A5A2C6B0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123" y="1347066"/>
            <a:ext cx="9873010" cy="4620598"/>
          </a:xfrm>
        </p:spPr>
        <p:txBody>
          <a:bodyPr>
            <a:normAutofit/>
          </a:bodyPr>
          <a:lstStyle/>
          <a:p>
            <a:r>
              <a:rPr lang="el-GR" dirty="0"/>
              <a:t>Γενικά όλα τα σκάφη έχουν την επιλογή απόρριψης των αποβλήτων τους σε ειδικές εγκαταστάσεις που βρίσκονται στα λιμάνια.</a:t>
            </a:r>
          </a:p>
          <a:p>
            <a:r>
              <a:rPr lang="en-US" dirty="0"/>
              <a:t>Η </a:t>
            </a:r>
            <a:r>
              <a:rPr lang="en-US" dirty="0" err="1"/>
              <a:t>νομοθεσί</a:t>
            </a:r>
            <a:r>
              <a:rPr lang="en-US" dirty="0"/>
              <a:t>α που διέπει την εν-πλου διαδικασία απόρριψης αποβλήτων στα πλοία περιγράφεται στην IMO MARPOL συνθήκη</a:t>
            </a:r>
            <a:r>
              <a:rPr lang="el-GR" dirty="0"/>
              <a:t> σε 6 παραρτήματα.</a:t>
            </a:r>
          </a:p>
          <a:p>
            <a:pPr>
              <a:buFontTx/>
              <a:buChar char="-"/>
            </a:pPr>
            <a:endParaRPr lang="el-GR" dirty="0"/>
          </a:p>
          <a:p>
            <a:pPr>
              <a:buFontTx/>
              <a:buChar char="-"/>
            </a:pPr>
            <a:r>
              <a:rPr lang="el-GR" dirty="0"/>
              <a:t>ΑΠΟΧΕΤΕΥΤΙΚΑ ΛΥΜΑΤΑ (</a:t>
            </a:r>
            <a:r>
              <a:rPr lang="en-US" dirty="0"/>
              <a:t>BLACK WATER)</a:t>
            </a:r>
            <a:r>
              <a:rPr lang="el-GR" dirty="0"/>
              <a:t>: Απαγορεύεται η απόρριψή τους στη θάλασσα εκτός κι αν έχουν πριν επεξεργαστεί και </a:t>
            </a:r>
            <a:r>
              <a:rPr lang="el-GR" dirty="0" err="1"/>
              <a:t>απολυμανθεί</a:t>
            </a:r>
            <a:r>
              <a:rPr lang="el-GR" dirty="0"/>
              <a:t>.</a:t>
            </a:r>
          </a:p>
          <a:p>
            <a:pPr>
              <a:buFontTx/>
              <a:buChar char="-"/>
            </a:pPr>
            <a:r>
              <a:rPr lang="el-GR" dirty="0"/>
              <a:t>ΠΛΑΣΤΙΚΑ: Αποτεφρώνονται ή παραδίδονται προς καταστροφή.</a:t>
            </a:r>
          </a:p>
          <a:p>
            <a:pPr>
              <a:buFontTx/>
              <a:buChar char="-"/>
            </a:pPr>
            <a:r>
              <a:rPr lang="el-GR" dirty="0"/>
              <a:t>ΥΠΟΛΕΙΜΜΑΤΑ ΤΡΟΦΩΝ: Τα οργανικά υπολείμματα σε απόσταση 12 μιλίων και 3 μιλίων αν αλεσθούν.</a:t>
            </a:r>
          </a:p>
          <a:p>
            <a:pPr>
              <a:buFontTx/>
              <a:buChar char="-"/>
            </a:pPr>
            <a:r>
              <a:rPr lang="el-GR" dirty="0"/>
              <a:t>ΛΕΙΤΟΥΡΓΙΚΑ ΑΠΟΒΛΗΤΑ: Γυαλί - σύνθλιψη, μεταλλικά αντικείμενα - συμπίεση, χαρτιά - αποτέφρωση.</a:t>
            </a:r>
          </a:p>
        </p:txBody>
      </p:sp>
    </p:spTree>
    <p:extLst>
      <p:ext uri="{BB962C8B-B14F-4D97-AF65-F5344CB8AC3E}">
        <p14:creationId xmlns:p14="http://schemas.microsoft.com/office/powerpoint/2010/main" val="3947751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1024B-B54B-4CAA-A7C5-0D528F0E7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ΔΙΑΧΕΙΡΙΣΗ ΑΠΟΒΛΗΤΩΝ </a:t>
            </a:r>
            <a:r>
              <a:rPr lang="en-US" dirty="0"/>
              <a:t>II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FEA38-399C-4890-B433-6A5A2C6B0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475874"/>
            <a:ext cx="9404722" cy="4772525"/>
          </a:xfrm>
        </p:spPr>
        <p:txBody>
          <a:bodyPr/>
          <a:lstStyle/>
          <a:p>
            <a:pPr>
              <a:buFontTx/>
              <a:buChar char="-"/>
            </a:pPr>
            <a:r>
              <a:rPr lang="el-GR" dirty="0"/>
              <a:t>ΜΑΓΕΙΡΙΚΟ ΛΑΔΙ: Προστίθεται μαζί με το λάδι μηχανής ή απορρίπτεται στα λιμάνια.</a:t>
            </a:r>
          </a:p>
          <a:p>
            <a:pPr>
              <a:buFontTx/>
              <a:buChar char="-"/>
            </a:pPr>
            <a:r>
              <a:rPr lang="el-GR" dirty="0"/>
              <a:t>ΣΤΑΧΤΕΣ ΑΠΟΤΕΦΡΩΣΗΣ: Απορρίπτονται στις λιμενικές εγκαταστάσεις.</a:t>
            </a:r>
          </a:p>
          <a:p>
            <a:pPr>
              <a:buFontTx/>
              <a:buChar char="-"/>
            </a:pPr>
            <a:r>
              <a:rPr lang="en-US" dirty="0"/>
              <a:t>OPERATIONAL WASTES: </a:t>
            </a:r>
            <a:r>
              <a:rPr lang="el-GR" dirty="0"/>
              <a:t>Ξύλα, σχοινιά, χημικά, ασβέστης, μπογιές, υλικά συσκευασίας, ηλεκτρικές συσκευές κ.α. (οτιδήποτε δεν περιλαμβάνεται στις πιο πάνω κατηγορίες) – Αποτέφρωση ή απόρριψη στις λιμενικές εγκαταστάσεις.</a:t>
            </a:r>
          </a:p>
          <a:p>
            <a:pPr>
              <a:buFontTx/>
              <a:buChar char="-"/>
            </a:pPr>
            <a:r>
              <a:rPr lang="el-GR" dirty="0"/>
              <a:t>- ΚΑΤΑΛΟΙΠΑ ΦΟΡΤΙΟΥ: (εκτός από πετρέλαιο και παράγωγά του) – Απορρίπτονται στις λιμενικές εγκαταστάσεις και τα </a:t>
            </a:r>
            <a:r>
              <a:rPr lang="el-GR" dirty="0" err="1"/>
              <a:t>απόνερα</a:t>
            </a:r>
            <a:r>
              <a:rPr lang="el-GR" dirty="0"/>
              <a:t> από πλύσεις στη θάλασσα.</a:t>
            </a:r>
          </a:p>
          <a:p>
            <a:pPr>
              <a:buFontTx/>
              <a:buChar char="-"/>
            </a:pPr>
            <a:r>
              <a:rPr lang="el-GR" dirty="0"/>
              <a:t>ΥΛΙΚΑ ΠΟΥ ΚΑΤΑΣΤΡΕΦΟΥΝ ΤΟ ΟΖΟΝ: Παραδίδονται στις λιμενικές εγκαταστάσεις.</a:t>
            </a:r>
          </a:p>
          <a:p>
            <a:pPr>
              <a:buFontTx/>
              <a:buChar char="-"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86342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1024B-B54B-4CAA-A7C5-0D528F0E7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ΠΕΤΡΟΧΗΜΙΚΑ ΑΠΟΒΛΗΤΑ - </a:t>
            </a:r>
            <a:r>
              <a:rPr lang="en-US" dirty="0"/>
              <a:t>OWS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FEA38-399C-4890-B433-6A5A2C6B0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063" y="1331259"/>
            <a:ext cx="10122569" cy="5074023"/>
          </a:xfrm>
        </p:spPr>
        <p:txBody>
          <a:bodyPr/>
          <a:lstStyle/>
          <a:p>
            <a:r>
              <a:rPr lang="el-GR" dirty="0"/>
              <a:t>Είναι τα απόβλητα που προέρχονται από τη λειτουργία του πλοίου και των μηχανών του. Περιλαμβάνουν λάδι μηχανής από φίλτρα, διαρροές και από υδραυλικά και λιπαντικά συστήματα.</a:t>
            </a:r>
          </a:p>
          <a:p>
            <a:r>
              <a:rPr lang="el-GR" dirty="0"/>
              <a:t>Ονομάζονται και ‘Λάσπη’.</a:t>
            </a:r>
          </a:p>
          <a:p>
            <a:r>
              <a:rPr lang="el-GR" dirty="0"/>
              <a:t>Περνάνε από τη συσκευή </a:t>
            </a:r>
            <a:r>
              <a:rPr lang="en-US" dirty="0"/>
              <a:t>OWS </a:t>
            </a:r>
            <a:r>
              <a:rPr lang="el-GR" dirty="0"/>
              <a:t>(</a:t>
            </a:r>
            <a:r>
              <a:rPr lang="en-US" dirty="0"/>
              <a:t>Oily Water Separator) </a:t>
            </a:r>
            <a:r>
              <a:rPr lang="el-GR" dirty="0"/>
              <a:t>η οποία διαχωρίζει το νερό από τα πετροχημικά κατάλοιπα, και στη συνέχεια το νερό απορρίπτεται στη θάλασσα. </a:t>
            </a:r>
          </a:p>
        </p:txBody>
      </p:sp>
    </p:spTree>
    <p:extLst>
      <p:ext uri="{BB962C8B-B14F-4D97-AF65-F5344CB8AC3E}">
        <p14:creationId xmlns:p14="http://schemas.microsoft.com/office/powerpoint/2010/main" val="240010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61333-4CDB-402B-B17D-920A5CF8C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OWS (Oily Water Separator)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26E1CF-BE79-4CD7-9A3A-CDD3EDDBC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0022" y="1235242"/>
            <a:ext cx="5021178" cy="50131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l-GR" dirty="0"/>
              <a:t>Αποτελείται από τα εξής μέρη:</a:t>
            </a:r>
          </a:p>
          <a:p>
            <a:pPr marL="0" indent="0">
              <a:buNone/>
            </a:pPr>
            <a:endParaRPr lang="el-GR" dirty="0"/>
          </a:p>
          <a:p>
            <a:pPr>
              <a:buFontTx/>
              <a:buChar char="-"/>
            </a:pPr>
            <a:r>
              <a:rPr lang="el-GR" dirty="0"/>
              <a:t>Μονάδα διαχωριστή: Διαχωρίζει το νερό από το πετρέλαιο αφού το ζεστάνει και το συγκεντρώνει στο δοχείο πετρελαίου.</a:t>
            </a:r>
            <a:endParaRPr lang="en-US" dirty="0"/>
          </a:p>
          <a:p>
            <a:pPr>
              <a:buFontTx/>
              <a:buChar char="-"/>
            </a:pPr>
            <a:r>
              <a:rPr lang="el-GR" dirty="0"/>
              <a:t>Μονάδα φιλτραρίσματος: Φιλτράρει την έξοδο του διαχωριστή για σωματίδια πετρελαίου.</a:t>
            </a:r>
          </a:p>
          <a:p>
            <a:pPr>
              <a:buFontTx/>
              <a:buChar char="-"/>
            </a:pPr>
            <a:r>
              <a:rPr lang="el-GR" dirty="0"/>
              <a:t>Μονάδα παρακολούθησης περιεκτικότητας λαδιού και μονάδα ελέγχου: Παρακολουθεί διαρκώς την περιεκτικότητα του νερού σε πετρέλαιο και επιτρέπει ή όχι την απόρριψη του νερού στη θάλασσα. </a:t>
            </a:r>
          </a:p>
        </p:txBody>
      </p:sp>
      <p:pic>
        <p:nvPicPr>
          <p:cNvPr id="4" name="Picture 3" descr="https://officerofthewatch.files.wordpress.com/2012/03/2012-03-31-figure-2-ows-system-flow-chart.jpg">
            <a:extLst>
              <a:ext uri="{FF2B5EF4-FFF2-40B4-BE49-F238E27FC236}">
                <a16:creationId xmlns:a16="http://schemas.microsoft.com/office/drawing/2014/main" id="{60B31806-67FC-4FEE-B780-4C71B299C9F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24000"/>
            <a:ext cx="5935579" cy="43043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2014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1024B-B54B-4CAA-A7C5-0D528F0E7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ΕΡΜΑΤΙΚΑ ΝΕΡΑ - </a:t>
            </a:r>
            <a:r>
              <a:rPr lang="en-US" dirty="0"/>
              <a:t>ODME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FEA38-399C-4890-B433-6A5A2C6B0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507958"/>
            <a:ext cx="5916089" cy="4740441"/>
          </a:xfrm>
        </p:spPr>
        <p:txBody>
          <a:bodyPr>
            <a:normAutofit lnSpcReduction="10000"/>
          </a:bodyPr>
          <a:lstStyle/>
          <a:p>
            <a:r>
              <a:rPr lang="el-GR" dirty="0"/>
              <a:t>Είναι τα νερά που προέρχονται από την πλύση των δεξαμενών ενός πετρελαιοφόρου.</a:t>
            </a:r>
          </a:p>
          <a:p>
            <a:r>
              <a:rPr lang="el-GR" dirty="0"/>
              <a:t>Η πλύση είναι απαραίτητη όταν το φορτίο του πλοίου αλλάζει. </a:t>
            </a:r>
          </a:p>
          <a:p>
            <a:r>
              <a:rPr lang="el-GR" dirty="0"/>
              <a:t>Ο καθαρισμός γίνεται σπάνια με ψεκασμό αργού πετρελαίου και καθαριστικών ή συνήθως με νερό.</a:t>
            </a:r>
          </a:p>
          <a:p>
            <a:r>
              <a:rPr lang="el-GR" dirty="0"/>
              <a:t>Επιτρέπεται ελεγχόμενη απόρριψη χρησιμοποιώντας συστήματα </a:t>
            </a:r>
            <a:r>
              <a:rPr lang="en-US" dirty="0"/>
              <a:t>ODME (Oil Discharge Monitoring Equipment).</a:t>
            </a:r>
          </a:p>
          <a:p>
            <a:r>
              <a:rPr lang="el-GR" dirty="0"/>
              <a:t>Τα </a:t>
            </a:r>
            <a:r>
              <a:rPr lang="en-US" dirty="0"/>
              <a:t>ODME </a:t>
            </a:r>
            <a:r>
              <a:rPr lang="el-GR" dirty="0"/>
              <a:t>συστήματα είναι πλέον υποχρεωτικά εγκατεστημένα σε σκάφη που μεταφέρουν πετροχημικά προϊόντα.</a:t>
            </a:r>
          </a:p>
          <a:p>
            <a:endParaRPr lang="el-GR" dirty="0"/>
          </a:p>
          <a:p>
            <a:endParaRPr lang="el-GR" dirty="0"/>
          </a:p>
        </p:txBody>
      </p:sp>
      <p:pic>
        <p:nvPicPr>
          <p:cNvPr id="4" name="Picture 3" descr="Αποτέλεσμα εικόνας για odme s-3000">
            <a:extLst>
              <a:ext uri="{FF2B5EF4-FFF2-40B4-BE49-F238E27FC236}">
                <a16:creationId xmlns:a16="http://schemas.microsoft.com/office/drawing/2014/main" id="{E784A56F-2943-49B2-8DF0-C24D02A3427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221" y="2103088"/>
            <a:ext cx="5274310" cy="2965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8246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463</TotalTime>
  <Words>1061</Words>
  <Application>Microsoft Office PowerPoint</Application>
  <PresentationFormat>Widescreen</PresentationFormat>
  <Paragraphs>93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Century Gothic</vt:lpstr>
      <vt:lpstr>Wingdings 3</vt:lpstr>
      <vt:lpstr>Ion</vt:lpstr>
      <vt:lpstr>ΠΑΝΕΠΙΣΤΗΜΙΟ ΘΕΣΣΑΛΙΑΣ ΣΧΟΛΗ ΘΕΤΙΚΩΝ ΕΠΙΣΤΗΜΩΝ ΔΠΜΣ ΠΛΗΡΟΦΟΡΙΚΗΣ ΚΑΙ ΥΠΟΛΟΓΙΣΤΙΚΗΣ ΒΙΟΪΑΤΡΙΚΗΣ   ΝΑΥΤΙΛΙΑΚΗ ΠΛΗΡΟΦΟΡΙΚΗ ΕΙΣΗΓΗΤΗΣ: ΙΩΑΝΝΗΣ ΦΙΛΙΠΠΟΠΟΥΛΟΣ  ΘΕΜΑ ΕΡΓΑΣΙΑΣ:   Waste Disposal Systems σε πλοία – OWS (Oil Waste Separator) &amp; ODME (Oil Discharge Monitoring Equipment)  </vt:lpstr>
      <vt:lpstr>ΠΕΡΙΕΧΟΜΕΝΑ</vt:lpstr>
      <vt:lpstr>ΠΕΡΙΒΑΛΛΟΝ ΚΑΙ ΘΑΛΑΣΣΙΟΣ ΒΙΟΤΟΠΟΣ</vt:lpstr>
      <vt:lpstr>ΑΠΟΒΛΗΤΑ ΠΛΟΙΩΝ – ΤΥΠΟΙ ΑΠΟΒΛΗΤΩΝ</vt:lpstr>
      <vt:lpstr>ΔΙΑΧΕΙΡΙΣΗ ΑΠΟΒΛΗΤΩΝ I</vt:lpstr>
      <vt:lpstr>ΔΙΑΧΕΙΡΙΣΗ ΑΠΟΒΛΗΤΩΝ II</vt:lpstr>
      <vt:lpstr>ΠΕΤΡΟΧΗΜΙΚΑ ΑΠΟΒΛΗΤΑ - OWS</vt:lpstr>
      <vt:lpstr>OWS (Oily Water Separator)</vt:lpstr>
      <vt:lpstr>ΕΡΜΑΤΙΚΑ ΝΕΡΑ - ODME</vt:lpstr>
      <vt:lpstr>ΠΡΟΫΠΟΘΕΣΕΙΣ ΓΙΑ ΑΠΟΡΡΙΨΗ OBW</vt:lpstr>
      <vt:lpstr>TA ΒΑΣΙΚΑ ΜΕΡΗ ΤΟΥ ODME</vt:lpstr>
      <vt:lpstr>ΤΑ ΒΑΣΙΚΑ ΜΕΡΗ ΤΟΥ ODME</vt:lpstr>
      <vt:lpstr>Η ΛΕΙΤΟΥΡΓΙΑ ΤΟΥ ODME</vt:lpstr>
      <vt:lpstr>Η ΛΕΙΤΟΥΡΓΙΑ ΤΟΥ ODME</vt:lpstr>
      <vt:lpstr>ΣΥΜΠΕΡΑΣΜΑΤΑ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ΠΑΝΕΠΙΣΤΗΜΙΟ ΘΕΣΣΑΛΙΑΣ ΣΧΟΛΗ ΘΕΤΙΚΩΝ ΕΠΙΣΤΗΜΩΝ ΔΠΜΣ ΠΛΗΡΟΦΟΡΙΚΗΣ ΚΑΙ ΥΠΟΛΟΓΙΣΤΙΚΗΣ ΒΙΟΪΑΤΡΙΚΗΣ   ΑΝΑΛΥΣΗ ΨΗΦΙΑΚΩΝ &amp; ΔΙΚΤΥΑΚΩΝ ΜΕΣΩΝ ΕΙΣΗΓΗΤΗΣ: ΙΩΑΝΝΗΣ ΚΟΡΙΝΘΙΟΣ  ΘΕΜΑ ΕΡΓΑΣΙΑΣ: ΜΕΛΕΤΗ  FIREWALLS &amp; INTRUSION DETECTION SYSTEMS</dc:title>
  <dc:creator>Spyros Kaminiaris</dc:creator>
  <cp:lastModifiedBy>Spyros Kaminiaris</cp:lastModifiedBy>
  <cp:revision>24</cp:revision>
  <dcterms:created xsi:type="dcterms:W3CDTF">2018-01-02T12:15:32Z</dcterms:created>
  <dcterms:modified xsi:type="dcterms:W3CDTF">2018-01-02T19:58:44Z</dcterms:modified>
</cp:coreProperties>
</file>