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8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75D70-7C64-40D3-9567-F7ED60FE3645}" type="datetimeFigureOut">
              <a:rPr lang="el-GR" smtClean="0"/>
              <a:pPr/>
              <a:t>21/3/2019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A1B0F-3A06-4FED-93D2-1A41AE3D6F2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818184-F31B-4DC6-83FB-53600E7C9EB9}" type="slidenum">
              <a:rPr lang="el-GR"/>
              <a:pPr/>
              <a:t>3</a:t>
            </a:fld>
            <a:endParaRPr lang="el-GR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Το πολύ γνωστό σε όλους μας πλέον </a:t>
            </a:r>
            <a:r>
              <a:rPr lang="en-US" dirty="0"/>
              <a:t>ABCDE</a:t>
            </a:r>
            <a:r>
              <a:rPr lang="el-GR" dirty="0"/>
              <a:t> είναι ένα πολύτιμο σημείο εκκίνησης και ευτυχώς σήμερα γίνεται σχεδόν αντανακλαστικά από κάθε γιατρό των επειγόντων. Πριν γίνει </a:t>
            </a:r>
            <a:r>
              <a:rPr lang="el-GR" dirty="0" err="1"/>
              <a:t>αποιαδήποτε</a:t>
            </a:r>
            <a:r>
              <a:rPr lang="el-GR" dirty="0"/>
              <a:t> διαγνωστική η θεραπευτική πράξη πρέπει να προηγηθεί αξιολόγηση του ασθενούς και διασφάλιση των ζωτικών λειτουργιών σύμφωνα με τον κανόνα του </a:t>
            </a:r>
            <a:r>
              <a:rPr lang="en-US" dirty="0"/>
              <a:t>ABCDE</a:t>
            </a:r>
            <a:r>
              <a:rPr lang="el-GR" dirty="0"/>
              <a:t>.</a:t>
            </a:r>
          </a:p>
          <a:p>
            <a:r>
              <a:rPr lang="el-GR" dirty="0"/>
              <a:t>Α: «Βλέπω, Ακούω, Αισθάνομαι"</a:t>
            </a:r>
          </a:p>
          <a:p>
            <a:r>
              <a:rPr lang="el-GR" dirty="0"/>
              <a:t>Παρουσία παθολογικών εισπνευστικών ήχων</a:t>
            </a:r>
          </a:p>
          <a:p>
            <a:r>
              <a:rPr lang="el-GR" dirty="0"/>
              <a:t>Διασφάλιση βατότητας αεραγωγού με:</a:t>
            </a:r>
          </a:p>
          <a:p>
            <a:pPr lvl="1"/>
            <a:r>
              <a:rPr lang="el-GR" dirty="0"/>
              <a:t>χειρισμούς απελευθέρωσης του αεραγωγού</a:t>
            </a:r>
          </a:p>
          <a:p>
            <a:pPr lvl="1"/>
            <a:r>
              <a:rPr lang="el-GR" dirty="0"/>
              <a:t>χρήση </a:t>
            </a:r>
            <a:r>
              <a:rPr lang="el-GR" dirty="0" err="1"/>
              <a:t>στοματο</a:t>
            </a:r>
            <a:r>
              <a:rPr lang="el-GR" dirty="0"/>
              <a:t>- ή </a:t>
            </a:r>
            <a:r>
              <a:rPr lang="el-GR" dirty="0" err="1"/>
              <a:t>ρινο</a:t>
            </a:r>
            <a:r>
              <a:rPr lang="el-GR" dirty="0"/>
              <a:t>- φαρυγγικού αεραγωγού</a:t>
            </a:r>
          </a:p>
          <a:p>
            <a:pPr lvl="1"/>
            <a:r>
              <a:rPr lang="el-GR" dirty="0"/>
              <a:t>πιο επεμβατικά με </a:t>
            </a:r>
            <a:r>
              <a:rPr lang="el-GR" dirty="0" err="1"/>
              <a:t>ενδοτραχειακή</a:t>
            </a:r>
            <a:r>
              <a:rPr lang="el-GR" dirty="0"/>
              <a:t> διασωλήνωση</a:t>
            </a:r>
          </a:p>
          <a:p>
            <a:pPr lvl="1"/>
            <a:r>
              <a:rPr lang="el-GR" dirty="0"/>
              <a:t>Β: </a:t>
            </a:r>
            <a:r>
              <a:rPr lang="el-GR" sz="1000" i="1" dirty="0"/>
              <a:t>Προσπάθεια αναπνοής:  </a:t>
            </a:r>
            <a:endParaRPr lang="el-GR" sz="1000" dirty="0"/>
          </a:p>
          <a:p>
            <a:pPr lvl="1"/>
            <a:r>
              <a:rPr lang="el-GR" sz="1100" dirty="0" err="1"/>
              <a:t>εισολκή</a:t>
            </a:r>
            <a:r>
              <a:rPr lang="el-GR" sz="1100" dirty="0"/>
              <a:t> μεσοπλεύριων διαστημάτων</a:t>
            </a:r>
          </a:p>
          <a:p>
            <a:pPr lvl="1"/>
            <a:r>
              <a:rPr lang="el-GR" sz="1100" dirty="0"/>
              <a:t>χρήση επικουρικών μυών προσώπου και τραχήλου</a:t>
            </a:r>
          </a:p>
          <a:p>
            <a:pPr lvl="1"/>
            <a:r>
              <a:rPr lang="el-GR" sz="1100" dirty="0"/>
              <a:t> (κριτήριο βαρύτητας)</a:t>
            </a:r>
          </a:p>
          <a:p>
            <a:pPr lvl="1"/>
            <a:r>
              <a:rPr lang="el-GR" sz="1100" dirty="0" err="1"/>
              <a:t>αναπέταση</a:t>
            </a:r>
            <a:r>
              <a:rPr lang="el-GR" sz="1100" dirty="0"/>
              <a:t> ρινικών πτερυγίων </a:t>
            </a:r>
            <a:endParaRPr lang="el-GR" sz="1100" i="1" dirty="0"/>
          </a:p>
          <a:p>
            <a:pPr lvl="1"/>
            <a:r>
              <a:rPr lang="el-GR" sz="1100" i="1" dirty="0"/>
              <a:t>ταχύπνοια, </a:t>
            </a:r>
            <a:r>
              <a:rPr lang="el-GR" sz="1100" dirty="0"/>
              <a:t>που υποδεικνύει επικείμενη αναπνευστική ανεπάρκεια</a:t>
            </a:r>
            <a:endParaRPr lang="el-GR" sz="1100" i="1" dirty="0"/>
          </a:p>
          <a:p>
            <a:pPr lvl="1"/>
            <a:r>
              <a:rPr lang="el-GR" sz="1100" i="1" dirty="0" err="1"/>
              <a:t>βραδύπνοια</a:t>
            </a:r>
            <a:r>
              <a:rPr lang="el-GR" sz="1100" i="1" dirty="0"/>
              <a:t>, </a:t>
            </a:r>
            <a:r>
              <a:rPr lang="el-GR" sz="1100" dirty="0"/>
              <a:t>που υποδεικνύει κόπωση του ασθενούς (αργές ρηχές αναπνοές).</a:t>
            </a:r>
            <a:endParaRPr lang="en-GB" sz="1100" i="1" dirty="0"/>
          </a:p>
          <a:p>
            <a:r>
              <a:rPr lang="en-GB" sz="1000" i="1" dirty="0" err="1"/>
              <a:t>Επάρκεια</a:t>
            </a:r>
            <a:r>
              <a:rPr lang="en-GB" sz="1000" i="1" dirty="0"/>
              <a:t> </a:t>
            </a:r>
            <a:r>
              <a:rPr lang="en-GB" sz="1000" i="1" dirty="0" err="1"/>
              <a:t>αναπνοής</a:t>
            </a:r>
            <a:r>
              <a:rPr lang="el-GR" sz="1000" i="1" dirty="0"/>
              <a:t>:        </a:t>
            </a:r>
            <a:endParaRPr lang="el-GR" sz="1000" dirty="0"/>
          </a:p>
          <a:p>
            <a:pPr lvl="1"/>
            <a:r>
              <a:rPr lang="el-GR" sz="1100" dirty="0"/>
              <a:t>αναπνευστικοί ήχοι</a:t>
            </a:r>
          </a:p>
          <a:p>
            <a:pPr lvl="1"/>
            <a:r>
              <a:rPr lang="el-GR" sz="1100" dirty="0" err="1"/>
              <a:t>έκπτυξη</a:t>
            </a:r>
            <a:r>
              <a:rPr lang="el-GR" sz="1100" dirty="0"/>
              <a:t> του θώρακα</a:t>
            </a:r>
            <a:endParaRPr lang="en-GB" sz="1000" i="1" dirty="0"/>
          </a:p>
          <a:p>
            <a:pPr lvl="1"/>
            <a:endParaRPr lang="el-GR" dirty="0"/>
          </a:p>
          <a:p>
            <a:endParaRPr lang="el-G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Circled by Carl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Circled by Carl</a:t>
            </a:r>
          </a:p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F390-72C4-47BA-B5CB-9C36AC9C2664}" type="datetimeFigureOut">
              <a:rPr lang="el-GR" smtClean="0"/>
              <a:pPr/>
              <a:t>21/3/2019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23CB-C669-4D8E-80F3-FE7BA10934D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Ορθογώνιο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F390-72C4-47BA-B5CB-9C36AC9C2664}" type="datetimeFigureOut">
              <a:rPr lang="el-GR" smtClean="0"/>
              <a:pPr/>
              <a:t>21/3/2019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23CB-C669-4D8E-80F3-FE7BA10934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F390-72C4-47BA-B5CB-9C36AC9C2664}" type="datetimeFigureOut">
              <a:rPr lang="el-GR" smtClean="0"/>
              <a:pPr/>
              <a:t>21/3/2019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23CB-C669-4D8E-80F3-FE7BA10934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F390-72C4-47BA-B5CB-9C36AC9C2664}" type="datetimeFigureOut">
              <a:rPr lang="el-GR" smtClean="0"/>
              <a:pPr/>
              <a:t>21/3/2019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23CB-C669-4D8E-80F3-FE7BA10934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F390-72C4-47BA-B5CB-9C36AC9C2664}" type="datetimeFigureOut">
              <a:rPr lang="el-GR" smtClean="0"/>
              <a:pPr/>
              <a:t>21/3/2019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23CB-C669-4D8E-80F3-FE7BA10934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F390-72C4-47BA-B5CB-9C36AC9C2664}" type="datetimeFigureOut">
              <a:rPr lang="el-GR" smtClean="0"/>
              <a:pPr/>
              <a:t>21/3/2019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23CB-C669-4D8E-80F3-FE7BA10934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F390-72C4-47BA-B5CB-9C36AC9C2664}" type="datetimeFigureOut">
              <a:rPr lang="el-GR" smtClean="0"/>
              <a:pPr/>
              <a:t>21/3/2019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23CB-C669-4D8E-80F3-FE7BA10934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F390-72C4-47BA-B5CB-9C36AC9C2664}" type="datetimeFigureOut">
              <a:rPr lang="el-GR" smtClean="0"/>
              <a:pPr/>
              <a:t>21/3/2019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23CB-C669-4D8E-80F3-FE7BA10934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F390-72C4-47BA-B5CB-9C36AC9C2664}" type="datetimeFigureOut">
              <a:rPr lang="el-GR" smtClean="0"/>
              <a:pPr/>
              <a:t>21/3/2019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23CB-C669-4D8E-80F3-FE7BA10934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F390-72C4-47BA-B5CB-9C36AC9C2664}" type="datetimeFigureOut">
              <a:rPr lang="el-GR" smtClean="0"/>
              <a:pPr/>
              <a:t>21/3/2019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23CB-C669-4D8E-80F3-FE7BA10934D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11 - Ορθογώνιο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3A5F390-72C4-47BA-B5CB-9C36AC9C2664}" type="datetimeFigureOut">
              <a:rPr lang="el-GR" smtClean="0"/>
              <a:pPr/>
              <a:t>21/3/2019</a:t>
            </a:fld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4AA23CB-C669-4D8E-80F3-FE7BA10934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- Ορθογώνιο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3A5F390-72C4-47BA-B5CB-9C36AC9C2664}" type="datetimeFigureOut">
              <a:rPr lang="el-GR" smtClean="0"/>
              <a:pPr/>
              <a:t>21/3/2019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4AA23CB-C669-4D8E-80F3-FE7BA10934D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8077200" cy="167335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ABCDE Approach</a:t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</a:t>
            </a:r>
            <a:endParaRPr lang="el-G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6 - Υπότιτλος"/>
          <p:cNvSpPr>
            <a:spLocks noGrp="1"/>
          </p:cNvSpPr>
          <p:nvPr>
            <p:ph type="subTitle" idx="1"/>
          </p:nvPr>
        </p:nvSpPr>
        <p:spPr>
          <a:xfrm>
            <a:off x="773113" y="5157192"/>
            <a:ext cx="7956550" cy="1628800"/>
          </a:xfrm>
        </p:spPr>
        <p:txBody>
          <a:bodyPr rtlCol="0">
            <a:normAutofit lnSpcReduction="10000"/>
          </a:bodyPr>
          <a:lstStyle/>
          <a:p>
            <a:pPr algn="r"/>
            <a:r>
              <a:rPr lang="en-US" sz="3600" b="1" dirty="0" err="1" smtClean="0">
                <a:solidFill>
                  <a:schemeClr val="tx1"/>
                </a:solidFill>
              </a:rPr>
              <a:t>Metaxia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Bareka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algn="r"/>
            <a:r>
              <a:rPr lang="en-US" sz="3600" i="1" dirty="0" smtClean="0">
                <a:solidFill>
                  <a:schemeClr val="tx1"/>
                </a:solidFill>
              </a:rPr>
              <a:t>Anesthesiologist</a:t>
            </a:r>
          </a:p>
          <a:p>
            <a:pPr algn="r"/>
            <a:r>
              <a:rPr lang="en-US" sz="3600" i="1" dirty="0" smtClean="0">
                <a:solidFill>
                  <a:schemeClr val="tx1"/>
                </a:solidFill>
              </a:rPr>
              <a:t>ERC Course Organizer, Course Director</a:t>
            </a:r>
            <a:endParaRPr lang="el-GR" sz="3600" i="1" dirty="0" smtClean="0">
              <a:solidFill>
                <a:schemeClr val="tx1"/>
              </a:solidFill>
            </a:endParaRPr>
          </a:p>
        </p:txBody>
      </p:sp>
      <p:pic>
        <p:nvPicPr>
          <p:cNvPr id="6" name="5 - Εικόνα" descr="Logo ΙΑτρικής σχολή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5032"/>
            <a:ext cx="1935867" cy="1829792"/>
          </a:xfrm>
          <a:prstGeom prst="rect">
            <a:avLst/>
          </a:prstGeom>
        </p:spPr>
      </p:pic>
      <p:pic>
        <p:nvPicPr>
          <p:cNvPr id="7" name="6 - Εικόνα" descr="Λογότυπο κλινική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44624"/>
            <a:ext cx="1800200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907704" y="2300679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B: Breathing</a:t>
            </a:r>
          </a:p>
        </p:txBody>
      </p:sp>
      <p:pic>
        <p:nvPicPr>
          <p:cNvPr id="3" name="2 - Εικόνα" descr="ABCD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0"/>
            <a:ext cx="3491880" cy="2216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Myriad Pro" pitchFamily="34" charset="0"/>
              </a:rPr>
              <a:t>Causes of breathing problems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7544" y="1700808"/>
            <a:ext cx="4248472" cy="515719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Decreased </a:t>
            </a:r>
            <a:r>
              <a:rPr lang="en-US" sz="2400" dirty="0" smtClean="0"/>
              <a:t>respiratory drive</a:t>
            </a:r>
            <a:r>
              <a:rPr lang="en-US" sz="2200" dirty="0" smtClean="0"/>
              <a:t>  </a:t>
            </a:r>
          </a:p>
          <a:p>
            <a:pPr lvl="1"/>
            <a:r>
              <a:rPr lang="en-US" dirty="0" smtClean="0"/>
              <a:t>CNS depression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sz="2400" dirty="0" smtClean="0"/>
              <a:t>Decreased respiratory effort</a:t>
            </a:r>
          </a:p>
          <a:p>
            <a:pPr lvl="1"/>
            <a:r>
              <a:rPr lang="en-US" dirty="0" smtClean="0"/>
              <a:t>Muscle weakness </a:t>
            </a:r>
          </a:p>
          <a:p>
            <a:pPr lvl="1"/>
            <a:r>
              <a:rPr lang="en-US" dirty="0" smtClean="0"/>
              <a:t>Nerve damage</a:t>
            </a:r>
          </a:p>
          <a:p>
            <a:pPr lvl="1"/>
            <a:r>
              <a:rPr lang="en-US" dirty="0" smtClean="0"/>
              <a:t>Restrictive chest defect</a:t>
            </a:r>
          </a:p>
          <a:p>
            <a:pPr lvl="1"/>
            <a:r>
              <a:rPr lang="en-US" dirty="0" smtClean="0"/>
              <a:t>Pain from fractured ribs </a:t>
            </a:r>
            <a:endParaRPr lang="en-GB" dirty="0" smtClean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4008" y="1700808"/>
            <a:ext cx="4499992" cy="46805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Lung disorders </a:t>
            </a:r>
          </a:p>
          <a:p>
            <a:pPr lvl="1"/>
            <a:r>
              <a:rPr lang="en-US" dirty="0" err="1" smtClean="0"/>
              <a:t>Pneumothorax</a:t>
            </a:r>
            <a:endParaRPr lang="en-US" dirty="0" smtClean="0"/>
          </a:p>
          <a:p>
            <a:pPr lvl="1"/>
            <a:r>
              <a:rPr lang="en-US" dirty="0" err="1" smtClean="0"/>
              <a:t>Haemothorax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Infection</a:t>
            </a:r>
          </a:p>
          <a:p>
            <a:pPr lvl="1"/>
            <a:r>
              <a:rPr lang="en-US" dirty="0" smtClean="0"/>
              <a:t>Acute exacerbation COPD</a:t>
            </a:r>
          </a:p>
          <a:p>
            <a:pPr lvl="1"/>
            <a:r>
              <a:rPr lang="en-GB" dirty="0" smtClean="0"/>
              <a:t>Asthma</a:t>
            </a:r>
          </a:p>
          <a:p>
            <a:pPr lvl="1"/>
            <a:r>
              <a:rPr lang="en-GB" dirty="0" smtClean="0"/>
              <a:t>Pulmonary embolus</a:t>
            </a:r>
          </a:p>
          <a:p>
            <a:pPr lvl="1"/>
            <a:r>
              <a:rPr lang="en-GB" dirty="0" smtClean="0"/>
              <a:t>ARDS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35496" y="0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endParaRPr lang="el-GR" sz="5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Recognition </a:t>
            </a:r>
            <a:r>
              <a:rPr lang="en-US" sz="4000" dirty="0" smtClean="0">
                <a:solidFill>
                  <a:schemeClr val="bg1"/>
                </a:solidFill>
              </a:rPr>
              <a:t>of breathing problems</a:t>
            </a:r>
            <a:endParaRPr lang="en-GB" sz="4000" dirty="0" smtClean="0">
              <a:solidFill>
                <a:schemeClr val="bg1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556792"/>
            <a:ext cx="8219256" cy="5301207"/>
          </a:xfrm>
        </p:spPr>
        <p:txBody>
          <a:bodyPr>
            <a:normAutofit/>
          </a:bodyPr>
          <a:lstStyle/>
          <a:p>
            <a:r>
              <a:rPr lang="en-GB" dirty="0" smtClean="0"/>
              <a:t>Look</a:t>
            </a:r>
          </a:p>
          <a:p>
            <a:pPr lvl="1"/>
            <a:r>
              <a:rPr lang="en-GB" dirty="0" smtClean="0"/>
              <a:t>Respiratory distress, accessory muscles, cyanosis, respiratory rate, chest deformity, conscious level</a:t>
            </a:r>
          </a:p>
          <a:p>
            <a:r>
              <a:rPr lang="en-GB" dirty="0" smtClean="0"/>
              <a:t>Listen 	</a:t>
            </a:r>
          </a:p>
          <a:p>
            <a:pPr lvl="1"/>
            <a:r>
              <a:rPr lang="en-GB" dirty="0" smtClean="0"/>
              <a:t>Noisy breathing, breath sounds</a:t>
            </a:r>
          </a:p>
          <a:p>
            <a:r>
              <a:rPr lang="en-GB" dirty="0" smtClean="0"/>
              <a:t>Feel </a:t>
            </a:r>
          </a:p>
          <a:p>
            <a:pPr lvl="1"/>
            <a:r>
              <a:rPr lang="en-GB" dirty="0" smtClean="0"/>
              <a:t>Expansion, percussion, tracheal position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35496" y="0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endParaRPr lang="el-GR" sz="5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Sp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1988840"/>
            <a:ext cx="2143125" cy="2143125"/>
          </a:xfrm>
          <a:prstGeom prst="rect">
            <a:avLst/>
          </a:prstGeom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55448"/>
            <a:ext cx="8568952" cy="125272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4000" dirty="0" smtClean="0">
                <a:solidFill>
                  <a:schemeClr val="bg1"/>
                </a:solidFill>
              </a:rPr>
              <a:t>Treatment </a:t>
            </a:r>
            <a:r>
              <a:rPr lang="en-US" sz="4000" dirty="0" smtClean="0">
                <a:solidFill>
                  <a:schemeClr val="bg1"/>
                </a:solidFill>
              </a:rPr>
              <a:t>of breathing problems</a:t>
            </a:r>
            <a:endParaRPr lang="en-GB" sz="4000" dirty="0" smtClean="0">
              <a:solidFill>
                <a:schemeClr val="bg1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82453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endParaRPr lang="en-GB" sz="200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Airway</a:t>
            </a:r>
          </a:p>
          <a:p>
            <a:pPr>
              <a:defRPr/>
            </a:pPr>
            <a:endParaRPr lang="en-GB" sz="1000" dirty="0" smtClean="0"/>
          </a:p>
          <a:p>
            <a:pPr>
              <a:defRPr/>
            </a:pPr>
            <a:r>
              <a:rPr lang="en-GB" dirty="0" smtClean="0"/>
              <a:t>Oxygen</a:t>
            </a:r>
          </a:p>
          <a:p>
            <a:pPr>
              <a:defRPr/>
            </a:pPr>
            <a:endParaRPr lang="en-GB" sz="1000" dirty="0" smtClean="0"/>
          </a:p>
          <a:p>
            <a:pPr>
              <a:defRPr/>
            </a:pPr>
            <a:r>
              <a:rPr lang="en-GB" dirty="0" smtClean="0"/>
              <a:t>Treat underlying cause</a:t>
            </a:r>
          </a:p>
          <a:p>
            <a:pPr lvl="1">
              <a:defRPr/>
            </a:pPr>
            <a:r>
              <a:rPr lang="en-GB" dirty="0" smtClean="0"/>
              <a:t>e.g. drain </a:t>
            </a:r>
            <a:r>
              <a:rPr lang="en-US" dirty="0" err="1" smtClean="0"/>
              <a:t>pneumothorax</a:t>
            </a:r>
            <a:endParaRPr lang="en-US" dirty="0" smtClean="0"/>
          </a:p>
          <a:p>
            <a:pPr lvl="1">
              <a:defRPr/>
            </a:pPr>
            <a:endParaRPr lang="en-GB" sz="1000" dirty="0" smtClean="0"/>
          </a:p>
          <a:p>
            <a:pPr>
              <a:defRPr/>
            </a:pPr>
            <a:r>
              <a:rPr lang="en-GB" dirty="0" smtClean="0"/>
              <a:t>Support </a:t>
            </a:r>
            <a:r>
              <a:rPr lang="en-US" dirty="0" smtClean="0"/>
              <a:t>breathing if inadequate </a:t>
            </a:r>
          </a:p>
          <a:p>
            <a:pPr lvl="1">
              <a:defRPr/>
            </a:pPr>
            <a:r>
              <a:rPr lang="en-US" dirty="0" smtClean="0"/>
              <a:t>e.g. ventilate with bag-mask</a:t>
            </a:r>
            <a:endParaRPr lang="en-GB" dirty="0" smtClean="0"/>
          </a:p>
          <a:p>
            <a:pPr>
              <a:defRPr/>
            </a:pPr>
            <a:r>
              <a:rPr lang="en-US" dirty="0" smtClean="0"/>
              <a:t>Establish continuous monitoring </a:t>
            </a:r>
            <a:r>
              <a:rPr lang="en-US" sz="2000" dirty="0" smtClean="0"/>
              <a:t>(SpO2, respiratory rate)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35496" y="0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endParaRPr lang="el-GR" sz="5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B: Breathing</a:t>
            </a:r>
            <a:endParaRPr lang="el-GR" sz="4800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3600" dirty="0" smtClean="0"/>
              <a:t>SpO</a:t>
            </a:r>
            <a:r>
              <a:rPr lang="en-US" sz="3600" baseline="-25000" dirty="0" smtClean="0"/>
              <a:t>2</a:t>
            </a:r>
          </a:p>
          <a:p>
            <a:pPr>
              <a:spcBef>
                <a:spcPts val="600"/>
              </a:spcBef>
            </a:pPr>
            <a:r>
              <a:rPr lang="en-US" sz="3600" dirty="0" smtClean="0"/>
              <a:t>Respiratory Rate</a:t>
            </a:r>
            <a:endParaRPr lang="el-GR" sz="3600" dirty="0" smtClean="0"/>
          </a:p>
          <a:p>
            <a:pPr>
              <a:spcBef>
                <a:spcPts val="600"/>
              </a:spcBef>
            </a:pPr>
            <a:r>
              <a:rPr lang="en-US" sz="3600" dirty="0" smtClean="0"/>
              <a:t>Look</a:t>
            </a:r>
            <a:endParaRPr lang="el-GR" sz="3600" dirty="0" smtClean="0"/>
          </a:p>
          <a:p>
            <a:pPr>
              <a:spcBef>
                <a:spcPts val="600"/>
              </a:spcBef>
            </a:pPr>
            <a:r>
              <a:rPr lang="en-GB" sz="3600" dirty="0" smtClean="0"/>
              <a:t>Percussion</a:t>
            </a:r>
          </a:p>
          <a:p>
            <a:pPr>
              <a:spcBef>
                <a:spcPts val="600"/>
              </a:spcBef>
            </a:pPr>
            <a:r>
              <a:rPr lang="en-US" sz="3600" dirty="0" smtClean="0"/>
              <a:t>Auscultation</a:t>
            </a:r>
            <a:endParaRPr lang="el-GR" sz="3600" dirty="0" smtClean="0"/>
          </a:p>
          <a:p>
            <a:pPr>
              <a:spcBef>
                <a:spcPts val="600"/>
              </a:spcBef>
            </a:pPr>
            <a:r>
              <a:rPr lang="en-US" sz="3600" dirty="0" smtClean="0"/>
              <a:t>Feel</a:t>
            </a:r>
            <a:endParaRPr lang="el-GR" sz="3600" dirty="0" smtClean="0"/>
          </a:p>
          <a:p>
            <a:pPr>
              <a:spcBef>
                <a:spcPts val="600"/>
              </a:spcBef>
            </a:pPr>
            <a:r>
              <a:rPr lang="en-US" sz="3600" dirty="0" smtClean="0"/>
              <a:t>Position of the trachea</a:t>
            </a:r>
            <a:endParaRPr lang="el-GR" sz="3600" dirty="0"/>
          </a:p>
        </p:txBody>
      </p:sp>
      <p:sp>
        <p:nvSpPr>
          <p:cNvPr id="7" name="6 - TextBox"/>
          <p:cNvSpPr txBox="1"/>
          <p:nvPr/>
        </p:nvSpPr>
        <p:spPr>
          <a:xfrm>
            <a:off x="35496" y="0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endParaRPr lang="el-GR" sz="5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475656" y="2372687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C: Circulation</a:t>
            </a:r>
          </a:p>
        </p:txBody>
      </p:sp>
      <p:pic>
        <p:nvPicPr>
          <p:cNvPr id="5" name="4 - Εικόνα" descr="ABCD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0"/>
            <a:ext cx="3491880" cy="221647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Causes of circulation problems</a:t>
            </a:r>
            <a:endParaRPr lang="en-GB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7504" y="1556792"/>
            <a:ext cx="4752528" cy="4968552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Primary</a:t>
            </a:r>
          </a:p>
          <a:p>
            <a:pPr lvl="1"/>
            <a:r>
              <a:rPr lang="en-GB" sz="2800" dirty="0" smtClean="0"/>
              <a:t>A</a:t>
            </a:r>
            <a:r>
              <a:rPr lang="en-US" sz="2800" dirty="0" smtClean="0"/>
              <a:t>cute coronary syndromes</a:t>
            </a:r>
          </a:p>
          <a:p>
            <a:pPr lvl="1"/>
            <a:r>
              <a:rPr lang="en-US" sz="2800" dirty="0" smtClean="0"/>
              <a:t>Arrhythmias</a:t>
            </a:r>
          </a:p>
          <a:p>
            <a:pPr lvl="1"/>
            <a:r>
              <a:rPr lang="en-US" sz="2800" dirty="0" smtClean="0"/>
              <a:t>Hypertensive heart disease</a:t>
            </a:r>
          </a:p>
          <a:p>
            <a:pPr lvl="1"/>
            <a:r>
              <a:rPr lang="en-US" sz="2800" dirty="0" smtClean="0"/>
              <a:t>Valve disease</a:t>
            </a:r>
          </a:p>
          <a:p>
            <a:pPr lvl="1"/>
            <a:r>
              <a:rPr lang="en-US" sz="2800" dirty="0" smtClean="0"/>
              <a:t>Hereditary cardiac diseases</a:t>
            </a:r>
          </a:p>
          <a:p>
            <a:pPr lvl="1"/>
            <a:r>
              <a:rPr lang="en-US" sz="2800" dirty="0" smtClean="0"/>
              <a:t>(Drugs)</a:t>
            </a:r>
          </a:p>
          <a:p>
            <a:pPr lvl="1"/>
            <a:r>
              <a:rPr lang="en-US" sz="2800" dirty="0" smtClean="0"/>
              <a:t>(Electrolyte/acid base  abnormalities</a:t>
            </a:r>
            <a:r>
              <a:rPr lang="en-US" sz="1800" dirty="0" smtClean="0"/>
              <a:t>)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88024" y="1556792"/>
            <a:ext cx="4104456" cy="5301208"/>
          </a:xfrm>
        </p:spPr>
        <p:txBody>
          <a:bodyPr>
            <a:normAutofit fontScale="92500"/>
          </a:bodyPr>
          <a:lstStyle/>
          <a:p>
            <a:r>
              <a:rPr lang="en-GB" sz="2600" dirty="0" smtClean="0"/>
              <a:t>Secondary </a:t>
            </a:r>
          </a:p>
          <a:p>
            <a:pPr lvl="1"/>
            <a:r>
              <a:rPr lang="en-GB" sz="2600" dirty="0" smtClean="0"/>
              <a:t>A</a:t>
            </a:r>
            <a:r>
              <a:rPr lang="en-US" sz="2600" dirty="0" err="1" smtClean="0"/>
              <a:t>sphyxia</a:t>
            </a:r>
            <a:endParaRPr lang="en-US" sz="2600" dirty="0" smtClean="0"/>
          </a:p>
          <a:p>
            <a:pPr lvl="1"/>
            <a:r>
              <a:rPr lang="en-US" sz="2600" dirty="0" err="1" smtClean="0"/>
              <a:t>Hypoxaemia</a:t>
            </a:r>
            <a:endParaRPr lang="en-US" sz="2600" dirty="0" smtClean="0"/>
          </a:p>
          <a:p>
            <a:pPr lvl="1"/>
            <a:r>
              <a:rPr lang="en-US" sz="2600" dirty="0" smtClean="0"/>
              <a:t>Blood loss</a:t>
            </a:r>
          </a:p>
          <a:p>
            <a:pPr lvl="1"/>
            <a:r>
              <a:rPr lang="en-US" sz="2600" dirty="0" smtClean="0"/>
              <a:t>Hypothermia</a:t>
            </a:r>
          </a:p>
          <a:p>
            <a:pPr lvl="1"/>
            <a:r>
              <a:rPr lang="en-US" sz="2600" dirty="0" smtClean="0"/>
              <a:t>Septic shock</a:t>
            </a:r>
          </a:p>
          <a:p>
            <a:pPr lvl="1"/>
            <a:r>
              <a:rPr lang="en-US" sz="2600" dirty="0" smtClean="0"/>
              <a:t>(Drugs)</a:t>
            </a:r>
          </a:p>
          <a:p>
            <a:pPr lvl="1"/>
            <a:r>
              <a:rPr lang="en-US" sz="2600" dirty="0" smtClean="0"/>
              <a:t>(Electrolyte/acid base  abnormalities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35496" y="0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l-GR" sz="5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6 - Εικόνα" descr="Heartbreakin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79" y="5661248"/>
            <a:ext cx="1379893" cy="1033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55448"/>
            <a:ext cx="8712968" cy="1252728"/>
          </a:xfrm>
        </p:spPr>
        <p:txBody>
          <a:bodyPr>
            <a:no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Recognition </a:t>
            </a:r>
            <a:r>
              <a:rPr lang="en-US" sz="4000" dirty="0" smtClean="0">
                <a:solidFill>
                  <a:schemeClr val="bg1"/>
                </a:solidFill>
              </a:rPr>
              <a:t>of circulation problems</a:t>
            </a:r>
            <a:endParaRPr lang="en-GB" sz="3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530120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sz="100" b="1" dirty="0" smtClean="0"/>
          </a:p>
          <a:p>
            <a:pPr>
              <a:defRPr/>
            </a:pPr>
            <a:r>
              <a:rPr lang="en-GB" sz="3600" dirty="0" smtClean="0"/>
              <a:t>Look at the patient</a:t>
            </a:r>
          </a:p>
          <a:p>
            <a:pPr>
              <a:defRPr/>
            </a:pPr>
            <a:r>
              <a:rPr lang="en-GB" sz="3600" dirty="0" smtClean="0"/>
              <a:t>Pulse - tachycardia, </a:t>
            </a:r>
            <a:r>
              <a:rPr lang="en-GB" sz="3600" dirty="0" err="1" smtClean="0"/>
              <a:t>bradycardia</a:t>
            </a:r>
            <a:endParaRPr lang="en-GB" sz="3600" dirty="0" smtClean="0"/>
          </a:p>
          <a:p>
            <a:pPr>
              <a:defRPr/>
            </a:pPr>
            <a:r>
              <a:rPr lang="en-GB" sz="3600" dirty="0" smtClean="0"/>
              <a:t>Peripheral perfusion - capillary refill time</a:t>
            </a:r>
          </a:p>
          <a:p>
            <a:pPr>
              <a:defRPr/>
            </a:pPr>
            <a:r>
              <a:rPr lang="en-GB" sz="3600" dirty="0" smtClean="0"/>
              <a:t>Blood pressure</a:t>
            </a:r>
          </a:p>
          <a:p>
            <a:pPr>
              <a:defRPr/>
            </a:pPr>
            <a:r>
              <a:rPr lang="en-GB" sz="3600" dirty="0" smtClean="0"/>
              <a:t>Organ perfusion</a:t>
            </a:r>
          </a:p>
          <a:p>
            <a:pPr lvl="1">
              <a:defRPr/>
            </a:pPr>
            <a:r>
              <a:rPr lang="en-GB" dirty="0" smtClean="0"/>
              <a:t>Chest pain, mental state, urine output</a:t>
            </a:r>
          </a:p>
          <a:p>
            <a:pPr>
              <a:defRPr/>
            </a:pPr>
            <a:r>
              <a:rPr lang="en-GB" sz="3600" dirty="0" smtClean="0"/>
              <a:t>Bleeding, fluid losses</a:t>
            </a:r>
          </a:p>
          <a:p>
            <a:pPr>
              <a:defRPr/>
            </a:pPr>
            <a:r>
              <a:rPr lang="en-GB" sz="3600" dirty="0" smtClean="0"/>
              <a:t>Record and document an ECG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35496" y="0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l-GR" sz="5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- Εικόνα" descr="Heart Monitor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5661248"/>
            <a:ext cx="1989932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2060575"/>
            <a:ext cx="342265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52400"/>
            <a:ext cx="8748464" cy="1251062"/>
          </a:xfrm>
        </p:spPr>
        <p:txBody>
          <a:bodyPr>
            <a:no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Treatment </a:t>
            </a:r>
            <a:r>
              <a:rPr lang="en-US" sz="4000" dirty="0" smtClean="0">
                <a:solidFill>
                  <a:schemeClr val="bg1"/>
                </a:solidFill>
              </a:rPr>
              <a:t>of circulation problems</a:t>
            </a:r>
            <a:endParaRPr lang="en-GB" sz="3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5536" y="1556792"/>
            <a:ext cx="8496944" cy="5157192"/>
          </a:xfrm>
        </p:spPr>
        <p:txBody>
          <a:bodyPr>
            <a:noAutofit/>
          </a:bodyPr>
          <a:lstStyle/>
          <a:p>
            <a:r>
              <a:rPr lang="en-GB" sz="3200" dirty="0" smtClean="0"/>
              <a:t>Airway, Breathing</a:t>
            </a:r>
          </a:p>
          <a:p>
            <a:r>
              <a:rPr lang="en-GB" sz="3200" dirty="0" smtClean="0"/>
              <a:t>Oxygen</a:t>
            </a:r>
          </a:p>
          <a:p>
            <a:r>
              <a:rPr lang="en-GB" sz="3200" dirty="0" smtClean="0"/>
              <a:t>IV/IO access, take bloods</a:t>
            </a:r>
          </a:p>
          <a:p>
            <a:r>
              <a:rPr lang="en-GB" sz="3200" dirty="0" smtClean="0"/>
              <a:t>Establish ECG monitoring</a:t>
            </a:r>
          </a:p>
          <a:p>
            <a:r>
              <a:rPr lang="en-GB" sz="3200" dirty="0" smtClean="0"/>
              <a:t>Treat cause</a:t>
            </a:r>
          </a:p>
          <a:p>
            <a:r>
              <a:rPr lang="en-GB" sz="3200" dirty="0" smtClean="0"/>
              <a:t>Fluid challenge</a:t>
            </a:r>
          </a:p>
          <a:p>
            <a:r>
              <a:rPr lang="en-GB" sz="3200" dirty="0" err="1" smtClean="0"/>
              <a:t>Haemodynamic</a:t>
            </a:r>
            <a:r>
              <a:rPr lang="en-GB" sz="3200" dirty="0" smtClean="0"/>
              <a:t> monitoring</a:t>
            </a:r>
          </a:p>
          <a:p>
            <a:r>
              <a:rPr lang="en-GB" sz="3200" dirty="0" err="1" smtClean="0"/>
              <a:t>Inotropes</a:t>
            </a:r>
            <a:r>
              <a:rPr lang="en-GB" sz="3200" dirty="0" smtClean="0"/>
              <a:t>/</a:t>
            </a:r>
            <a:r>
              <a:rPr lang="en-GB" sz="3200" dirty="0" err="1" smtClean="0"/>
              <a:t>vasopressors</a:t>
            </a:r>
            <a:endParaRPr lang="en-GB" sz="3200" dirty="0" smtClean="0"/>
          </a:p>
          <a:p>
            <a:r>
              <a:rPr lang="en-GB" sz="3200" dirty="0" smtClean="0"/>
              <a:t>Aspirin/nitrates/oxygen (if appropriate) and morphine for acute coronary syndrome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0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l-GR" sz="5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ABCD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0"/>
            <a:ext cx="3491880" cy="2216477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467544" y="2012647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D: Disability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ABCD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606525"/>
            <a:ext cx="8136904" cy="5164913"/>
          </a:xfrm>
          <a:prstGeom prst="rect">
            <a:avLst/>
          </a:prstGeom>
        </p:spPr>
      </p:pic>
      <p:sp>
        <p:nvSpPr>
          <p:cNvPr id="3584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GB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ABCDE Approach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628801"/>
            <a:ext cx="8229600" cy="4772000"/>
          </a:xfrm>
        </p:spPr>
        <p:txBody>
          <a:bodyPr rtlCol="0">
            <a:noAutofit/>
          </a:bodyPr>
          <a:lstStyle/>
          <a:p>
            <a:pPr>
              <a:buNone/>
              <a:defRPr/>
            </a:pPr>
            <a:r>
              <a:rPr lang="en-GB" b="1" dirty="0" smtClean="0"/>
              <a:t>Underlying principles:</a:t>
            </a:r>
          </a:p>
          <a:p>
            <a:pPr>
              <a:defRPr/>
            </a:pPr>
            <a:endParaRPr lang="en-GB" b="1" dirty="0" smtClean="0"/>
          </a:p>
          <a:p>
            <a:pPr>
              <a:defRPr/>
            </a:pPr>
            <a:r>
              <a:rPr lang="en-GB" dirty="0" smtClean="0"/>
              <a:t>Complete initial assessment</a:t>
            </a:r>
          </a:p>
          <a:p>
            <a:pPr>
              <a:defRPr/>
            </a:pPr>
            <a:endParaRPr lang="en-GB" sz="1600" dirty="0" smtClean="0"/>
          </a:p>
          <a:p>
            <a:pPr>
              <a:defRPr/>
            </a:pPr>
            <a:r>
              <a:rPr lang="en-GB" dirty="0" smtClean="0"/>
              <a:t>Treat life-threatening problems</a:t>
            </a:r>
          </a:p>
          <a:p>
            <a:pPr>
              <a:defRPr/>
            </a:pPr>
            <a:endParaRPr lang="en-GB" sz="1600" dirty="0" smtClean="0"/>
          </a:p>
          <a:p>
            <a:pPr>
              <a:defRPr/>
            </a:pPr>
            <a:r>
              <a:rPr lang="en-GB" dirty="0" smtClean="0"/>
              <a:t>Reassessment</a:t>
            </a:r>
          </a:p>
          <a:p>
            <a:pPr>
              <a:defRPr/>
            </a:pPr>
            <a:endParaRPr lang="en-GB" sz="1600" dirty="0" smtClean="0"/>
          </a:p>
          <a:p>
            <a:pPr>
              <a:defRPr/>
            </a:pPr>
            <a:r>
              <a:rPr lang="en-GB" dirty="0" smtClean="0"/>
              <a:t>Assess effects of treatment/interventions</a:t>
            </a:r>
          </a:p>
          <a:p>
            <a:pPr>
              <a:defRPr/>
            </a:pPr>
            <a:endParaRPr lang="en-GB" sz="1600" dirty="0" smtClean="0"/>
          </a:p>
          <a:p>
            <a:pPr>
              <a:defRPr/>
            </a:pPr>
            <a:r>
              <a:rPr lang="en-GB" dirty="0" smtClean="0"/>
              <a:t>Call for help early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Recognition</a:t>
            </a:r>
            <a:endParaRPr lang="en-GB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GB" sz="100" b="1" dirty="0" smtClean="0"/>
          </a:p>
          <a:p>
            <a:pPr>
              <a:lnSpc>
                <a:spcPct val="90000"/>
              </a:lnSpc>
              <a:defRPr/>
            </a:pPr>
            <a:r>
              <a:rPr lang="en-GB" sz="3600" dirty="0" smtClean="0"/>
              <a:t>AVPU or GCS</a:t>
            </a:r>
          </a:p>
          <a:p>
            <a:pPr>
              <a:lnSpc>
                <a:spcPct val="90000"/>
              </a:lnSpc>
              <a:defRPr/>
            </a:pPr>
            <a:r>
              <a:rPr lang="en-GB" sz="3600" dirty="0" smtClean="0"/>
              <a:t>Pupils</a:t>
            </a:r>
          </a:p>
          <a:p>
            <a:pPr lvl="1">
              <a:lnSpc>
                <a:spcPct val="90000"/>
              </a:lnSpc>
              <a:defRPr/>
            </a:pPr>
            <a:r>
              <a:rPr lang="en-GB" dirty="0" smtClean="0"/>
              <a:t>Size</a:t>
            </a:r>
          </a:p>
          <a:p>
            <a:pPr lvl="1">
              <a:lnSpc>
                <a:spcPct val="90000"/>
              </a:lnSpc>
              <a:defRPr/>
            </a:pPr>
            <a:r>
              <a:rPr lang="en-GB" dirty="0" smtClean="0"/>
              <a:t>Equality</a:t>
            </a:r>
          </a:p>
          <a:p>
            <a:pPr lvl="1">
              <a:lnSpc>
                <a:spcPct val="90000"/>
              </a:lnSpc>
              <a:defRPr/>
            </a:pPr>
            <a:r>
              <a:rPr lang="en-GB" dirty="0" smtClean="0"/>
              <a:t>Responsiveness to light</a:t>
            </a:r>
          </a:p>
          <a:p>
            <a:pPr>
              <a:lnSpc>
                <a:spcPct val="90000"/>
              </a:lnSpc>
              <a:defRPr/>
            </a:pPr>
            <a:r>
              <a:rPr lang="en-GB" sz="3600" dirty="0" smtClean="0"/>
              <a:t>Neurological deficits</a:t>
            </a:r>
            <a:endParaRPr lang="el-GR" sz="3600" dirty="0" smtClean="0"/>
          </a:p>
          <a:p>
            <a:pPr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3600" dirty="0" smtClean="0"/>
              <a:t>Blood glucose</a:t>
            </a:r>
            <a:endParaRPr lang="en-GB" sz="3600" dirty="0" smtClean="0"/>
          </a:p>
        </p:txBody>
      </p:sp>
      <p:sp>
        <p:nvSpPr>
          <p:cNvPr id="4" name="3 - TextBox"/>
          <p:cNvSpPr txBox="1"/>
          <p:nvPr/>
        </p:nvSpPr>
        <p:spPr>
          <a:xfrm>
            <a:off x="35496" y="0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l-GR" sz="5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- Εικόνα" descr="pupi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6205" y="2780928"/>
            <a:ext cx="3235071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467543" y="-91405"/>
            <a:ext cx="8280921" cy="1000125"/>
          </a:xfrm>
        </p:spPr>
        <p:txBody>
          <a:bodyPr>
            <a:normAutofit/>
          </a:bodyPr>
          <a:lstStyle/>
          <a:p>
            <a:pPr algn="ctr"/>
            <a:r>
              <a:rPr lang="el-GR" sz="3200" cap="all" dirty="0" err="1" smtClean="0">
                <a:solidFill>
                  <a:schemeClr val="tx1"/>
                </a:solidFill>
              </a:rPr>
              <a:t>ΚλΙμακα</a:t>
            </a:r>
            <a:r>
              <a:rPr lang="el-GR" sz="3200" cap="all" dirty="0" smtClean="0">
                <a:solidFill>
                  <a:schemeClr val="tx1"/>
                </a:solidFill>
              </a:rPr>
              <a:t> </a:t>
            </a:r>
            <a:r>
              <a:rPr lang="el-GR" sz="3200" cap="all" dirty="0" err="1" smtClean="0">
                <a:solidFill>
                  <a:schemeClr val="tx1"/>
                </a:solidFill>
              </a:rPr>
              <a:t>ΚΩματοΣ</a:t>
            </a:r>
            <a:r>
              <a:rPr lang="el-GR" sz="3200" cap="all" dirty="0" smtClean="0">
                <a:solidFill>
                  <a:schemeClr val="tx1"/>
                </a:solidFill>
              </a:rPr>
              <a:t> </a:t>
            </a:r>
            <a:r>
              <a:rPr lang="el-GR" sz="3200" cap="all" dirty="0" err="1" smtClean="0">
                <a:solidFill>
                  <a:schemeClr val="tx1"/>
                </a:solidFill>
              </a:rPr>
              <a:t>ΓλασκΩβηΣ</a:t>
            </a:r>
            <a:endParaRPr lang="el-GR" sz="3200" cap="all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5496" y="692697"/>
          <a:ext cx="9108504" cy="61206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367893"/>
                <a:gridCol w="2740611"/>
              </a:tblGrid>
              <a:tr h="776934">
                <a:tc>
                  <a:txBody>
                    <a:bodyPr/>
                    <a:lstStyle/>
                    <a:p>
                      <a:pPr lvl="0" algn="ctr"/>
                      <a:r>
                        <a:rPr lang="el-GR" sz="2800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Τομέας εκτίμησης</a:t>
                      </a:r>
                      <a:endParaRPr lang="el-GR" sz="28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Βαθμός</a:t>
                      </a:r>
                      <a:endParaRPr lang="el-GR" sz="28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1541516"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‘Ανοιγμα ματιών</a:t>
                      </a:r>
                    </a:p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l-GR" dirty="0" smtClean="0"/>
                        <a:t>  </a:t>
                      </a:r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Αυτόματο</a:t>
                      </a:r>
                    </a:p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Στην ομιλία</a:t>
                      </a:r>
                    </a:p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Στον πόνο</a:t>
                      </a:r>
                    </a:p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Κανένα</a:t>
                      </a:r>
                      <a:endParaRPr lang="el-G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  <a:p>
                      <a:pPr algn="ctr"/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el-G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2040221"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Κινητική απάντηση</a:t>
                      </a:r>
                    </a:p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l-GR" dirty="0" smtClean="0"/>
                        <a:t>  </a:t>
                      </a:r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Εκτελεί παραγγέλματα</a:t>
                      </a:r>
                    </a:p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Εντοπίζει πόνο</a:t>
                      </a:r>
                    </a:p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Φυσιολογική κάμψη (αποφυγή πόνου)</a:t>
                      </a:r>
                    </a:p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Ανώμαλη κάμψη (αποφλοίωση)</a:t>
                      </a:r>
                    </a:p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‘Εκταση (απεγκεφαλισμός)</a:t>
                      </a:r>
                    </a:p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Καμία (πλήρης</a:t>
                      </a:r>
                      <a:r>
                        <a:rPr lang="el-GR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χαλαρή παράλυση)</a:t>
                      </a:r>
                      <a:endParaRPr lang="el-G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  <a:p>
                      <a:pPr algn="ctr"/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  <a:p>
                      <a:pPr algn="ctr"/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1762009"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Λεκτική απάντηση</a:t>
                      </a:r>
                    </a:p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l-GR" dirty="0" smtClean="0"/>
                        <a:t>  </a:t>
                      </a:r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Προσανατολισμένη</a:t>
                      </a:r>
                    </a:p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Συγκεχυμένη ομιλία</a:t>
                      </a:r>
                    </a:p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Ακατάλληλες λέξεις</a:t>
                      </a:r>
                    </a:p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Ακατάλληλοι ήχοι</a:t>
                      </a:r>
                    </a:p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Καμία </a:t>
                      </a:r>
                      <a:endParaRPr lang="el-G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  <a:p>
                      <a:pPr algn="ctr"/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el-G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el-G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Κλίμακα 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AVPU</a:t>
            </a:r>
            <a:endParaRPr lang="el-G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5184576"/>
          </a:xfrm>
        </p:spPr>
        <p:txBody>
          <a:bodyPr/>
          <a:lstStyle/>
          <a:p>
            <a:r>
              <a:rPr lang="en-US" sz="3600" dirty="0" smtClean="0"/>
              <a:t>A: Alert</a:t>
            </a:r>
          </a:p>
          <a:p>
            <a:pPr lvl="1">
              <a:spcBef>
                <a:spcPts val="200"/>
              </a:spcBef>
              <a:spcAft>
                <a:spcPts val="1200"/>
              </a:spcAft>
            </a:pPr>
            <a:r>
              <a:rPr lang="en-US" sz="3000" dirty="0" smtClean="0"/>
              <a:t>Awake, conscious</a:t>
            </a:r>
          </a:p>
          <a:p>
            <a:r>
              <a:rPr lang="en-US" sz="3600" dirty="0" smtClean="0"/>
              <a:t>V: Voice</a:t>
            </a:r>
          </a:p>
          <a:p>
            <a:pPr lvl="1">
              <a:spcBef>
                <a:spcPts val="200"/>
              </a:spcBef>
              <a:spcAft>
                <a:spcPts val="1200"/>
              </a:spcAft>
            </a:pPr>
            <a:r>
              <a:rPr lang="en-US" sz="3000" dirty="0" smtClean="0"/>
              <a:t>Reaction to vocal stimuli</a:t>
            </a:r>
          </a:p>
          <a:p>
            <a:r>
              <a:rPr lang="en-US" sz="3600" dirty="0" smtClean="0"/>
              <a:t>P: Pain</a:t>
            </a:r>
            <a:endParaRPr lang="el-GR" sz="3600" dirty="0" smtClean="0"/>
          </a:p>
          <a:p>
            <a:pPr lvl="1">
              <a:spcBef>
                <a:spcPts val="200"/>
              </a:spcBef>
              <a:spcAft>
                <a:spcPts val="1200"/>
              </a:spcAft>
            </a:pPr>
            <a:r>
              <a:rPr lang="en-US" sz="3000" dirty="0" smtClean="0"/>
              <a:t>Reaction to painful stimuli</a:t>
            </a:r>
          </a:p>
          <a:p>
            <a:r>
              <a:rPr lang="en-US" sz="3600" dirty="0" smtClean="0"/>
              <a:t>U: Unresponsive</a:t>
            </a:r>
            <a:endParaRPr lang="el-GR" sz="3600" dirty="0" smtClean="0"/>
          </a:p>
          <a:p>
            <a:pPr lvl="1">
              <a:spcBef>
                <a:spcPts val="200"/>
              </a:spcBef>
              <a:spcAft>
                <a:spcPts val="1200"/>
              </a:spcAft>
            </a:pPr>
            <a:r>
              <a:rPr lang="en-US" sz="3000" dirty="0" smtClean="0"/>
              <a:t>No response</a:t>
            </a:r>
            <a:endParaRPr lang="el-GR" sz="3000" dirty="0"/>
          </a:p>
        </p:txBody>
      </p:sp>
      <p:sp>
        <p:nvSpPr>
          <p:cNvPr id="4" name="3 - TextBox"/>
          <p:cNvSpPr txBox="1"/>
          <p:nvPr/>
        </p:nvSpPr>
        <p:spPr>
          <a:xfrm>
            <a:off x="35496" y="0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l-GR" sz="5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- Εικόνα" descr="Attentio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4134736"/>
            <a:ext cx="1008112" cy="80729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579296" cy="125272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4400" dirty="0" smtClean="0">
                <a:solidFill>
                  <a:schemeClr val="bg1"/>
                </a:solidFill>
              </a:rPr>
              <a:t>Treatment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508280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GB" sz="3600" dirty="0" smtClean="0"/>
              <a:t>ABC</a:t>
            </a:r>
            <a:endParaRPr lang="de-DE" sz="3600" dirty="0" smtClean="0"/>
          </a:p>
          <a:p>
            <a:pPr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l-GR" sz="3600" dirty="0" smtClean="0"/>
              <a:t>Ο</a:t>
            </a:r>
            <a:r>
              <a:rPr lang="en-US" sz="3600" baseline="-25000" dirty="0" smtClean="0"/>
              <a:t>2</a:t>
            </a:r>
            <a:endParaRPr lang="en-GB" sz="3600" baseline="-25000" dirty="0" smtClean="0"/>
          </a:p>
          <a:p>
            <a:pPr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smtClean="0"/>
              <a:t>Treat underlying cause</a:t>
            </a:r>
            <a:endParaRPr lang="en-GB" sz="3600" dirty="0" smtClean="0"/>
          </a:p>
          <a:p>
            <a:pPr>
              <a:lnSpc>
                <a:spcPct val="90000"/>
              </a:lnSpc>
              <a:defRPr/>
            </a:pPr>
            <a:r>
              <a:rPr lang="en-GB" sz="3600" dirty="0" smtClean="0"/>
              <a:t>Blood glucose</a:t>
            </a:r>
          </a:p>
          <a:p>
            <a:pPr lvl="1">
              <a:lnSpc>
                <a:spcPct val="90000"/>
              </a:lnSpc>
              <a:defRPr/>
            </a:pPr>
            <a:r>
              <a:rPr lang="en-GB" dirty="0" smtClean="0"/>
              <a:t>If &lt; 4 </a:t>
            </a:r>
            <a:r>
              <a:rPr lang="en-GB" dirty="0" err="1" smtClean="0"/>
              <a:t>mmol</a:t>
            </a:r>
            <a:r>
              <a:rPr lang="en-GB" dirty="0" smtClean="0"/>
              <a:t> l</a:t>
            </a:r>
            <a:r>
              <a:rPr lang="en-GB" baseline="30000" dirty="0" smtClean="0"/>
              <a:t>-1</a:t>
            </a:r>
            <a:r>
              <a:rPr lang="en-GB" dirty="0" smtClean="0"/>
              <a:t> give glucose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GB" sz="3600" dirty="0" smtClean="0"/>
              <a:t>Consider lateral position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GB" sz="3600" dirty="0" smtClean="0"/>
              <a:t>Check drug chart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35496" y="0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l-GR" sz="5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- Εικόνα" descr="Sleep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9425" y="4886325"/>
            <a:ext cx="2314575" cy="1971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467544" y="227687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</a:t>
            </a:r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l-GR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Exposure</a:t>
            </a:r>
          </a:p>
        </p:txBody>
      </p:sp>
      <p:pic>
        <p:nvPicPr>
          <p:cNvPr id="5" name="4 - Εικόνα" descr="ABCD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0"/>
            <a:ext cx="3491880" cy="221647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Problimatis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1" y="4086201"/>
            <a:ext cx="2771800" cy="2771800"/>
          </a:xfrm>
          <a:prstGeom prst="rect">
            <a:avLst/>
          </a:prstGeom>
        </p:spPr>
      </p:pic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Exposure</a:t>
            </a:r>
            <a:endParaRPr lang="en-GB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smtClean="0"/>
              <a:t>Remove clothes to enable examination</a:t>
            </a:r>
          </a:p>
          <a:p>
            <a:pPr lvl="1"/>
            <a:r>
              <a:rPr lang="en-GB" sz="3600" dirty="0" smtClean="0"/>
              <a:t>e.g. injuries, bleeding, rashes</a:t>
            </a:r>
          </a:p>
          <a:p>
            <a:pPr lvl="1"/>
            <a:endParaRPr lang="en-GB" sz="3600" dirty="0" smtClean="0"/>
          </a:p>
          <a:p>
            <a:r>
              <a:rPr lang="en-GB" sz="3600" dirty="0" smtClean="0"/>
              <a:t>Avoid heat loss</a:t>
            </a:r>
          </a:p>
          <a:p>
            <a:endParaRPr lang="en-GB" sz="3600" dirty="0" smtClean="0"/>
          </a:p>
          <a:p>
            <a:r>
              <a:rPr lang="en-GB" sz="3600" dirty="0" smtClean="0"/>
              <a:t>Maintain dignity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35496" y="0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el-GR" sz="5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Questio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196752"/>
            <a:ext cx="4464496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Airway</a:t>
            </a:r>
            <a:endParaRPr lang="el-G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1200"/>
              </a:spcAft>
            </a:pPr>
            <a:r>
              <a:rPr lang="en-US" sz="3600" dirty="0" smtClean="0"/>
              <a:t>Secure</a:t>
            </a:r>
            <a:r>
              <a:rPr lang="el-GR" sz="3600" dirty="0" smtClean="0"/>
              <a:t> / </a:t>
            </a:r>
            <a:r>
              <a:rPr lang="en-US" sz="3600" dirty="0" smtClean="0"/>
              <a:t>obstructed</a:t>
            </a:r>
            <a:r>
              <a:rPr lang="el-GR" sz="3600" dirty="0" smtClean="0"/>
              <a:t> / </a:t>
            </a:r>
            <a:r>
              <a:rPr lang="en-US" sz="3600" dirty="0" smtClean="0"/>
              <a:t>in danger</a:t>
            </a:r>
            <a:endParaRPr lang="el-GR" sz="3600" dirty="0" smtClean="0"/>
          </a:p>
          <a:p>
            <a:pPr lvl="0">
              <a:spcAft>
                <a:spcPts val="1200"/>
              </a:spcAft>
            </a:pPr>
            <a:r>
              <a:rPr lang="el-GR" sz="3600" dirty="0" smtClean="0"/>
              <a:t>Ο</a:t>
            </a:r>
            <a:r>
              <a:rPr lang="el-GR" sz="3600" baseline="-25000" dirty="0" smtClean="0"/>
              <a:t>2</a:t>
            </a:r>
            <a:endParaRPr lang="el-GR" sz="3600" dirty="0" smtClean="0"/>
          </a:p>
          <a:p>
            <a:pPr lvl="0">
              <a:spcAft>
                <a:spcPts val="1200"/>
              </a:spcAft>
            </a:pPr>
            <a:r>
              <a:rPr lang="en-US" sz="3600" dirty="0" smtClean="0"/>
              <a:t>Cervical spine</a:t>
            </a:r>
            <a:endParaRPr lang="el-GR" sz="3600" dirty="0" smtClean="0"/>
          </a:p>
          <a:p>
            <a:endParaRPr lang="el-GR" dirty="0"/>
          </a:p>
        </p:txBody>
      </p:sp>
      <p:pic>
        <p:nvPicPr>
          <p:cNvPr id="4" name="3 - Εικόνα" descr="Ru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4153531"/>
            <a:ext cx="3672408" cy="2443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B: Breathing</a:t>
            </a:r>
            <a:endParaRPr lang="el-G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330824" cy="5301208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</a:pPr>
            <a:r>
              <a:rPr lang="en-US" sz="3200" dirty="0" smtClean="0"/>
              <a:t>Respiratory Rate</a:t>
            </a:r>
            <a:endParaRPr lang="el-GR" sz="3200" dirty="0" smtClean="0"/>
          </a:p>
          <a:p>
            <a:pPr lvl="0">
              <a:spcBef>
                <a:spcPts val="1200"/>
              </a:spcBef>
            </a:pPr>
            <a:r>
              <a:rPr lang="en-US" sz="3200" dirty="0" smtClean="0"/>
              <a:t>Quality of breathing</a:t>
            </a:r>
            <a:r>
              <a:rPr lang="el-GR" sz="32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en-US" sz="2800" dirty="0" smtClean="0"/>
              <a:t>Depth of breathing</a:t>
            </a:r>
            <a:endParaRPr lang="el-GR" sz="2800" dirty="0" smtClean="0"/>
          </a:p>
          <a:p>
            <a:pPr lvl="1">
              <a:spcBef>
                <a:spcPts val="0"/>
              </a:spcBef>
            </a:pPr>
            <a:r>
              <a:rPr lang="en-US" sz="2800" dirty="0" smtClean="0"/>
              <a:t>Type of breathing</a:t>
            </a:r>
            <a:endParaRPr lang="el-GR" sz="2800" dirty="0" smtClean="0"/>
          </a:p>
          <a:p>
            <a:pPr lvl="0">
              <a:spcBef>
                <a:spcPts val="1200"/>
              </a:spcBef>
            </a:pPr>
            <a:r>
              <a:rPr lang="en-US" sz="3200" dirty="0" smtClean="0"/>
              <a:t>SpO</a:t>
            </a:r>
            <a:r>
              <a:rPr lang="en-US" sz="3200" baseline="-25000" dirty="0" smtClean="0"/>
              <a:t>2</a:t>
            </a:r>
            <a:endParaRPr lang="el-GR" sz="3200" baseline="-25000" dirty="0" smtClean="0"/>
          </a:p>
          <a:p>
            <a:pPr lvl="0">
              <a:spcBef>
                <a:spcPts val="1200"/>
              </a:spcBef>
            </a:pPr>
            <a:r>
              <a:rPr lang="en-US" sz="3200" dirty="0" smtClean="0"/>
              <a:t>Look</a:t>
            </a:r>
            <a:r>
              <a:rPr lang="el-GR" sz="32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en-US" sz="2800" dirty="0" smtClean="0"/>
              <a:t>Deformities</a:t>
            </a:r>
            <a:endParaRPr lang="el-GR" sz="2800" dirty="0" smtClean="0"/>
          </a:p>
          <a:p>
            <a:pPr lvl="1">
              <a:spcBef>
                <a:spcPts val="0"/>
              </a:spcBef>
            </a:pPr>
            <a:r>
              <a:rPr lang="en-US" sz="2800" dirty="0" smtClean="0"/>
              <a:t>Chest expansion</a:t>
            </a:r>
            <a:endParaRPr lang="el-GR" sz="2800" dirty="0" smtClean="0"/>
          </a:p>
          <a:p>
            <a:pPr lvl="1">
              <a:spcBef>
                <a:spcPts val="0"/>
              </a:spcBef>
            </a:pPr>
            <a:r>
              <a:rPr lang="en-US" sz="2800" dirty="0" smtClean="0"/>
              <a:t>Jugular veins</a:t>
            </a:r>
            <a:endParaRPr lang="el-GR" sz="2800" dirty="0" smtClean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038600" cy="4840960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</a:pPr>
            <a:r>
              <a:rPr lang="en-US" sz="3200" dirty="0" smtClean="0"/>
              <a:t>Auscultation</a:t>
            </a:r>
            <a:endParaRPr lang="el-GR" sz="3200" dirty="0" smtClean="0"/>
          </a:p>
          <a:p>
            <a:pPr lvl="0">
              <a:spcBef>
                <a:spcPts val="1200"/>
              </a:spcBef>
            </a:pPr>
            <a:r>
              <a:rPr lang="en-US" sz="3200" dirty="0" smtClean="0"/>
              <a:t>Percussion</a:t>
            </a:r>
            <a:endParaRPr lang="el-GR" sz="3200" dirty="0" smtClean="0"/>
          </a:p>
          <a:p>
            <a:pPr lvl="0">
              <a:spcBef>
                <a:spcPts val="1200"/>
              </a:spcBef>
            </a:pPr>
            <a:r>
              <a:rPr lang="en-US" sz="3200" dirty="0" smtClean="0"/>
              <a:t>Feel</a:t>
            </a:r>
            <a:r>
              <a:rPr lang="el-GR" sz="32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en-US" sz="2800" dirty="0" smtClean="0"/>
              <a:t>Position of the </a:t>
            </a:r>
            <a:r>
              <a:rPr lang="en-US" sz="2800" dirty="0" err="1" smtClean="0"/>
              <a:t>tracheia</a:t>
            </a:r>
            <a:endParaRPr lang="el-GR" sz="2800" dirty="0" smtClean="0"/>
          </a:p>
          <a:p>
            <a:pPr lvl="1">
              <a:spcBef>
                <a:spcPts val="0"/>
              </a:spcBef>
            </a:pPr>
            <a:r>
              <a:rPr lang="en-US" sz="2800" dirty="0" smtClean="0"/>
              <a:t>Subcutaneous emphysema</a:t>
            </a:r>
            <a:endParaRPr lang="el-GR" sz="2800" dirty="0" smtClean="0"/>
          </a:p>
          <a:p>
            <a:endParaRPr lang="el-GR" dirty="0"/>
          </a:p>
        </p:txBody>
      </p:sp>
      <p:pic>
        <p:nvPicPr>
          <p:cNvPr id="10" name="9 - Εικόνα" descr="Lungs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0554" y="5161359"/>
            <a:ext cx="2647950" cy="172402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C: Circulation</a:t>
            </a:r>
            <a:endParaRPr lang="el-G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79512" y="1556792"/>
            <a:ext cx="4464496" cy="5301208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600"/>
              </a:spcBef>
            </a:pPr>
            <a:r>
              <a:rPr lang="en-US" dirty="0" smtClean="0"/>
              <a:t>Pulse</a:t>
            </a:r>
            <a:r>
              <a:rPr lang="el-GR" dirty="0" smtClean="0"/>
              <a:t>: </a:t>
            </a:r>
            <a:r>
              <a:rPr lang="en-US" dirty="0" smtClean="0"/>
              <a:t>centrally</a:t>
            </a:r>
            <a:r>
              <a:rPr lang="el-GR" dirty="0" smtClean="0"/>
              <a:t> + </a:t>
            </a:r>
            <a:r>
              <a:rPr lang="en-US" dirty="0" smtClean="0"/>
              <a:t>peripherally</a:t>
            </a:r>
            <a:endParaRPr lang="el-GR" dirty="0" smtClean="0"/>
          </a:p>
          <a:p>
            <a:pPr lvl="0">
              <a:spcBef>
                <a:spcPts val="600"/>
              </a:spcBef>
            </a:pPr>
            <a:r>
              <a:rPr lang="en-US" dirty="0" smtClean="0"/>
              <a:t>Blood pressure</a:t>
            </a:r>
            <a:endParaRPr lang="el-GR" dirty="0" smtClean="0"/>
          </a:p>
          <a:p>
            <a:pPr lvl="0">
              <a:spcBef>
                <a:spcPts val="600"/>
              </a:spcBef>
            </a:pPr>
            <a:r>
              <a:rPr lang="en-US" dirty="0" smtClean="0"/>
              <a:t>CRT</a:t>
            </a:r>
          </a:p>
          <a:p>
            <a:pPr lvl="0">
              <a:spcBef>
                <a:spcPts val="600"/>
              </a:spcBef>
            </a:pPr>
            <a:r>
              <a:rPr lang="en-US" dirty="0" smtClean="0"/>
              <a:t>Auscultation of the heart</a:t>
            </a:r>
            <a:endParaRPr lang="el-GR" dirty="0" smtClean="0"/>
          </a:p>
          <a:p>
            <a:pPr lvl="0">
              <a:spcBef>
                <a:spcPts val="600"/>
              </a:spcBef>
            </a:pPr>
            <a:r>
              <a:rPr lang="en-US" dirty="0" smtClean="0"/>
              <a:t>Iv access</a:t>
            </a:r>
            <a:endParaRPr lang="el-GR" dirty="0" smtClean="0"/>
          </a:p>
          <a:p>
            <a:pPr lvl="0"/>
            <a:r>
              <a:rPr lang="en-US" dirty="0" smtClean="0"/>
              <a:t>Take blood</a:t>
            </a:r>
            <a:r>
              <a:rPr lang="el-GR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Full blood count</a:t>
            </a:r>
            <a:endParaRPr lang="el-GR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Biochemistry</a:t>
            </a:r>
            <a:endParaRPr lang="el-GR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Coagulation</a:t>
            </a:r>
            <a:endParaRPr lang="el-GR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Blood cross match</a:t>
            </a:r>
            <a:endParaRPr lang="el-GR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Cardiac enzymes - </a:t>
            </a:r>
            <a:r>
              <a:rPr lang="en-US" dirty="0" err="1" smtClean="0"/>
              <a:t>Troponin</a:t>
            </a:r>
            <a:endParaRPr lang="el-GR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Blood gases</a:t>
            </a:r>
            <a:endParaRPr lang="el-GR" dirty="0" smtClean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788024" y="1556792"/>
            <a:ext cx="3898776" cy="5301208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1200"/>
              </a:spcBef>
            </a:pPr>
            <a:r>
              <a:rPr lang="el-GR" dirty="0" smtClean="0"/>
              <a:t>12 </a:t>
            </a:r>
            <a:r>
              <a:rPr lang="en-US" dirty="0" smtClean="0"/>
              <a:t>lead EVG</a:t>
            </a:r>
            <a:endParaRPr lang="el-GR" dirty="0" smtClean="0"/>
          </a:p>
          <a:p>
            <a:pPr lvl="0">
              <a:spcBef>
                <a:spcPts val="1200"/>
              </a:spcBef>
            </a:pPr>
            <a:r>
              <a:rPr lang="en-US" dirty="0" smtClean="0"/>
              <a:t>Monitor</a:t>
            </a:r>
            <a:endParaRPr lang="el-GR" dirty="0" smtClean="0"/>
          </a:p>
          <a:p>
            <a:pPr lvl="0">
              <a:spcBef>
                <a:spcPts val="1200"/>
              </a:spcBef>
            </a:pPr>
            <a:r>
              <a:rPr lang="en-US" dirty="0" smtClean="0"/>
              <a:t>Fluids</a:t>
            </a:r>
            <a:endParaRPr lang="el-GR" dirty="0" smtClean="0"/>
          </a:p>
          <a:p>
            <a:pPr lvl="0">
              <a:spcBef>
                <a:spcPts val="1200"/>
              </a:spcBef>
            </a:pPr>
            <a:r>
              <a:rPr lang="en-US" dirty="0" smtClean="0"/>
              <a:t>Control hemorrhage</a:t>
            </a:r>
            <a:endParaRPr lang="el-GR" dirty="0" smtClean="0"/>
          </a:p>
          <a:p>
            <a:pPr lvl="0">
              <a:spcBef>
                <a:spcPts val="1200"/>
              </a:spcBef>
            </a:pPr>
            <a:r>
              <a:rPr lang="en-US" dirty="0" smtClean="0"/>
              <a:t>Urine output</a:t>
            </a:r>
            <a:endParaRPr lang="el-GR" dirty="0" smtClean="0"/>
          </a:p>
          <a:p>
            <a:pPr lvl="0">
              <a:spcBef>
                <a:spcPts val="1200"/>
              </a:spcBef>
            </a:pPr>
            <a:r>
              <a:rPr lang="en-US" dirty="0" smtClean="0"/>
              <a:t>Color</a:t>
            </a:r>
            <a:r>
              <a:rPr lang="el-GR" dirty="0" smtClean="0"/>
              <a:t> – </a:t>
            </a:r>
            <a:r>
              <a:rPr lang="en-US" dirty="0" smtClean="0"/>
              <a:t>temperature of extremities</a:t>
            </a:r>
            <a:endParaRPr lang="el-GR" dirty="0" smtClean="0"/>
          </a:p>
          <a:p>
            <a:pPr lvl="0">
              <a:spcBef>
                <a:spcPts val="1200"/>
              </a:spcBef>
            </a:pPr>
            <a:r>
              <a:rPr lang="en-US" dirty="0" smtClean="0"/>
              <a:t>Check for signs of heart failure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8" name="Text Box 4"/>
          <p:cNvSpPr txBox="1">
            <a:spLocks noChangeArrowheads="1"/>
          </p:cNvSpPr>
          <p:nvPr/>
        </p:nvSpPr>
        <p:spPr bwMode="auto">
          <a:xfrm>
            <a:off x="467544" y="188640"/>
            <a:ext cx="446449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6000" b="1" dirty="0" smtClean="0">
                <a:solidFill>
                  <a:schemeClr val="accent1"/>
                </a:solidFill>
                <a:latin typeface="Comic Sans MS" pitchFamily="66" charset="0"/>
              </a:rPr>
              <a:t>A</a:t>
            </a:r>
            <a:r>
              <a:rPr lang="en-US" sz="5400" b="1" dirty="0" smtClean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en-US" sz="4800" b="1" dirty="0" err="1" smtClean="0">
                <a:solidFill>
                  <a:schemeClr val="accent1"/>
                </a:solidFill>
                <a:latin typeface="Comic Sans MS" pitchFamily="66" charset="0"/>
              </a:rPr>
              <a:t>irway</a:t>
            </a:r>
            <a:endParaRPr lang="en-US" sz="4800" b="1" dirty="0">
              <a:solidFill>
                <a:schemeClr val="accent1"/>
              </a:solidFill>
              <a:latin typeface="Comic Sans MS" pitchFamily="66" charset="0"/>
            </a:endParaRPr>
          </a:p>
          <a:p>
            <a:pPr algn="l">
              <a:spcBef>
                <a:spcPct val="50000"/>
              </a:spcBef>
            </a:pPr>
            <a:r>
              <a:rPr lang="en-US" sz="6000" b="1" dirty="0" smtClean="0">
                <a:solidFill>
                  <a:schemeClr val="accent1"/>
                </a:solidFill>
                <a:latin typeface="Comic Sans MS" pitchFamily="66" charset="0"/>
              </a:rPr>
              <a:t>B</a:t>
            </a:r>
            <a:r>
              <a:rPr lang="en-US" sz="5400" b="1" dirty="0" smtClean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en-US" sz="4800" b="1" dirty="0" err="1" smtClean="0">
                <a:solidFill>
                  <a:schemeClr val="accent1"/>
                </a:solidFill>
                <a:latin typeface="Comic Sans MS" pitchFamily="66" charset="0"/>
              </a:rPr>
              <a:t>reathing</a:t>
            </a:r>
            <a:endParaRPr lang="en-US" sz="4800" b="1" dirty="0">
              <a:solidFill>
                <a:schemeClr val="accent1"/>
              </a:solidFill>
              <a:latin typeface="Comic Sans MS" pitchFamily="66" charset="0"/>
            </a:endParaRPr>
          </a:p>
          <a:p>
            <a:pPr algn="l">
              <a:spcBef>
                <a:spcPct val="50000"/>
              </a:spcBef>
            </a:pPr>
            <a:r>
              <a:rPr lang="en-US" sz="6000" b="1" dirty="0" smtClean="0">
                <a:solidFill>
                  <a:schemeClr val="accent1"/>
                </a:solidFill>
                <a:latin typeface="Comic Sans MS" pitchFamily="66" charset="0"/>
              </a:rPr>
              <a:t>C</a:t>
            </a:r>
            <a:r>
              <a:rPr lang="en-US" sz="5400" b="1" dirty="0" smtClean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en-US" sz="4800" b="1" dirty="0" err="1" smtClean="0">
                <a:solidFill>
                  <a:schemeClr val="accent1"/>
                </a:solidFill>
                <a:latin typeface="Comic Sans MS" pitchFamily="66" charset="0"/>
              </a:rPr>
              <a:t>irculation</a:t>
            </a:r>
            <a:endParaRPr lang="en-US" sz="4800" b="1" dirty="0">
              <a:solidFill>
                <a:schemeClr val="accent1"/>
              </a:solidFill>
              <a:latin typeface="Comic Sans MS" pitchFamily="66" charset="0"/>
            </a:endParaRPr>
          </a:p>
          <a:p>
            <a:pPr algn="l">
              <a:spcBef>
                <a:spcPct val="50000"/>
              </a:spcBef>
            </a:pPr>
            <a:r>
              <a:rPr lang="en-US" sz="6000" b="1" dirty="0" smtClean="0">
                <a:solidFill>
                  <a:schemeClr val="accent1"/>
                </a:solidFill>
                <a:latin typeface="Comic Sans MS" pitchFamily="66" charset="0"/>
              </a:rPr>
              <a:t>D</a:t>
            </a:r>
            <a:r>
              <a:rPr lang="en-US" sz="5400" b="1" dirty="0" smtClean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en-US" sz="4800" b="1" dirty="0" err="1" smtClean="0">
                <a:solidFill>
                  <a:schemeClr val="accent1"/>
                </a:solidFill>
                <a:latin typeface="Comic Sans MS" pitchFamily="66" charset="0"/>
              </a:rPr>
              <a:t>isability</a:t>
            </a:r>
            <a:endParaRPr lang="en-US" sz="4800" b="1" dirty="0">
              <a:solidFill>
                <a:schemeClr val="accent1"/>
              </a:solidFill>
              <a:latin typeface="Comic Sans MS" pitchFamily="66" charset="0"/>
            </a:endParaRPr>
          </a:p>
          <a:p>
            <a:pPr algn="l">
              <a:spcBef>
                <a:spcPct val="50000"/>
              </a:spcBef>
            </a:pPr>
            <a:r>
              <a:rPr lang="en-US" sz="6000" b="1" dirty="0" smtClean="0">
                <a:solidFill>
                  <a:schemeClr val="accent1"/>
                </a:solidFill>
                <a:latin typeface="Comic Sans MS" pitchFamily="66" charset="0"/>
              </a:rPr>
              <a:t>E</a:t>
            </a:r>
            <a:r>
              <a:rPr lang="en-US" sz="5400" b="1" dirty="0" smtClean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en-US" sz="4800" b="1" dirty="0" err="1" smtClean="0">
                <a:solidFill>
                  <a:schemeClr val="accent1"/>
                </a:solidFill>
                <a:latin typeface="Comic Sans MS" pitchFamily="66" charset="0"/>
              </a:rPr>
              <a:t>xposure</a:t>
            </a:r>
            <a:endParaRPr lang="el-GR" sz="48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9" name="8 - Εικόνα" descr="ABCDE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0715" y="1484784"/>
            <a:ext cx="4097749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D: Disability</a:t>
            </a:r>
            <a:endParaRPr lang="el-G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229199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</a:pPr>
            <a:r>
              <a:rPr lang="en-US" dirty="0" smtClean="0"/>
              <a:t>Conscious level</a:t>
            </a:r>
            <a:endParaRPr lang="el-GR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AVPU</a:t>
            </a:r>
            <a:r>
              <a:rPr lang="el-GR" dirty="0" smtClean="0"/>
              <a:t> ή </a:t>
            </a:r>
            <a:r>
              <a:rPr lang="en-US" dirty="0" smtClean="0"/>
              <a:t>GCS</a:t>
            </a:r>
            <a:endParaRPr lang="el-GR" dirty="0" smtClean="0"/>
          </a:p>
          <a:p>
            <a:pPr lvl="0">
              <a:spcBef>
                <a:spcPts val="600"/>
              </a:spcBef>
            </a:pPr>
            <a:r>
              <a:rPr lang="en-US" dirty="0" smtClean="0"/>
              <a:t>Pupils</a:t>
            </a:r>
            <a:endParaRPr lang="el-GR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Size</a:t>
            </a:r>
            <a:endParaRPr lang="el-GR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Equality</a:t>
            </a:r>
            <a:endParaRPr lang="el-GR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Responsiveness to light</a:t>
            </a:r>
            <a:endParaRPr lang="el-GR" dirty="0" smtClean="0"/>
          </a:p>
          <a:p>
            <a:pPr lvl="0">
              <a:spcBef>
                <a:spcPts val="600"/>
              </a:spcBef>
            </a:pPr>
            <a:r>
              <a:rPr lang="en-US" dirty="0" smtClean="0"/>
              <a:t>Neurological deficit</a:t>
            </a:r>
            <a:endParaRPr lang="el-GR" dirty="0" smtClean="0"/>
          </a:p>
          <a:p>
            <a:pPr lvl="0">
              <a:spcBef>
                <a:spcPts val="600"/>
              </a:spcBef>
            </a:pPr>
            <a:r>
              <a:rPr lang="en-US" dirty="0" smtClean="0"/>
              <a:t>Blood sugar</a:t>
            </a:r>
            <a:endParaRPr lang="el-GR" dirty="0" smtClean="0"/>
          </a:p>
          <a:p>
            <a:pPr lvl="0">
              <a:spcBef>
                <a:spcPts val="600"/>
              </a:spcBef>
            </a:pPr>
            <a:r>
              <a:rPr lang="en-US" dirty="0" smtClean="0"/>
              <a:t>Substances intake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8" name="7 - Εικόνα" descr="Strok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988840"/>
            <a:ext cx="3084562" cy="326850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E: Exposure</a:t>
            </a:r>
            <a:endParaRPr lang="el-G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84575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1200"/>
              </a:spcBef>
            </a:pPr>
            <a:r>
              <a:rPr lang="en-US" sz="3600" dirty="0" smtClean="0"/>
              <a:t>Look</a:t>
            </a:r>
            <a:r>
              <a:rPr lang="el-GR" sz="3600" dirty="0" smtClean="0"/>
              <a:t>:</a:t>
            </a:r>
          </a:p>
          <a:p>
            <a:pPr lvl="1">
              <a:spcBef>
                <a:spcPts val="200"/>
              </a:spcBef>
            </a:pPr>
            <a:r>
              <a:rPr lang="en-US" sz="3000" dirty="0" err="1" smtClean="0"/>
              <a:t>Ecchymosis</a:t>
            </a:r>
            <a:endParaRPr lang="el-GR" sz="3000" dirty="0" smtClean="0"/>
          </a:p>
          <a:p>
            <a:pPr lvl="1">
              <a:spcBef>
                <a:spcPts val="200"/>
              </a:spcBef>
            </a:pPr>
            <a:r>
              <a:rPr lang="en-US" sz="3000" dirty="0" err="1" smtClean="0"/>
              <a:t>Petecheia</a:t>
            </a:r>
            <a:endParaRPr lang="el-GR" sz="3000" dirty="0" smtClean="0"/>
          </a:p>
          <a:p>
            <a:pPr lvl="1">
              <a:spcBef>
                <a:spcPts val="200"/>
              </a:spcBef>
            </a:pPr>
            <a:r>
              <a:rPr lang="en-US" sz="3000" dirty="0" smtClean="0"/>
              <a:t>Bruises</a:t>
            </a:r>
            <a:endParaRPr lang="el-GR" sz="3000" dirty="0" smtClean="0"/>
          </a:p>
          <a:p>
            <a:pPr lvl="1">
              <a:spcBef>
                <a:spcPts val="200"/>
              </a:spcBef>
            </a:pPr>
            <a:r>
              <a:rPr lang="en-US" sz="3000" dirty="0" smtClean="0"/>
              <a:t>Rashes</a:t>
            </a:r>
            <a:endParaRPr lang="el-GR" sz="3000" dirty="0" smtClean="0"/>
          </a:p>
          <a:p>
            <a:pPr lvl="1">
              <a:spcBef>
                <a:spcPts val="200"/>
              </a:spcBef>
            </a:pPr>
            <a:r>
              <a:rPr lang="en-US" sz="3000" dirty="0" err="1" smtClean="0"/>
              <a:t>Oedema</a:t>
            </a:r>
            <a:endParaRPr lang="el-GR" sz="3000" dirty="0" smtClean="0"/>
          </a:p>
          <a:p>
            <a:pPr lvl="0">
              <a:spcBef>
                <a:spcPts val="1200"/>
              </a:spcBef>
            </a:pPr>
            <a:r>
              <a:rPr lang="en-US" sz="3600" dirty="0" smtClean="0"/>
              <a:t>Temperature</a:t>
            </a:r>
            <a:endParaRPr lang="el-GR" sz="3600" dirty="0" smtClean="0"/>
          </a:p>
          <a:p>
            <a:pPr lvl="0">
              <a:spcBef>
                <a:spcPts val="1200"/>
              </a:spcBef>
            </a:pPr>
            <a:r>
              <a:rPr lang="en-US" sz="3600" dirty="0" err="1" smtClean="0"/>
              <a:t>Enviroment</a:t>
            </a:r>
            <a:endParaRPr lang="el-GR" sz="3600" dirty="0" smtClean="0"/>
          </a:p>
          <a:p>
            <a:pPr lvl="0">
              <a:spcBef>
                <a:spcPts val="1200"/>
              </a:spcBef>
            </a:pPr>
            <a:r>
              <a:rPr lang="en-US" sz="3600" dirty="0" smtClean="0"/>
              <a:t>Call the expert</a:t>
            </a:r>
            <a:endParaRPr lang="el-GR" sz="3600" dirty="0" smtClean="0"/>
          </a:p>
        </p:txBody>
      </p:sp>
      <p:pic>
        <p:nvPicPr>
          <p:cNvPr id="4" name="3 - Εικόνα" descr="rea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149080"/>
            <a:ext cx="2143125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ABC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90262"/>
            <a:ext cx="5112568" cy="61350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assessment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68338" y="1772816"/>
            <a:ext cx="8139112" cy="475252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Personal safety</a:t>
            </a:r>
          </a:p>
          <a:p>
            <a:endParaRPr lang="en-GB" sz="2000" dirty="0" smtClean="0"/>
          </a:p>
          <a:p>
            <a:r>
              <a:rPr lang="en-GB" sz="4000" dirty="0" smtClean="0"/>
              <a:t>Patient responsiveness</a:t>
            </a:r>
          </a:p>
          <a:p>
            <a:endParaRPr lang="en-GB" sz="2000" dirty="0" smtClean="0"/>
          </a:p>
          <a:p>
            <a:r>
              <a:rPr lang="en-GB" sz="4000" dirty="0" smtClean="0"/>
              <a:t>First impression</a:t>
            </a:r>
          </a:p>
          <a:p>
            <a:pPr lvl="1"/>
            <a:r>
              <a:rPr lang="en-GB" dirty="0" smtClean="0"/>
              <a:t>Movement</a:t>
            </a:r>
          </a:p>
          <a:p>
            <a:pPr lvl="1"/>
            <a:r>
              <a:rPr lang="en-GB" dirty="0" smtClean="0"/>
              <a:t>Pulse</a:t>
            </a:r>
          </a:p>
          <a:p>
            <a:pPr lvl="1"/>
            <a:r>
              <a:rPr lang="en-GB" dirty="0" smtClean="0"/>
              <a:t>Respiratory effort</a:t>
            </a:r>
          </a:p>
          <a:p>
            <a:pPr lvl="1"/>
            <a:r>
              <a:rPr lang="en-GB" dirty="0" smtClean="0"/>
              <a:t>Temperature</a:t>
            </a:r>
          </a:p>
        </p:txBody>
      </p:sp>
      <p:pic>
        <p:nvPicPr>
          <p:cNvPr id="4" name="3 - Εικόνα" descr="Chil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5157192"/>
            <a:ext cx="1484784" cy="1484784"/>
          </a:xfrm>
          <a:prstGeom prst="rect">
            <a:avLst/>
          </a:prstGeom>
        </p:spPr>
      </p:pic>
      <p:pic>
        <p:nvPicPr>
          <p:cNvPr id="5" name="4 - Εικόνα" descr="Safety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1556792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979712" y="2300679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7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Airway</a:t>
            </a:r>
          </a:p>
        </p:txBody>
      </p:sp>
      <p:pic>
        <p:nvPicPr>
          <p:cNvPr id="3" name="2 - Εικόνα" descr="ABCD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0"/>
            <a:ext cx="3491880" cy="2216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Causes of airway obstruction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37891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539750" y="1772816"/>
            <a:ext cx="3959225" cy="446447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sz="3600" dirty="0" smtClean="0"/>
              <a:t>CNS depression</a:t>
            </a:r>
          </a:p>
          <a:p>
            <a:pPr>
              <a:spcAft>
                <a:spcPts val="1200"/>
              </a:spcAft>
            </a:pPr>
            <a:r>
              <a:rPr lang="en-US" sz="3600" dirty="0" smtClean="0"/>
              <a:t>Blood </a:t>
            </a:r>
          </a:p>
          <a:p>
            <a:pPr>
              <a:spcAft>
                <a:spcPts val="1200"/>
              </a:spcAft>
            </a:pPr>
            <a:r>
              <a:rPr lang="en-US" sz="3600" dirty="0" smtClean="0"/>
              <a:t>Vomit </a:t>
            </a:r>
          </a:p>
          <a:p>
            <a:pPr>
              <a:spcAft>
                <a:spcPts val="1200"/>
              </a:spcAft>
            </a:pPr>
            <a:r>
              <a:rPr lang="en-US" sz="3600" dirty="0" smtClean="0"/>
              <a:t>Foreign body </a:t>
            </a:r>
          </a:p>
          <a:p>
            <a:pPr>
              <a:spcAft>
                <a:spcPts val="1200"/>
              </a:spcAft>
            </a:pPr>
            <a:r>
              <a:rPr lang="en-US" sz="3600" dirty="0" smtClean="0"/>
              <a:t>Trauma </a:t>
            </a:r>
          </a:p>
        </p:txBody>
      </p:sp>
      <p:sp>
        <p:nvSpPr>
          <p:cNvPr id="3789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852988" y="1772816"/>
            <a:ext cx="4183508" cy="403267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600" dirty="0" smtClean="0"/>
              <a:t>Infection </a:t>
            </a:r>
          </a:p>
          <a:p>
            <a:pPr>
              <a:spcAft>
                <a:spcPts val="1200"/>
              </a:spcAft>
            </a:pPr>
            <a:r>
              <a:rPr lang="en-US" sz="3600" dirty="0" smtClean="0"/>
              <a:t>Inflammation </a:t>
            </a:r>
          </a:p>
          <a:p>
            <a:pPr>
              <a:spcAft>
                <a:spcPts val="1200"/>
              </a:spcAft>
            </a:pPr>
            <a:r>
              <a:rPr lang="en-US" sz="3600" dirty="0" err="1" smtClean="0"/>
              <a:t>Laryngospasm</a:t>
            </a:r>
            <a:r>
              <a:rPr lang="en-US" sz="3600" dirty="0" smtClean="0"/>
              <a:t> </a:t>
            </a:r>
          </a:p>
          <a:p>
            <a:pPr>
              <a:spcAft>
                <a:spcPts val="1200"/>
              </a:spcAft>
            </a:pPr>
            <a:r>
              <a:rPr lang="en-US" sz="3600" dirty="0" err="1" smtClean="0"/>
              <a:t>Bronchospasm</a:t>
            </a:r>
            <a:endParaRPr lang="en-GB" sz="3600" dirty="0" smtClean="0"/>
          </a:p>
        </p:txBody>
      </p:sp>
      <p:sp>
        <p:nvSpPr>
          <p:cNvPr id="37893" name="Rectangle 9"/>
          <p:cNvSpPr>
            <a:spLocks noChangeArrowheads="1"/>
          </p:cNvSpPr>
          <p:nvPr/>
        </p:nvSpPr>
        <p:spPr bwMode="auto">
          <a:xfrm>
            <a:off x="4572000" y="990600"/>
            <a:ext cx="426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SzPct val="120000"/>
            </a:pPr>
            <a:endParaRPr lang="en-GB" sz="2800" b="1">
              <a:solidFill>
                <a:srgbClr val="1C1C1C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SzPct val="120000"/>
            </a:pPr>
            <a:endParaRPr lang="en-GB" sz="2800" b="1">
              <a:solidFill>
                <a:srgbClr val="1C1C1C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SzPct val="120000"/>
              <a:buFontTx/>
              <a:buChar char="•"/>
            </a:pPr>
            <a:endParaRPr lang="en-GB" sz="2800" b="1">
              <a:solidFill>
                <a:srgbClr val="1C1C1C"/>
              </a:solidFill>
              <a:latin typeface="Calibri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35496" y="0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endParaRPr lang="el-GR" sz="5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7 - Εικόνα" descr="Funny animal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5213316"/>
            <a:ext cx="2195736" cy="1644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Recognition of airway obstruction</a:t>
            </a:r>
            <a:endParaRPr lang="en-GB" sz="4000" dirty="0" smtClean="0">
              <a:solidFill>
                <a:schemeClr val="bg1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54452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800" dirty="0" smtClean="0"/>
          </a:p>
          <a:p>
            <a:pPr>
              <a:spcAft>
                <a:spcPts val="1200"/>
              </a:spcAft>
              <a:defRPr/>
            </a:pPr>
            <a:r>
              <a:rPr lang="en-US" dirty="0" smtClean="0"/>
              <a:t>Talking</a:t>
            </a:r>
          </a:p>
          <a:p>
            <a:pPr>
              <a:spcAft>
                <a:spcPts val="1200"/>
              </a:spcAft>
              <a:defRPr/>
            </a:pPr>
            <a:endParaRPr lang="en-US" sz="1000" dirty="0" smtClean="0"/>
          </a:p>
          <a:p>
            <a:pPr>
              <a:spcAft>
                <a:spcPts val="1200"/>
              </a:spcAft>
              <a:defRPr/>
            </a:pPr>
            <a:r>
              <a:rPr lang="en-US" dirty="0" smtClean="0"/>
              <a:t>Difficulty breathing, distressed, choking</a:t>
            </a:r>
          </a:p>
          <a:p>
            <a:pPr>
              <a:spcAft>
                <a:spcPts val="1200"/>
              </a:spcAft>
              <a:defRPr/>
            </a:pPr>
            <a:endParaRPr lang="en-US" sz="1000" dirty="0" smtClean="0"/>
          </a:p>
          <a:p>
            <a:pPr>
              <a:spcAft>
                <a:spcPts val="1200"/>
              </a:spcAft>
              <a:defRPr/>
            </a:pPr>
            <a:r>
              <a:rPr lang="en-US" dirty="0" smtClean="0"/>
              <a:t>Shortness of breath</a:t>
            </a:r>
          </a:p>
          <a:p>
            <a:pPr>
              <a:spcAft>
                <a:spcPts val="1200"/>
              </a:spcAft>
              <a:defRPr/>
            </a:pPr>
            <a:endParaRPr lang="en-US" sz="1000" dirty="0" smtClean="0"/>
          </a:p>
          <a:p>
            <a:pPr>
              <a:spcAft>
                <a:spcPts val="1200"/>
              </a:spcAft>
              <a:defRPr/>
            </a:pPr>
            <a:r>
              <a:rPr lang="en-US" dirty="0" smtClean="0"/>
              <a:t>Noisy breathing</a:t>
            </a:r>
          </a:p>
          <a:p>
            <a:pPr lvl="1">
              <a:defRPr/>
            </a:pPr>
            <a:r>
              <a:rPr lang="en-US" dirty="0" err="1" smtClean="0"/>
              <a:t>Stridor</a:t>
            </a:r>
            <a:r>
              <a:rPr lang="en-US" dirty="0" smtClean="0"/>
              <a:t>, wheeze, gurgling </a:t>
            </a:r>
          </a:p>
          <a:p>
            <a:pPr lvl="1">
              <a:defRPr/>
            </a:pPr>
            <a:endParaRPr lang="en-US" sz="1000" dirty="0" smtClean="0"/>
          </a:p>
          <a:p>
            <a:pPr>
              <a:defRPr/>
            </a:pPr>
            <a:r>
              <a:rPr lang="en-US" dirty="0" smtClean="0"/>
              <a:t>See-saw respiratory pattern, accessory muscles</a:t>
            </a:r>
            <a:endParaRPr lang="en-GB" dirty="0" smtClean="0"/>
          </a:p>
        </p:txBody>
      </p:sp>
      <p:sp>
        <p:nvSpPr>
          <p:cNvPr id="4" name="3 - TextBox"/>
          <p:cNvSpPr txBox="1"/>
          <p:nvPr/>
        </p:nvSpPr>
        <p:spPr>
          <a:xfrm>
            <a:off x="35496" y="0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endParaRPr lang="el-GR" sz="5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- Εικόνα" descr="Airwa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408783"/>
            <a:ext cx="2843808" cy="1892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Gued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57542" y="3068961"/>
            <a:ext cx="1386458" cy="864096"/>
          </a:xfrm>
          <a:prstGeom prst="rect">
            <a:avLst/>
          </a:prstGeom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1003512"/>
          </a:xfrm>
        </p:spPr>
        <p:txBody>
          <a:bodyPr>
            <a:no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Treatment </a:t>
            </a:r>
            <a:r>
              <a:rPr lang="en-US" sz="4000" dirty="0" smtClean="0">
                <a:solidFill>
                  <a:schemeClr val="bg1"/>
                </a:solidFill>
              </a:rPr>
              <a:t>of airway obstruction</a:t>
            </a:r>
            <a:endParaRPr lang="en-GB" sz="4000" dirty="0" smtClean="0">
              <a:solidFill>
                <a:schemeClr val="bg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GB" sz="200" b="1" dirty="0" smtClean="0"/>
          </a:p>
          <a:p>
            <a:pPr>
              <a:lnSpc>
                <a:spcPct val="110000"/>
              </a:lnSpc>
              <a:defRPr/>
            </a:pPr>
            <a:r>
              <a:rPr lang="en-GB" dirty="0" smtClean="0"/>
              <a:t>Airway opening</a:t>
            </a:r>
            <a:r>
              <a:rPr lang="en-US" dirty="0" smtClean="0"/>
              <a:t>	</a:t>
            </a:r>
          </a:p>
          <a:p>
            <a:pPr lvl="1">
              <a:lnSpc>
                <a:spcPct val="110000"/>
              </a:lnSpc>
              <a:defRPr/>
            </a:pPr>
            <a:r>
              <a:rPr lang="en-US" dirty="0" smtClean="0"/>
              <a:t>Head tilt, chin lift, jaw thrust</a:t>
            </a:r>
          </a:p>
          <a:p>
            <a:pPr lvl="1">
              <a:lnSpc>
                <a:spcPct val="110000"/>
              </a:lnSpc>
              <a:defRPr/>
            </a:pPr>
            <a:endParaRPr lang="en-US" sz="1000" dirty="0" smtClean="0"/>
          </a:p>
          <a:p>
            <a:pPr>
              <a:lnSpc>
                <a:spcPct val="110000"/>
              </a:lnSpc>
              <a:defRPr/>
            </a:pPr>
            <a:r>
              <a:rPr lang="en-US" dirty="0" smtClean="0"/>
              <a:t>Simple adjuncts</a:t>
            </a:r>
          </a:p>
          <a:p>
            <a:pPr>
              <a:lnSpc>
                <a:spcPct val="110000"/>
              </a:lnSpc>
              <a:defRPr/>
            </a:pPr>
            <a:endParaRPr lang="en-US" sz="1000" dirty="0" smtClean="0"/>
          </a:p>
          <a:p>
            <a:pPr>
              <a:lnSpc>
                <a:spcPct val="110000"/>
              </a:lnSpc>
              <a:defRPr/>
            </a:pPr>
            <a:r>
              <a:rPr lang="en-US" dirty="0" smtClean="0"/>
              <a:t>Advanced techniques		</a:t>
            </a:r>
          </a:p>
          <a:p>
            <a:pPr lvl="1">
              <a:lnSpc>
                <a:spcPct val="110000"/>
              </a:lnSpc>
              <a:defRPr/>
            </a:pPr>
            <a:r>
              <a:rPr lang="en-US" dirty="0" smtClean="0"/>
              <a:t>e.g. LMA, tracheal tube</a:t>
            </a:r>
          </a:p>
          <a:p>
            <a:pPr lvl="1">
              <a:lnSpc>
                <a:spcPct val="110000"/>
              </a:lnSpc>
              <a:defRPr/>
            </a:pPr>
            <a:endParaRPr lang="en-US" sz="1000" dirty="0" smtClean="0"/>
          </a:p>
          <a:p>
            <a:pPr>
              <a:lnSpc>
                <a:spcPct val="110000"/>
              </a:lnSpc>
              <a:defRPr/>
            </a:pPr>
            <a:r>
              <a:rPr lang="en-GB" dirty="0" smtClean="0"/>
              <a:t>Oxygen</a:t>
            </a:r>
          </a:p>
          <a:p>
            <a:pPr>
              <a:lnSpc>
                <a:spcPct val="110000"/>
              </a:lnSpc>
              <a:defRPr/>
            </a:pPr>
            <a:r>
              <a:rPr lang="en-GB" dirty="0" smtClean="0"/>
              <a:t>Early </a:t>
            </a:r>
            <a:r>
              <a:rPr lang="en-GB" dirty="0" err="1" smtClean="0"/>
              <a:t>Caponography</a:t>
            </a:r>
            <a:endParaRPr lang="en-GB" dirty="0" smtClean="0"/>
          </a:p>
        </p:txBody>
      </p:sp>
      <p:sp>
        <p:nvSpPr>
          <p:cNvPr id="4" name="3 - TextBox"/>
          <p:cNvSpPr txBox="1"/>
          <p:nvPr/>
        </p:nvSpPr>
        <p:spPr>
          <a:xfrm>
            <a:off x="35496" y="0"/>
            <a:ext cx="792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endParaRPr lang="el-GR" sz="5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- Εικόνα" descr="Airway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4253" y="1484784"/>
            <a:ext cx="1249747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Airway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Protection of Cervical Spine</a:t>
            </a: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>
              <a:buNone/>
            </a:pPr>
            <a:endParaRPr lang="el-GR" dirty="0" smtClean="0"/>
          </a:p>
          <a:p>
            <a:r>
              <a:rPr lang="el-GR" b="1" i="1" dirty="0" smtClean="0"/>
              <a:t>Ο</a:t>
            </a:r>
            <a:r>
              <a:rPr lang="el-GR" b="1" i="1" baseline="-25000" dirty="0" smtClean="0"/>
              <a:t>2</a:t>
            </a:r>
            <a:endParaRPr lang="el-GR" b="1" i="1" baseline="-25000" dirty="0"/>
          </a:p>
        </p:txBody>
      </p:sp>
      <p:pic>
        <p:nvPicPr>
          <p:cNvPr id="4" name="3 - Εικόνα" descr="Attenti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116632"/>
            <a:ext cx="1634284" cy="1224136"/>
          </a:xfrm>
          <a:prstGeom prst="rect">
            <a:avLst/>
          </a:prstGeom>
        </p:spPr>
      </p:pic>
      <p:pic>
        <p:nvPicPr>
          <p:cNvPr id="5" name="4 - Εικόνα" descr="Oxyge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9" y="2690133"/>
            <a:ext cx="4392488" cy="3517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Λειτουργική μονάδα">
  <a:themeElements>
    <a:clrScheme name="Λειτουργική μονάδα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Λειτουργική μονάδ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2639</TotalTime>
  <Words>794</Words>
  <Application>Microsoft Office PowerPoint</Application>
  <PresentationFormat>Προβολή στην οθόνη (4:3)</PresentationFormat>
  <Paragraphs>324</Paragraphs>
  <Slides>32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3" baseType="lpstr">
      <vt:lpstr>Λειτουργική μονάδα</vt:lpstr>
      <vt:lpstr>ABCDE Approach ALS</vt:lpstr>
      <vt:lpstr>ABCDE Approach</vt:lpstr>
      <vt:lpstr>Διαφάνεια 3</vt:lpstr>
      <vt:lpstr>Initial assessment</vt:lpstr>
      <vt:lpstr>Διαφάνεια 5</vt:lpstr>
      <vt:lpstr>Causes of airway obstruction</vt:lpstr>
      <vt:lpstr>Recognition of airway obstruction</vt:lpstr>
      <vt:lpstr>Treatment of airway obstruction</vt:lpstr>
      <vt:lpstr>A: Airway</vt:lpstr>
      <vt:lpstr>Διαφάνεια 10</vt:lpstr>
      <vt:lpstr>Causes of breathing problems</vt:lpstr>
      <vt:lpstr>Recognition of breathing problems</vt:lpstr>
      <vt:lpstr>Treatment of breathing problems</vt:lpstr>
      <vt:lpstr>B: Breathing</vt:lpstr>
      <vt:lpstr>Διαφάνεια 15</vt:lpstr>
      <vt:lpstr>Causes of circulation problems</vt:lpstr>
      <vt:lpstr>Recognition of circulation problems</vt:lpstr>
      <vt:lpstr>Treatment of circulation problems</vt:lpstr>
      <vt:lpstr>Διαφάνεια 19</vt:lpstr>
      <vt:lpstr>Recognition</vt:lpstr>
      <vt:lpstr>ΚλΙμακα ΚΩματοΣ ΓλασκΩβηΣ</vt:lpstr>
      <vt:lpstr>Κλίμακα AVPU</vt:lpstr>
      <vt:lpstr>Treatment </vt:lpstr>
      <vt:lpstr>Διαφάνεια 24</vt:lpstr>
      <vt:lpstr>Exposure</vt:lpstr>
      <vt:lpstr>Διαφάνεια 26</vt:lpstr>
      <vt:lpstr>A: Airway</vt:lpstr>
      <vt:lpstr>B: Breathing</vt:lpstr>
      <vt:lpstr>C: Circulation</vt:lpstr>
      <vt:lpstr>D: Disability</vt:lpstr>
      <vt:lpstr>E: Exposure</vt:lpstr>
      <vt:lpstr>Διαφάνεια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Metaxenia Bareka</cp:lastModifiedBy>
  <cp:revision>20</cp:revision>
  <dcterms:created xsi:type="dcterms:W3CDTF">2017-03-14T11:30:36Z</dcterms:created>
  <dcterms:modified xsi:type="dcterms:W3CDTF">2019-03-21T11:16:01Z</dcterms:modified>
</cp:coreProperties>
</file>