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4660"/>
  </p:normalViewPr>
  <p:slideViewPr>
    <p:cSldViewPr>
      <p:cViewPr>
        <p:scale>
          <a:sx n="112" d="100"/>
          <a:sy n="112" d="100"/>
        </p:scale>
        <p:origin x="-1584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0C5D465-187D-4A06-85DF-66EA65BE36E0}" type="datetimeFigureOut">
              <a:rPr lang="el-GR" smtClean="0"/>
              <a:t>15/11/2018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5C8600-2A75-4F6E-9576-C2870E0F224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5D465-187D-4A06-85DF-66EA65BE36E0}" type="datetimeFigureOut">
              <a:rPr lang="el-GR" smtClean="0"/>
              <a:t>15/11/2018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C8600-2A75-4F6E-9576-C2870E0F22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0C5D465-187D-4A06-85DF-66EA65BE36E0}" type="datetimeFigureOut">
              <a:rPr lang="el-GR" smtClean="0"/>
              <a:t>15/11/2018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Ορθογώνιο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E5C8600-2A75-4F6E-9576-C2870E0F224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5D465-187D-4A06-85DF-66EA65BE36E0}" type="datetimeFigureOut">
              <a:rPr lang="el-GR" smtClean="0"/>
              <a:t>15/11/2018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5C8600-2A75-4F6E-9576-C2870E0F224E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5D465-187D-4A06-85DF-66EA65BE36E0}" type="datetimeFigureOut">
              <a:rPr lang="el-GR" smtClean="0"/>
              <a:t>15/11/2018</a:t>
            </a:fld>
            <a:endParaRPr lang="el-GR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E5C8600-2A75-4F6E-9576-C2870E0F224E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0C5D465-187D-4A06-85DF-66EA65BE36E0}" type="datetimeFigureOut">
              <a:rPr lang="el-GR" smtClean="0"/>
              <a:t>15/11/2018</a:t>
            </a:fld>
            <a:endParaRPr lang="el-GR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5C8600-2A75-4F6E-9576-C2870E0F224E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Θέση υποσέλιδου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0C5D465-187D-4A06-85DF-66EA65BE36E0}" type="datetimeFigureOut">
              <a:rPr lang="el-GR" smtClean="0"/>
              <a:t>15/11/2018</a:t>
            </a:fld>
            <a:endParaRPr lang="el-GR"/>
          </a:p>
        </p:txBody>
      </p:sp>
      <p:sp>
        <p:nvSpPr>
          <p:cNvPr id="12" name="Θέση αριθμού διαφάνειας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5C8600-2A75-4F6E-9576-C2870E0F224E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5D465-187D-4A06-85DF-66EA65BE36E0}" type="datetimeFigureOut">
              <a:rPr lang="el-GR" smtClean="0"/>
              <a:t>15/11/2018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5C8600-2A75-4F6E-9576-C2870E0F22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5D465-187D-4A06-85DF-66EA65BE36E0}" type="datetimeFigureOut">
              <a:rPr lang="el-GR" smtClean="0"/>
              <a:t>15/11/2018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5C8600-2A75-4F6E-9576-C2870E0F22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5D465-187D-4A06-85DF-66EA65BE36E0}" type="datetimeFigureOut">
              <a:rPr lang="el-GR" smtClean="0"/>
              <a:t>15/11/2018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5C8600-2A75-4F6E-9576-C2870E0F224E}" type="slidenum">
              <a:rPr lang="el-GR" smtClean="0"/>
              <a:t>‹#›</a:t>
            </a:fld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Ορθογώνιο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0C5D465-187D-4A06-85DF-66EA65BE36E0}" type="datetimeFigureOut">
              <a:rPr lang="el-GR" smtClean="0"/>
              <a:t>15/11/2018</a:t>
            </a:fld>
            <a:endParaRPr lang="el-GR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E5C8600-2A75-4F6E-9576-C2870E0F224E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0C5D465-187D-4A06-85DF-66EA65BE36E0}" type="datetimeFigureOut">
              <a:rPr lang="el-GR" smtClean="0"/>
              <a:t>15/11/2018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5C8600-2A75-4F6E-9576-C2870E0F224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ellenicparliament.gr/Vouli-ton-Ellinon/To-Politevma/Syntagma/article-13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wspot.gr/nomikes-plirofories/nomothesia/esda/arthro-9-eyropaiki-symvasi-dikaiomaton-toy-anthropoy-eleytheri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848872" cy="1828800"/>
          </a:xfrm>
        </p:spPr>
        <p:txBody>
          <a:bodyPr>
            <a:normAutofit fontScale="90000"/>
          </a:bodyPr>
          <a:lstStyle/>
          <a:p>
            <a:r>
              <a:rPr lang="el-GR" dirty="0" err="1" smtClean="0"/>
              <a:t>Υποθεσεισ</a:t>
            </a:r>
            <a:r>
              <a:rPr lang="el-GR" dirty="0" smtClean="0"/>
              <a:t> </a:t>
            </a:r>
            <a:r>
              <a:rPr lang="el-GR" dirty="0" err="1" smtClean="0"/>
              <a:t>μαρτυρων</a:t>
            </a:r>
            <a:r>
              <a:rPr lang="el-GR" dirty="0" smtClean="0"/>
              <a:t> του </a:t>
            </a:r>
            <a:r>
              <a:rPr lang="el-GR" dirty="0" err="1" smtClean="0"/>
              <a:t>ιεχωβα</a:t>
            </a:r>
            <a:r>
              <a:rPr lang="el-GR" dirty="0" smtClean="0"/>
              <a:t> που </a:t>
            </a:r>
            <a:r>
              <a:rPr lang="el-GR" dirty="0" err="1" smtClean="0"/>
              <a:t>κατεφυγαν</a:t>
            </a:r>
            <a:r>
              <a:rPr lang="el-GR" dirty="0" smtClean="0"/>
              <a:t> στο </a:t>
            </a:r>
            <a:r>
              <a:rPr lang="el-GR" dirty="0" err="1" smtClean="0"/>
              <a:t>εδδα</a:t>
            </a: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4427984" y="4293096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ΡΗΤΟΥ ΜΑΡΙΑ-ΕΙΡΗΝΗ</a:t>
            </a:r>
          </a:p>
          <a:p>
            <a:r>
              <a:rPr lang="el-GR" dirty="0" smtClean="0"/>
              <a:t>ΔΡΕΝΟ</a:t>
            </a:r>
            <a:r>
              <a:rPr lang="en-US" dirty="0" smtClean="0"/>
              <a:t>B</a:t>
            </a:r>
            <a:r>
              <a:rPr lang="el-GR" dirty="0" smtClean="0"/>
              <a:t>ΙΑΔΗΣ </a:t>
            </a:r>
            <a:r>
              <a:rPr lang="el-GR" dirty="0" smtClean="0"/>
              <a:t>ΘΩΜΑΣ</a:t>
            </a:r>
          </a:p>
          <a:p>
            <a:r>
              <a:rPr lang="el-GR" dirty="0" smtClean="0"/>
              <a:t>ΜΑΘΗΜΑ:ΘΡΗΣΚΕΥΤΙΚΕΣ ΜΕΙΟΝΟΤΗΤΕΣ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0772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Υπόθεση </a:t>
            </a:r>
            <a:r>
              <a:rPr lang="el-GR" dirty="0" err="1" smtClean="0"/>
              <a:t>Μανουσάκη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Απαγόρευση ανέγερσης τόπου λατρείας.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Στις 30 Μαρτίου 1983 ο </a:t>
            </a:r>
            <a:r>
              <a:rPr lang="el-GR" dirty="0" err="1" smtClean="0"/>
              <a:t>Μανουσάκης</a:t>
            </a:r>
            <a:r>
              <a:rPr lang="el-GR" dirty="0" smtClean="0"/>
              <a:t> νοίκιασε μία αίθουσα για την χρήση της ως ευκτήριου οίκου.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Στις 30 Ιουλίου 1983, ο ορθόδοξος ενοριακός ναός του </a:t>
            </a:r>
            <a:r>
              <a:rPr lang="el-GR" dirty="0" err="1" smtClean="0"/>
              <a:t>Γαζίου</a:t>
            </a:r>
            <a:r>
              <a:rPr lang="el-GR" dirty="0" smtClean="0"/>
              <a:t> </a:t>
            </a:r>
            <a:r>
              <a:rPr lang="el-GR" dirty="0"/>
              <a:t>ειδοποίησε τις αστυνομικές αρχές του Ηρακλείου για τη λειτουργία χωρίς άδεια ενός </a:t>
            </a:r>
            <a:r>
              <a:rPr lang="el-GR" dirty="0" err="1"/>
              <a:t>ευκτηρίου</a:t>
            </a:r>
            <a:r>
              <a:rPr lang="el-GR" dirty="0"/>
              <a:t> οίκου των μαρτύρων του </a:t>
            </a:r>
            <a:r>
              <a:rPr lang="el-GR" dirty="0" smtClean="0"/>
              <a:t>Ιεχωβά.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4393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διαδικασία στα εθνικά δικαστήρια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Δίκη στο </a:t>
            </a:r>
            <a:r>
              <a:rPr lang="el-GR" dirty="0" smtClean="0"/>
              <a:t>Μονομελές Πλημμελειοδικείο </a:t>
            </a:r>
            <a:r>
              <a:rPr lang="el-GR" dirty="0"/>
              <a:t>Ηρακλείου στις 6 Οκτωβρίου </a:t>
            </a:r>
            <a:r>
              <a:rPr lang="el-GR" dirty="0" smtClean="0"/>
              <a:t>1987.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Το δικαστήριο αθώωσε τους προσφεύγοντες καθώς δεν υπήρχε </a:t>
            </a:r>
            <a:r>
              <a:rPr lang="el-GR" dirty="0" smtClean="0"/>
              <a:t>προσηλυτισμός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389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Δίκη στο </a:t>
            </a:r>
            <a:r>
              <a:rPr lang="el-GR" dirty="0" smtClean="0"/>
              <a:t>Τριμελές Εφετείο </a:t>
            </a:r>
            <a:r>
              <a:rPr lang="el-GR" dirty="0"/>
              <a:t>Ηρακλείου στις 15 Φεβρουαρίου </a:t>
            </a:r>
            <a:r>
              <a:rPr lang="el-GR" dirty="0" smtClean="0"/>
              <a:t>1990.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 δικαστήριο καταδίκασε καθέναν από τους ενόχους σε τρεις μήνες φυλάκιση, μετατρέψιμη σε 400 δραχμές για κάθε ημέρα κρατήσεως, και σε χρηματική ποινή 20.000 </a:t>
            </a:r>
            <a:r>
              <a:rPr lang="el-GR" dirty="0" smtClean="0"/>
              <a:t>δραχμών επειδή λειτουργούσαν τον οίκο χωρίς την άδεια της εκκλησιαστικής αρχής και του Υπουργείου Παιδείας.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845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Δίκη στον Άρειο Πάγο στις 19 Μαρτίου 1991.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Οι ένοχοι άσκησαν αίτηση αναίρεσης, την οποία απέρριψε ο Άρειος Πάγος λέγοντας πως η άσκηση θρησκευτικής λατρείας δεν είναι απεριόριστη και </a:t>
            </a:r>
            <a:r>
              <a:rPr lang="el-GR" dirty="0" smtClean="0"/>
              <a:t>ανεξέλεγκτη (ΑΡΘΡΟ 1), </a:t>
            </a:r>
            <a:r>
              <a:rPr lang="el-GR" dirty="0" smtClean="0"/>
              <a:t>αλλά και πως πρόκειται για μία κρυφή θρησκεία.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5722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διαδικασία ενώπιον της </a:t>
            </a:r>
            <a:r>
              <a:rPr lang="el-GR" dirty="0" smtClean="0"/>
              <a:t>Επιτροπής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Προσέφυγαν στις </a:t>
            </a:r>
            <a:r>
              <a:rPr lang="el-GR" dirty="0"/>
              <a:t>7 Αυγούστου </a:t>
            </a:r>
            <a:r>
              <a:rPr lang="el-GR" dirty="0" smtClean="0"/>
              <a:t>1991.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Έκαναν προσφυγή επικαλούμενοι την παραβίαση διαφόρων άρθρων, αλλά η επιτροπή την έκανε δεκτή μόνο για το άρθρο 9.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261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διαδικασία ενώπιον του ΕΔΔΑ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Τα επιχειρήματα της Ελληνικής κυβέρνησης ότι θα μπορούσαν να προσφύγουν στην Συμβούλιο της Επικρατείας, αλλά δεν το έκαναν με σκοπό να προσβάλλουν την εθνική νομοθεσία.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Ως απάντηση οι προσφεύγοντες ανέφεραν πως ακόμα κι αν είχαν πραγματοποιήσει την προσφυγή, η άδεια δεν θα είχε χορηγηθεί.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0417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απόφαση του ΕΔΔΑ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Το δικαστήριο έκρινε ότι υπήρξε παραβίαση του άρθρου 9 και ότι η Ελλάδα έπρεπε να πληρώσει αποζημίωση για κόστη και </a:t>
            </a:r>
            <a:r>
              <a:rPr lang="el-GR" dirty="0"/>
              <a:t>τα έξοδα </a:t>
            </a:r>
            <a:r>
              <a:rPr lang="el-GR" dirty="0" smtClean="0"/>
              <a:t>4.030.100, μέσα σε περίοδο 3 μηνών.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Επίσης το δικαστήριο </a:t>
            </a:r>
            <a:r>
              <a:rPr lang="el-GR" dirty="0"/>
              <a:t>έκρινε ότι </a:t>
            </a:r>
            <a:r>
              <a:rPr lang="el-GR" dirty="0"/>
              <a:t>η</a:t>
            </a:r>
            <a:r>
              <a:rPr lang="el-GR" dirty="0" smtClean="0"/>
              <a:t> </a:t>
            </a:r>
            <a:r>
              <a:rPr lang="el-GR" dirty="0"/>
              <a:t>άφθονη νομολογία γι’ αυτό το ζήτημα φαίνεται να φανερώνει μια σαφή τάση των διοικητικών και εκκλησιαστικών αρχών να χρησιμοποιούν τις δυνατότητες αυτών των διατάξεων </a:t>
            </a:r>
            <a:r>
              <a:rPr lang="el-GR" u="sng" dirty="0"/>
              <a:t>προκειμένου να περιορίσουν </a:t>
            </a:r>
            <a:r>
              <a:rPr lang="el-GR" dirty="0"/>
              <a:t>τις δραστηριότητες των </a:t>
            </a:r>
            <a:r>
              <a:rPr lang="el-GR" u="sng" dirty="0"/>
              <a:t>μη ορθοδόξων </a:t>
            </a:r>
            <a:r>
              <a:rPr lang="el-GR" dirty="0"/>
              <a:t>θρησκευμάτων.</a:t>
            </a:r>
          </a:p>
        </p:txBody>
      </p:sp>
    </p:spTree>
    <p:extLst>
      <p:ext uri="{BB962C8B-B14F-4D97-AF65-F5344CB8AC3E}">
        <p14:creationId xmlns:p14="http://schemas.microsoft.com/office/powerpoint/2010/main" val="231890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Εβραίος προσφυγών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2431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Δυσκολίες που </a:t>
            </a:r>
            <a:r>
              <a:rPr lang="el-GR" dirty="0" smtClean="0"/>
              <a:t>αντιμετώπιζαν</a:t>
            </a:r>
            <a:r>
              <a:rPr lang="en-US" dirty="0" smtClean="0"/>
              <a:t>?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Μόνο το 10% του πληθυσμού δεν είναι Ελληνορθόδοξο.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Δεν είχαν νομική προσωπικότητα και υπόσταση.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Δεν έχουν τη δυνατότητα ανέγερσης οίκου λατρείας.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Το Σύνταγμα απαγορεύει τον προσηλυτισμό.</a:t>
            </a:r>
          </a:p>
        </p:txBody>
      </p:sp>
    </p:spTree>
    <p:extLst>
      <p:ext uri="{BB962C8B-B14F-4D97-AF65-F5344CB8AC3E}">
        <p14:creationId xmlns:p14="http://schemas.microsoft.com/office/powerpoint/2010/main" val="371284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Υπόθεση </a:t>
            </a:r>
            <a:r>
              <a:rPr lang="el-GR" dirty="0" smtClean="0"/>
              <a:t>Κοκκινάκη</a:t>
            </a:r>
            <a:r>
              <a:rPr lang="en-US" dirty="0" smtClean="0"/>
              <a:t> (</a:t>
            </a:r>
            <a:r>
              <a:rPr lang="el-GR" dirty="0" err="1" smtClean="0"/>
              <a:t>φωτο</a:t>
            </a:r>
            <a:r>
              <a:rPr lang="el-GR" dirty="0" smtClean="0"/>
              <a:t>?)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Περίπτωση προσηλυτισμού.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Υπέστη πάνω από εξήντα συλλήψεις καθώς και πολυάριθμες εκτοπίσεις και φυλακίσεις.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Η υπόθεση ξεκίνησε όταν ο ίδιος και η σύζυγος του επισκέφθηκαν τον σπίτι της κυρίας Κυριακάκη, στις 2 Μαρτίου 1986.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196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διαδικασία στα εθνικά δικαστήρια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Δίκη </a:t>
            </a:r>
            <a:r>
              <a:rPr lang="el-GR" dirty="0"/>
              <a:t>στο Τριμελές Πλημμελειοδικείο </a:t>
            </a:r>
            <a:r>
              <a:rPr lang="el-GR" dirty="0" smtClean="0"/>
              <a:t>Λασιθίου βάση του άρθρου 4, στις 20 Μαρτίου του 1986.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Το ζεύγος καταδικάστηκε για προσηλυτισμό σε 4 μήνες φυλάκισης (μετατρέψιμη σε χρηματική ποινή), αλλά και σε πρόστιμο 10.000 δραχμών.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862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228600"/>
            <a:ext cx="8370512" cy="99060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Δίκη στο Εφετείο της Κρήτης στις 17 Μαρτίου 1987.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Απαλλάχθηκε η σύζυγος του Κοκκινάκη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Η ποινή του μειώθηκε σε φυλάκιση 3 μηνών, μετατρέψιμης σε χρηματική ποινή.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Ένας εκ των δικαστών πίστευε στην </a:t>
            </a:r>
            <a:r>
              <a:rPr lang="el-GR" dirty="0" err="1" smtClean="0"/>
              <a:t>αθωώτητα</a:t>
            </a:r>
            <a:r>
              <a:rPr lang="el-GR" dirty="0" smtClean="0"/>
              <a:t> του Μίνωα Κοκκινάκη.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2082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Δίκη στον Άρειο Πάγο στις 22 Απριλίου 1988.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Ο </a:t>
            </a:r>
            <a:r>
              <a:rPr lang="el-GR" dirty="0" err="1" smtClean="0"/>
              <a:t>Κοκκινάκης</a:t>
            </a:r>
            <a:r>
              <a:rPr lang="el-GR" dirty="0" smtClean="0"/>
              <a:t> άσκησε αναίρεση με βασικό ισχυρισμό την αντισυνταγματικότητα του άρθρου 4.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Το δικαστήριο απέρριψε την αναίρεση, υπογραμμίζοντας ότι τα άρθρα 4 και </a:t>
            </a:r>
            <a:r>
              <a:rPr lang="el-GR" dirty="0" smtClean="0">
                <a:hlinkClick r:id="rId2"/>
              </a:rPr>
              <a:t>13</a:t>
            </a:r>
            <a:r>
              <a:rPr lang="el-GR" dirty="0" smtClean="0"/>
              <a:t> είναι σε πλήρη ταύτιση.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 smtClean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371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διαδικασία ενώπιον της </a:t>
            </a:r>
            <a:r>
              <a:rPr lang="el-GR" dirty="0" smtClean="0"/>
              <a:t>Επιτροπής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Ο </a:t>
            </a:r>
            <a:r>
              <a:rPr lang="el-GR" dirty="0" err="1" smtClean="0"/>
              <a:t>Κοκκινάκης</a:t>
            </a:r>
            <a:r>
              <a:rPr lang="el-GR" dirty="0" smtClean="0"/>
              <a:t> υπέβαλε αίτηση στις 22 Αυγούστου 1988.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Τα επιχειρήματα του Κοκκινάκη αφορούσαν κυρίως τον περιορισμό της θρησκευτικής του ελευθερίας.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Η επιτροπή έκανε δεκτή την αίτηση πιστεύοντας ότι υπήρχε παραβίαση του </a:t>
            </a:r>
            <a:r>
              <a:rPr lang="el-GR" dirty="0" smtClean="0">
                <a:hlinkClick r:id="rId2"/>
              </a:rPr>
              <a:t>άρθρου 9</a:t>
            </a:r>
            <a:r>
              <a:rPr lang="el-GR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521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διαδικασία ενώπιον του ΕΔΔΑ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Τα επιχειρήματα της Ελλάδος ήταν ότι επιτρέπει την χριστιανική μαρτυρία, αλλά όχι τον αθέμιτο προσηλυτισμό.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Ο </a:t>
            </a:r>
            <a:r>
              <a:rPr lang="el-GR" dirty="0" err="1" smtClean="0"/>
              <a:t>Κοκκινάκης</a:t>
            </a:r>
            <a:r>
              <a:rPr lang="el-GR" dirty="0" smtClean="0"/>
              <a:t> υποστήριζε την εσφαλμένη εφαρμογή του άρθρου 4, του </a:t>
            </a:r>
            <a:r>
              <a:rPr lang="el-GR" dirty="0" err="1" smtClean="0"/>
              <a:t>μεταξικού</a:t>
            </a:r>
            <a:r>
              <a:rPr lang="el-GR" dirty="0" smtClean="0"/>
              <a:t> νόμου. Επίσης ότι η ποινικοποίηση του προσηλυτισμού χρησιμοποιήθηκε ως μέσο πίεσης εναντίον των θρησκευτικών μειονοτήτων.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8454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Απόφαση του ΕΔΔΑ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Ήταν υπέρ της παραβίασης του άρθρου 9.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Αποφάσισε ότι το ελληνικό κράτος πρέπει να </a:t>
            </a:r>
            <a:r>
              <a:rPr lang="el-GR" dirty="0"/>
              <a:t>δώσει αποζημίωση 400.000 </a:t>
            </a:r>
            <a:r>
              <a:rPr lang="el-GR" dirty="0" smtClean="0"/>
              <a:t>δραχμές </a:t>
            </a:r>
            <a:r>
              <a:rPr lang="el-GR" dirty="0"/>
              <a:t>για χρηματική βλάβη και το ποσό των 2.789.500 δραχμών για δικαστικές δαπάνες.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2728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216</TotalTime>
  <Words>681</Words>
  <Application>Microsoft Office PowerPoint</Application>
  <PresentationFormat>Προβολή στην οθόνη (4:3)</PresentationFormat>
  <Paragraphs>54</Paragraphs>
  <Slides>17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Διάμεσος</vt:lpstr>
      <vt:lpstr>Υποθεσεισ μαρτυρων του ιεχωβα που κατεφυγαν στο εδδα.</vt:lpstr>
      <vt:lpstr>Δυσκολίες που αντιμετώπιζαν?</vt:lpstr>
      <vt:lpstr>Υπόθεση Κοκκινάκη (φωτο?) </vt:lpstr>
      <vt:lpstr>Η διαδικασία στα εθνικά δικαστήρια</vt:lpstr>
      <vt:lpstr>Παρουσίαση του PowerPoint</vt:lpstr>
      <vt:lpstr>Παρουσίαση του PowerPoint</vt:lpstr>
      <vt:lpstr>Η διαδικασία ενώπιον της Επιτροπής</vt:lpstr>
      <vt:lpstr>Η διαδικασία ενώπιον του ΕΔΔΑ</vt:lpstr>
      <vt:lpstr>Απόφαση του ΕΔΔΑ</vt:lpstr>
      <vt:lpstr>Υπόθεση Μανουσάκη</vt:lpstr>
      <vt:lpstr>Η διαδικασία στα εθνικά δικαστήρια</vt:lpstr>
      <vt:lpstr>Παρουσίαση του PowerPoint</vt:lpstr>
      <vt:lpstr>Παρουσίαση του PowerPoint</vt:lpstr>
      <vt:lpstr>Η διαδικασία ενώπιον της Επιτροπής</vt:lpstr>
      <vt:lpstr>Η διαδικασία ενώπιον του ΕΔΔΑ</vt:lpstr>
      <vt:lpstr>Η απόφαση του ΕΔΔΑ</vt:lpstr>
      <vt:lpstr>Εβραίος προσφυγών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ΜΑΡΙΑ-ΕΙΡΗΝΗ ΡΗΤΟΥ</dc:creator>
  <cp:lastModifiedBy>user</cp:lastModifiedBy>
  <cp:revision>17</cp:revision>
  <dcterms:created xsi:type="dcterms:W3CDTF">2018-11-13T16:33:32Z</dcterms:created>
  <dcterms:modified xsi:type="dcterms:W3CDTF">2018-11-15T12:42:36Z</dcterms:modified>
</cp:coreProperties>
</file>