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6" r:id="rId3"/>
    <p:sldId id="291" r:id="rId4"/>
    <p:sldId id="300" r:id="rId5"/>
    <p:sldId id="301" r:id="rId6"/>
    <p:sldId id="302" r:id="rId7"/>
    <p:sldId id="303" r:id="rId8"/>
    <p:sldId id="307" r:id="rId9"/>
    <p:sldId id="299" r:id="rId10"/>
    <p:sldId id="258" r:id="rId11"/>
    <p:sldId id="296" r:id="rId12"/>
    <p:sldId id="297" r:id="rId13"/>
    <p:sldId id="293" r:id="rId14"/>
    <p:sldId id="259" r:id="rId15"/>
    <p:sldId id="292" r:id="rId16"/>
    <p:sldId id="260" r:id="rId17"/>
    <p:sldId id="261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4" r:id="rId44"/>
    <p:sldId id="264" r:id="rId45"/>
    <p:sldId id="265" r:id="rId46"/>
    <p:sldId id="295" r:id="rId47"/>
    <p:sldId id="298" r:id="rId48"/>
    <p:sldId id="304" r:id="rId49"/>
    <p:sldId id="305" r:id="rId5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890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41164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8907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9266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4334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2071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722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9100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29472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824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766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D6653E-1385-47B2-AE56-16314A485AB0}" type="datetimeFigureOut">
              <a:rPr lang="el-GR" smtClean="0"/>
              <a:t>3/1/2018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1DD2C-4BB4-44F2-BACE-680E97380E0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4449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png"/><Relationship Id="rId4" Type="http://schemas.openxmlformats.org/officeDocument/2006/relationships/image" Target="../media/image44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5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5194" y="-876"/>
            <a:ext cx="28860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1828799" y="-18473"/>
            <a:ext cx="7048949" cy="3746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Anaesthesia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safety</a:t>
            </a:r>
            <a:b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/>
            </a:r>
            <a:b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Post Anesthesia Care Unit</a:t>
            </a:r>
            <a:r>
              <a:rPr lang="en-US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“PACU”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Common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postanesthesia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 complications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Calibri" pitchFamily="34" charset="0"/>
                <a:cs typeface="Times New Roman" pitchFamily="18" charset="0"/>
              </a:rPr>
              <a:t> and treatment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l-G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514" y="3520152"/>
            <a:ext cx="5049451" cy="33275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6" y="3909373"/>
            <a:ext cx="4255650" cy="2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9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52084" y="74428"/>
            <a:ext cx="6163229" cy="1048907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85750" y="1214438"/>
            <a:ext cx="9715500" cy="5572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el-GR" b="1" dirty="0" smtClean="0">
                <a:solidFill>
                  <a:schemeClr val="bg1"/>
                </a:solidFill>
              </a:rPr>
              <a:t>Design should match function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Location:</a:t>
            </a:r>
          </a:p>
          <a:p>
            <a:pPr lvl="1" algn="l">
              <a:spcBef>
                <a:spcPts val="120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Close to the  OR.</a:t>
            </a:r>
          </a:p>
          <a:p>
            <a:pPr lvl="1" algn="l">
              <a:spcBef>
                <a:spcPts val="120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Access to x-ray, blood bank &amp; clinical labs, ICU</a:t>
            </a:r>
          </a:p>
          <a:p>
            <a:pPr lvl="1" algn="l">
              <a:spcBef>
                <a:spcPts val="120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Ideal 1.5 PACU bed for each OR</a:t>
            </a:r>
          </a:p>
          <a:p>
            <a:pPr lvl="1" algn="l">
              <a:spcBef>
                <a:spcPts val="120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Min of 7 feet between beds</a:t>
            </a:r>
            <a:endParaRPr lang="en-US" altLang="el-GR" sz="32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Monitoring equipment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Emergency equipment</a:t>
            </a:r>
          </a:p>
          <a:p>
            <a:pPr algn="l">
              <a:lnSpc>
                <a:spcPct val="150000"/>
              </a:lnSpc>
              <a:spcBef>
                <a:spcPts val="12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Personnel (1:1, 1:3 acceptable), 1:1 for the first 15 min, then 1:2</a:t>
            </a: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718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71688" y="471055"/>
            <a:ext cx="2989839" cy="65228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74" y="2464133"/>
            <a:ext cx="5981700" cy="3819525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3781" y="588291"/>
            <a:ext cx="5946485" cy="3459114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6530109" y="123210"/>
            <a:ext cx="5024582" cy="347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Phase I</a:t>
            </a:r>
            <a:endParaRPr lang="el-GR" sz="3200" dirty="0"/>
          </a:p>
        </p:txBody>
      </p:sp>
      <p:sp>
        <p:nvSpPr>
          <p:cNvPr id="12" name="Ορθογώνιο 11"/>
          <p:cNvSpPr/>
          <p:nvPr/>
        </p:nvSpPr>
        <p:spPr>
          <a:xfrm>
            <a:off x="6682509" y="4182608"/>
            <a:ext cx="5024582" cy="347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Phase II</a:t>
            </a:r>
            <a:endParaRPr lang="el-GR" sz="32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6349" y="4700385"/>
            <a:ext cx="5913917" cy="206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2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71688" y="471055"/>
            <a:ext cx="2989839" cy="652280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Σχετική εικό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6607" y="2190337"/>
            <a:ext cx="5934075" cy="414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93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71688" y="123210"/>
            <a:ext cx="6143625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45" y="2023340"/>
            <a:ext cx="5757430" cy="43815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4954" y="1204912"/>
            <a:ext cx="5867400" cy="444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43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71688" y="123210"/>
            <a:ext cx="6143625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Admission to 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412577" y="1122075"/>
            <a:ext cx="9791123" cy="5572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200000"/>
              </a:lnSpc>
              <a:spcBef>
                <a:spcPts val="0"/>
              </a:spcBef>
              <a:defRPr/>
            </a:pPr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Steps</a:t>
            </a:r>
            <a:endParaRPr lang="en-US" sz="3200" b="1" dirty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Coordinate prior to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arrival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Assess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airway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Administer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oxygen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Apply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monitors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Obtain vital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signs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Receive report from anesthesia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personnel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3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071688" y="123210"/>
            <a:ext cx="6143625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Admission to 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412577" y="1122075"/>
            <a:ext cx="9791123" cy="5572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2161309" y="1855919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ANESTHETIC REPORT</a:t>
            </a:r>
            <a:endParaRPr lang="en-US" sz="2400" b="0" i="0" u="none" strike="noStrike" baseline="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Emphasis on problems that may impact the immediate postoperative course: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Lab values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Difficult IV access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Difficult intubations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Intraoperative hemodynamic instability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Electrocardiogram changes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PACU orders</a:t>
            </a:r>
          </a:p>
        </p:txBody>
      </p:sp>
    </p:spTree>
    <p:extLst>
      <p:ext uri="{BB962C8B-B14F-4D97-AF65-F5344CB8AC3E}">
        <p14:creationId xmlns:p14="http://schemas.microsoft.com/office/powerpoint/2010/main" val="156639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736703" y="123210"/>
            <a:ext cx="6176385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Patient care in the 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412577" y="1122075"/>
            <a:ext cx="9791123" cy="557212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Admission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Apply oxygen and monitor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Receive report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Monitor &amp; Observe &amp; Manage</a:t>
            </a:r>
          </a:p>
          <a:p>
            <a:pPr lvl="1"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</a:t>
            </a: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 To </a:t>
            </a:r>
            <a:r>
              <a:rPr lang="en-US" altLang="el-GR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Achieve </a:t>
            </a:r>
          </a:p>
          <a:p>
            <a:pPr lvl="2"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Cardiovascular stability</a:t>
            </a:r>
          </a:p>
          <a:p>
            <a:pPr lvl="2"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Respiratory stability</a:t>
            </a:r>
          </a:p>
          <a:p>
            <a:pPr lvl="2"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Pain control</a:t>
            </a:r>
          </a:p>
          <a:p>
            <a:pPr algn="l">
              <a:lnSpc>
                <a:spcPct val="150000"/>
              </a:lnSpc>
              <a:spcBef>
                <a:spcPct val="0"/>
              </a:spcBef>
            </a:pPr>
            <a:r>
              <a:rPr lang="en-US" altLang="el-G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Discharge from PACU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791" y="1919287"/>
            <a:ext cx="474345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8118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736703" y="123210"/>
            <a:ext cx="6176385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Monitoring in the PACU </a:t>
            </a:r>
          </a:p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ABCDE approach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798611" y="461818"/>
            <a:ext cx="9735117" cy="56689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1200"/>
              </a:spcBef>
            </a:pPr>
            <a:endParaRPr lang="en-US" altLang="el-GR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Baseline vital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signs</a:t>
            </a:r>
          </a:p>
          <a:p>
            <a:pPr algn="l">
              <a:lnSpc>
                <a:spcPct val="150000"/>
              </a:lnSpc>
              <a:spcBef>
                <a:spcPct val="5000"/>
              </a:spcBef>
              <a:defRPr/>
            </a:pP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Assess airway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Respiration</a:t>
            </a:r>
          </a:p>
          <a:p>
            <a:pPr lvl="1" algn="l"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RR/min,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Rhythm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 algn="l"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Pulse oximetry</a:t>
            </a:r>
          </a:p>
          <a:p>
            <a:pPr algn="l">
              <a:lnSpc>
                <a:spcPct val="150000"/>
              </a:lnSpc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Circulation</a:t>
            </a:r>
          </a:p>
          <a:p>
            <a:pPr lvl="1" algn="l"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PR/min &amp; Blood pressure</a:t>
            </a:r>
          </a:p>
          <a:p>
            <a:pPr lvl="1" algn="l"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ECG</a:t>
            </a:r>
          </a:p>
          <a:p>
            <a:pPr algn="l">
              <a:lnSpc>
                <a:spcPct val="150000"/>
              </a:lnSpc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Level of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consciousness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algn="l">
              <a:lnSpc>
                <a:spcPct val="150000"/>
              </a:lnSpc>
              <a:spcBef>
                <a:spcPct val="5000"/>
              </a:spcBef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Pain scores</a:t>
            </a:r>
          </a:p>
        </p:txBody>
      </p:sp>
      <p:sp>
        <p:nvSpPr>
          <p:cNvPr id="2" name="Ορθογώνιο 1"/>
          <p:cNvSpPr/>
          <p:nvPr/>
        </p:nvSpPr>
        <p:spPr>
          <a:xfrm>
            <a:off x="8192655" y="5578764"/>
            <a:ext cx="37478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</a:rPr>
              <a:t>Surgical Incision Site/Dressing/Drains</a:t>
            </a:r>
            <a:endParaRPr lang="el-GR" dirty="0"/>
          </a:p>
        </p:txBody>
      </p:sp>
      <p:sp>
        <p:nvSpPr>
          <p:cNvPr id="3" name="Ορθογώνιο 2"/>
          <p:cNvSpPr/>
          <p:nvPr/>
        </p:nvSpPr>
        <p:spPr>
          <a:xfrm>
            <a:off x="8102386" y="5017713"/>
            <a:ext cx="37088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Comic Sans MS" panose="030F0702030302020204" pitchFamily="66" charset="0"/>
              </a:rPr>
              <a:t>Exposure</a:t>
            </a:r>
            <a:endParaRPr lang="el-GR" sz="3200" dirty="0">
              <a:latin typeface="Comic Sans MS" panose="030F0702030302020204" pitchFamily="66" charset="0"/>
            </a:endParaRPr>
          </a:p>
        </p:txBody>
      </p:sp>
      <p:sp>
        <p:nvSpPr>
          <p:cNvPr id="4" name="Ορθογώνιο 3"/>
          <p:cNvSpPr/>
          <p:nvPr/>
        </p:nvSpPr>
        <p:spPr>
          <a:xfrm>
            <a:off x="8220590" y="5885938"/>
            <a:ext cx="192071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</a:rPr>
              <a:t>Intravenous Fluids</a:t>
            </a:r>
            <a:endParaRPr lang="el-GR" dirty="0"/>
          </a:p>
        </p:txBody>
      </p:sp>
      <p:sp>
        <p:nvSpPr>
          <p:cNvPr id="5" name="Ορθογώνιο 4"/>
          <p:cNvSpPr/>
          <p:nvPr/>
        </p:nvSpPr>
        <p:spPr>
          <a:xfrm>
            <a:off x="6022103" y="6301623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rbel" panose="020B0503020204020204" pitchFamily="34" charset="0"/>
              </a:rPr>
              <a:t>Other Tubes: Foley, NG tube, suction, amount and type of drainage</a:t>
            </a:r>
            <a:endParaRPr lang="el-GR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6422" y="2209800"/>
            <a:ext cx="2324100" cy="24384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88" y="3841172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49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61" y="83126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631709" y="208936"/>
            <a:ext cx="5055470" cy="7715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512291" y="186814"/>
            <a:ext cx="7324435" cy="690642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Common PACU Problems</a:t>
            </a:r>
            <a:endParaRPr lang="en-US" altLang="el-GR" sz="40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502514" y="1730409"/>
            <a:ext cx="4392757" cy="4873587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Airway obstruction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Hypoxemia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Hypoventilation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Hypotension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Hypertension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Cardiac arrhythmias</a:t>
            </a:r>
          </a:p>
          <a:p>
            <a:pPr algn="l">
              <a:lnSpc>
                <a:spcPct val="150000"/>
              </a:lnSpc>
              <a:spcBef>
                <a:spcPts val="6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Hypothermia</a:t>
            </a: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7873858" y="1701510"/>
            <a:ext cx="4000500" cy="4810125"/>
          </a:xfrm>
          <a:prstGeom prst="rect">
            <a:avLst/>
          </a:prstGeom>
          <a:noFill/>
          <a:ln w="12700" algn="ctr">
            <a:noFill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l-GR" sz="2400" b="1" dirty="0">
                <a:latin typeface="Times New Roman" panose="02020603050405020304" pitchFamily="18" charset="0"/>
              </a:rPr>
              <a:t>  </a:t>
            </a:r>
            <a:r>
              <a:rPr lang="en-US" altLang="el-G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Bleeding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l-G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Agitation 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l-G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Delayed recovery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l-G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“PONV”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l-G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Pain</a:t>
            </a:r>
          </a:p>
          <a:p>
            <a:pPr eaLnBrk="1" hangingPunct="1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el-G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Oliguria</a:t>
            </a:r>
          </a:p>
        </p:txBody>
      </p:sp>
    </p:spTree>
    <p:extLst>
      <p:ext uri="{BB962C8B-B14F-4D97-AF65-F5344CB8AC3E}">
        <p14:creationId xmlns:p14="http://schemas.microsoft.com/office/powerpoint/2010/main" val="110569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1382" y="92364"/>
            <a:ext cx="7057881" cy="1050637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Airway Obstruction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1238250" y="1643064"/>
            <a:ext cx="7772400" cy="46053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Most common: tongue fall back </a:t>
            </a: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 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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posterior pharynx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May be foreign body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Inadequate relaxant reversal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Residual anesthesia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61" y="83126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55833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5194" y="-876"/>
            <a:ext cx="28860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514" y="3520152"/>
            <a:ext cx="5049451" cy="33275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6" y="3909373"/>
            <a:ext cx="4255650" cy="2937000"/>
          </a:xfrm>
          <a:prstGeom prst="rect">
            <a:avLst/>
          </a:prstGeom>
        </p:spPr>
      </p:pic>
      <p:sp>
        <p:nvSpPr>
          <p:cNvPr id="8" name="Ορθογώνιο 7"/>
          <p:cNvSpPr/>
          <p:nvPr/>
        </p:nvSpPr>
        <p:spPr>
          <a:xfrm>
            <a:off x="1884217" y="958650"/>
            <a:ext cx="718589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causes for </a:t>
            </a:r>
            <a:r>
              <a:rPr lang="en-US" sz="24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anaesthesia</a:t>
            </a: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mortality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factors that influence </a:t>
            </a:r>
            <a:r>
              <a:rPr lang="en-US" sz="24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anaesthetic</a:t>
            </a: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risk</a:t>
            </a:r>
            <a:endParaRPr lang="en-U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reasons for the decrease </a:t>
            </a:r>
            <a:r>
              <a:rPr lang="en-US" sz="240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anaesthetic</a:t>
            </a: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mortality</a:t>
            </a:r>
            <a:endParaRPr lang="en-U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2041451" y="171243"/>
            <a:ext cx="71025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Anaesthesia</a:t>
            </a: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safety</a:t>
            </a:r>
            <a:b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</a:b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294038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166813" y="1572199"/>
            <a:ext cx="9429750" cy="5281179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Patient’s stimulation,</a:t>
            </a:r>
          </a:p>
          <a:p>
            <a:pPr>
              <a:lnSpc>
                <a:spcPct val="150000"/>
              </a:lnSpc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Suction,</a:t>
            </a:r>
          </a:p>
          <a:p>
            <a:pPr>
              <a:lnSpc>
                <a:spcPct val="150000"/>
              </a:lnSpc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Oral Airway,</a:t>
            </a:r>
          </a:p>
          <a:p>
            <a:pPr>
              <a:lnSpc>
                <a:spcPct val="150000"/>
              </a:lnSpc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Nasal Airway,</a:t>
            </a:r>
          </a:p>
          <a:p>
            <a:pPr>
              <a:lnSpc>
                <a:spcPct val="150000"/>
              </a:lnSpc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Others:</a:t>
            </a:r>
          </a:p>
          <a:p>
            <a:pPr lvl="1"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Tracheal intubation</a:t>
            </a:r>
          </a:p>
          <a:p>
            <a:pPr lvl="1">
              <a:defRPr/>
            </a:pPr>
            <a:r>
              <a:rPr lang="en-US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Cricothyroidotomy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Tracheotomy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5056" y="161929"/>
            <a:ext cx="8702964" cy="988588"/>
          </a:xfrm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Management of Airway Obstruction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61" y="83126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 descr="Σχετική εικόνα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236" y="921991"/>
            <a:ext cx="4407764" cy="5509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26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2660073" y="71439"/>
            <a:ext cx="7107815" cy="999979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Hypoventilation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995052" y="1248931"/>
            <a:ext cx="9599037" cy="54292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Residual anesthesia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Narcotics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Inhalation agent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Muscle Relaxant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Postop Analgesia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Intravenous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Epidural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61" y="83126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 descr="Αποτέλεσμα εικόνας για cartoons hypoventil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320" y="1597707"/>
            <a:ext cx="32385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63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2789384" y="142876"/>
            <a:ext cx="8420677" cy="1030142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Treatment of Hypoventilation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1095375" y="1357313"/>
            <a:ext cx="9372600" cy="5357812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Close observation,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Assess the problem,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Treatment of the cause: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Reverse (or Antidote):</a:t>
            </a:r>
          </a:p>
          <a:p>
            <a:pPr lvl="2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Muscle relaxant  </a:t>
            </a:r>
            <a:r>
              <a:rPr lang="en-US" altLang="el-G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  Neostigmine</a:t>
            </a:r>
            <a:endParaRPr lang="en-US" altLang="el-GR" b="1" dirty="0" smtClean="0">
              <a:solidFill>
                <a:schemeClr val="bg1"/>
              </a:solidFill>
            </a:endParaRPr>
          </a:p>
          <a:p>
            <a:pPr lvl="2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Opioids  </a:t>
            </a:r>
            <a:r>
              <a:rPr lang="en-US" altLang="el-G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  Naloxone</a:t>
            </a:r>
            <a:endParaRPr lang="en-US" altLang="el-GR" b="1" dirty="0" smtClean="0">
              <a:solidFill>
                <a:schemeClr val="bg1"/>
              </a:solidFill>
            </a:endParaRPr>
          </a:p>
          <a:p>
            <a:pPr lvl="2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bg1"/>
                </a:solidFill>
              </a:rPr>
              <a:t>Midazolam  </a:t>
            </a:r>
            <a:r>
              <a:rPr lang="en-US" altLang="el-GR" b="1" dirty="0" smtClean="0">
                <a:solidFill>
                  <a:schemeClr val="bg1"/>
                </a:solidFill>
                <a:sym typeface="Wingdings" panose="05000000000000000000" pitchFamily="2" charset="2"/>
              </a:rPr>
              <a:t>  </a:t>
            </a:r>
            <a:r>
              <a:rPr lang="en-US" altLang="el-GR" b="1" dirty="0" err="1" smtClean="0">
                <a:solidFill>
                  <a:schemeClr val="bg1"/>
                </a:solidFill>
                <a:sym typeface="Wingdings" panose="05000000000000000000" pitchFamily="2" charset="2"/>
              </a:rPr>
              <a:t>Anexate</a:t>
            </a:r>
            <a:endParaRPr lang="en-US" altLang="el-GR" b="1" dirty="0" smtClean="0">
              <a:solidFill>
                <a:schemeClr val="bg1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403627" y="1307690"/>
            <a:ext cx="9310553" cy="5407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Close observation</a:t>
            </a:r>
          </a:p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Assess the problem</a:t>
            </a:r>
          </a:p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Treatment of the cause:</a:t>
            </a:r>
          </a:p>
          <a:p>
            <a:pPr lvl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Reverse (or Antidote):</a:t>
            </a:r>
          </a:p>
          <a:p>
            <a:pPr lvl="2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Muscle relaxant 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  Neostigmine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2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Opioids 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  Naloxone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2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Midazolam 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  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Anexate</a:t>
            </a: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045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161309" y="46182"/>
            <a:ext cx="7820891" cy="1096819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chemeClr val="bg1"/>
                </a:solidFill>
              </a:rPr>
              <a:t>3.</a:t>
            </a:r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 Hypertension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1095376" y="1428751"/>
            <a:ext cx="9644063" cy="5072063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Type of surgery (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eg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vascular, neurosurgery)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Common  causes: e.g. 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Pain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Full Bladder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Hypertensive patients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Fluid overload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Excessive use of vasopressors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 descr="Hypertension cartoons, Hypertension cartoon, funny, Hypertension picture, Hypertension pictures, Hypertension image, Hypertension images, Hypertension illustration, Hypertension illustratio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1625" y="2124364"/>
            <a:ext cx="3209686" cy="4260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746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42877"/>
            <a:ext cx="7848600" cy="98396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Treatment of Hypertension 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166813" y="1500189"/>
            <a:ext cx="9715500" cy="5214937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Effective pain control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Sedation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Anti-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hypertensives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Beta blockers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Alpha blockers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Hydralazine (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Apresoline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)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Calcium channel blockers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5874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53672" y="142875"/>
            <a:ext cx="7728527" cy="83618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Hypotension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1166814" y="1357313"/>
            <a:ext cx="9858375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Decreased venous return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Hypovolemia,</a:t>
            </a:r>
          </a:p>
          <a:p>
            <a:pPr lvl="2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 fluid intake</a:t>
            </a:r>
          </a:p>
          <a:p>
            <a:pPr lvl="2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 losses</a:t>
            </a:r>
          </a:p>
          <a:p>
            <a:pPr lvl="2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Bleeding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Sympathectomy</a:t>
            </a: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(epidural)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Left ventricular dysfunction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805" y="3483263"/>
            <a:ext cx="27241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70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4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152073" y="142876"/>
            <a:ext cx="7830127" cy="1020906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Treatment of Hypotension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1109664" y="1714500"/>
            <a:ext cx="8701087" cy="45339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Initially treat with fluid bolus,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+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Vasopressors,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blood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+ Correction of the cause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16" y="4636655"/>
            <a:ext cx="1671735" cy="2290048"/>
          </a:xfrm>
          <a:prstGeom prst="rect">
            <a:avLst/>
          </a:prstGeom>
        </p:spPr>
      </p:pic>
      <p:pic>
        <p:nvPicPr>
          <p:cNvPr id="5122" name="Picture 2" descr="Αποτέλεσμα εικόνας για cartoons anaesthesia imag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616" y="1450109"/>
            <a:ext cx="4547435" cy="537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643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79782" y="142876"/>
            <a:ext cx="7802418" cy="947015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Arrhythmias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1385460" y="1279091"/>
            <a:ext cx="9034463" cy="54006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Secondary to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Hypoxemia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Hypercarbia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Hypothermia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Acidosis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Catecholamines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Electrolyte abnormalities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Αποτέλεσμα εικόνας για pictures for dysrhythmi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344" y="1150182"/>
            <a:ext cx="6262266" cy="437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5077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7491" y="175491"/>
            <a:ext cx="7774709" cy="1110384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Treatment of Arrhythmias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1166813" y="1857376"/>
            <a:ext cx="8786812" cy="46958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Identify and treat the cause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Assure oxygenation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Pharmacological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470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25964" y="71440"/>
            <a:ext cx="7799099" cy="907616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Urine Output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533235" y="1214439"/>
            <a:ext cx="9879880" cy="557212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Oliguria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Hypovolemia,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Surgical trauma,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Impaired renal function,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Mechanical blocking of catheter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Treatment: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Assess catheter patency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Fluid bolus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Diuretics e.g. Lasix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524" y="2281382"/>
            <a:ext cx="4315729" cy="3352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190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5194" y="-876"/>
            <a:ext cx="28860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Εικόνα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8707" y="-11777"/>
            <a:ext cx="4193309" cy="3433272"/>
          </a:xfrm>
          <a:prstGeom prst="rect">
            <a:avLst/>
          </a:prstGeom>
        </p:spPr>
      </p:pic>
      <p:pic>
        <p:nvPicPr>
          <p:cNvPr id="8" name="Εικόνα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2226" y="3360655"/>
            <a:ext cx="3988107" cy="3447695"/>
          </a:xfrm>
          <a:prstGeom prst="rect">
            <a:avLst/>
          </a:prstGeom>
        </p:spPr>
      </p:pic>
      <p:sp>
        <p:nvSpPr>
          <p:cNvPr id="10" name="Ορθογώνιο 9"/>
          <p:cNvSpPr/>
          <p:nvPr/>
        </p:nvSpPr>
        <p:spPr>
          <a:xfrm>
            <a:off x="11166764" y="3432396"/>
            <a:ext cx="766618" cy="2940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055" y="2396549"/>
            <a:ext cx="6622186" cy="4081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32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6675"/>
            <a:ext cx="7728527" cy="949325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Post op Bleeding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686501" y="1214439"/>
            <a:ext cx="3929063" cy="5572125"/>
          </a:xfrm>
        </p:spPr>
        <p:txBody>
          <a:bodyPr rtlCol="0">
            <a:normAutofit/>
          </a:bodyPr>
          <a:lstStyle/>
          <a:p>
            <a:pPr>
              <a:lnSpc>
                <a:spcPct val="150000"/>
              </a:lnSpc>
              <a:buNone/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Causes:</a:t>
            </a:r>
          </a:p>
          <a:p>
            <a:pPr>
              <a:lnSpc>
                <a:spcPct val="150000"/>
              </a:lnSpc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Usually Surgical </a:t>
            </a: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Problem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Coagulopathy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Drug induced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155" y="1727200"/>
            <a:ext cx="6644993" cy="344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93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09751" y="138114"/>
            <a:ext cx="8672513" cy="1004887"/>
          </a:xfrm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Treatment of  Post op Bleeding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1575664" y="1357314"/>
            <a:ext cx="9738880" cy="4905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Treatment:</a:t>
            </a: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Start </a:t>
            </a:r>
            <a:r>
              <a:rPr lang="en-US" sz="28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i.v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. lines </a:t>
            </a: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itchFamily="2" charset="2"/>
              </a:rPr>
              <a:t> push fluids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Blood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sample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 eaLnBrk="1" hangingPunct="1">
              <a:lnSpc>
                <a:spcPct val="150000"/>
              </a:lnSpc>
              <a:buFontTx/>
              <a:buChar char="-"/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CBC,</a:t>
            </a:r>
          </a:p>
          <a:p>
            <a:pPr lvl="1" eaLnBrk="1" hangingPunct="1">
              <a:lnSpc>
                <a:spcPct val="150000"/>
              </a:lnSpc>
              <a:buFontTx/>
              <a:buChar char="-"/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Cross matching, </a:t>
            </a:r>
          </a:p>
          <a:p>
            <a:pPr lvl="1" eaLnBrk="1" hangingPunct="1">
              <a:lnSpc>
                <a:spcPct val="150000"/>
              </a:lnSpc>
              <a:buFontTx/>
              <a:buChar char="-"/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Coagulopathy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US" sz="105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Notify the </a:t>
            </a:r>
            <a:r>
              <a:rPr lang="en-US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surgeon</a:t>
            </a:r>
            <a:endParaRPr lang="en-US" sz="28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Correction of the cause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4959" y="1682824"/>
            <a:ext cx="4009731" cy="286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37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16726" y="129310"/>
            <a:ext cx="7765473" cy="1027980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Hypothermia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702521" y="1285875"/>
            <a:ext cx="9769041" cy="54292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Most of patients will arrive cold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Treatment: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Get baseline temperature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Actively rewarm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Administer oxygen if shivering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Drugs 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Take care for: </a:t>
            </a:r>
          </a:p>
          <a:p>
            <a:pPr lvl="2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Pediatric</a:t>
            </a:r>
          </a:p>
          <a:p>
            <a:pPr lvl="2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Geriatric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1047" y="4853131"/>
            <a:ext cx="2609850" cy="171450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7873" y="861292"/>
            <a:ext cx="31623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60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27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27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61309" y="138114"/>
            <a:ext cx="7820891" cy="1053377"/>
          </a:xfrm>
          <a:ln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Altered Mental Status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1095376" y="1428750"/>
            <a:ext cx="9858375" cy="54292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Reaction to drugs?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Drugs e.g. sedatives, anticholinergics</a:t>
            </a:r>
          </a:p>
          <a:p>
            <a:pPr lvl="1"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Intoxication / Drug abusers</a:t>
            </a:r>
          </a:p>
          <a:p>
            <a:pPr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Pain</a:t>
            </a:r>
          </a:p>
          <a:p>
            <a:pPr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Full bladder</a:t>
            </a:r>
          </a:p>
          <a:p>
            <a:pPr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Hypoventilation</a:t>
            </a:r>
          </a:p>
          <a:p>
            <a:pPr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Low COP</a:t>
            </a:r>
          </a:p>
          <a:p>
            <a:pPr eaLnBrk="1" hangingPunct="1"/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CVA</a:t>
            </a:r>
          </a:p>
          <a:p>
            <a:pPr eaLnBrk="1" hangingPunct="1"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AutoShape 2" descr="Αποτέλεσμα εικόνας για cartoons altered menta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48" name="Picture 8" descr="Σχετική εικό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5023" y="1186884"/>
            <a:ext cx="21717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835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37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74127" y="142876"/>
            <a:ext cx="9137217" cy="1071563"/>
          </a:xfrm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l-GR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Treatment of Altered Mental Status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1309688" y="1643064"/>
            <a:ext cx="9072562" cy="47148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Reassurances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Always protect the patient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Evaluate the cause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Treatment of symptoms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Sedatives / Opioids if  necessary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0" name="Picture 2" descr="Αποτέλεσμα εικόνας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829" y="2672780"/>
            <a:ext cx="4878243" cy="1721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2201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179782" y="142877"/>
            <a:ext cx="7802418" cy="1067088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Delayed Recovery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1281113" y="1571625"/>
            <a:ext cx="9601200" cy="4929188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Systematic evaluation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Pre-op status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Intraoperative events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Ventilation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Response to Stimulation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Cardiovascular status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387" y="1266244"/>
            <a:ext cx="5701434" cy="497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9819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72145" y="142876"/>
            <a:ext cx="7710054" cy="1057851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Delayed Recovery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1399453" y="1357313"/>
            <a:ext cx="9379382" cy="54292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The most common cause: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Residual anesthesia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Wingdings" panose="05000000000000000000" pitchFamily="2" charset="2"/>
              </a:rPr>
              <a:t>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Consider reversal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Hypothermia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Metabolic e.g. diabetic coma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Underlying psychiatric problem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CVA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5888" y="2641600"/>
            <a:ext cx="3929863" cy="2978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2540000" y="166255"/>
            <a:ext cx="9411854" cy="1476808"/>
          </a:xfrm>
          <a:ln>
            <a:noFill/>
          </a:ln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Postoperative </a:t>
            </a:r>
            <a:r>
              <a:rPr lang="en-US" sz="4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Nausea &amp; Vomiting “PONV”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9642" y="1793005"/>
            <a:ext cx="5819775" cy="4343400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9505" y="2043112"/>
            <a:ext cx="2781300" cy="2771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80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98255" y="71439"/>
            <a:ext cx="7783945" cy="953797"/>
          </a:xfrm>
          <a:ln>
            <a:noFill/>
          </a:ln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Therapy of PONV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Ορθογώνιο 1"/>
          <p:cNvSpPr/>
          <p:nvPr/>
        </p:nvSpPr>
        <p:spPr>
          <a:xfrm>
            <a:off x="1625607" y="1043707"/>
            <a:ext cx="99106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Medications</a:t>
            </a:r>
          </a:p>
          <a:p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Propofol</a:t>
            </a:r>
            <a:endParaRPr lang="en-US" sz="2400" b="0" i="0" u="none" strike="noStrike" baseline="0" dirty="0" smtClean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Ondansetron(Zofran): very effective 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prophylacticallyand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 as rescue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Metoclopramide(Reglan): less effective but acceptable alternative</a:t>
            </a:r>
          </a:p>
          <a:p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Transderm-ScopPatch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: great pretreatment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Dexamethasone(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Decadron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): Great when combined with other treatments</a:t>
            </a:r>
          </a:p>
          <a:p>
            <a:r>
              <a:rPr lang="en-US" sz="2400" b="0" i="0" u="none" strike="noStrike" baseline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Droperidol</a:t>
            </a: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: Great treatment</a:t>
            </a:r>
          </a:p>
          <a:p>
            <a:r>
              <a:rPr lang="en-US" sz="2400" b="1" i="0" u="none" strike="noStrike" baseline="0" dirty="0" err="1" smtClean="0">
                <a:solidFill>
                  <a:srgbClr val="000000"/>
                </a:solidFill>
                <a:latin typeface="Comic Sans MS" panose="030F0702030302020204" pitchFamily="66" charset="0"/>
              </a:rPr>
              <a:t>NonpharmacologicalTreatments</a:t>
            </a:r>
            <a:r>
              <a:rPr lang="en-US" sz="2400" b="1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: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Adequate hydration: 20 ml/kg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Acupuncture: P6 wrist point</a:t>
            </a:r>
          </a:p>
          <a:p>
            <a:r>
              <a:rPr lang="en-US" sz="2400" b="1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All patients with multiple risk factors should receive treatment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Two or more agents is more effective than one</a:t>
            </a:r>
          </a:p>
          <a:p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Outcome studies suggest little or no difference between prophylaxis and treat as needed strategies </a:t>
            </a:r>
          </a:p>
        </p:txBody>
      </p:sp>
      <p:pic>
        <p:nvPicPr>
          <p:cNvPr id="14340" name="Picture 4" descr="Αποτέλεσμα εικόνας για cartoons nause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3549" y="3241973"/>
            <a:ext cx="1939641" cy="193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73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Grp="1" noChangeArrowheads="1"/>
          </p:cNvSpPr>
          <p:nvPr>
            <p:ph idx="1"/>
          </p:nvPr>
        </p:nvSpPr>
        <p:spPr>
          <a:xfrm>
            <a:off x="1679718" y="1285876"/>
            <a:ext cx="10142825" cy="5643563"/>
          </a:xfrm>
        </p:spPr>
        <p:txBody>
          <a:bodyPr/>
          <a:lstStyle/>
          <a:p>
            <a:pPr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3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Causes:</a:t>
            </a:r>
          </a:p>
          <a:p>
            <a:pPr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Incisional		Skin and subcutaneous tissue</a:t>
            </a:r>
          </a:p>
          <a:p>
            <a:pPr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Laparoscopy    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Insuflation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</a:t>
            </a: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of Co</a:t>
            </a:r>
            <a:r>
              <a:rPr lang="en-US" altLang="el-GR" b="1" baseline="-2500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2</a:t>
            </a:r>
            <a:endParaRPr lang="en-US" altLang="el-GR" sz="3600" b="1" baseline="-25000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Others:</a:t>
            </a:r>
          </a:p>
          <a:p>
            <a:pPr lvl="1"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Deep 	    	cutting, coagulation, trauma </a:t>
            </a:r>
          </a:p>
          <a:p>
            <a:pPr lvl="1"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Positional	</a:t>
            </a: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	nerve </a:t>
            </a: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compression, traction &amp; bed sore.</a:t>
            </a:r>
          </a:p>
          <a:p>
            <a:pPr lvl="1"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IV site	        </a:t>
            </a: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needle </a:t>
            </a: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trauma, extravasation, venous irritation</a:t>
            </a:r>
          </a:p>
          <a:p>
            <a:pPr lvl="1"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Tubes 	        </a:t>
            </a: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drains</a:t>
            </a: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, nasogastric tube, ETT</a:t>
            </a:r>
          </a:p>
          <a:p>
            <a:pPr lvl="1"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Surgical 	 	complication of surgery</a:t>
            </a:r>
          </a:p>
          <a:p>
            <a:pPr lvl="1">
              <a:spcBef>
                <a:spcPts val="12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Ø"/>
            </a:pP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Others	        </a:t>
            </a: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dressing </a:t>
            </a: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too tight, urinary retention</a:t>
            </a:r>
          </a:p>
          <a:p>
            <a:pPr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209800" y="142876"/>
            <a:ext cx="77724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400" b="1" kern="0" dirty="0" smtClean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 </a:t>
            </a:r>
            <a:r>
              <a:rPr lang="en-US" sz="4400" b="1" kern="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+mj-cs"/>
              </a:rPr>
              <a:t>Postoperative Pain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62022" y="4"/>
            <a:ext cx="31718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0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8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8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8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48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48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8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48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8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Ορθογώνιο 9"/>
          <p:cNvSpPr/>
          <p:nvPr/>
        </p:nvSpPr>
        <p:spPr>
          <a:xfrm>
            <a:off x="11166764" y="3432396"/>
            <a:ext cx="766618" cy="2940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691" y="2015546"/>
            <a:ext cx="5229225" cy="3676650"/>
          </a:xfrm>
          <a:prstGeom prst="rect">
            <a:avLst/>
          </a:prstGeom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1784" y="83270"/>
            <a:ext cx="3048000" cy="2886075"/>
          </a:xfrm>
          <a:prstGeom prst="rect">
            <a:avLst/>
          </a:prstGeo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174" y="2798616"/>
            <a:ext cx="5759862" cy="3850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30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2166939" y="4143375"/>
            <a:ext cx="7858125" cy="2133600"/>
          </a:xfrm>
          <a:prstGeom prst="rect">
            <a:avLst/>
          </a:prstGeom>
          <a:noFill/>
          <a:ln w="76200" cmpd="tri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938338" y="4143375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Numeric Rating Scale (NRS)</a:t>
            </a:r>
            <a:endParaRPr lang="en-US" sz="3200" b="1" kern="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3012" name="Object 2"/>
          <p:cNvGraphicFramePr>
            <a:graphicFrameLocks noChangeAspect="1"/>
          </p:cNvGraphicFramePr>
          <p:nvPr/>
        </p:nvGraphicFramePr>
        <p:xfrm>
          <a:off x="2206626" y="5108575"/>
          <a:ext cx="7777163" cy="179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Document" r:id="rId3" imgW="2756890" imgH="843150" progId="Word.Document.8">
                  <p:embed/>
                </p:oleObj>
              </mc:Choice>
              <mc:Fallback>
                <p:oleObj name="Document" r:id="rId3" imgW="2756890" imgH="843150" progId="Word.Document.8">
                  <p:embed/>
                  <p:pic>
                    <p:nvPicPr>
                      <p:cNvPr id="4301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6626" y="5108575"/>
                        <a:ext cx="7777163" cy="179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216727" y="1479549"/>
            <a:ext cx="7808336" cy="1596159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 w="57150" cmpd="dbl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defRPr/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Visual Analogue Scale  (VAS)</a:t>
            </a:r>
          </a:p>
          <a:p>
            <a:pPr lvl="1">
              <a:lnSpc>
                <a:spcPct val="150000"/>
              </a:lnSpc>
              <a:defRPr/>
            </a:pPr>
            <a:r>
              <a:rPr lang="en-US" sz="3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 0                                                          10</a:t>
            </a:r>
          </a:p>
        </p:txBody>
      </p:sp>
      <p:cxnSp>
        <p:nvCxnSpPr>
          <p:cNvPr id="43014" name="Straight Connector 6"/>
          <p:cNvCxnSpPr>
            <a:cxnSpLocks noChangeShapeType="1"/>
          </p:cNvCxnSpPr>
          <p:nvPr/>
        </p:nvCxnSpPr>
        <p:spPr bwMode="auto">
          <a:xfrm>
            <a:off x="3323505" y="2673350"/>
            <a:ext cx="5562600" cy="12700"/>
          </a:xfrm>
          <a:prstGeom prst="line">
            <a:avLst/>
          </a:prstGeom>
          <a:noFill/>
          <a:ln w="57150" algn="ctr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Rectangle 6"/>
          <p:cNvSpPr/>
          <p:nvPr/>
        </p:nvSpPr>
        <p:spPr>
          <a:xfrm>
            <a:off x="4167189" y="500063"/>
            <a:ext cx="33051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971550" lvl="1" indent="-514350" algn="ctr">
              <a:spcBef>
                <a:spcPct val="20000"/>
              </a:spcBef>
              <a:buClr>
                <a:schemeClr val="accent1"/>
              </a:buClr>
              <a:buSzPct val="75000"/>
              <a:defRPr/>
            </a:pPr>
            <a:r>
              <a:rPr lang="en-US" sz="3600" b="1" kern="0" dirty="0">
                <a:solidFill>
                  <a:srgbClr val="C00000"/>
                </a:solidFill>
                <a:latin typeface="Comic Sans MS" panose="030F0702030302020204" pitchFamily="66" charset="0"/>
                <a:cs typeface="Times New Roman" pitchFamily="18" charset="0"/>
              </a:rPr>
              <a:t>Pain Scores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83298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ChangeArrowheads="1"/>
          </p:cNvSpPr>
          <p:nvPr/>
        </p:nvSpPr>
        <p:spPr bwMode="auto">
          <a:xfrm>
            <a:off x="2881313" y="1657351"/>
            <a:ext cx="6381750" cy="1343025"/>
          </a:xfrm>
          <a:prstGeom prst="rect">
            <a:avLst/>
          </a:prstGeom>
          <a:solidFill>
            <a:srgbClr val="99CCFF"/>
          </a:solidFill>
          <a:ln w="76200" cmpd="tri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2505075" y="4533900"/>
            <a:ext cx="7162800" cy="1752600"/>
          </a:xfrm>
          <a:prstGeom prst="rect">
            <a:avLst/>
          </a:prstGeom>
          <a:solidFill>
            <a:srgbClr val="99CCFF"/>
          </a:solidFill>
          <a:ln w="76200" cmpd="tri">
            <a:solidFill>
              <a:schemeClr val="accent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1938338" y="3571875"/>
            <a:ext cx="8229600" cy="6350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US" sz="3200" b="1" kern="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Times New Roman" pitchFamily="18" charset="0"/>
              </a:rPr>
              <a:t>Wong-Baker  </a:t>
            </a:r>
            <a:r>
              <a:rPr lang="en-US" sz="3600" b="1" kern="0" dirty="0">
                <a:solidFill>
                  <a:srgbClr val="C00000"/>
                </a:solidFill>
                <a:latin typeface="Comic Sans MS" panose="030F0702030302020204" pitchFamily="66" charset="0"/>
                <a:ea typeface="+mj-ea"/>
                <a:cs typeface="Times New Roman" pitchFamily="18" charset="0"/>
              </a:rPr>
              <a:t>“Faces Scale”</a:t>
            </a:r>
          </a:p>
        </p:txBody>
      </p:sp>
      <p:graphicFrame>
        <p:nvGraphicFramePr>
          <p:cNvPr id="44037" name="Object 2"/>
          <p:cNvGraphicFramePr>
            <a:graphicFrameLocks noChangeAspect="1"/>
          </p:cNvGraphicFramePr>
          <p:nvPr/>
        </p:nvGraphicFramePr>
        <p:xfrm>
          <a:off x="2433638" y="4452938"/>
          <a:ext cx="71628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8" name="Document" r:id="rId3" imgW="2525268" imgH="737616" progId="Word.Document.8">
                  <p:embed/>
                </p:oleObj>
              </mc:Choice>
              <mc:Fallback>
                <p:oleObj name="Document" r:id="rId3" imgW="2525268" imgH="737616" progId="Word.Document.8">
                  <p:embed/>
                  <p:pic>
                    <p:nvPicPr>
                      <p:cNvPr id="44037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3638" y="4452938"/>
                        <a:ext cx="7162800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2095500" y="509588"/>
            <a:ext cx="7772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1" lang="en-US" altLang="el-GR" sz="3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Verbal scale</a:t>
            </a:r>
          </a:p>
        </p:txBody>
      </p:sp>
      <p:graphicFrame>
        <p:nvGraphicFramePr>
          <p:cNvPr id="44039" name="Object 3"/>
          <p:cNvGraphicFramePr>
            <a:graphicFrameLocks noChangeAspect="1"/>
          </p:cNvGraphicFramePr>
          <p:nvPr/>
        </p:nvGraphicFramePr>
        <p:xfrm>
          <a:off x="2952751" y="1857375"/>
          <a:ext cx="87153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Document" r:id="rId5" imgW="5660136" imgH="644652" progId="Word.Document.8">
                  <p:embed/>
                </p:oleObj>
              </mc:Choice>
              <mc:Fallback>
                <p:oleObj name="Document" r:id="rId5" imgW="5660136" imgH="644652" progId="Word.Document.8">
                  <p:embed/>
                  <p:pic>
                    <p:nvPicPr>
                      <p:cNvPr id="440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2751" y="1857375"/>
                        <a:ext cx="8715375" cy="1143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0" name="Rectangle 7"/>
          <p:cNvSpPr>
            <a:spLocks noChangeArrowheads="1"/>
          </p:cNvSpPr>
          <p:nvPr/>
        </p:nvSpPr>
        <p:spPr bwMode="auto">
          <a:xfrm>
            <a:off x="4953000" y="4452939"/>
            <a:ext cx="1143000" cy="1857375"/>
          </a:xfrm>
          <a:prstGeom prst="rect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l-GR" altLang="el-GR" sz="2400">
              <a:latin typeface="Times New Roman" panose="02020603050405020304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4931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41235" y="866776"/>
            <a:ext cx="4660605" cy="428625"/>
          </a:xfrm>
          <a:solidFill>
            <a:schemeClr val="bg1"/>
          </a:solidFill>
          <a:ln>
            <a:noFill/>
          </a:ln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sz="2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ahoma" pitchFamily="34" charset="0"/>
              </a:rPr>
              <a:t>Pharmaco</a:t>
            </a:r>
            <a:r>
              <a:rPr 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cs typeface="Tahoma" pitchFamily="34" charset="0"/>
              </a:rPr>
              <a:t> - Therapy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6303964" y="1357313"/>
            <a:ext cx="4649787" cy="5357812"/>
          </a:xfrm>
          <a:solidFill>
            <a:schemeClr val="bg1"/>
          </a:solidFill>
          <a:ln>
            <a:noFill/>
          </a:ln>
        </p:spPr>
        <p:txBody>
          <a:bodyPr rtlCol="0">
            <a:normAutofit/>
          </a:bodyPr>
          <a:lstStyle/>
          <a:p>
            <a:pPr marL="457200" indent="-457200">
              <a:lnSpc>
                <a:spcPct val="150000"/>
              </a:lnSpc>
              <a:spcBef>
                <a:spcPts val="1800"/>
              </a:spcBef>
              <a:buFont typeface="+mj-lt"/>
              <a:buAutoNum type="arabicPeriod"/>
              <a:defRPr/>
            </a:pP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Local infiltration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/>
              <a:defRPr/>
            </a:pP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Wound perfusion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Intra-abdominal inj. of LA/</a:t>
            </a:r>
            <a:r>
              <a:rPr lang="en-US" sz="19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Analg</a:t>
            </a: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Intercostal</a:t>
            </a: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&amp; </a:t>
            </a:r>
            <a:r>
              <a:rPr lang="en-US" sz="19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Interpleural</a:t>
            </a: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Paravertebral</a:t>
            </a:r>
            <a:endParaRPr lang="en-US" sz="19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USG-RA: e.g. TAP 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Neuraxial</a:t>
            </a:r>
            <a:r>
              <a:rPr lang="en-US" sz="19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: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Epidural: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Thoracic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Lumbar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Spinal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Single shot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CSA</a:t>
            </a:r>
          </a:p>
          <a:p>
            <a:pPr lvl="1">
              <a:spcBef>
                <a:spcPts val="600"/>
              </a:spcBef>
              <a:buFont typeface="Wingdings" pitchFamily="2" charset="2"/>
              <a:buChar char="v"/>
              <a:defRPr/>
            </a:pPr>
            <a:r>
              <a:rPr lang="en-US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CSE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622998" y="1355726"/>
            <a:ext cx="4646613" cy="53578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22287" indent="-457200">
              <a:lnSpc>
                <a:spcPct val="150000"/>
              </a:lnSpc>
              <a:buClr>
                <a:schemeClr val="accent1"/>
              </a:buClr>
              <a:buSzPct val="80000"/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Non Opioid Analgesics</a:t>
            </a:r>
          </a:p>
          <a:p>
            <a:pPr marL="879475" lvl="1" indent="-342900">
              <a:buClr>
                <a:schemeClr val="accent1"/>
              </a:buClr>
              <a:buSzPct val="95000"/>
              <a:buFont typeface="Wingdings" pitchFamily="2" charset="2"/>
              <a:buChar char="v"/>
              <a:defRPr/>
            </a:pPr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NSAADs (paracetamol)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1200150" lvl="2" indent="-285750">
              <a:buClr>
                <a:schemeClr val="accent1"/>
              </a:buClr>
              <a:buSzPct val="100000"/>
              <a:buFont typeface="Wingdings" pitchFamily="2" charset="2"/>
              <a:buChar char="v"/>
              <a:defRPr/>
            </a:pPr>
            <a:r>
              <a:rPr lang="en-US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Analgesic /Antipyretic </a:t>
            </a:r>
          </a:p>
          <a:p>
            <a:pPr marL="1200150" lvl="2" indent="-285750">
              <a:buClr>
                <a:schemeClr val="accent1"/>
              </a:buClr>
              <a:buSzPct val="100000"/>
              <a:buFont typeface="Wingdings" pitchFamily="2" charset="2"/>
              <a:buChar char="v"/>
              <a:defRPr/>
            </a:pPr>
            <a:r>
              <a:rPr lang="en-US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Analgesic/Anti-</a:t>
            </a:r>
            <a:r>
              <a:rPr lang="en-US" sz="1400" b="1" kern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inflam</a:t>
            </a:r>
            <a:r>
              <a:rPr lang="en-US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/Antipyretic</a:t>
            </a:r>
            <a:endParaRPr lang="en-US" sz="12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879475" lvl="1" indent="-342900">
              <a:buClr>
                <a:schemeClr val="accent1"/>
              </a:buClr>
              <a:buSzPct val="95000"/>
              <a:buFont typeface="Wingdings" pitchFamily="2" charset="2"/>
              <a:buChar char="v"/>
              <a:defRPr/>
            </a:pPr>
            <a:r>
              <a:rPr lang="en-US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NSAIDs</a:t>
            </a:r>
          </a:p>
          <a:p>
            <a:pPr marL="1143000" lvl="2" indent="-228600"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en-US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Non-selective COX inhibitors</a:t>
            </a:r>
          </a:p>
          <a:p>
            <a:pPr marL="1143000" lvl="2" indent="-228600">
              <a:buClr>
                <a:schemeClr val="accent2"/>
              </a:buClr>
              <a:buSzPct val="100000"/>
              <a:buFont typeface="Wingdings" pitchFamily="2" charset="2"/>
              <a:buChar char="v"/>
              <a:defRPr/>
            </a:pPr>
            <a:r>
              <a:rPr lang="en-US" sz="1400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Selective COX-2 inhibitors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522287" indent="-457200">
              <a:lnSpc>
                <a:spcPct val="150000"/>
              </a:lnSpc>
              <a:buClr>
                <a:schemeClr val="accent1"/>
              </a:buClr>
              <a:buSzPct val="80000"/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Opioids</a:t>
            </a:r>
          </a:p>
          <a:p>
            <a:pPr marL="879475" lvl="1" indent="-342900">
              <a:buClr>
                <a:schemeClr val="accent1"/>
              </a:buClr>
              <a:buSzPct val="95000"/>
              <a:buFont typeface="Wingdings" pitchFamily="2" charset="2"/>
              <a:buChar char="v"/>
              <a:defRPr/>
            </a:pP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Weak 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Opioids (tramadol)</a:t>
            </a: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879475" lvl="1" indent="-342900">
              <a:buClr>
                <a:schemeClr val="accent1"/>
              </a:buClr>
              <a:buSzPct val="95000"/>
              <a:buFont typeface="Wingdings" pitchFamily="2" charset="2"/>
              <a:buChar char="v"/>
              <a:defRPr/>
            </a:pP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Strong 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Opioids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(fentanyl, morphine)</a:t>
            </a:r>
            <a:endParaRPr lang="en-US" sz="16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879475" lvl="1" indent="-342900">
              <a:buClr>
                <a:schemeClr val="accent1"/>
              </a:buClr>
              <a:buSzPct val="95000"/>
              <a:buFont typeface="Wingdings" pitchFamily="2" charset="2"/>
              <a:buChar char="v"/>
              <a:defRPr/>
            </a:pP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Mixed agonist-antagonists</a:t>
            </a:r>
          </a:p>
          <a:p>
            <a:pPr marL="522287" indent="-457200">
              <a:buClr>
                <a:schemeClr val="accent1"/>
              </a:buClr>
              <a:buSzPct val="80000"/>
              <a:buFont typeface="+mj-lt"/>
              <a:buAutoNum type="arabicPeriod"/>
              <a:defRPr/>
            </a:pPr>
            <a:r>
              <a:rPr lang="en-US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Adjuvants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Symbol" pitchFamily="18" charset="2"/>
              </a:rPr>
              <a:t>-2 Agonists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LA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SP inhibitors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NMDA inhibitors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Anticonvulsant / Antidepressants 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Calcitonin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sym typeface="Symbol" pitchFamily="18" charset="2"/>
              </a:rPr>
              <a:t>Relaxants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Cannabinoids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</a:p>
          <a:p>
            <a:pPr marL="1104900" lvl="2" indent="-228600">
              <a:buClr>
                <a:schemeClr val="accent1"/>
              </a:buClr>
              <a:buFont typeface="Wingdings" pitchFamily="2" charset="2"/>
              <a:buChar char="v"/>
              <a:defRPr/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Others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310314" y="866776"/>
            <a:ext cx="4643437" cy="428625"/>
          </a:xfrm>
          <a:prstGeom prst="rect">
            <a:avLst/>
          </a:prstGeom>
          <a:solidFill>
            <a:schemeClr val="bg1"/>
          </a:solidFill>
          <a:ln w="12699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b="1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  <a:ea typeface="+mj-ea"/>
                <a:cs typeface="Tahoma" pitchFamily="34" charset="0"/>
              </a:rPr>
              <a:t>Regional  Techniques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1252538" y="214313"/>
            <a:ext cx="9715500" cy="571500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>
              <a:defRPr/>
            </a:pPr>
            <a:r>
              <a:rPr lang="en-US" b="1" kern="0" dirty="0">
                <a:solidFill>
                  <a:srgbClr val="FF0000"/>
                </a:solidFill>
                <a:latin typeface="Comic Sans MS" panose="030F0702030302020204" pitchFamily="66" charset="0"/>
                <a:ea typeface="+mj-ea"/>
                <a:cs typeface="Tahoma" pitchFamily="34" charset="0"/>
              </a:rPr>
              <a:t>ACUTE POSTOPERATIVE MANAGEMENT TOOLS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8506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5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6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8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2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7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7" y="92362"/>
            <a:ext cx="1553497" cy="1514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838200" y="1330042"/>
            <a:ext cx="10515600" cy="4301981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mic Sans MS" panose="030F0702030302020204" pitchFamily="66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		PACU Length of Stay</a:t>
            </a:r>
            <a:endParaRPr lang="el-GR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838200" y="2297921"/>
            <a:ext cx="83058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0" i="0" u="none" strike="noStrike" baseline="0" dirty="0" smtClean="0">
              <a:latin typeface="Arial" panose="020B0604020202020204" pitchFamily="34" charset="0"/>
            </a:endParaRPr>
          </a:p>
          <a:p>
            <a:r>
              <a:rPr lang="en-US" sz="2000" b="0" i="0" u="none" strike="noStrike" baseline="0" dirty="0" smtClean="0">
                <a:latin typeface="Arial" panose="020B0604020202020204" pitchFamily="34" charset="0"/>
              </a:rPr>
              <a:t>• </a:t>
            </a:r>
            <a:r>
              <a:rPr lang="en-US" sz="2400" b="0" i="0" u="none" strike="noStrike" baseline="0" dirty="0" smtClean="0">
                <a:latin typeface="Comic Sans MS" panose="030F0702030302020204" pitchFamily="66" charset="0"/>
              </a:rPr>
              <a:t>Will vary, is dependent upon several factors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– Type of surgery, patient’s response to surgery and anesthesia, medical history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– Average length of stay is 1 - 3 hours </a:t>
            </a:r>
          </a:p>
          <a:p>
            <a:r>
              <a:rPr lang="en-US" sz="2400" dirty="0">
                <a:latin typeface="Comic Sans MS" panose="030F0702030302020204" pitchFamily="66" charset="0"/>
              </a:rPr>
              <a:t>– Longer stays may be necessary to meet discharge criteria </a:t>
            </a:r>
          </a:p>
        </p:txBody>
      </p:sp>
    </p:spTree>
    <p:extLst>
      <p:ext uri="{BB962C8B-B14F-4D97-AF65-F5344CB8AC3E}">
        <p14:creationId xmlns:p14="http://schemas.microsoft.com/office/powerpoint/2010/main" val="1083602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1239" y="123826"/>
            <a:ext cx="7743825" cy="1019175"/>
          </a:xfrm>
          <a:ln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US" altLang="el-GR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PACU Discharge Criteria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1352550" y="1518661"/>
            <a:ext cx="9601200" cy="51435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Fully Awake</a:t>
            </a:r>
          </a:p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Patent airway</a:t>
            </a:r>
          </a:p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Good respiratory function</a:t>
            </a:r>
          </a:p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Stable vital signs</a:t>
            </a:r>
          </a:p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Patency of tubes, catheters, IV’s</a:t>
            </a:r>
          </a:p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Pain free</a:t>
            </a:r>
          </a:p>
          <a:p>
            <a:pPr>
              <a:spcBef>
                <a:spcPts val="1800"/>
              </a:spcBef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Reassurance of surgical site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98" y="64228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74115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62546" y="123210"/>
            <a:ext cx="6243779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Discharge from PACU</a:t>
            </a:r>
          </a:p>
        </p:txBody>
      </p:sp>
      <p:graphicFrame>
        <p:nvGraphicFramePr>
          <p:cNvPr id="8" name="Group 144"/>
          <p:cNvGraphicFramePr>
            <a:graphicFrameLocks/>
          </p:cNvGraphicFramePr>
          <p:nvPr/>
        </p:nvGraphicFramePr>
        <p:xfrm>
          <a:off x="1575540" y="1398562"/>
          <a:ext cx="10182343" cy="5323349"/>
        </p:xfrm>
        <a:graphic>
          <a:graphicData uri="http://schemas.openxmlformats.org/drawingml/2006/table">
            <a:tbl>
              <a:tblPr/>
              <a:tblGrid>
                <a:gridCol w="1590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09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00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09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8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705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034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Score</a:t>
                      </a:r>
                    </a:p>
                  </a:txBody>
                  <a:tcPr marL="102870" marR="10287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Activity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Respiration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Circulation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Consciousness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Oxygen Saturation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045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102870" marR="10287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Moves all extremities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Breaths deeply and coughs freely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.  </a:t>
                      </a:r>
                      <a:r>
                        <a:rPr kumimoji="0" lang="en-US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  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BP </a:t>
                      </a: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+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 20 mm of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preanesth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. level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Fully awake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Spo2 &gt; 92%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on room air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213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102870" marR="10287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Moves 2 extremities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Dyspneic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, or shallow breathing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BP </a:t>
                      </a: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+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 20-50 mm of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preanesth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. level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Arousable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 on calling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Spo2 &gt;90%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With suppl. O2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965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0</a:t>
                      </a:r>
                    </a:p>
                  </a:txBody>
                  <a:tcPr marL="102870" marR="102870" marT="45721" marB="4572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Unable to move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Apneic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BP </a:t>
                      </a:r>
                      <a:r>
                        <a:rPr kumimoji="0" lang="en-US" sz="18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+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 50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mm of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preanesth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. level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Not responding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Spo2 &lt;92%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effectLst/>
                          <a:latin typeface="Arial" charset="0"/>
                        </a:rPr>
                        <a:t>With suppl. O2</a:t>
                      </a:r>
                    </a:p>
                  </a:txBody>
                  <a:tcPr marL="102870" marR="102870" marT="45721" marB="4572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631709" y="208936"/>
            <a:ext cx="5055470" cy="7715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err="1" smtClean="0">
                <a:solidFill>
                  <a:srgbClr val="C00000"/>
                </a:solidFill>
                <a:latin typeface="Comic Sans MS" panose="030F0702030302020204" pitchFamily="66" charset="0"/>
              </a:rPr>
              <a:t>Aldrete</a:t>
            </a:r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 Score</a:t>
            </a:r>
          </a:p>
          <a:p>
            <a:r>
              <a:rPr lang="en-US" altLang="el-GR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(8-10 for discharge)</a:t>
            </a:r>
            <a:endParaRPr lang="en-US" altLang="el-GR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94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662546" y="123210"/>
            <a:ext cx="6243779" cy="1000125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Discharge from PACU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659417" y="193964"/>
            <a:ext cx="5027761" cy="786497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4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After ambulatory surgery</a:t>
            </a:r>
            <a:endParaRPr lang="en-US" altLang="el-GR" sz="2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451" y="2964873"/>
            <a:ext cx="6934690" cy="3718355"/>
          </a:xfrm>
          <a:prstGeom prst="rect">
            <a:avLst/>
          </a:prstGeom>
        </p:spPr>
      </p:pic>
      <p:pic>
        <p:nvPicPr>
          <p:cNvPr id="13314" name="Picture 2" descr="Αποτέλεσμα εικόνας για cartoons awake anaesthesi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866" y="2046430"/>
            <a:ext cx="4806823" cy="4557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482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Αποτέλεσμα εικόνας για αρκασ αγιοσ βασιλη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3440" y="54680"/>
            <a:ext cx="5949651" cy="676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823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Ορθογώνιο 1"/>
          <p:cNvSpPr/>
          <p:nvPr/>
        </p:nvSpPr>
        <p:spPr>
          <a:xfrm>
            <a:off x="3066473" y="1919354"/>
            <a:ext cx="609600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	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anaesthetic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mortality due to</a:t>
            </a:r>
          </a:p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Guidelines and protocols</a:t>
            </a:r>
          </a:p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Safer drugs</a:t>
            </a:r>
          </a:p>
          <a:p>
            <a:pPr>
              <a:lnSpc>
                <a:spcPct val="150000"/>
              </a:lnSpc>
            </a:pP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  </a:t>
            </a:r>
            <a:r>
              <a:rPr lang="en-US" altLang="el-GR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fatique</a:t>
            </a: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Better airway management</a:t>
            </a:r>
          </a:p>
          <a:p>
            <a:pPr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endParaRPr lang="en-US" altLang="el-GR" b="1" dirty="0" smtClean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Κάτω βέλος 2"/>
          <p:cNvSpPr/>
          <p:nvPr/>
        </p:nvSpPr>
        <p:spPr>
          <a:xfrm>
            <a:off x="3253563" y="1998921"/>
            <a:ext cx="265814" cy="4146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Κάτω βέλος 3"/>
          <p:cNvSpPr/>
          <p:nvPr/>
        </p:nvSpPr>
        <p:spPr>
          <a:xfrm>
            <a:off x="3253563" y="3296093"/>
            <a:ext cx="148856" cy="36150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336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17" y="45756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Ορθογώνιο 1"/>
          <p:cNvSpPr/>
          <p:nvPr/>
        </p:nvSpPr>
        <p:spPr>
          <a:xfrm>
            <a:off x="308337" y="1924493"/>
            <a:ext cx="6142826" cy="25801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Causes for Hypoventilation-airway obstruction</a:t>
            </a:r>
          </a:p>
          <a:p>
            <a:pPr>
              <a:lnSpc>
                <a:spcPct val="150000"/>
              </a:lnSpc>
            </a:pP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  <a:p>
            <a:pPr lvl="1">
              <a:lnSpc>
                <a:spcPct val="150000"/>
              </a:lnSpc>
            </a:pP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Narcotics</a:t>
            </a:r>
          </a:p>
          <a:p>
            <a:pPr lvl="1">
              <a:lnSpc>
                <a:spcPct val="150000"/>
              </a:lnSpc>
            </a:pPr>
            <a:r>
              <a:rPr lang="en-US" altLang="el-GR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Inhalation agent</a:t>
            </a:r>
          </a:p>
          <a:p>
            <a:pPr lvl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NSADs</a:t>
            </a:r>
          </a:p>
          <a:p>
            <a:pPr lvl="1">
              <a:lnSpc>
                <a:spcPct val="150000"/>
              </a:lnSpc>
            </a:pPr>
            <a:r>
              <a:rPr lang="en-US" altLang="el-G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Muscle Relaxant</a:t>
            </a:r>
            <a:endParaRPr lang="en-US" altLang="el-GR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594764" y="184728"/>
            <a:ext cx="5092415" cy="795734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000" b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Aldrete</a:t>
            </a: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 Score</a:t>
            </a:r>
          </a:p>
          <a:p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en-US" altLang="el-GR" sz="20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6</a:t>
            </a:r>
            <a:r>
              <a:rPr lang="en-US" altLang="el-GR" sz="20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-8 for discharge)</a:t>
            </a:r>
            <a:endParaRPr lang="en-US" altLang="el-GR" sz="20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098" name="Picture 2" descr="Αποτέλεσμα εικόνας για Χριστουγεννα Ark;a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556" y="2395840"/>
            <a:ext cx="5271115" cy="3813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048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Ορθογώνιο 9"/>
          <p:cNvSpPr/>
          <p:nvPr/>
        </p:nvSpPr>
        <p:spPr>
          <a:xfrm>
            <a:off x="11166764" y="3432396"/>
            <a:ext cx="766618" cy="2940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5950" y="286331"/>
            <a:ext cx="84201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1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Ορθογώνιο 9"/>
          <p:cNvSpPr/>
          <p:nvPr/>
        </p:nvSpPr>
        <p:spPr>
          <a:xfrm>
            <a:off x="11166764" y="3432396"/>
            <a:ext cx="766618" cy="2940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9787" y="764451"/>
            <a:ext cx="7972425" cy="6086475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2096655" y="803559"/>
            <a:ext cx="8026400" cy="877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Standard monitoring</a:t>
            </a:r>
            <a:endParaRPr lang="el-GR" sz="3200" b="1" dirty="0">
              <a:solidFill>
                <a:schemeClr val="tx1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385455" y="649721"/>
            <a:ext cx="74922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l-G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47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Ορθογώνιο 9"/>
          <p:cNvSpPr/>
          <p:nvPr/>
        </p:nvSpPr>
        <p:spPr>
          <a:xfrm>
            <a:off x="11166764" y="3432396"/>
            <a:ext cx="766618" cy="2940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385455" y="649721"/>
            <a:ext cx="74922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l-G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8350" y="823912"/>
            <a:ext cx="81153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8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Ορθογώνιο 9"/>
          <p:cNvSpPr/>
          <p:nvPr/>
        </p:nvSpPr>
        <p:spPr>
          <a:xfrm>
            <a:off x="11166764" y="3432396"/>
            <a:ext cx="766618" cy="29406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1385455" y="649721"/>
            <a:ext cx="749229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600" dirty="0" smtClean="0"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		</a:t>
            </a:r>
            <a:r>
              <a:rPr lang="en-US" sz="1600" dirty="0" smtClean="0">
                <a:latin typeface="Comic Sans MS" pitchFamily="66" charset="0"/>
                <a:ea typeface="Calibri" pitchFamily="34" charset="0"/>
                <a:cs typeface="Times New Roman" pitchFamily="18" charset="0"/>
              </a:rPr>
              <a:t>	</a:t>
            </a:r>
            <a:endParaRPr kumimoji="0" lang="el-GR" sz="1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3074" name="Picture 2" descr="Αποτέλεσμα εικόνας για αρκάς χριστουγενν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608" y="-16005"/>
            <a:ext cx="6052293" cy="686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9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686176" y="735013"/>
            <a:ext cx="184731" cy="369332"/>
          </a:xfrm>
          <a:prstGeom prst="rect">
            <a:avLst/>
          </a:prstGeom>
          <a:solidFill>
            <a:srgbClr val="FFFFFF"/>
          </a:solidFill>
          <a:ln w="0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15194" y="-876"/>
            <a:ext cx="2886075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12"/>
          <p:cNvSpPr>
            <a:spLocks noChangeArrowheads="1"/>
          </p:cNvSpPr>
          <p:nvPr/>
        </p:nvSpPr>
        <p:spPr bwMode="auto">
          <a:xfrm>
            <a:off x="949587" y="1542409"/>
            <a:ext cx="635798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5327" y="27284"/>
            <a:ext cx="1553497" cy="1551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514" y="3520152"/>
            <a:ext cx="5049451" cy="3327500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06" y="3909373"/>
            <a:ext cx="4255650" cy="2937000"/>
          </a:xfrm>
          <a:prstGeom prst="rect">
            <a:avLst/>
          </a:prstGeom>
        </p:spPr>
      </p:pic>
      <p:sp>
        <p:nvSpPr>
          <p:cNvPr id="2" name="Ορθογώνιο 1"/>
          <p:cNvSpPr/>
          <p:nvPr/>
        </p:nvSpPr>
        <p:spPr>
          <a:xfrm>
            <a:off x="1884217" y="129309"/>
            <a:ext cx="7185891" cy="3052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appropriate post anesthesia focused assessments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common post anesthesia complications and treatments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the use of the </a:t>
            </a:r>
            <a:r>
              <a:rPr lang="en-US" sz="2400" dirty="0" err="1">
                <a:solidFill>
                  <a:srgbClr val="000000"/>
                </a:solidFill>
                <a:latin typeface="Comic Sans MS" panose="030F0702030302020204" pitchFamily="66" charset="0"/>
              </a:rPr>
              <a:t>AldreteScore</a:t>
            </a:r>
            <a:endParaRPr lang="en-U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0" i="0" u="none" strike="noStrike" baseline="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Understand PACU discharge criteria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Be </a:t>
            </a:r>
            <a:r>
              <a:rPr lang="en-U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able to answer the question: “Is the patient recovered</a:t>
            </a:r>
            <a:r>
              <a:rPr lang="en-US" sz="2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?”</a:t>
            </a:r>
            <a:endParaRPr lang="en-U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360428" y="3104713"/>
            <a:ext cx="6163229" cy="1048907"/>
          </a:xfrm>
          <a:prstGeom prst="rect">
            <a:avLst/>
          </a:prstGeom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3600" b="1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PACU</a:t>
            </a:r>
            <a:endParaRPr lang="en-US" altLang="el-GR" sz="36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07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28956</TotalTime>
  <Words>1073</Words>
  <Application>Microsoft Office PowerPoint</Application>
  <PresentationFormat>Ευρεία οθόνη</PresentationFormat>
  <Paragraphs>401</Paragraphs>
  <Slides>49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49</vt:i4>
      </vt:variant>
    </vt:vector>
  </HeadingPairs>
  <TitlesOfParts>
    <vt:vector size="60" baseType="lpstr">
      <vt:lpstr>Arial</vt:lpstr>
      <vt:lpstr>Calibri</vt:lpstr>
      <vt:lpstr>Calibri Light</vt:lpstr>
      <vt:lpstr>Comic Sans MS</vt:lpstr>
      <vt:lpstr>Corbel</vt:lpstr>
      <vt:lpstr>Symbol</vt:lpstr>
      <vt:lpstr>Tahoma</vt:lpstr>
      <vt:lpstr>Times New Roman</vt:lpstr>
      <vt:lpstr>Wingdings</vt:lpstr>
      <vt:lpstr>Θέμα του Office</vt:lpstr>
      <vt:lpstr>Document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Airway Obstruction</vt:lpstr>
      <vt:lpstr>Management of Airway Obstruction</vt:lpstr>
      <vt:lpstr>Hypoventilation</vt:lpstr>
      <vt:lpstr>Treatment of Hypoventilation</vt:lpstr>
      <vt:lpstr>3.  Hypertension</vt:lpstr>
      <vt:lpstr>Treatment of Hypertension </vt:lpstr>
      <vt:lpstr>Hypotension</vt:lpstr>
      <vt:lpstr>Treatment of Hypotension</vt:lpstr>
      <vt:lpstr>Arrhythmias</vt:lpstr>
      <vt:lpstr>Treatment of Arrhythmias</vt:lpstr>
      <vt:lpstr>Urine Output</vt:lpstr>
      <vt:lpstr>Post op Bleeding</vt:lpstr>
      <vt:lpstr>Treatment of  Post op Bleeding</vt:lpstr>
      <vt:lpstr>Hypothermia</vt:lpstr>
      <vt:lpstr>Altered Mental Status</vt:lpstr>
      <vt:lpstr>Treatment of Altered Mental Status</vt:lpstr>
      <vt:lpstr>Delayed Recovery</vt:lpstr>
      <vt:lpstr>Delayed Recovery</vt:lpstr>
      <vt:lpstr>Postoperative Nausea &amp; Vomiting “PONV”</vt:lpstr>
      <vt:lpstr>Therapy of PONV</vt:lpstr>
      <vt:lpstr>Παρουσίαση του PowerPoint</vt:lpstr>
      <vt:lpstr>Παρουσίαση του PowerPoint</vt:lpstr>
      <vt:lpstr>Παρουσίαση του PowerPoint</vt:lpstr>
      <vt:lpstr>Pharmaco - Therapy</vt:lpstr>
      <vt:lpstr>Παρουσίαση του PowerPoint</vt:lpstr>
      <vt:lpstr>PACU Discharge Criteria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Elena</dc:creator>
  <cp:lastModifiedBy>Elena</cp:lastModifiedBy>
  <cp:revision>56</cp:revision>
  <dcterms:created xsi:type="dcterms:W3CDTF">2017-11-23T18:11:06Z</dcterms:created>
  <dcterms:modified xsi:type="dcterms:W3CDTF">2018-01-03T09:30:23Z</dcterms:modified>
</cp:coreProperties>
</file>