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6" r:id="rId2"/>
    <p:sldId id="257" r:id="rId3"/>
    <p:sldId id="258" r:id="rId4"/>
    <p:sldId id="259" r:id="rId5"/>
    <p:sldId id="260" r:id="rId6"/>
    <p:sldId id="264" r:id="rId7"/>
    <p:sldId id="261" r:id="rId8"/>
    <p:sldId id="262" r:id="rId9"/>
    <p:sldId id="263" r:id="rId10"/>
    <p:sldId id="265"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1125C-E615-4287-9DB0-D0CA28577270}" type="datetimeFigureOut">
              <a:rPr lang="el-GR" smtClean="0"/>
              <a:t>8/12/2018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DD6DF-06DF-4EFC-ABC6-F686137F852E}" type="slidenum">
              <a:rPr lang="el-GR" smtClean="0"/>
              <a:t>‹#›</a:t>
            </a:fld>
            <a:endParaRPr lang="el-GR"/>
          </a:p>
        </p:txBody>
      </p:sp>
    </p:spTree>
    <p:extLst>
      <p:ext uri="{BB962C8B-B14F-4D97-AF65-F5344CB8AC3E}">
        <p14:creationId xmlns:p14="http://schemas.microsoft.com/office/powerpoint/2010/main" val="120293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EDF1836-73B3-4A02-BA1A-A9FC6BF970D5}" type="datetimeFigureOut">
              <a:rPr lang="el-GR" smtClean="0"/>
              <a:t>8/12/2018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91AFFE-A6A8-4DEC-BC2C-0CAB5208F84A}"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F1836-73B3-4A02-BA1A-A9FC6BF970D5}" type="datetimeFigureOut">
              <a:rPr lang="el-GR" smtClean="0"/>
              <a:t>8/12/2018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1AFFE-A6A8-4DEC-BC2C-0CAB5208F84A}"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l.wikipedia.org/wiki/%CE%91%CE%BD%CE%B4%CF%81%CE%AD%CE%B1%CF%82_%CE%9B%CE%BF%CE%B2%CE%AD%CF%81%CE%B4%CE%BF%CF%8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5%CE%BA%CE%BA%CE%BB%CE%B7%CF%83%CE%AF%CE%B1_%CF%84%CE%B7%CF%82_%CE%95%CE%BB%CE%BB%CE%AC%CE%B4%CE%B1%CF%82" TargetMode="External"/><Relationship Id="rId2" Type="http://schemas.openxmlformats.org/officeDocument/2006/relationships/hyperlink" Target="https://el.wikipedia.org/wiki/%CE%99%CE%B5%CF%81%CE%AC_%CE%A3%CF%8D%CE%BD%CE%BF%CE%B4%CE%BF%CF%82"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el.wikipedia.org/wiki/%CE%91%CF%80%CE%B1%CE%BB%CE%BB%CE%B1%CE%B3%CE%AE_%CE%B1%CF%80%CF%8C_%CF%84%CE%BF_%CE%BC%CE%AC%CE%B8%CE%B7%CE%BC%CE%B1_%CF%84%CF%89%CE%BD_%CE%98%CF%81%CE%B7%CF%83%CE%BA%CE%B5%CF%85%CF%84%CE%B9%CE%BA%CF%8E%CE%BD_%CF%83%CF%84%CE%B7%CE%BD_%CE%95%CE%BB%CE%BB%CE%AC%CE%B4%CE%B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91%CF%80%CE%B1%CE%BB%CE%BB%CE%B1%CE%B3%CE%AE_%CE%B1%CF%80%CF%8C_%CF%84%CE%BF_%CE%BC%CE%AC%CE%B8%CE%B7%CE%BC%CE%B1_%CF%84%CF%89%CE%BD_%CE%98%CF%81%CE%B7%CF%83%CE%BA%CE%B5%CF%85%CF%84%CE%B9%CE%BA%CF%8E%CE%BD_%CF%83%CF%84%CE%B7%CE%BD_%CE%95%CE%BB%CE%BB%CE%AC%CE%B4%CE%B1" TargetMode="External"/><Relationship Id="rId2" Type="http://schemas.openxmlformats.org/officeDocument/2006/relationships/hyperlink" Target="https://el.wikipedia.org/wiki/%CE%91%CF%81%CF%87%CE%B9%CE%B5%CF%80%CE%AF%CF%83%CE%BA%CE%BF%CF%80%CE%BF%CF%82_%CE%91%CE%B8%CE%B7%CE%BD%CF%8E%CE%BD_%CE%99%CE%B5%CF%81%CF%8E%CE%BD%CF%85%CE%BC%CE%BF%CF%82_%CE%92%C2%B4"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el.wikipedia.org/wiki/%CE%A3%CE%AF%CE%B1_%CE%91%CE%BD%CE%B1%CE%B3%CE%BD%CF%89%CF%83%CF%84%CE%BF%CF%80%CE%BF%CF%8D%CE%BB%CE%BF%CF%8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5%CF%85%CE%B1%CE%B3%CE%B3%CE%B5%CE%BB%CE%B9%CE%BA%CE%BF%CE%AF" TargetMode="External"/><Relationship Id="rId2" Type="http://schemas.openxmlformats.org/officeDocument/2006/relationships/hyperlink" Target="https://el.wikipedia.org/wiki/%CE%A5%CF%80%CE%BF%CF%85%CF%81%CE%B3%CE%B5%CE%AF%CE%BF_%CE%A0%CE%B1%CE%B9%CE%B4%CE%B5%CE%AF%CE%B1%CF%82"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l.wikipedia.org/wiki/%CE%A3%CF%85%CE%BD%CE%AE%CE%B3%CE%BF%CF%81%CE%BF%CF%82_%CF%84%CE%BF%CF%85_%CE%A0%CE%BF%CE%BB%CE%AF%CF%84%CE%B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3%CE%B5%CF%8E%CF%81%CE%B3%CE%B9%CE%BF%CF%82_%CE%9A%CE%B1%CE%BC%CE%AF%CE%BD%CE%B7%CF%82" TargetMode="External"/><Relationship Id="rId2" Type="http://schemas.openxmlformats.org/officeDocument/2006/relationships/hyperlink" Target="https://el.wikipedia.org/wiki/%CE%A3%CF%85%CE%BD%CE%AE%CE%B3%CE%BF%CF%81%CE%BF%CF%82_%CF%84%CE%BF%CF%85_%CE%A0%CE%BF%CE%BB%CE%AF%CF%84%CE%B7"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el.wikipedia.org/wiki/%CE%91%CF%80%CE%B1%CE%BB%CE%BB%CE%B1%CE%B3%CE%AE_%CE%B1%CF%80%CF%8C_%CF%84%CE%BF_%CE%BC%CE%AC%CE%B8%CE%B7%CE%BC%CE%B1_%CF%84%CF%89%CE%BD_%CE%98%CF%81%CE%B7%CF%83%CE%BA%CE%B5%CF%85%CF%84%CE%B9%CE%BA%CF%8E%CE%BD_%CF%83%CF%84%CE%B7%CE%BD_%CE%95%CE%BB%CE%BB%CE%AC%CE%B4%CE%B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A6%CF%8E%CF%84%CE%B7%CF%82_%CE%9A%CE%BF%CF%85%CE%B2%CE%AD%CE%BB%CE%B7%CF%82" TargetMode="External"/><Relationship Id="rId2" Type="http://schemas.openxmlformats.org/officeDocument/2006/relationships/hyperlink" Target="https://el.wikipedia.org/wiki/%CE%91%CF%80%CE%B1%CE%BB%CE%BB%CE%B1%CE%B3%CE%AE_%CE%B1%CF%80%CF%8C_%CF%84%CE%BF_%CE%BC%CE%AC%CE%B8%CE%B7%CE%BC%CE%B1_%CF%84%CF%89%CE%BD_%CE%98%CF%81%CE%B7%CF%83%CE%BA%CE%B5%CF%85%CF%84%CE%B9%CE%BA%CF%8E%CE%BD_%CF%83%CF%84%CE%B7%CE%BD_%CE%95%CE%BB%CE%BB%CE%AC%CE%B4%CE%B1"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el.wikipedia.org/wiki/%CE%95%CF%8D%CE%B7_%CE%A7%CF%81%CE%B9%CF%83%CF%84%CE%BF%CF%86%CE%B9%CE%BB%CE%BF%CF%80%CE%BF%CF%8D%CE%BB%CE%BF%CF%8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l.wikipedia.org/wiki/%CE%A3%CF%85%CE%BC%CE%B2%CE%BF%CF%8D%CE%BB%CE%B9%CE%BF_%CF%84%CE%B7%CF%82_%CE%95%CF%80%CE%B9%CE%BA%CF%81%CE%B1%CF%84%CE%B5%CE%AF%CE%B1%CF%82"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l.wikipedia.org/wiki/%CE%9A%CF%89%CE%BD%CF%83%CF%84%CE%B1%CE%BD%CF%84%CE%AF%CE%BD%CE%BF%CF%82_%CE%91%CF%81%CE%B2%CE%B1%CE%BD%CE%B9%CF%84%CF%8C%CF%80%CE%BF%CF%85%CE%BB%CE%BF%CF%8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785794"/>
            <a:ext cx="7700962" cy="1898653"/>
          </a:xfrm>
        </p:spPr>
        <p:txBody>
          <a:bodyPr>
            <a:normAutofit/>
          </a:bodyPr>
          <a:lstStyle/>
          <a:p>
            <a:r>
              <a:rPr lang="el-GR" sz="3000" b="1" dirty="0" smtClean="0"/>
              <a:t>Μια αναδρομή στην εξέλιξη των απαλλαγών του μαθήματος των θρησκευτικών  με τις υπεύθυνες δηλώσεις τους</a:t>
            </a:r>
            <a:endParaRPr lang="el-GR" sz="3000" b="1" dirty="0"/>
          </a:p>
        </p:txBody>
      </p:sp>
      <p:sp>
        <p:nvSpPr>
          <p:cNvPr id="3" name="2 - Υπότιτλος"/>
          <p:cNvSpPr>
            <a:spLocks noGrp="1"/>
          </p:cNvSpPr>
          <p:nvPr>
            <p:ph type="subTitle" idx="1"/>
          </p:nvPr>
        </p:nvSpPr>
        <p:spPr>
          <a:xfrm>
            <a:off x="1142976" y="4429132"/>
            <a:ext cx="6400800" cy="1752600"/>
          </a:xfrm>
        </p:spPr>
        <p:txBody>
          <a:bodyPr/>
          <a:lstStyle/>
          <a:p>
            <a:r>
              <a:rPr lang="el-GR" dirty="0" smtClean="0"/>
              <a:t>ΑΝΤΩΝΙΟΣ ΝΤΙΚΟΥΛΗΣ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1143000"/>
          </a:xfrm>
        </p:spPr>
        <p:txBody>
          <a:bodyPr>
            <a:normAutofit/>
          </a:bodyPr>
          <a:lstStyle/>
          <a:p>
            <a:r>
              <a:rPr lang="el-GR" sz="2000" b="1" u="sng" dirty="0"/>
              <a:t>Η εγκύκλιος Λοβέρδου</a:t>
            </a:r>
            <a:r>
              <a:rPr lang="el-GR" sz="2000" dirty="0"/>
              <a:t/>
            </a:r>
            <a:br>
              <a:rPr lang="el-GR" sz="2000" dirty="0"/>
            </a:br>
            <a:endParaRPr lang="el-GR" sz="2000" dirty="0"/>
          </a:p>
        </p:txBody>
      </p:sp>
      <p:sp>
        <p:nvSpPr>
          <p:cNvPr id="3" name="2 - Θέση περιεχομένου"/>
          <p:cNvSpPr>
            <a:spLocks noGrp="1"/>
          </p:cNvSpPr>
          <p:nvPr>
            <p:ph idx="1"/>
          </p:nvPr>
        </p:nvSpPr>
        <p:spPr>
          <a:xfrm>
            <a:off x="0" y="571480"/>
            <a:ext cx="8858280" cy="3357586"/>
          </a:xfrm>
        </p:spPr>
        <p:txBody>
          <a:bodyPr>
            <a:noAutofit/>
          </a:bodyPr>
          <a:lstStyle/>
          <a:p>
            <a:r>
              <a:rPr lang="el-GR" sz="1300" dirty="0"/>
              <a:t>Στις 23 Ιανουαρίου 2015  ο τότε Υπ. Παιδείας και Θρησκευμάτων, </a:t>
            </a:r>
            <a:r>
              <a:rPr lang="el-GR" sz="1300" dirty="0">
                <a:hlinkClick r:id="rId2" tooltip="Ανδρέας Λοβέρδος"/>
              </a:rPr>
              <a:t>Α. Λοβέρδος</a:t>
            </a:r>
            <a:r>
              <a:rPr lang="el-GR" sz="1300" dirty="0"/>
              <a:t> εξέδωσε εγκύκλιο σύμφωνα με την οποία απαλλαγή δικαιούνται μόνον οι αλλόθρησκοι και ετερόδοξοι μαθητές, που επικαλούνται λόγους θρησκευτικής συνείδησης και στην υπεύθυνη δήλωση θα πρέπει να αναφέρεται ότι ο μαθητής δεν είναι χριστιανός ορθόδοξος, χωρίς όμως να είναι υποχρεωτική η αναφορά του θρησκεύματός του</a:t>
            </a:r>
            <a:r>
              <a:rPr lang="el-GR" sz="1300" b="1" dirty="0"/>
              <a:t>. </a:t>
            </a:r>
            <a:r>
              <a:rPr lang="el-GR" sz="1300" b="1" dirty="0" smtClean="0"/>
              <a:t>Στην ουσία παραμένει το ίδιο μοντέλο</a:t>
            </a:r>
            <a:r>
              <a:rPr lang="el-GR" sz="1300" dirty="0" smtClean="0"/>
              <a:t>.</a:t>
            </a:r>
            <a:endParaRPr lang="el-GR" sz="1300" dirty="0"/>
          </a:p>
        </p:txBody>
      </p:sp>
      <p:pic>
        <p:nvPicPr>
          <p:cNvPr id="4" name="3 - Εικόνα" descr="ÎÏÎ¿ÏÎ­Î»ÎµÏÎ¼Î± ÎµÎ¹ÎºÏÎ½Î±Ï Î³Î¹Î± Î»Î¿Î²ÎµÏÎ´Î¿Ï"/>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76872"/>
            <a:ext cx="3888432" cy="309634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1143000"/>
          </a:xfrm>
        </p:spPr>
        <p:txBody>
          <a:bodyPr>
            <a:normAutofit/>
          </a:bodyPr>
          <a:lstStyle/>
          <a:p>
            <a:r>
              <a:rPr lang="el-GR" sz="2100" b="1" u="sng" dirty="0"/>
              <a:t>Αντιδράσεις στις εγκυκλίους Στυλιανίδη</a:t>
            </a:r>
            <a:r>
              <a:rPr lang="el-GR" dirty="0"/>
              <a:t/>
            </a:r>
            <a:br>
              <a:rPr lang="el-GR" dirty="0"/>
            </a:br>
            <a:endParaRPr lang="el-GR" dirty="0"/>
          </a:p>
        </p:txBody>
      </p:sp>
      <p:sp>
        <p:nvSpPr>
          <p:cNvPr id="3" name="2 - Θέση περιεχομένου"/>
          <p:cNvSpPr>
            <a:spLocks noGrp="1"/>
          </p:cNvSpPr>
          <p:nvPr>
            <p:ph idx="1"/>
          </p:nvPr>
        </p:nvSpPr>
        <p:spPr>
          <a:xfrm>
            <a:off x="285720" y="3143248"/>
            <a:ext cx="8015286" cy="3571876"/>
          </a:xfrm>
        </p:spPr>
        <p:txBody>
          <a:bodyPr>
            <a:normAutofit/>
          </a:bodyPr>
          <a:lstStyle/>
          <a:p>
            <a:r>
              <a:rPr lang="el-GR" sz="1700" dirty="0"/>
              <a:t>Η </a:t>
            </a:r>
            <a:r>
              <a:rPr lang="el-GR" sz="1700" dirty="0">
                <a:hlinkClick r:id="rId2" tooltip="Ιερά Σύνοδος"/>
              </a:rPr>
              <a:t>Ιερά Σύνοδος</a:t>
            </a:r>
            <a:r>
              <a:rPr lang="el-GR" sz="1700" dirty="0"/>
              <a:t> αλλά και μεμονωμένοι ιεράρχες της </a:t>
            </a:r>
            <a:r>
              <a:rPr lang="el-GR" sz="1700" dirty="0">
                <a:hlinkClick r:id="rId3" tooltip="Εκκλησία της Ελλάδας"/>
              </a:rPr>
              <a:t>Εκκλησίας της Ελλάδας</a:t>
            </a:r>
            <a:r>
              <a:rPr lang="el-GR" sz="1700" dirty="0"/>
              <a:t> είχαν αντιδράσει έντονα στις </a:t>
            </a:r>
            <a:r>
              <a:rPr lang="el-GR" sz="1700" dirty="0">
                <a:hlinkClick r:id="rId4"/>
              </a:rPr>
              <a:t>εγκυκλίους Στυλιανίδη</a:t>
            </a:r>
            <a:r>
              <a:rPr lang="el-GR" sz="1700" dirty="0"/>
              <a:t> . Πιο συγκεκριμένα, ο Μητροπολίτης Θεσσαλονίκης Άνθιμος κατηγόρησε το Υπ. Παιδείας ότι καθιστά προαιρετικό το μάθημα των Θρησκευτικών, ότι αν δεν αποσυρθεί η εγκύκλιος «θα το πληρώσουμε πολλαπλώς πάρα πολύ και ιδιαίτερα όλοι εσείς που θα το ψηφίσετε» και κάλεσε τον κόσμο να αντιδράσει</a:t>
            </a:r>
            <a:r>
              <a:rPr lang="el-GR" sz="1700" u="sng" baseline="30000" dirty="0"/>
              <a:t>]</a:t>
            </a:r>
            <a:r>
              <a:rPr lang="el-GR" sz="1700" dirty="0"/>
              <a:t>. Ο Μητροπολίτης Καλαβρύτων και Αιγιαλείας Αμβρόσιος κατηγόρησε τους «</a:t>
            </a:r>
            <a:r>
              <a:rPr lang="el-GR" sz="1700" dirty="0" err="1"/>
              <a:t>ψευτοπροοδευτικούς</a:t>
            </a:r>
            <a:r>
              <a:rPr lang="el-GR" sz="1700" dirty="0"/>
              <a:t> εγκεφάλους του Υπ. Παιδείας» ότι «χωρίς ούτε τα προσχήματα διαλόγου και δημοκρατικών διαδικασιών να κρατήσουν […] αποφασίζουν και διατάσσουν την ουσιαστική κατάργηση του μαθήματος των Θρησκευτικών». Η </a:t>
            </a:r>
            <a:r>
              <a:rPr lang="el-GR" sz="1700" dirty="0">
                <a:hlinkClick r:id="rId2" tooltip="Ιερά Σύνοδος"/>
              </a:rPr>
              <a:t>Διαρκής Ιερά Σύνοδος</a:t>
            </a:r>
            <a:r>
              <a:rPr lang="el-GR" sz="1700" dirty="0"/>
              <a:t> δεν αναγνώρισε την νομιμότητα των εγκυκλίων και θεώρησε ότι οι εγκύκλιοι ουσιαστικά καθιστούν το μάθημα προαιρετικό. </a:t>
            </a:r>
            <a:endParaRPr lang="el-GR" dirty="0"/>
          </a:p>
        </p:txBody>
      </p:sp>
      <p:pic>
        <p:nvPicPr>
          <p:cNvPr id="4" name="3 - Εικόνα" descr="ÎÎ½Î±ÎºÎ¿Î¯Î½ÏÏÎ· ÏÎ·Ï ÎÎµÏÎ¬Ï Î£ÏÎ½ÏÎ´Î¿Ï Î³Î¹Î± ÏÎ¿ Î .Î.Î.Î.Î¤."/>
          <p:cNvPicPr/>
          <p:nvPr/>
        </p:nvPicPr>
        <p:blipFill>
          <a:blip r:embed="rId5">
            <a:extLst>
              <a:ext uri="{28A0092B-C50C-407E-A947-70E740481C1C}">
                <a14:useLocalDpi xmlns:a14="http://schemas.microsoft.com/office/drawing/2010/main" val="0"/>
              </a:ext>
            </a:extLst>
          </a:blip>
          <a:srcRect/>
          <a:stretch>
            <a:fillRect/>
          </a:stretch>
        </p:blipFill>
        <p:spPr bwMode="auto">
          <a:xfrm>
            <a:off x="571472" y="785794"/>
            <a:ext cx="4214842" cy="2071702"/>
          </a:xfrm>
          <a:prstGeom prst="rect">
            <a:avLst/>
          </a:prstGeom>
          <a:noFill/>
          <a:ln>
            <a:noFill/>
          </a:ln>
        </p:spPr>
      </p:pic>
      <p:pic>
        <p:nvPicPr>
          <p:cNvPr id="5" name="4 - Εικόνα" descr="https://www.impantokratoros.gr/dat/BCF33355/image1.jpg?636785926633700433"/>
          <p:cNvPicPr/>
          <p:nvPr/>
        </p:nvPicPr>
        <p:blipFill>
          <a:blip r:embed="rId6">
            <a:extLst>
              <a:ext uri="{28A0092B-C50C-407E-A947-70E740481C1C}">
                <a14:useLocalDpi xmlns:a14="http://schemas.microsoft.com/office/drawing/2010/main" val="0"/>
              </a:ext>
            </a:extLst>
          </a:blip>
          <a:srcRect/>
          <a:stretch>
            <a:fillRect/>
          </a:stretch>
        </p:blipFill>
        <p:spPr bwMode="auto">
          <a:xfrm>
            <a:off x="5000628" y="1071546"/>
            <a:ext cx="3475560" cy="17859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900" b="1" u="sng" dirty="0" smtClean="0"/>
              <a:t>Αντιδράσεις στην πρόθεση απλοποίησης της διαδικασίας απαλλαγής</a:t>
            </a:r>
            <a:r>
              <a:rPr lang="el-GR" dirty="0"/>
              <a:t/>
            </a:r>
            <a:br>
              <a:rPr lang="el-GR" dirty="0"/>
            </a:br>
            <a:endParaRPr lang="el-GR" dirty="0"/>
          </a:p>
        </p:txBody>
      </p:sp>
      <p:sp>
        <p:nvSpPr>
          <p:cNvPr id="3" name="2 - Θέση περιεχομένου"/>
          <p:cNvSpPr>
            <a:spLocks noGrp="1"/>
          </p:cNvSpPr>
          <p:nvPr>
            <p:ph idx="1"/>
          </p:nvPr>
        </p:nvSpPr>
        <p:spPr>
          <a:xfrm>
            <a:off x="500034" y="1214422"/>
            <a:ext cx="3643338" cy="4786346"/>
          </a:xfrm>
        </p:spPr>
        <p:txBody>
          <a:bodyPr>
            <a:normAutofit/>
          </a:bodyPr>
          <a:lstStyle/>
          <a:p>
            <a:r>
              <a:rPr lang="el-GR" sz="1300" dirty="0"/>
              <a:t>Τον Σεπτέμβριο του 2015 ο </a:t>
            </a:r>
            <a:r>
              <a:rPr lang="el-GR" sz="1300" dirty="0">
                <a:hlinkClick r:id="rId2" tooltip="Αρχιεπίσκοπος Αθηνών Ιερώνυμος Β´"/>
              </a:rPr>
              <a:t>Αρχιεπίσκοπος Ιερώνυμος</a:t>
            </a:r>
            <a:r>
              <a:rPr lang="el-GR" sz="1300" dirty="0"/>
              <a:t> αντέδρασε έντονα</a:t>
            </a:r>
            <a:r>
              <a:rPr lang="el-GR" sz="1300" baseline="30000" dirty="0">
                <a:hlinkClick r:id="rId3"/>
              </a:rPr>
              <a:t>]]</a:t>
            </a:r>
            <a:r>
              <a:rPr lang="el-GR" sz="1300" dirty="0"/>
              <a:t> στην τοποθέτηση της Αν. Υπ. Παιδείας, </a:t>
            </a:r>
            <a:r>
              <a:rPr lang="el-GR" sz="1300" dirty="0">
                <a:hlinkClick r:id="rId4" tooltip="Σία Αναγνωστοπούλου"/>
              </a:rPr>
              <a:t>Σ. Αναγνωστοπούλου</a:t>
            </a:r>
            <a:r>
              <a:rPr lang="el-GR" sz="1300" dirty="0"/>
              <a:t>, ότι θα πρέπει να απλοποιηθεί η διαδικασία απαλλαγής από τα Θρησκευτικά</a:t>
            </a:r>
            <a:r>
              <a:rPr lang="el-GR" sz="1300" baseline="30000" dirty="0">
                <a:hlinkClick r:id="rId3"/>
              </a:rPr>
              <a:t>]</a:t>
            </a:r>
            <a:r>
              <a:rPr lang="el-GR" sz="1300" dirty="0"/>
              <a:t>. Πιο συγκεκριμένα φέρεται ότι είχε δηλώσει ότι «δεν είναι δυνατόν να οφείλει να δηλώνει ο μαθητής σε δημόσιο έγγραφο το θρήσκευμά του (ή την ιδιότητα του άθεου), ώστε να εξασφαλίσει την απαλλαγή. Κακώς δεν το αλλάξαμε ως τώρα, θα το αλλάξουμε»</a:t>
            </a:r>
            <a:r>
              <a:rPr lang="el-GR" sz="1300" u="sng" baseline="30000" dirty="0"/>
              <a:t>]</a:t>
            </a:r>
            <a:r>
              <a:rPr lang="el-GR" sz="1300" dirty="0"/>
              <a:t>. Ο </a:t>
            </a:r>
            <a:r>
              <a:rPr lang="el-GR" sz="1300" dirty="0">
                <a:hlinkClick r:id="rId2" tooltip="Αρχιεπίσκοπος Αθηνών Ιερώνυμος Β´"/>
              </a:rPr>
              <a:t>Αρχιεπίσκοπος Ιερώνυμος</a:t>
            </a:r>
            <a:r>
              <a:rPr lang="el-GR" sz="1300" dirty="0"/>
              <a:t> σχολίασε ότι η πρόθεση να απλοποιηθεί η διαδικασία απαλλαγής από τα Θρησκευτικά «δεν είναι του Υπουργείου· κάποια κυρία, η οποία έχει ορισμένες ιδέες, της ήρθε στο μυαλό της […] Πρέπει οι Έλληνες επιτέλους να σοβαρευτούμε και να μην ακούμε τις ανοησίες του ενός και του άλλου.»</a:t>
            </a:r>
          </a:p>
          <a:p>
            <a:pPr>
              <a:buNone/>
            </a:pPr>
            <a:r>
              <a:rPr lang="el-GR" sz="1300" b="1" dirty="0"/>
              <a:t> </a:t>
            </a:r>
            <a:endParaRPr lang="el-GR" sz="1300" dirty="0"/>
          </a:p>
          <a:p>
            <a:endParaRPr lang="el-GR" dirty="0"/>
          </a:p>
        </p:txBody>
      </p:sp>
      <p:pic>
        <p:nvPicPr>
          <p:cNvPr id="4" name="3 - Εικόνα" descr="ÎÏÎ¿ÏÎ­Î»ÎµÏÎ¼Î± ÎµÎ¹ÎºÏÎ½Î±Ï Î³Î¹Î± ÎÎÎ¡Î©ÎÎ¥ÎÎÎ£"/>
          <p:cNvPicPr/>
          <p:nvPr/>
        </p:nvPicPr>
        <p:blipFill>
          <a:blip r:embed="rId5">
            <a:extLst>
              <a:ext uri="{28A0092B-C50C-407E-A947-70E740481C1C}">
                <a14:useLocalDpi xmlns:a14="http://schemas.microsoft.com/office/drawing/2010/main" val="0"/>
              </a:ext>
            </a:extLst>
          </a:blip>
          <a:srcRect/>
          <a:stretch>
            <a:fillRect/>
          </a:stretch>
        </p:blipFill>
        <p:spPr bwMode="auto">
          <a:xfrm>
            <a:off x="5072066" y="1214422"/>
            <a:ext cx="3144033" cy="2228680"/>
          </a:xfrm>
          <a:prstGeom prst="rect">
            <a:avLst/>
          </a:prstGeom>
          <a:noFill/>
          <a:ln>
            <a:noFill/>
          </a:ln>
        </p:spPr>
      </p:pic>
      <p:pic>
        <p:nvPicPr>
          <p:cNvPr id="5" name="4 - Εικόνα" descr="ÎÏÎ¿ÏÎ­Î»ÎµÏÎ¼Î± ÎµÎ¹ÎºÏÎ½Î±Ï Î³Î¹Î± ÎÎÎÎÎÎ©Î£Î¤ÎÎ ÎÎ¥ÎÎÎ¥ Î£ÎÎ Î¦Î©Î¤Î"/>
          <p:cNvPicPr/>
          <p:nvPr/>
        </p:nvPicPr>
        <p:blipFill>
          <a:blip r:embed="rId6">
            <a:extLst>
              <a:ext uri="{28A0092B-C50C-407E-A947-70E740481C1C}">
                <a14:useLocalDpi xmlns:a14="http://schemas.microsoft.com/office/drawing/2010/main" val="0"/>
              </a:ext>
            </a:extLst>
          </a:blip>
          <a:srcRect/>
          <a:stretch>
            <a:fillRect/>
          </a:stretch>
        </p:blipFill>
        <p:spPr bwMode="auto">
          <a:xfrm>
            <a:off x="5000628" y="4000504"/>
            <a:ext cx="3261857" cy="191262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900" b="1" u="sng" dirty="0"/>
              <a:t>Αντιδράσεις από διευθυντές σχολείων</a:t>
            </a:r>
            <a:r>
              <a:rPr lang="el-GR" dirty="0"/>
              <a:t/>
            </a:r>
            <a:br>
              <a:rPr lang="el-GR" dirty="0"/>
            </a:br>
            <a:endParaRPr lang="el-GR" dirty="0"/>
          </a:p>
        </p:txBody>
      </p:sp>
      <p:sp>
        <p:nvSpPr>
          <p:cNvPr id="3" name="2 - Θέση περιεχομένου"/>
          <p:cNvSpPr>
            <a:spLocks noGrp="1"/>
          </p:cNvSpPr>
          <p:nvPr>
            <p:ph idx="1"/>
          </p:nvPr>
        </p:nvSpPr>
        <p:spPr>
          <a:xfrm>
            <a:off x="428596" y="1214422"/>
            <a:ext cx="8229600" cy="2757494"/>
          </a:xfrm>
        </p:spPr>
        <p:txBody>
          <a:bodyPr>
            <a:normAutofit/>
          </a:bodyPr>
          <a:lstStyle/>
          <a:p>
            <a:r>
              <a:rPr lang="el-GR" sz="1400" dirty="0"/>
              <a:t>Κατά καιρούς έχουν γίνει καταγγελίες από γονείς ότι οι διευθυντές κάποιων </a:t>
            </a:r>
            <a:r>
              <a:rPr lang="el-GR" sz="1400" dirty="0" smtClean="0"/>
              <a:t>σχολείων </a:t>
            </a:r>
            <a:r>
              <a:rPr lang="el-GR" sz="1400" dirty="0"/>
              <a:t>δεν δέχονται τις υπεύθυνες δηλώσεις με τις οποίες αιτούνται την </a:t>
            </a:r>
            <a:r>
              <a:rPr lang="el-GR" sz="1400" dirty="0" smtClean="0"/>
              <a:t>απαλλαγή.</a:t>
            </a:r>
            <a:endParaRPr lang="el-GR" sz="1400" dirty="0"/>
          </a:p>
        </p:txBody>
      </p:sp>
      <p:pic>
        <p:nvPicPr>
          <p:cNvPr id="4" name="3 - Εικόνα" descr="ÎÏÎ¿ÏÎ­Î»ÎµÏÎ¼Î± ÎµÎ¹ÎºÏÎ½Î±Ï Î³Î¹Î± ÏÏÎ¿Î»ÎµÎ¹Î¿ ÏÏÏÎ¿Î³ÏÎ±ÏÎ¹ÎµÏ"/>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57422"/>
            <a:ext cx="5697012" cy="2899348"/>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100" b="1" u="sng" dirty="0"/>
              <a:t>Η  εγκύκλιος ορίζει τα εξής</a:t>
            </a:r>
            <a:r>
              <a:rPr lang="el-GR" sz="2100" b="1" dirty="0"/>
              <a:t>:</a:t>
            </a:r>
            <a:r>
              <a:rPr lang="el-GR" dirty="0"/>
              <a:t/>
            </a:r>
            <a:br>
              <a:rPr lang="el-GR" dirty="0"/>
            </a:br>
            <a:endParaRPr lang="el-GR" dirty="0"/>
          </a:p>
        </p:txBody>
      </p:sp>
      <p:sp>
        <p:nvSpPr>
          <p:cNvPr id="3" name="2 - Θέση περιεχομένου"/>
          <p:cNvSpPr>
            <a:spLocks noGrp="1"/>
          </p:cNvSpPr>
          <p:nvPr>
            <p:ph idx="1"/>
          </p:nvPr>
        </p:nvSpPr>
        <p:spPr>
          <a:xfrm>
            <a:off x="285720" y="928670"/>
            <a:ext cx="8401080" cy="5214974"/>
          </a:xfrm>
        </p:spPr>
        <p:txBody>
          <a:bodyPr>
            <a:noAutofit/>
          </a:bodyPr>
          <a:lstStyle/>
          <a:p>
            <a:r>
              <a:rPr lang="el-GR" sz="1300" dirty="0"/>
              <a:t>Το μάθημα των Θρησκευτικών είναι υποχρεωτικό για όλους τους μαθητές (άρ.16, παρ.2 του Συντάγματος) και διδάσκεται στις σχολικές μονάδες Πρωτοβάθμιας και Δευτεροβάθμιας Εκπαίδευσης, σύμφωνα με τα επίσημα υποχρεωτικά αναλυτικά και ωρολόγια προγράμματα, ακολουθεί τους γενικούς σκοπούς της εκπαίδευσης και απευθύνεται σε όλους τους μαθητές.</a:t>
            </a:r>
          </a:p>
          <a:p>
            <a:r>
              <a:rPr lang="el-GR" sz="1300" dirty="0"/>
              <a:t>Ωστόσο, παρέχεται η δυνατότητα σε μη Χριστιανούς Ορθόδοξους μαθητές, δηλαδή αλλόθρησκους ή ετερόδοξους ή άθρησκους, που επικαλούνται λόγους θρησκευτικής συνείδησης, να απαλλαγούν από την παρακολούθησή του.</a:t>
            </a:r>
          </a:p>
          <a:p>
            <a:r>
              <a:rPr lang="el-GR" sz="1300" dirty="0"/>
              <a:t>Συνεπώς, η απαλλαγή από το μάθημα των Θρησκευτικών παρέχεται νόμιμα, αποκλειστικά και μόνο για την προάσπιση της ελευθερίας της θρησκευτικής συνείδησης, όπως προβλέπεται από το Σύνταγμα και περιγράφεται στους οικείους νόμους και στις αποφάσεις των διεθνών και ελληνικών δικαστηρίων.</a:t>
            </a:r>
          </a:p>
          <a:p>
            <a:r>
              <a:rPr lang="el-GR" sz="1300" dirty="0"/>
              <a:t>Επειδή, έχουν παρατηρηθεί φαινόμενα κατάχρησης του δικαιώματος απαλλαγής από τα Θρησκευτικά για λόγους που δεν συνδέονται με την ελευθερία της θρησκευτικής συνείδησης, εφίσταται η προσοχή στους Διευθυντές των σχολικών μονάδων να ελέγχουν την τεκμηρίωση των προβαλλόμενων λόγων, επισημαίνοντας σε κάθε ενδιαφερόμενο τη σοβαρότητα των σχετικών Υπεύθυνων Δηλώσεων και κατόπιν να προβαίνουν στη χορήγηση νόμιμης απαλλαγής του μαθητή, πάντοτε εντός των προβλεπόμενων χρονικών ορίων.</a:t>
            </a:r>
          </a:p>
          <a:p>
            <a:r>
              <a:rPr lang="el-GR" sz="1300" dirty="0"/>
              <a:t>Η προσυπογραφή της Υπεύθυνης Δήλωσης από τον διδάσκοντα είναι απαραίτητη, ώστε να ενημερώνεται για τους μαθητές που θα έχει στην τάξη του στις ώρες του μαθήματος των Θρησκευτικών.</a:t>
            </a:r>
          </a:p>
          <a:p>
            <a:r>
              <a:rPr lang="el-GR" sz="1300" dirty="0"/>
              <a:t>Οι μαθητές που απαλλάσσονται από το μάθημα των Θρησκευτικών δεν έχουν δικαίωμα παραμονής στην τάξη τους κατά τη διάρκεια διεξαγωγής του μαθήματος των Θρησκευτικών </a:t>
            </a:r>
            <a:r>
              <a:rPr lang="el-GR" sz="1300" dirty="0" smtClean="0"/>
              <a:t>αλλά </a:t>
            </a:r>
            <a:r>
              <a:rPr lang="el-GR" sz="1300" dirty="0"/>
              <a:t>να απασχολούνται σύμφωνα με τα διαλαμβανόμενα στην παρούσα εγκύκλιο.</a:t>
            </a:r>
          </a:p>
          <a:p>
            <a:r>
              <a:rPr lang="el-GR" sz="1300" dirty="0"/>
              <a:t>Η απαλλαγή από το μάθημα των Θρησκευτικών χορηγείται ύστερα από Υπεύθυνη Δήλωση του ν.1599/1986, του ίδιου του μαθητή (αν είναι ενήλικος) ή και των δύο γονέων του (αν είναι ανήλικος), στην οποία θα αναφέρεται ότι ο μαθητής δεν είναι Χριστιανός Ορθόδοξος και εξ αυτού επικαλείται λόγους θρησκευτικής συνείδησης, χωρίς να είναι υποχρεωτική η αναφορά του θρησκεύματος στο οποίο ανήκει, εκτός αν το επιθυμεί</a:t>
            </a:r>
            <a:r>
              <a:rPr lang="el-GR" sz="1300" dirty="0" smtClean="0"/>
              <a:t>.</a:t>
            </a:r>
            <a:endParaRPr lang="el-GR" sz="1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85728"/>
            <a:ext cx="8258204" cy="4768865"/>
          </a:xfrm>
        </p:spPr>
        <p:txBody>
          <a:bodyPr>
            <a:normAutofit fontScale="40000" lnSpcReduction="20000"/>
          </a:bodyPr>
          <a:lstStyle/>
          <a:p>
            <a:r>
              <a:rPr lang="el-GR" dirty="0" smtClean="0"/>
              <a:t>Μόνον στην περίπτωση που η γονική μέριμνα ασκείται από τον ένα γονέα, αρκεί η υπογραφή του ασκούντος τη γονική μέριμνα. Εφόσον χορηγηθεί απαλλαγή από το μάθημα των Θρησκευτικών για τους ανωτέρω λόγους, στο πεδίο «ΘΡΗΣΚΕΥΜΑ» του Ατομικού Δελτίου μαθητή και του Απολυτήριου Τίτλου, δε θα συμπληρώνεται ένδειξη που να είναι αντίθετη με το περιεχόμενο της Υπεύθυνης Δήλωσης που υποβλήθηκε για τη χορήγηση της απαλλαγής, για το οποίο θα ενημερώνεται και ενυπόγραφα ο/οι υποβάλλων/</a:t>
            </a:r>
            <a:r>
              <a:rPr lang="el-GR" dirty="0" err="1" smtClean="0"/>
              <a:t>οντες</a:t>
            </a:r>
            <a:r>
              <a:rPr lang="el-GR" dirty="0" smtClean="0"/>
              <a:t> την Υπεύθυνη Δήλωση.</a:t>
            </a:r>
          </a:p>
          <a:p>
            <a:r>
              <a:rPr lang="el-GR" dirty="0" smtClean="0"/>
              <a:t>Για τη χορήγηση της απαλλαγής ακολουθείται παρόμοια διαδικασία με αυτήν που προβλέπεται για αντίστοιχες απαλλαγές μαθητών από μαθήματα (π.δ. 201/1998, π.δ. 104/1979 για την Πρωτοβάθμια και Δευτεροβάθμια Εκπαίδευση αντίστοιχα).</a:t>
            </a:r>
          </a:p>
          <a:p>
            <a:r>
              <a:rPr lang="el-GR" dirty="0" smtClean="0"/>
              <a:t>Η παραπάνω Υπεύθυνη Δήλωση του ν.1599/1986, με βεβαιωμένο το γνήσιο της υπογραφής και των δύο γονέων του μαθητή, παραλαμβάνεται από το Διευθυντή του σχολείου εντός αποκλειστικής χρονικής προθεσμίας που διαρκεί από την 1η Σεπτεμβρίου έως και την 20η Σεπτεμβρίου κάθε έτους.</a:t>
            </a:r>
          </a:p>
          <a:p>
            <a:r>
              <a:rPr lang="el-GR" dirty="0" smtClean="0"/>
              <a:t>Ο Διευθυντής της σχολικής μονάδας σε συνεργασία με το Σύλλογο των Διδασκόντων, σύμφωνα με τις διατάξεις του ν. 1566/1985 (Α΄ 167) και της υπ΄αριθμ. Φ.353.1/324/105657/Δ1/8-10-2002 (Β΄ 1340) υπουργικής απόφασης, αποφασίζουν κατά περίπτωση για τον τρόπο που απασχολούνται υποχρεωτικά οι απαλλασσόμενοι μαθητές, συντάσσοντας σχετική πράξη (διαφορετικό διδακτικό αντικείμενο σε άλλο τμήμα της ίδιας τάξης, ευέλικτη ζώνη, βιωματικές δράσεις, ερευνητική εργασία κ.α.).</a:t>
            </a:r>
          </a:p>
          <a:p>
            <a:r>
              <a:rPr lang="el-GR" dirty="0" smtClean="0"/>
              <a:t>Σε περίπτωση που η συγκεκριμένη τάξη λειτουργεί μόνο με ένα τμήμα, οι μαθητές αυτοί παρακολουθούν εκπαιδευτικό πρόγραμμα που καθορίζεται από το Σύλλογο Διδασκόντων.</a:t>
            </a:r>
          </a:p>
          <a:p>
            <a:r>
              <a:rPr lang="el-GR" dirty="0" smtClean="0"/>
              <a:t>Η ισχύς της χορήγησης απαλλαγής είναι ετήσια και ανανεώνεται για κάθε σχολικό έτος με την ίδια διαδικασία. Με την έκδοση της παρούσας εγκυκλίου παύουν να ισχύουν οι με αρ. πρωτ. 91109/Γ2/10-07-08, 104071/Γ2/04-08-08, Φ12/977/109744/Γ1/26-08-08 και 133099/Γ2/19-09-2013 εγκύκλιοι</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14876" y="357166"/>
            <a:ext cx="4143404" cy="5500726"/>
          </a:xfrm>
        </p:spPr>
        <p:txBody>
          <a:bodyPr>
            <a:normAutofit/>
          </a:bodyPr>
          <a:lstStyle/>
          <a:p>
            <a:r>
              <a:rPr lang="el-GR" sz="1100" dirty="0"/>
              <a:t>ΘΕΜΑ:  «Ρύθμιση μαθητικών θεμάτων»   </a:t>
            </a:r>
            <a:br>
              <a:rPr lang="el-GR" sz="1100" dirty="0"/>
            </a:br>
            <a:r>
              <a:rPr lang="el-GR" sz="1100" dirty="0"/>
              <a:t>      Το μάθημα των Θρησκευτικών είναι υποχρεωτικό για όλους τους μαθητές  (άρ.16, παρ.2 του Συντάγματος) και διδάσκεται στις σχολικές μονάδες Πρωτοβάθμιας και Δευτεροβάθμιας Εκπαίδευσης, σύμφωνα με τα επίσημα υποχρεωτικά αναλυτικά και ωρολόγια προγράμματα, ακολουθεί τους γενικούς σκοπούς της εκπαίδευσης και απευθύνεται σε όλους τους μαθητές. Ωστόσο, παρέχεται η δυνατότητα σε μη Χριστιανούς Ορθόδοξους μαθητές, δηλαδή αλλόθρησκους ή ετερόδοξους ή άθρησκους, που επικαλούνται λόγους θρησκευτικής συνείδησης, να απαλλαγούν από την παρακολούθησή του.  </a:t>
            </a:r>
            <a:br>
              <a:rPr lang="el-GR" sz="1100" dirty="0"/>
            </a:br>
            <a:r>
              <a:rPr lang="el-GR" sz="1100" dirty="0"/>
              <a:t> Συνεπώς, η απαλλαγή από το μάθημα των Θρησκευτικών παρέχεται νόμιμα, αποκλειστικά και μόνο για την προάσπιση της ελευθερίας της  θρησκευτικής συνείδησης, όπως προβλέπεται από το Σύνταγμα και περιγράφεται στους οικείους νόμους  και στις αποφάσεις των διεθνών και ελληνικών δικαστηρίων.  </a:t>
            </a:r>
            <a:br>
              <a:rPr lang="el-GR" sz="1100" dirty="0"/>
            </a:br>
            <a:r>
              <a:rPr lang="el-GR" sz="1100" dirty="0"/>
              <a:t> Επειδή, έχουν παρατηρηθεί φαινόμενα κατάχρησης του δικαιώματος απαλλαγής από τα Θρησκευτικά για λόγους που δεν συνδέονται με την ελευθερία της  θρησκευτικής συνείδησης, εφιστάται η προσοχή στους Διευθυντές των σχολικών μονάδων να ελέγχουν την τεκμηρίωση των προβαλλόμενων λόγων, επισημαίνοντας σε κάθε ενδιαφερόμενο τη σοβαρότητα των σχετικών Υπεύθυνων Δηλώσεων και κατόπιν να προβαίνουν στη χορήγηση νόμιμης απαλλαγής του μαθητή, πάντοτε εντός των προβλεπόμενων χρονικών ορίων.  </a:t>
            </a:r>
            <a:br>
              <a:rPr lang="el-GR" sz="1100" dirty="0"/>
            </a:br>
            <a:r>
              <a:rPr lang="el-GR" sz="1100" dirty="0"/>
              <a:t>   Η προσυπογραφή της Υπεύθυνης Δήλωσης από τον διδάσκοντα είναι απαραίτητη, ώστε να ενημερώνεται για τους μαθητές που θα έχει στην τάξη του στις ώρες του μαθήματος των Θρησκευτικών. </a:t>
            </a:r>
            <a:br>
              <a:rPr lang="el-GR" sz="1100" dirty="0"/>
            </a:br>
            <a:endParaRPr lang="el-GR" sz="1100" dirty="0"/>
          </a:p>
        </p:txBody>
      </p:sp>
      <p:sp>
        <p:nvSpPr>
          <p:cNvPr id="3" name="2 - Θέση περιεχομένου"/>
          <p:cNvSpPr>
            <a:spLocks noGrp="1"/>
          </p:cNvSpPr>
          <p:nvPr>
            <p:ph idx="1"/>
          </p:nvPr>
        </p:nvSpPr>
        <p:spPr>
          <a:xfrm>
            <a:off x="214282" y="285728"/>
            <a:ext cx="4429156" cy="5929354"/>
          </a:xfrm>
        </p:spPr>
        <p:txBody>
          <a:bodyPr>
            <a:normAutofit fontScale="32500" lnSpcReduction="20000"/>
          </a:bodyPr>
          <a:lstStyle/>
          <a:p>
            <a:pPr>
              <a:buNone/>
            </a:pPr>
            <a:r>
              <a:rPr lang="el-GR" dirty="0">
                <a:latin typeface="+mj-lt"/>
              </a:rPr>
              <a:t> </a:t>
            </a:r>
            <a:r>
              <a:rPr lang="el-GR" sz="3400" dirty="0">
                <a:latin typeface="+mj-lt"/>
              </a:rPr>
              <a:t>ΕΛΛΗΝΙΚΗ ΔΗΜΟΚΡΑΤΙΑ</a:t>
            </a:r>
          </a:p>
          <a:p>
            <a:pPr>
              <a:buNone/>
            </a:pPr>
            <a:r>
              <a:rPr lang="el-GR" sz="3400" dirty="0">
                <a:latin typeface="+mj-lt"/>
              </a:rPr>
              <a:t>ΥΠΟΥΡΓΕΙΟ  ΠΑΙΔΕΙΑΣ ΚΑΙ ΘΡΗΣΚΕΥΜΑΤΩΝ </a:t>
            </a:r>
          </a:p>
          <a:p>
            <a:pPr>
              <a:buNone/>
            </a:pPr>
            <a:r>
              <a:rPr lang="el-GR" sz="3400" dirty="0">
                <a:latin typeface="+mj-lt"/>
              </a:rPr>
              <a:t>                      ----  </a:t>
            </a:r>
          </a:p>
          <a:p>
            <a:pPr>
              <a:buNone/>
            </a:pPr>
            <a:r>
              <a:rPr lang="el-GR" sz="3400" dirty="0">
                <a:latin typeface="+mj-lt"/>
              </a:rPr>
              <a:t>         ΓΕΝΙΚΗ ΔΙΕΥΘΥΝΣΗ ΣΠΟΥΔΩΝ </a:t>
            </a:r>
          </a:p>
          <a:p>
            <a:pPr>
              <a:buNone/>
            </a:pPr>
            <a:r>
              <a:rPr lang="el-GR" sz="3400" dirty="0">
                <a:latin typeface="+mj-lt"/>
              </a:rPr>
              <a:t>    Π/ΘΜΙΑΣ ΚΑΙ Δ/ΘΜΙΑΣ ΕΚΠΑΙΔΕΥΣΗΣ </a:t>
            </a:r>
          </a:p>
          <a:p>
            <a:pPr>
              <a:buNone/>
            </a:pPr>
            <a:r>
              <a:rPr lang="el-GR" sz="3400" dirty="0">
                <a:latin typeface="+mj-lt"/>
              </a:rPr>
              <a:t>                    ---- </a:t>
            </a:r>
          </a:p>
          <a:p>
            <a:pPr>
              <a:buNone/>
            </a:pPr>
            <a:r>
              <a:rPr lang="el-GR" sz="3400" dirty="0">
                <a:latin typeface="+mj-lt"/>
              </a:rPr>
              <a:t> </a:t>
            </a:r>
          </a:p>
          <a:p>
            <a:pPr>
              <a:buNone/>
            </a:pPr>
            <a:r>
              <a:rPr lang="el-GR" sz="3400" dirty="0">
                <a:latin typeface="+mj-lt"/>
              </a:rPr>
              <a:t>Ταχ. Δ/</a:t>
            </a:r>
            <a:r>
              <a:rPr lang="el-GR" sz="3400" dirty="0" err="1">
                <a:latin typeface="+mj-lt"/>
              </a:rPr>
              <a:t>νση</a:t>
            </a:r>
            <a:r>
              <a:rPr lang="el-GR" sz="3400" dirty="0">
                <a:latin typeface="+mj-lt"/>
              </a:rPr>
              <a:t>:   Ανδρέα Παπανδρέου 37 </a:t>
            </a:r>
          </a:p>
          <a:p>
            <a:pPr>
              <a:buNone/>
            </a:pPr>
            <a:r>
              <a:rPr lang="el-GR" sz="3400" dirty="0">
                <a:latin typeface="+mj-lt"/>
              </a:rPr>
              <a:t>Τ.Κ. – Πόλη:  151 80 Μαρούσι </a:t>
            </a:r>
          </a:p>
          <a:p>
            <a:pPr>
              <a:buNone/>
            </a:pPr>
            <a:r>
              <a:rPr lang="el-GR" sz="3400" dirty="0">
                <a:latin typeface="+mj-lt"/>
              </a:rPr>
              <a:t>Ιστοσελίδα:   http: // www.minedu.gov.gr </a:t>
            </a:r>
          </a:p>
          <a:p>
            <a:pPr>
              <a:buNone/>
            </a:pPr>
            <a:r>
              <a:rPr lang="el-GR" sz="3400" dirty="0">
                <a:latin typeface="+mj-lt"/>
              </a:rPr>
              <a:t>Πληροφορίες: Κ. Παπαχρήστος   </a:t>
            </a:r>
          </a:p>
          <a:p>
            <a:pPr>
              <a:buNone/>
            </a:pPr>
            <a:r>
              <a:rPr lang="el-GR" sz="3400" dirty="0">
                <a:latin typeface="+mj-lt"/>
              </a:rPr>
              <a:t>                       Α. Παπαδαντωνάκης</a:t>
            </a:r>
          </a:p>
          <a:p>
            <a:pPr>
              <a:buNone/>
            </a:pPr>
            <a:r>
              <a:rPr lang="el-GR" sz="3400" dirty="0">
                <a:latin typeface="+mj-lt"/>
              </a:rPr>
              <a:t>                       Ι.  Λιγνός </a:t>
            </a:r>
          </a:p>
          <a:p>
            <a:pPr>
              <a:buNone/>
            </a:pPr>
            <a:r>
              <a:rPr lang="el-GR" sz="3400" dirty="0">
                <a:latin typeface="+mj-lt"/>
              </a:rPr>
              <a:t>Τηλέφωνο: 210 344 3605 - 2247 (Π/</a:t>
            </a:r>
            <a:r>
              <a:rPr lang="el-GR" sz="3400" dirty="0" err="1">
                <a:latin typeface="+mj-lt"/>
              </a:rPr>
              <a:t>θμι</a:t>
            </a:r>
            <a:r>
              <a:rPr lang="el-GR" sz="3400" dirty="0">
                <a:latin typeface="+mj-lt"/>
              </a:rPr>
              <a:t>α) </a:t>
            </a:r>
          </a:p>
          <a:p>
            <a:pPr>
              <a:buNone/>
            </a:pPr>
            <a:r>
              <a:rPr lang="el-GR" sz="3400" dirty="0">
                <a:latin typeface="+mj-lt"/>
              </a:rPr>
              <a:t>                   210 344 3272 - 2242 (Δ/</a:t>
            </a:r>
            <a:r>
              <a:rPr lang="el-GR" sz="3400" dirty="0" err="1">
                <a:latin typeface="+mj-lt"/>
              </a:rPr>
              <a:t>θμι</a:t>
            </a:r>
            <a:r>
              <a:rPr lang="el-GR" sz="3400" dirty="0">
                <a:latin typeface="+mj-lt"/>
              </a:rPr>
              <a:t>α Γ/σια, Γ.ΕΛ.) </a:t>
            </a:r>
          </a:p>
          <a:p>
            <a:pPr>
              <a:buNone/>
            </a:pPr>
            <a:r>
              <a:rPr lang="el-GR" sz="3400" dirty="0">
                <a:latin typeface="+mj-lt"/>
              </a:rPr>
              <a:t>                   210 344 3278 - 2229 (Δ/</a:t>
            </a:r>
            <a:r>
              <a:rPr lang="el-GR" sz="3400" dirty="0" err="1">
                <a:latin typeface="+mj-lt"/>
              </a:rPr>
              <a:t>θμι</a:t>
            </a:r>
            <a:r>
              <a:rPr lang="el-GR" sz="3400" dirty="0">
                <a:latin typeface="+mj-lt"/>
              </a:rPr>
              <a:t>α ΕΠΑ.Λ.) </a:t>
            </a:r>
          </a:p>
          <a:p>
            <a:pPr>
              <a:buNone/>
            </a:pPr>
            <a:r>
              <a:rPr lang="el-GR" sz="3400" dirty="0">
                <a:latin typeface="+mj-lt"/>
              </a:rPr>
              <a:t>Να διατηρηθεί μέχρι .................. </a:t>
            </a:r>
          </a:p>
          <a:p>
            <a:pPr>
              <a:buNone/>
            </a:pPr>
            <a:r>
              <a:rPr lang="el-GR" sz="3400" dirty="0">
                <a:latin typeface="+mj-lt"/>
              </a:rPr>
              <a:t>Βαθμός Ασφαλείας .......... …… </a:t>
            </a:r>
          </a:p>
          <a:p>
            <a:pPr>
              <a:buNone/>
            </a:pPr>
            <a:r>
              <a:rPr lang="el-GR" sz="3400" dirty="0">
                <a:latin typeface="+mj-lt"/>
              </a:rPr>
              <a:t>Μαρούσι,        23/01/2015 </a:t>
            </a:r>
          </a:p>
          <a:p>
            <a:pPr>
              <a:buNone/>
            </a:pPr>
            <a:r>
              <a:rPr lang="el-GR" sz="3400" dirty="0">
                <a:latin typeface="+mj-lt"/>
              </a:rPr>
              <a:t>Αριθ. Πρωτ.:   12773/Δ2                    </a:t>
            </a:r>
          </a:p>
          <a:p>
            <a:pPr>
              <a:buNone/>
            </a:pPr>
            <a:r>
              <a:rPr lang="el-GR" sz="3400" dirty="0">
                <a:latin typeface="+mj-lt"/>
              </a:rPr>
              <a:t>Βαθ. Προτερ.  ΕΞ. ΕΠΕΙΓΟΝ   </a:t>
            </a:r>
          </a:p>
          <a:p>
            <a:pPr>
              <a:buNone/>
            </a:pPr>
            <a:r>
              <a:rPr lang="el-GR" sz="3400" dirty="0">
                <a:latin typeface="+mj-lt"/>
              </a:rPr>
              <a:t> </a:t>
            </a:r>
          </a:p>
          <a:p>
            <a:pPr>
              <a:buNone/>
            </a:pPr>
            <a:r>
              <a:rPr lang="el-GR" sz="3400" dirty="0">
                <a:latin typeface="+mj-lt"/>
              </a:rPr>
              <a:t>Προς :  </a:t>
            </a:r>
          </a:p>
          <a:p>
            <a:pPr lvl="0" fontAlgn="base">
              <a:buNone/>
            </a:pPr>
            <a:r>
              <a:rPr lang="el-GR" sz="3400" dirty="0" smtClean="0">
                <a:latin typeface="+mj-lt"/>
              </a:rPr>
              <a:t>1.Διευθύνσεις </a:t>
            </a:r>
            <a:r>
              <a:rPr lang="el-GR" sz="3400" dirty="0">
                <a:latin typeface="+mj-lt"/>
              </a:rPr>
              <a:t>Π.Ε. και Δ.Ε. της χώρας.   Έδρες τους. </a:t>
            </a:r>
          </a:p>
          <a:p>
            <a:pPr lvl="0" fontAlgn="base">
              <a:buNone/>
            </a:pPr>
            <a:r>
              <a:rPr lang="el-GR" sz="3400" dirty="0" smtClean="0">
                <a:latin typeface="+mj-lt"/>
              </a:rPr>
              <a:t>2.Σχολικούς </a:t>
            </a:r>
            <a:r>
              <a:rPr lang="el-GR" sz="3400" dirty="0">
                <a:latin typeface="+mj-lt"/>
              </a:rPr>
              <a:t>Συμβούλους της χώρας.  </a:t>
            </a:r>
          </a:p>
          <a:p>
            <a:pPr>
              <a:buNone/>
            </a:pPr>
            <a:r>
              <a:rPr lang="el-GR" sz="3400" dirty="0">
                <a:latin typeface="+mj-lt"/>
              </a:rPr>
              <a:t>    (μέσω των Περιφερειακών Διευθύνσεων </a:t>
            </a:r>
          </a:p>
          <a:p>
            <a:pPr>
              <a:buNone/>
            </a:pPr>
            <a:r>
              <a:rPr lang="el-GR" sz="3400" dirty="0">
                <a:latin typeface="+mj-lt"/>
              </a:rPr>
              <a:t>Εκπαίδευσης της χώρας) </a:t>
            </a:r>
          </a:p>
          <a:p>
            <a:pPr lvl="0" fontAlgn="base">
              <a:buNone/>
            </a:pPr>
            <a:r>
              <a:rPr lang="el-GR" sz="3400" dirty="0" smtClean="0">
                <a:latin typeface="+mj-lt"/>
              </a:rPr>
              <a:t>3.Σχολικές </a:t>
            </a:r>
            <a:r>
              <a:rPr lang="el-GR" sz="3400" dirty="0">
                <a:latin typeface="+mj-lt"/>
              </a:rPr>
              <a:t>μονάδες Π.Ε. και Δ.Ε. της χώρας.  </a:t>
            </a:r>
          </a:p>
          <a:p>
            <a:pPr>
              <a:buNone/>
            </a:pPr>
            <a:r>
              <a:rPr lang="el-GR" sz="3400" dirty="0">
                <a:latin typeface="+mj-lt"/>
              </a:rPr>
              <a:t>    (μέσω των Διευθύνσεων Π.Ε. και Δ.Ε. της χώρας) </a:t>
            </a:r>
          </a:p>
          <a:p>
            <a:pPr>
              <a:buNone/>
            </a:pPr>
            <a:r>
              <a:rPr lang="el-GR" sz="3400" dirty="0">
                <a:latin typeface="+mj-lt"/>
              </a:rPr>
              <a:t/>
            </a:r>
            <a:br>
              <a:rPr lang="el-GR" sz="3400" dirty="0">
                <a:latin typeface="+mj-lt"/>
              </a:rPr>
            </a:br>
            <a:r>
              <a:rPr lang="el-GR" sz="3400" dirty="0">
                <a:latin typeface="+mj-lt"/>
              </a:rPr>
              <a:t>						</a:t>
            </a:r>
            <a:endParaRPr lang="el-GR" sz="3400" dirty="0" smtClean="0">
              <a:latin typeface="+mj-lt"/>
            </a:endParaRPr>
          </a:p>
          <a:p>
            <a:pPr>
              <a:buNone/>
            </a:pPr>
            <a:r>
              <a:rPr lang="el-GR" sz="3400" dirty="0" smtClean="0">
                <a:latin typeface="+mj-lt"/>
              </a:rPr>
              <a:t>Κοιν</a:t>
            </a:r>
            <a:r>
              <a:rPr lang="el-GR" sz="3400" dirty="0">
                <a:latin typeface="+mj-lt"/>
              </a:rPr>
              <a:t>: </a:t>
            </a:r>
            <a:r>
              <a:rPr lang="el-GR" sz="3400" dirty="0" smtClean="0">
                <a:latin typeface="+mj-lt"/>
              </a:rPr>
              <a:t>             Περιφερειακές </a:t>
            </a:r>
            <a:r>
              <a:rPr lang="el-GR" sz="3400" dirty="0">
                <a:latin typeface="+mj-lt"/>
              </a:rPr>
              <a:t>Διευθύνσεις Εκπαίδευσης  </a:t>
            </a:r>
            <a:r>
              <a:rPr lang="el-GR" sz="3400" dirty="0" smtClean="0">
                <a:latin typeface="+mj-lt"/>
              </a:rPr>
              <a:t>  </a:t>
            </a:r>
            <a:r>
              <a:rPr lang="el-GR" sz="3400" dirty="0">
                <a:latin typeface="+mj-lt"/>
              </a:rPr>
              <a:t>της χώρας. Έδρες τους.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14876" y="714356"/>
            <a:ext cx="3971924" cy="5715040"/>
          </a:xfrm>
        </p:spPr>
        <p:txBody>
          <a:bodyPr>
            <a:noAutofit/>
          </a:bodyPr>
          <a:lstStyle/>
          <a:p>
            <a:r>
              <a:rPr lang="el-GR" sz="1100" dirty="0" smtClean="0"/>
              <a:t>Ο Διευθυντής της σχολικής μονάδας σε συνεργασία με το Σύλλογο των Διδασκόντων, σύμφωνα με τις διατάξεις του ν. 1566/1985 (Α΄ 167) και της υπ΄αριθμ. Φ.353.1/324/105657/Δ1/8-10-2002 (Β΄ 1340) υπουργικής απόφασης, αποφασίζουν κατά περίπτωση για τον τρόπο που απασχολούνται υποχρεωτικά οι απαλλασσόμενοι μαθητές, συντάσσοντας σχετική πράξη (διαφορετικό διδακτικό αντικείμενο σε άλλο τμήμα της ίδιας τάξης, ευέλικτη ζώνη, βιωματικές δράσεις, ερευνητική εργασία κ.α.). Σε περίπτωση που η συγκεκριμένη τάξη λειτουργεί μόνο με ένα τμήμα, οι μαθητές αυτοί παρακολουθούν εκπαιδευτικό πρόγραμμα που καθορίζεται από το Σύλλογο Διδασκόντων.  </a:t>
            </a:r>
            <a:br>
              <a:rPr lang="el-GR" sz="1100" dirty="0" smtClean="0"/>
            </a:br>
            <a:r>
              <a:rPr lang="el-GR" sz="1100" dirty="0" smtClean="0"/>
              <a:t>Η ισχύς της χορήγησης απαλλαγής είναι ετήσια και ανανεώνεται για κάθε σχολικό έτος με την ίδια διαδικασία.        </a:t>
            </a:r>
            <a:br>
              <a:rPr lang="el-GR" sz="1100" dirty="0" smtClean="0"/>
            </a:br>
            <a:r>
              <a:rPr lang="el-GR" sz="1100" dirty="0" smtClean="0"/>
              <a:t>Με την έκδοση της παρούσας εγκυκλίου παύουν να ισχύουν οι με αρ.                </a:t>
            </a:r>
            <a:br>
              <a:rPr lang="el-GR" sz="1100" dirty="0" smtClean="0"/>
            </a:br>
            <a:r>
              <a:rPr lang="el-GR" sz="1100" dirty="0" smtClean="0"/>
              <a:t>πρωτ. 	91109/Γ2/10-07-08, 	104071/Γ2/04-08-08, 	Φ12/977/109744/Γ1/26-08-08 	και 133099/Γ2/19-09-2013 εγκύκλιοι. </a:t>
            </a:r>
            <a:br>
              <a:rPr lang="el-GR" sz="1100" dirty="0" smtClean="0"/>
            </a:br>
            <a:r>
              <a:rPr lang="el-GR" sz="1100" dirty="0" smtClean="0"/>
              <a:t> </a:t>
            </a:r>
            <a:br>
              <a:rPr lang="el-GR" sz="1100" dirty="0" smtClean="0"/>
            </a:br>
            <a:r>
              <a:rPr lang="el-GR" sz="1100" dirty="0" smtClean="0"/>
              <a:t> </a:t>
            </a:r>
            <a:br>
              <a:rPr lang="el-GR" sz="1100" dirty="0" smtClean="0"/>
            </a:br>
            <a:r>
              <a:rPr lang="el-GR" sz="1100" dirty="0" smtClean="0"/>
              <a:t> </a:t>
            </a:r>
            <a:br>
              <a:rPr lang="el-GR" sz="1100" dirty="0" smtClean="0"/>
            </a:br>
            <a:r>
              <a:rPr lang="el-GR" sz="1100" dirty="0" smtClean="0"/>
              <a:t>       Εσωτερική διανομή:                                                                      Ο  1.ΥΠΟΥΡΓΟΣ                            </a:t>
            </a:r>
            <a:br>
              <a:rPr lang="el-GR" sz="1100" dirty="0" smtClean="0"/>
            </a:br>
            <a:r>
              <a:rPr lang="el-GR" sz="1100" dirty="0" smtClean="0"/>
              <a:t>2.Γραφείο Υπουργού                                                                  </a:t>
            </a:r>
            <a:br>
              <a:rPr lang="el-GR" sz="1100" dirty="0" smtClean="0"/>
            </a:br>
            <a:r>
              <a:rPr lang="el-GR" sz="1100" dirty="0" smtClean="0"/>
              <a:t>3.Γραφείο Υφυπουργού  </a:t>
            </a:r>
            <a:br>
              <a:rPr lang="el-GR" sz="1100" dirty="0" smtClean="0"/>
            </a:br>
            <a:r>
              <a:rPr lang="el-GR" sz="1100" dirty="0" smtClean="0"/>
              <a:t>       4.Γραφείο Γενικού Γραμματέα  </a:t>
            </a:r>
            <a:br>
              <a:rPr lang="el-GR" sz="1100" dirty="0" smtClean="0"/>
            </a:br>
            <a:r>
              <a:rPr lang="el-GR" sz="1100" dirty="0" smtClean="0"/>
              <a:t>           5. Θρησκευμάτων, κ. Καλαντζή </a:t>
            </a:r>
            <a:br>
              <a:rPr lang="el-GR" sz="1100" dirty="0" smtClean="0"/>
            </a:br>
            <a:r>
              <a:rPr lang="el-GR" sz="1100" dirty="0" smtClean="0"/>
              <a:t>6.Γραφείο Γενικής Διεύθυνσης  </a:t>
            </a:r>
            <a:br>
              <a:rPr lang="el-GR" sz="1100" dirty="0" smtClean="0"/>
            </a:br>
            <a:r>
              <a:rPr lang="el-GR" sz="1100" dirty="0" smtClean="0"/>
              <a:t>           7. Σπουδών Π.Ε. και Δ.Ε.                                                        8ΑΝΔΡΕΑΣ ΛΟΒΕΡΔΟΣ </a:t>
            </a:r>
            <a:br>
              <a:rPr lang="el-GR" sz="1100" dirty="0" smtClean="0"/>
            </a:br>
            <a:r>
              <a:rPr lang="el-GR" sz="1100" dirty="0" smtClean="0"/>
              <a:t>9.Δ/νση Θρησκευτικής Εκπαίδευσης                                                                                               </a:t>
            </a:r>
            <a:br>
              <a:rPr lang="el-GR" sz="1100" dirty="0" smtClean="0"/>
            </a:br>
            <a:r>
              <a:rPr lang="el-GR" sz="1100" dirty="0" smtClean="0"/>
              <a:t>10.Δ/νση Επαγγελματικής Εκπαίδευσης                  </a:t>
            </a:r>
            <a:br>
              <a:rPr lang="el-GR" sz="1100" dirty="0" smtClean="0"/>
            </a:br>
            <a:r>
              <a:rPr lang="el-GR" sz="1100" dirty="0" smtClean="0"/>
              <a:t>11.Δ/νση ΠΟΔΕΞΜΣ                                    </a:t>
            </a:r>
            <a:br>
              <a:rPr lang="el-GR" sz="1100" dirty="0" smtClean="0"/>
            </a:br>
            <a:r>
              <a:rPr lang="el-GR" sz="1100" dirty="0" smtClean="0"/>
              <a:t>12.Διεύθυνση Ειδικής Αγωγής </a:t>
            </a:r>
            <a:br>
              <a:rPr lang="el-GR" sz="1100" dirty="0" smtClean="0"/>
            </a:br>
            <a:r>
              <a:rPr lang="el-GR" sz="1100" dirty="0" smtClean="0"/>
              <a:t>13.Διεύθυνση Σπουδών, Προγραμμάτων  </a:t>
            </a:r>
            <a:br>
              <a:rPr lang="el-GR" sz="1100" dirty="0" smtClean="0"/>
            </a:br>
            <a:r>
              <a:rPr lang="el-GR" sz="1100" dirty="0" smtClean="0"/>
              <a:t>            και Οργάνωσης Π.Ε., Τμήμα Γ΄                                      </a:t>
            </a:r>
            <a:br>
              <a:rPr lang="el-GR" sz="1100" dirty="0" smtClean="0"/>
            </a:br>
            <a:r>
              <a:rPr lang="el-GR" sz="1100" dirty="0" smtClean="0"/>
              <a:t>14.Διεύθυνση Σπουδών, Προγραμμάτων  </a:t>
            </a:r>
            <a:br>
              <a:rPr lang="el-GR" sz="1100" dirty="0" smtClean="0"/>
            </a:br>
            <a:r>
              <a:rPr lang="el-GR" sz="1100" dirty="0" smtClean="0"/>
              <a:t>            και Οργάνωσης Δ.Ε., Τμήματα Β΄ και Γ΄</a:t>
            </a:r>
            <a:endParaRPr lang="el-GR" sz="1100" dirty="0"/>
          </a:p>
        </p:txBody>
      </p:sp>
      <p:sp>
        <p:nvSpPr>
          <p:cNvPr id="3" name="2 - Θέση περιεχομένου"/>
          <p:cNvSpPr>
            <a:spLocks noGrp="1"/>
          </p:cNvSpPr>
          <p:nvPr>
            <p:ph idx="1"/>
          </p:nvPr>
        </p:nvSpPr>
        <p:spPr>
          <a:xfrm>
            <a:off x="0" y="500042"/>
            <a:ext cx="4500594" cy="4643470"/>
          </a:xfrm>
        </p:spPr>
        <p:txBody>
          <a:bodyPr>
            <a:noAutofit/>
          </a:bodyPr>
          <a:lstStyle/>
          <a:p>
            <a:r>
              <a:rPr lang="el-GR" sz="1100" dirty="0"/>
              <a:t> Οι μαθητές που απαλλάσσονται από το μάθημα των Θρησκευτικών δεν έχουν δικαίωμα παραμονής στην τάξη τους κατά τη διάρκεια διεξαγωγής του μαθήματος των Θρησκευτικών και δεν πρέπει σε καμία περίπτωση να περιφέρονται εντός ή εκτός του σχολείου ή να απουσιάζουν (αδικαιολόγητα), αλλά να απασχολούνται σύμφωνα με τα διαλαμβανόμενα στην παρούσα εγκύκλιο.   </a:t>
            </a:r>
          </a:p>
          <a:p>
            <a:r>
              <a:rPr lang="el-GR" sz="1100" dirty="0"/>
              <a:t>  Η απαλλαγή από το μάθημα των Θρησκευτικών χορηγείται ύστερα από Υπεύθυνη Δήλωση του ν.1599/1986,  του ίδιου του μαθητή (αν είναι ενήλικος) ή και των δύο γονέων του (αν είναι ανήλικος), στην οποία θα αναφέρεται ότι ο μαθητής δεν είναι Χριστιανός Ορθόδοξος και εξ αυτού επικαλείται λόγους θρησκευτικής συνείδησης, χωρίς να είναι υποχρεωτική η αναφορά του θρησκεύματος στο οποίο ανήκει, εκτός αν το επιθυμεί.  </a:t>
            </a:r>
          </a:p>
          <a:p>
            <a:r>
              <a:rPr lang="el-GR" sz="1100" dirty="0"/>
              <a:t>Μόνον στην περίπτωση που η γονική μέριμνα ασκείται από τον ένα γονέα, αρκεί η υπογραφή του ασκούντος τη γονική μέριμνα. </a:t>
            </a:r>
          </a:p>
          <a:p>
            <a:r>
              <a:rPr lang="el-GR" sz="1100" dirty="0"/>
              <a:t>Εφόσον χορηγηθεί απαλλαγή από το μάθημα των Θρησκευτικών για τους ανωτέρω λόγους, στο πεδίο «ΘΡΗΣΚΕΥΜΑ» του Ατομικού Δελτίου μαθητή και του Απολυτήριου Τίτλου, δε θα συμπληρώνεται ένδειξη που να είναι αντίθετη με το περιεχόμενο της Υπεύθυνης Δήλωσης που υποβλήθηκε για τη χορήγηση της απαλλαγής, για το οποίο θα ενημερώνεται και ενυπόγραφα ο/οι υποβάλλων/</a:t>
            </a:r>
            <a:r>
              <a:rPr lang="el-GR" sz="1100" dirty="0" err="1"/>
              <a:t>οντες</a:t>
            </a:r>
            <a:r>
              <a:rPr lang="el-GR" sz="1100" dirty="0"/>
              <a:t> την Υπεύθυνη Δήλωση.  </a:t>
            </a:r>
          </a:p>
          <a:p>
            <a:r>
              <a:rPr lang="el-GR" sz="1100" dirty="0"/>
              <a:t>    Για τη χορήγηση της απαλλαγής ακολουθείται παρόμοια διαδικασία με αυτήν που προβλέπεται για αντίστοιχες απαλλαγές μαθητών από μαθήματα (π.δ. 201/1998, π.δ. 104/1979 για την Πρωτοβάθμια και Δευτεροβάθμια Εκπαίδευση αντίστοιχα).  </a:t>
            </a:r>
          </a:p>
          <a:p>
            <a:r>
              <a:rPr lang="el-GR" sz="1100" dirty="0"/>
              <a:t>    Η παραπάνω Υπεύθυνη Δήλωση του ν.1599/1986, με βεβαιωμένο το γνήσιο της υπογραφής και των δύο γονέων του μαθητή, παραλαμβάνεται από το Διευθυντή του σχολείου εντός αποκλειστικής χρονικής προθεσμίας που διαρκεί από την 1</a:t>
            </a:r>
            <a:r>
              <a:rPr lang="el-GR" sz="1100" baseline="30000" dirty="0"/>
              <a:t>η</a:t>
            </a:r>
            <a:r>
              <a:rPr lang="el-GR" sz="1100" dirty="0"/>
              <a:t> Σεπτεμβρίου έως και την 20</a:t>
            </a:r>
            <a:r>
              <a:rPr lang="el-GR" sz="1100" baseline="30000" dirty="0"/>
              <a:t>η</a:t>
            </a:r>
            <a:r>
              <a:rPr lang="el-GR" sz="1100" dirty="0"/>
              <a:t> Σεπτεμβρίου κάθε έτους.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428736"/>
            <a:ext cx="8229600" cy="1143000"/>
          </a:xfrm>
        </p:spPr>
        <p:txBody>
          <a:bodyPr>
            <a:normAutofit fontScale="90000"/>
          </a:bodyPr>
          <a:lstStyle/>
          <a:p>
            <a:r>
              <a:rPr lang="el-GR" sz="2100" b="1" u="sng" dirty="0"/>
              <a:t>ΠΑΡΑΚΑΤΩ ΘΑ ΠΡΟΣΠΑΘΗΣΩ ΝΑ ΠΑΡΟΥΣΙΑΣΩ ΜΕΡΙΚΕΣ ΥΠΕΥΘΥΝΕΣ ΔΗΛΩΣΕΙΣ ΩΣ ΥΠΟΔΕΙΓΜΑΤΑ  ΟΣΟΝ ΑΦΟΡΑ ΓΙΑ ΤΙΣ ΑΠΑΛΛΑΓΕΣ ΤΟΥ ΜΑΘΗΜΑΤΟΣ ΤΩΝ </a:t>
            </a:r>
            <a:r>
              <a:rPr lang="el-GR" sz="2100" b="1" u="sng" dirty="0" smtClean="0"/>
              <a:t>ΘΡΗΣΚΕΥΤΙΚΩΝ</a:t>
            </a:r>
            <a:br>
              <a:rPr lang="el-GR" sz="2100" b="1" u="sng" dirty="0" smtClean="0"/>
            </a:br>
            <a:r>
              <a:rPr lang="el-GR" sz="2100" b="1" u="sng" dirty="0"/>
              <a:t/>
            </a:r>
            <a:br>
              <a:rPr lang="el-GR" sz="2100" b="1" u="sng" dirty="0"/>
            </a:br>
            <a:endParaRPr lang="el-GR" sz="1800" dirty="0"/>
          </a:p>
        </p:txBody>
      </p:sp>
      <p:pic>
        <p:nvPicPr>
          <p:cNvPr id="7" name="6 - Εικόνα" descr="ÎÏÎ±Î»Î»Î±Î³Î® Î±ÏÏ ÏÎ¿ Î¼Î¬Î¸Î·Î¼Î± ÏÏÎ½ ÎÏÎ·ÏÎºÎµÏÏÎ¹ÎºÏÎ½"/>
          <p:cNvPicPr/>
          <p:nvPr/>
        </p:nvPicPr>
        <p:blipFill>
          <a:blip r:embed="rId2">
            <a:extLst>
              <a:ext uri="{28A0092B-C50C-407E-A947-70E740481C1C}">
                <a14:useLocalDpi xmlns:a14="http://schemas.microsoft.com/office/drawing/2010/main" val="0"/>
              </a:ext>
            </a:extLst>
          </a:blip>
          <a:srcRect/>
          <a:stretch>
            <a:fillRect/>
          </a:stretch>
        </p:blipFill>
        <p:spPr bwMode="auto">
          <a:xfrm>
            <a:off x="2500298" y="3000372"/>
            <a:ext cx="3494410" cy="25777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42852"/>
            <a:ext cx="8229600" cy="1143000"/>
          </a:xfrm>
        </p:spPr>
        <p:txBody>
          <a:bodyPr>
            <a:normAutofit fontScale="90000"/>
          </a:bodyPr>
          <a:lstStyle/>
          <a:p>
            <a:r>
              <a:rPr lang="el-GR" sz="2000" b="1" u="sng" dirty="0"/>
              <a:t>ΕΝΔΕΙΚΤΙΚΕΣ ΥΠΕΥΘΥΝΕΣ ΔΗΛΩΣΕΙΣ ΑΠΑΛΛΑΓΩΝ ΑΠΟ ΤΟ ΜΑΘΗΜΑ</a:t>
            </a:r>
            <a:r>
              <a:rPr lang="el-GR" sz="2000" dirty="0"/>
              <a:t/>
            </a:r>
            <a:br>
              <a:rPr lang="el-GR" sz="2000" dirty="0"/>
            </a:br>
            <a:r>
              <a:rPr lang="el-GR" sz="2000" b="1" u="sng" dirty="0"/>
              <a:t>ΤΩΝ    ΘΡΗΣΚΕΥΤΙΚΩΝ</a:t>
            </a:r>
            <a:r>
              <a:rPr lang="el-GR" dirty="0"/>
              <a:t/>
            </a:r>
            <a:br>
              <a:rPr lang="el-GR" dirty="0"/>
            </a:br>
            <a:endParaRPr lang="el-GR" dirty="0"/>
          </a:p>
        </p:txBody>
      </p:sp>
      <p:sp>
        <p:nvSpPr>
          <p:cNvPr id="3" name="2 - Θέση περιεχομένου"/>
          <p:cNvSpPr>
            <a:spLocks noGrp="1"/>
          </p:cNvSpPr>
          <p:nvPr>
            <p:ph idx="1"/>
          </p:nvPr>
        </p:nvSpPr>
        <p:spPr>
          <a:xfrm>
            <a:off x="285720" y="714356"/>
            <a:ext cx="8472518" cy="5572164"/>
          </a:xfrm>
        </p:spPr>
        <p:txBody>
          <a:bodyPr>
            <a:noAutofit/>
          </a:bodyPr>
          <a:lstStyle/>
          <a:p>
            <a:r>
              <a:rPr lang="el-GR" sz="1050" dirty="0"/>
              <a:t>Ενδεικτικό περιεχόμενο Υπεύθυνης Δήλωσης για Απαλλαγή από τα </a:t>
            </a:r>
            <a:r>
              <a:rPr lang="el-GR" sz="1050" dirty="0" smtClean="0"/>
              <a:t>Θρησκευτικά για </a:t>
            </a:r>
            <a:r>
              <a:rPr lang="el-GR" sz="1050" dirty="0"/>
              <a:t>μαθητές </a:t>
            </a:r>
            <a:r>
              <a:rPr lang="el-GR" sz="1050" dirty="0" smtClean="0"/>
              <a:t>Δημοτικού Γυμνασίου</a:t>
            </a:r>
            <a:r>
              <a:rPr lang="el-GR" sz="1050" dirty="0"/>
              <a:t>.</a:t>
            </a:r>
          </a:p>
          <a:p>
            <a:r>
              <a:rPr lang="el-GR" sz="1050" dirty="0"/>
              <a:t> Για λόγους προάσπισης της ελευθερίας της θρησκευτικής μου συνείδησης, </a:t>
            </a:r>
            <a:r>
              <a:rPr lang="el-GR" sz="1050" dirty="0" smtClean="0"/>
              <a:t>δηλώνω υπεύθυνα </a:t>
            </a:r>
            <a:r>
              <a:rPr lang="el-GR" sz="1050" dirty="0"/>
              <a:t>ότι επιθυμώ την απαλλαγή του παιδιού ή των παιδιών μου(επώνυμο, </a:t>
            </a:r>
            <a:r>
              <a:rPr lang="el-GR" sz="1050" dirty="0" smtClean="0"/>
              <a:t>όνομα ,</a:t>
            </a:r>
            <a:r>
              <a:rPr lang="el-GR" sz="1050" dirty="0"/>
              <a:t>πατρώνυμο του παιδιού ή των παιδιών)από το μάθημα των </a:t>
            </a:r>
            <a:r>
              <a:rPr lang="el-GR" sz="1050" dirty="0" smtClean="0"/>
              <a:t>Θρησκευτικών(αναφέρονται οι </a:t>
            </a:r>
            <a:r>
              <a:rPr lang="el-GR" sz="1050" dirty="0"/>
              <a:t>τάξεις των παιδιών Δημοτικού, Γυμνασίου, Λυκείου)επειδή σύμφωνα με τα </a:t>
            </a:r>
            <a:r>
              <a:rPr lang="el-GR" sz="1050" dirty="0" smtClean="0"/>
              <a:t>Νέα Προγράμματα </a:t>
            </a:r>
            <a:r>
              <a:rPr lang="el-GR" sz="1050" dirty="0"/>
              <a:t>Σπουδών (ΝΠΣ) 2017 2018 του συγκεκριμένου μαθήματος, </a:t>
            </a:r>
            <a:r>
              <a:rPr lang="el-GR" sz="1050" dirty="0" smtClean="0"/>
              <a:t>αξιολογείται ως παρωχημένος ο ορθόδοξος και ομολογιακός χαρακτήρας </a:t>
            </a:r>
            <a:r>
              <a:rPr lang="el-GR" sz="1050" dirty="0"/>
              <a:t>του </a:t>
            </a:r>
            <a:r>
              <a:rPr lang="el-GR" sz="1050" dirty="0" smtClean="0"/>
              <a:t>μαθήματος </a:t>
            </a:r>
            <a:r>
              <a:rPr lang="el-GR" sz="1050" dirty="0" err="1" smtClean="0"/>
              <a:t>ΦΕΚΤεύχος</a:t>
            </a:r>
            <a:r>
              <a:rPr lang="el-GR" sz="1050" dirty="0" smtClean="0"/>
              <a:t> </a:t>
            </a:r>
            <a:r>
              <a:rPr lang="el-GR" sz="1050" dirty="0"/>
              <a:t>Β’ 2104/19.06.2017 σελ. 21048και Οδηγός Εκπαιδευτικού στα </a:t>
            </a:r>
            <a:r>
              <a:rPr lang="el-GR" sz="1050" dirty="0" smtClean="0"/>
              <a:t>θρησκευτικά Δημοτικού </a:t>
            </a:r>
            <a:r>
              <a:rPr lang="el-GR" sz="1050" dirty="0"/>
              <a:t>και </a:t>
            </a:r>
            <a:r>
              <a:rPr lang="el-GR" sz="1050" dirty="0" smtClean="0"/>
              <a:t>Γυμνασίου Αναθεωρημένη </a:t>
            </a:r>
            <a:r>
              <a:rPr lang="el-GR" sz="1050" dirty="0"/>
              <a:t>έκδοση 2014 σελ. 31σε αντίθεση με τονισχύονταΝ.1566/1985πουπροβλέπει οι μαθητές «να διακατέχονται από πίστη προς την πατρίδα και τα γνήσια στοιχεία της ορθόδοξης χριστιανικής παράδοσης. </a:t>
            </a:r>
            <a:r>
              <a:rPr lang="el-GR" sz="1050" dirty="0" smtClean="0"/>
              <a:t>Η ελευθερία </a:t>
            </a:r>
            <a:r>
              <a:rPr lang="el-GR" sz="1050" dirty="0"/>
              <a:t>της θρησκευτικής τους συνείδησης είναι </a:t>
            </a:r>
            <a:r>
              <a:rPr lang="el-GR" sz="1050" dirty="0" smtClean="0"/>
              <a:t>απαραβίαστη »</a:t>
            </a:r>
            <a:r>
              <a:rPr lang="el-GR" sz="1050" dirty="0"/>
              <a:t>Επιπλέον τα </a:t>
            </a:r>
            <a:r>
              <a:rPr lang="el-GR" sz="1050" dirty="0" smtClean="0"/>
              <a:t>ΝΠΣ στα </a:t>
            </a:r>
            <a:r>
              <a:rPr lang="el-GR" sz="1050" dirty="0"/>
              <a:t>θρησκευτικά, συστήνουν στους δασκάλους να </a:t>
            </a:r>
            <a:r>
              <a:rPr lang="el-GR" sz="1050" dirty="0" smtClean="0"/>
              <a:t>αναδείξουν στους μαθητές θετικά τις </a:t>
            </a:r>
            <a:r>
              <a:rPr lang="el-GR" sz="1050" dirty="0"/>
              <a:t>ποικίλες επινοημένες θρησκείες του </a:t>
            </a:r>
            <a:r>
              <a:rPr lang="el-GR" sz="1050" dirty="0" smtClean="0"/>
              <a:t>κόσμου και απαιτούν απ</a:t>
            </a:r>
            <a:r>
              <a:rPr lang="el-GR" sz="1050" dirty="0"/>
              <a:t>’ αυτούς την </a:t>
            </a:r>
            <a:r>
              <a:rPr lang="el-GR" sz="1050" dirty="0" smtClean="0"/>
              <a:t>άρνηση της </a:t>
            </a:r>
            <a:r>
              <a:rPr lang="el-GR" sz="1050" dirty="0"/>
              <a:t>Ορθόδοξης Χριστιανικής τους ιδιότητας (</a:t>
            </a:r>
            <a:r>
              <a:rPr lang="el-GR" sz="1050" dirty="0" smtClean="0"/>
              <a:t>δογματική αποστασιοποίηση)( </a:t>
            </a:r>
            <a:r>
              <a:rPr lang="el-GR" sz="1050" dirty="0" err="1" smtClean="0"/>
              <a:t>ΟδηγόςΕκπαιδευτικού</a:t>
            </a:r>
            <a:r>
              <a:rPr lang="el-GR" sz="1050" dirty="0" smtClean="0"/>
              <a:t> </a:t>
            </a:r>
            <a:r>
              <a:rPr lang="el-GR" sz="1050" dirty="0"/>
              <a:t>στα θρησκευτικά Δημοτικού και Γυμνασίου-Αναθεωρημένη έκδοση2014 σελ. 251)Όλα τα παραπάνω οδηγούν </a:t>
            </a:r>
            <a:r>
              <a:rPr lang="el-GR" sz="1050" dirty="0" smtClean="0"/>
              <a:t>στο συμπέρασμα ότι </a:t>
            </a:r>
            <a:r>
              <a:rPr lang="el-GR" sz="1050" dirty="0"/>
              <a:t>ο </a:t>
            </a:r>
            <a:r>
              <a:rPr lang="el-GR" sz="1050" dirty="0" smtClean="0"/>
              <a:t>χαρακτήρας του θρησκευτικού μαθήματος </a:t>
            </a:r>
            <a:r>
              <a:rPr lang="el-GR" sz="1050" dirty="0"/>
              <a:t>έπαψε να είναι, όπως μέχρι τώρα</a:t>
            </a:r>
            <a:r>
              <a:rPr lang="el-GR" sz="1050" dirty="0" smtClean="0"/>
              <a:t>, ορθόδοξος </a:t>
            </a:r>
            <a:r>
              <a:rPr lang="el-GR" sz="1050" dirty="0"/>
              <a:t>και ομολογιακός</a:t>
            </a:r>
            <a:r>
              <a:rPr lang="el-GR" sz="1050" dirty="0" smtClean="0"/>
              <a:t>. Κάτι που δημοσίως έχουν </a:t>
            </a:r>
            <a:r>
              <a:rPr lang="el-GR" sz="1050" dirty="0"/>
              <a:t>επιβεβαιώσει οι δύο τελευταίοι υπουργοί Παιδείας της </a:t>
            </a:r>
            <a:r>
              <a:rPr lang="el-GR" sz="1050" dirty="0" smtClean="0"/>
              <a:t>κυβέρνησης στα </a:t>
            </a:r>
            <a:r>
              <a:rPr lang="el-GR" sz="1050" dirty="0"/>
              <a:t>ΜΜΕΟ κ. Ν. Φίλης στην εφημ. Καθημερινή 2/9/2016δήλωσε«Τα Θρησκευτικά </a:t>
            </a:r>
            <a:r>
              <a:rPr lang="el-GR" sz="1050" dirty="0" smtClean="0"/>
              <a:t>θα είναι </a:t>
            </a:r>
            <a:r>
              <a:rPr lang="el-GR" sz="1050" dirty="0"/>
              <a:t>πλέον Θρησκειολογία», ενώ ο νυν </a:t>
            </a:r>
            <a:r>
              <a:rPr lang="el-GR" sz="1050" dirty="0" smtClean="0"/>
              <a:t>Υπουργός κ</a:t>
            </a:r>
            <a:r>
              <a:rPr lang="el-GR" sz="1050" dirty="0"/>
              <a:t>. Κ. </a:t>
            </a:r>
            <a:r>
              <a:rPr lang="el-GR" sz="1050" dirty="0" smtClean="0"/>
              <a:t>Γαβρόγλου συμφωνώντας </a:t>
            </a:r>
            <a:r>
              <a:rPr lang="el-GR" sz="1050" dirty="0"/>
              <a:t>με </a:t>
            </a:r>
            <a:r>
              <a:rPr lang="el-GR" sz="1050" dirty="0" smtClean="0"/>
              <a:t>τον απελθόντα </a:t>
            </a:r>
            <a:r>
              <a:rPr lang="el-GR" sz="1050" dirty="0"/>
              <a:t>υπουργό κ. Ν. </a:t>
            </a:r>
            <a:r>
              <a:rPr lang="el-GR" sz="1050" dirty="0" smtClean="0"/>
              <a:t>Φίλη σε συνέντευξή του στην </a:t>
            </a:r>
            <a:r>
              <a:rPr lang="el-GR" sz="1050" dirty="0" err="1" smtClean="0"/>
              <a:t>εφημ.Αυγή</a:t>
            </a:r>
            <a:r>
              <a:rPr lang="el-GR" sz="1050" dirty="0" smtClean="0"/>
              <a:t> </a:t>
            </a:r>
            <a:r>
              <a:rPr lang="el-GR" sz="1050" dirty="0"/>
              <a:t>της 5/11/2016δήλωσε με έμφαση</a:t>
            </a:r>
            <a:r>
              <a:rPr lang="el-GR" sz="1050" dirty="0" smtClean="0"/>
              <a:t>: «–</a:t>
            </a:r>
            <a:r>
              <a:rPr lang="el-GR" sz="1050" dirty="0"/>
              <a:t>Πείτε μου μία χώρα της Ευρώπης όπου υπάρχει το μάθημα </a:t>
            </a:r>
            <a:r>
              <a:rPr lang="el-GR" sz="1050" dirty="0" smtClean="0"/>
              <a:t>των Θρησκευτικών </a:t>
            </a:r>
            <a:r>
              <a:rPr lang="el-GR" sz="1050" dirty="0"/>
              <a:t>και διδάσκεται όπως στη χώρα </a:t>
            </a:r>
            <a:r>
              <a:rPr lang="el-GR" sz="1050" dirty="0" smtClean="0"/>
              <a:t>μας »</a:t>
            </a:r>
            <a:r>
              <a:rPr lang="el-GR" sz="1050" dirty="0"/>
              <a:t>Με όλα αυτά τα δεδομένα είναι φυσικό επακόλουθο , να επηρεάζεται </a:t>
            </a:r>
            <a:r>
              <a:rPr lang="el-GR" sz="1050" dirty="0" smtClean="0"/>
              <a:t>αρνητικά και συστηματικά η </a:t>
            </a:r>
            <a:r>
              <a:rPr lang="el-GR" sz="1050" dirty="0"/>
              <a:t>θρησκευτική ταυτότητα του παιδιού μου, να θίγεται  η θρησκευτική </a:t>
            </a:r>
            <a:r>
              <a:rPr lang="el-GR" sz="1050" dirty="0" smtClean="0"/>
              <a:t>του ισονομία </a:t>
            </a:r>
            <a:r>
              <a:rPr lang="el-GR" sz="1050" dirty="0"/>
              <a:t>σε σχέση με άλλους Έλληνες </a:t>
            </a:r>
            <a:r>
              <a:rPr lang="el-GR" sz="1050" dirty="0" smtClean="0"/>
              <a:t>που διδάσκονται </a:t>
            </a:r>
            <a:r>
              <a:rPr lang="el-GR" sz="1050" dirty="0"/>
              <a:t>τα ομολογιακά τους  θρησκευτικά και βέβαια το δικαίωμά του στην ελευθερία της </a:t>
            </a:r>
            <a:r>
              <a:rPr lang="el-GR" sz="1050" dirty="0" smtClean="0"/>
              <a:t>θρησκευτικής συνείδησης </a:t>
            </a:r>
            <a:r>
              <a:rPr lang="el-GR" sz="1050" dirty="0"/>
              <a:t>και ο </a:t>
            </a:r>
            <a:r>
              <a:rPr lang="el-GR" sz="1050" dirty="0" smtClean="0"/>
              <a:t>θρησκευτικός του αυτοπροσδιορισμός(ΦΕΚ </a:t>
            </a:r>
            <a:r>
              <a:rPr lang="el-GR" sz="1050" dirty="0"/>
              <a:t>Τεύχος Β’ 2104/19.06.2017σελ. 21050) Παρακαλώ τον αξιότιμο κ. Διευθυντή του………….Σχολείου να προβεί σε όλες τις νόμιμες και αναγκαίες για το σκοπό αυτό ενέργειες με βάση και τα όσα ορίζονται </a:t>
            </a:r>
            <a:r>
              <a:rPr lang="el-GR" sz="1050" dirty="0" smtClean="0"/>
              <a:t>στην με </a:t>
            </a:r>
            <a:r>
              <a:rPr lang="el-GR" sz="1050" dirty="0"/>
              <a:t>Αρ. Πρωτ.12773/Δ2/23-01-2015 Εγκύκλιο του Υπουργείου Παιδείας </a:t>
            </a:r>
            <a:r>
              <a:rPr lang="el-GR" sz="1050" dirty="0" smtClean="0"/>
              <a:t>και Θρησκευμάτων</a:t>
            </a:r>
            <a:r>
              <a:rPr lang="el-GR" sz="1050" dirty="0"/>
              <a:t>, όπως αυτή ερμηνεύεται από την Απόφαση 94/2015 της </a:t>
            </a:r>
            <a:r>
              <a:rPr lang="el-GR" sz="1050" dirty="0" smtClean="0"/>
              <a:t>Αρχής Προστασίας </a:t>
            </a:r>
            <a:r>
              <a:rPr lang="el-GR" sz="1050" dirty="0"/>
              <a:t>Δεδομένων Προσωπικού Χαρακτήρα, με βάση την οποία δίνεται </a:t>
            </a:r>
            <a:r>
              <a:rPr lang="el-GR" sz="1050" dirty="0" smtClean="0"/>
              <a:t>το δικαίωμα </a:t>
            </a:r>
            <a:r>
              <a:rPr lang="el-GR" sz="1050" dirty="0"/>
              <a:t>στους γονείς που δεν επιθυμούν να παρακολουθεί το παιδί τους το </a:t>
            </a:r>
            <a:r>
              <a:rPr lang="el-GR" sz="1050" dirty="0" err="1" smtClean="0"/>
              <a:t>μάθηματων</a:t>
            </a:r>
            <a:r>
              <a:rPr lang="el-GR" sz="1050" dirty="0" smtClean="0"/>
              <a:t>  </a:t>
            </a:r>
            <a:r>
              <a:rPr lang="el-GR" sz="1050" dirty="0"/>
              <a:t>Θρησκευτικών ή να υποβάλλουν Υπεύθυνη Δήλωση ότι δεν είναι αυτό </a:t>
            </a:r>
            <a:r>
              <a:rPr lang="el-GR" sz="1050" dirty="0" smtClean="0"/>
              <a:t>Χριστιανός Ορθόδοξος </a:t>
            </a:r>
            <a:r>
              <a:rPr lang="el-GR" sz="1050" dirty="0"/>
              <a:t>ή εναλλακτικά να ζητούν την απαλλαγή του από την </a:t>
            </a:r>
            <a:r>
              <a:rPr lang="el-GR" sz="1050" dirty="0" smtClean="0"/>
              <a:t>υποχρέωση παρακολούθησης </a:t>
            </a:r>
            <a:r>
              <a:rPr lang="el-GR" sz="1050" dirty="0"/>
              <a:t>με επίκληση λόγων θρησκευτικής συνείδησης οι οποίοι </a:t>
            </a:r>
            <a:r>
              <a:rPr lang="el-GR" sz="1050" dirty="0" smtClean="0"/>
              <a:t>επιβάλλουν τη </a:t>
            </a:r>
            <a:r>
              <a:rPr lang="el-GR" sz="1050" dirty="0"/>
              <a:t>μη συμμετοχή του στο μάθημα των Θρησκευτικών. Η απαλλαγή αυτή για </a:t>
            </a:r>
            <a:r>
              <a:rPr lang="el-GR" sz="1050" dirty="0" smtClean="0"/>
              <a:t>λόγους θρησκευτικής </a:t>
            </a:r>
            <a:r>
              <a:rPr lang="el-GR" sz="1050" dirty="0"/>
              <a:t>συνείδησης ερείδεται στις διατάξεις των άρθρων 2,3,4,5,9Ακαι 13 </a:t>
            </a:r>
            <a:r>
              <a:rPr lang="el-GR" sz="1050" dirty="0" smtClean="0"/>
              <a:t>του Συντάγματος </a:t>
            </a:r>
            <a:r>
              <a:rPr lang="el-GR" sz="1050" dirty="0"/>
              <a:t>σε συνδυασμό με τις διατάξεις του άρθρου 9 της υπερνομοθετικής </a:t>
            </a:r>
            <a:r>
              <a:rPr lang="el-GR" sz="1050" dirty="0" smtClean="0"/>
              <a:t>ισχύος Ευρωπαϊκής </a:t>
            </a:r>
            <a:r>
              <a:rPr lang="el-GR" sz="1050" dirty="0"/>
              <a:t>Σύμβασης Δικαιωμάτων του Ανθρώπου και του άρθρου 2 του </a:t>
            </a:r>
            <a:r>
              <a:rPr lang="el-GR" sz="1050" dirty="0" smtClean="0"/>
              <a:t>Πρώτου Προσθέτου </a:t>
            </a:r>
            <a:r>
              <a:rPr lang="el-GR" sz="1050" dirty="0"/>
              <a:t>Πρωτοκόλλου της. Σε περίπτωση απόρριψης του αιτήματος μου παρακαλώ να μου δοθεί αιτιολογημένη γραπτή </a:t>
            </a:r>
            <a:r>
              <a:rPr lang="el-GR" sz="1050" dirty="0" smtClean="0"/>
              <a:t>απάντηση εντός </a:t>
            </a:r>
            <a:r>
              <a:rPr lang="el-GR" sz="1050" dirty="0"/>
              <a:t>των νομίμων </a:t>
            </a:r>
            <a:r>
              <a:rPr lang="el-GR" sz="1050" dirty="0" smtClean="0"/>
              <a:t>προθεσμιών επιφυλασσόμενος </a:t>
            </a:r>
            <a:r>
              <a:rPr lang="el-GR" sz="1050" dirty="0"/>
              <a:t>παντός νόμιμου δικαιώματός μου.</a:t>
            </a:r>
          </a:p>
          <a:p>
            <a:pPr>
              <a:buNone/>
            </a:pPr>
            <a:r>
              <a:rPr lang="el-GR" sz="1050" dirty="0"/>
              <a:t> </a:t>
            </a:r>
          </a:p>
          <a:p>
            <a:pPr>
              <a:buNone/>
            </a:pPr>
            <a:r>
              <a:rPr lang="el-GR" sz="1050" dirty="0"/>
              <a:t>Τόπος, </a:t>
            </a:r>
            <a:r>
              <a:rPr lang="el-GR" sz="1050" dirty="0" smtClean="0"/>
              <a:t>Ημερομηνία</a:t>
            </a:r>
          </a:p>
          <a:p>
            <a:pPr>
              <a:buNone/>
            </a:pPr>
            <a:r>
              <a:rPr lang="el-GR" sz="1050" dirty="0" smtClean="0"/>
              <a:t>Ο </a:t>
            </a:r>
            <a:r>
              <a:rPr lang="el-GR" sz="1050" dirty="0"/>
              <a:t>Δηλών/Η Δηλούσα</a:t>
            </a:r>
          </a:p>
          <a:p>
            <a:pPr>
              <a:buNone/>
            </a:pPr>
            <a:r>
              <a:rPr lang="el-GR" sz="1050" dirty="0"/>
              <a:t> </a:t>
            </a:r>
            <a:r>
              <a:rPr lang="el-GR" sz="1050" dirty="0" smtClean="0"/>
              <a:t>Σημ</a:t>
            </a:r>
            <a:r>
              <a:rPr lang="el-GR" sz="1050" dirty="0"/>
              <a:t>.: Οι Υπεύθυνες </a:t>
            </a:r>
            <a:r>
              <a:rPr lang="el-GR" sz="1050" dirty="0" smtClean="0"/>
              <a:t>Δηλώσεις του </a:t>
            </a:r>
            <a:r>
              <a:rPr lang="el-GR" sz="1050" dirty="0"/>
              <a:t>ν. 1599/1986πρέπει να γίνουν και από τους δύο γονείς και οι υπογραφές τους  να έχουν σφραγίδα με το γνήσιο της </a:t>
            </a:r>
            <a:r>
              <a:rPr lang="el-GR" sz="1050" err="1"/>
              <a:t>υπογραφής</a:t>
            </a:r>
            <a:r>
              <a:rPr lang="el-GR" sz="1050" smtClean="0"/>
              <a:t>. Υποβάλλονται </a:t>
            </a:r>
            <a:r>
              <a:rPr lang="el-GR" sz="1050" dirty="0"/>
              <a:t>στο Διευθυντή του Σχολείου</a:t>
            </a:r>
          </a:p>
          <a:p>
            <a:endParaRPr lang="el-GR"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4290"/>
            <a:ext cx="8229600" cy="785818"/>
          </a:xfrm>
        </p:spPr>
        <p:txBody>
          <a:bodyPr>
            <a:normAutofit fontScale="90000"/>
          </a:bodyPr>
          <a:lstStyle/>
          <a:p>
            <a:r>
              <a:rPr lang="en-US" sz="2000" b="1" u="sng" dirty="0" smtClean="0"/>
              <a:t/>
            </a:r>
            <a:br>
              <a:rPr lang="en-US" sz="2000" b="1" u="sng" dirty="0" smtClean="0"/>
            </a:br>
            <a:r>
              <a:rPr lang="en-US" sz="2000" b="1" u="sng" dirty="0"/>
              <a:t/>
            </a:r>
            <a:br>
              <a:rPr lang="en-US" sz="2000" b="1" u="sng" dirty="0"/>
            </a:br>
            <a:r>
              <a:rPr lang="el-GR" sz="2000" b="1" u="sng" dirty="0" smtClean="0"/>
              <a:t>ΑΠΑΛΛΑΓΗ </a:t>
            </a:r>
            <a:r>
              <a:rPr lang="el-GR" sz="2000" b="1" u="sng" dirty="0"/>
              <a:t>ΤΟΥ ΜΑΘΗΜΑΤΟΣ ΤΩΝ </a:t>
            </a:r>
            <a:r>
              <a:rPr lang="el-GR" sz="2000" b="1" u="sng" dirty="0" smtClean="0"/>
              <a:t>ΘΡΗΣΚΕΥΤΙΚΩΝ</a:t>
            </a:r>
            <a:r>
              <a:rPr lang="en-US" sz="2000" b="1" dirty="0"/>
              <a:t/>
            </a:r>
            <a:br>
              <a:rPr lang="en-US" sz="2000" b="1" dirty="0"/>
            </a:br>
            <a:r>
              <a:rPr lang="el-GR" sz="2000" b="1" u="sng" dirty="0" smtClean="0"/>
              <a:t>Τι </a:t>
            </a:r>
            <a:r>
              <a:rPr lang="el-GR" sz="2000" b="1" u="sng" dirty="0"/>
              <a:t>ίσχυε μέχρι το 2008</a:t>
            </a:r>
            <a:r>
              <a:rPr lang="el-GR" b="1" dirty="0"/>
              <a:t/>
            </a:r>
            <a:br>
              <a:rPr lang="el-GR" b="1" dirty="0"/>
            </a:br>
            <a:endParaRPr lang="el-GR" dirty="0"/>
          </a:p>
        </p:txBody>
      </p:sp>
      <p:sp>
        <p:nvSpPr>
          <p:cNvPr id="3" name="2 - Θέση περιεχομένου"/>
          <p:cNvSpPr>
            <a:spLocks noGrp="1"/>
          </p:cNvSpPr>
          <p:nvPr>
            <p:ph idx="1"/>
          </p:nvPr>
        </p:nvSpPr>
        <p:spPr>
          <a:xfrm>
            <a:off x="214282" y="3232143"/>
            <a:ext cx="8229600" cy="3625857"/>
          </a:xfrm>
        </p:spPr>
        <p:txBody>
          <a:bodyPr>
            <a:normAutofit/>
          </a:bodyPr>
          <a:lstStyle/>
          <a:p>
            <a:r>
              <a:rPr lang="el-GR" sz="1400" dirty="0"/>
              <a:t>Οι εγκύκλιοι του </a:t>
            </a:r>
            <a:r>
              <a:rPr lang="el-GR" sz="1400" dirty="0">
                <a:hlinkClick r:id="rId2" tooltip="Υπουργείο Παιδείας"/>
              </a:rPr>
              <a:t>Υπουργείου Παιδείας</a:t>
            </a:r>
            <a:r>
              <a:rPr lang="el-GR" sz="1400" dirty="0"/>
              <a:t> μέχρι το 2002 αναφέρονταν αρχικά σε συγκεκριμένες περιπτώσεις μαθητών ή μαθητριών και ανέφεραν ότι η απαλλαγή από το μάθημα των Θρησκευτικών μπορούσε </a:t>
            </a:r>
            <a:r>
              <a:rPr lang="el-GR" sz="1400" dirty="0" smtClean="0"/>
              <a:t>να επιτευχθεί </a:t>
            </a:r>
            <a:r>
              <a:rPr lang="el-GR" sz="1400" dirty="0"/>
              <a:t>με την κατάθεση υπεύθυνης δήλωσης των γονέων (ή του ίδιου του μαθητή ή της μαθήτριας εφόσον ήταν ενήλικος/-η) στην οποία δήλωναν σε ποιο δόγμα ανήκαν. Για παράδειγμα η εγκύκλιος </a:t>
            </a:r>
            <a:r>
              <a:rPr lang="el-GR" sz="1400" dirty="0" smtClean="0"/>
              <a:t>της 13-01-1956</a:t>
            </a:r>
            <a:r>
              <a:rPr lang="el-GR" sz="1400" u="sng" baseline="30000" dirty="0" smtClean="0"/>
              <a:t>[</a:t>
            </a:r>
            <a:r>
              <a:rPr lang="el-GR" sz="1400" dirty="0" smtClean="0"/>
              <a:t>αναφέρει </a:t>
            </a:r>
            <a:r>
              <a:rPr lang="el-GR" sz="1400" dirty="0"/>
              <a:t>ότι οι </a:t>
            </a:r>
            <a:r>
              <a:rPr lang="el-GR" sz="1400" dirty="0">
                <a:hlinkClick r:id="rId3" tooltip="Ευαγγελικοί"/>
              </a:rPr>
              <a:t>ευαγγελικοί</a:t>
            </a:r>
            <a:r>
              <a:rPr lang="el-GR" sz="1400" dirty="0"/>
              <a:t> μαθητές είναι ετερόδοξοι και δικαιούνται απαλλαγή από τα Θρησκευτικά </a:t>
            </a:r>
            <a:r>
              <a:rPr lang="el-GR" sz="1400" dirty="0" smtClean="0"/>
              <a:t>.</a:t>
            </a:r>
          </a:p>
          <a:p>
            <a:r>
              <a:rPr lang="el-GR" sz="1400" dirty="0" smtClean="0"/>
              <a:t>Νοέμβριος </a:t>
            </a:r>
            <a:r>
              <a:rPr lang="el-GR" sz="1400" dirty="0" smtClean="0"/>
              <a:t>του 1995</a:t>
            </a:r>
            <a:r>
              <a:rPr lang="en-US" sz="1400" dirty="0" smtClean="0"/>
              <a:t>:</a:t>
            </a:r>
            <a:r>
              <a:rPr lang="el-GR" sz="1400" dirty="0" smtClean="0"/>
              <a:t> οι άθρησκοι μαθητές απαλλάσσονταν από το μάθημα των θρησκευτικών μόνο με τη δήλωση του γονέα </a:t>
            </a:r>
            <a:r>
              <a:rPr lang="el-GR" sz="1400" dirty="0" smtClean="0"/>
              <a:t>δηλώνοντας αν </a:t>
            </a:r>
            <a:r>
              <a:rPr lang="el-GR" sz="1400" dirty="0" smtClean="0"/>
              <a:t>ο μαθητής είναι άθρησκος αλλόθρησκος ή ετερόδοξος </a:t>
            </a:r>
            <a:r>
              <a:rPr lang="el-GR" sz="1400" dirty="0" smtClean="0"/>
              <a:t>.</a:t>
            </a:r>
            <a:endParaRPr lang="el-GR" sz="1400" dirty="0" smtClean="0"/>
          </a:p>
          <a:p>
            <a:endParaRPr lang="el-GR" sz="1400" dirty="0"/>
          </a:p>
          <a:p>
            <a:r>
              <a:rPr lang="el-GR" sz="1400" dirty="0" smtClean="0"/>
              <a:t>Το 1998 το ίδιο ίσχυε και στα </a:t>
            </a:r>
            <a:r>
              <a:rPr lang="el-GR" sz="1400" dirty="0" smtClean="0"/>
              <a:t>δημοτικά.</a:t>
            </a:r>
            <a:endParaRPr lang="el-GR" sz="1300" dirty="0"/>
          </a:p>
        </p:txBody>
      </p:sp>
      <p:pic>
        <p:nvPicPr>
          <p:cNvPr id="4" name="3 - Εικόνα" descr="https://www.lifo.gr/uploads/image/1249165/Screenshot_-1-.png_3.jpg"/>
          <p:cNvPicPr/>
          <p:nvPr/>
        </p:nvPicPr>
        <p:blipFill>
          <a:blip r:embed="rId4">
            <a:extLst>
              <a:ext uri="{28A0092B-C50C-407E-A947-70E740481C1C}">
                <a14:useLocalDpi xmlns:a14="http://schemas.microsoft.com/office/drawing/2010/main" val="0"/>
              </a:ext>
            </a:extLst>
          </a:blip>
          <a:srcRect/>
          <a:stretch>
            <a:fillRect/>
          </a:stretch>
        </p:blipFill>
        <p:spPr bwMode="auto">
          <a:xfrm>
            <a:off x="571472" y="1214422"/>
            <a:ext cx="2928958" cy="1714512"/>
          </a:xfrm>
          <a:prstGeom prst="rect">
            <a:avLst/>
          </a:prstGeom>
          <a:noFill/>
          <a:ln>
            <a:noFill/>
          </a:ln>
        </p:spPr>
      </p:pic>
      <p:pic>
        <p:nvPicPr>
          <p:cNvPr id="5" name="4 - Εικόνα" descr="ÎÏÎ¿ÏÎ­Î»ÎµÏÎ¼Î± ÎµÎ¹ÎºÏÎ½Î±Ï Î³Î¹Î± ÏÏÎ¿Î»ÎµÎ¹Î¿ ÏÏÏÎ¿Î³ÏÎ±ÏÎ¹ÎµÏ"/>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372" y="1071546"/>
            <a:ext cx="4196814" cy="207170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 Πίνακας"/>
          <p:cNvGraphicFramePr>
            <a:graphicFrameLocks noGrp="1"/>
          </p:cNvGraphicFramePr>
          <p:nvPr/>
        </p:nvGraphicFramePr>
        <p:xfrm>
          <a:off x="928662" y="642918"/>
          <a:ext cx="6096000" cy="423926"/>
        </p:xfrm>
        <a:graphic>
          <a:graphicData uri="http://schemas.openxmlformats.org/drawingml/2006/table">
            <a:tbl>
              <a:tblPr/>
              <a:tblGrid>
                <a:gridCol w="804333">
                  <a:extLst>
                    <a:ext uri="{9D8B030D-6E8A-4147-A177-3AD203B41FA5}">
                      <a16:colId xmlns="" xmlns:a16="http://schemas.microsoft.com/office/drawing/2014/main" val="20000"/>
                    </a:ext>
                  </a:extLst>
                </a:gridCol>
                <a:gridCol w="5291667">
                  <a:extLst>
                    <a:ext uri="{9D8B030D-6E8A-4147-A177-3AD203B41FA5}">
                      <a16:colId xmlns="" xmlns:a16="http://schemas.microsoft.com/office/drawing/2014/main" val="20001"/>
                    </a:ext>
                  </a:extLst>
                </a:gridCol>
              </a:tblGrid>
              <a:tr h="374179">
                <a:tc>
                  <a:txBody>
                    <a:bodyPr/>
                    <a:lstStyle/>
                    <a:p>
                      <a:pPr>
                        <a:lnSpc>
                          <a:spcPct val="107000"/>
                        </a:lnSpc>
                        <a:spcBef>
                          <a:spcPts val="1200"/>
                        </a:spcBef>
                        <a:spcAft>
                          <a:spcPts val="800"/>
                        </a:spcAft>
                      </a:pPr>
                      <a:r>
                        <a:rPr lang="el-GR" sz="1300" dirty="0">
                          <a:latin typeface="Arial"/>
                          <a:ea typeface="Calibri"/>
                          <a:cs typeface="Times New Roman"/>
                        </a:rPr>
                        <a:t>ΠΡΟΣ</a:t>
                      </a:r>
                      <a:r>
                        <a:rPr lang="el-GR" sz="1300" baseline="30000" dirty="0">
                          <a:latin typeface="Arial"/>
                          <a:ea typeface="Calibri"/>
                          <a:cs typeface="Times New Roman"/>
                        </a:rPr>
                        <a:t>(1)</a:t>
                      </a:r>
                      <a:r>
                        <a:rPr lang="el-GR" sz="1300" dirty="0">
                          <a:latin typeface="Arial"/>
                          <a:ea typeface="Calibri"/>
                          <a:cs typeface="Times New Roman"/>
                        </a:rPr>
                        <a:t>:</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dirty="0">
                          <a:latin typeface="Arial"/>
                          <a:ea typeface="Calibri"/>
                          <a:cs typeface="Times New Roman"/>
                        </a:rPr>
                        <a:t>Το …… Δημοτικό Σχολείο ………………………………………………………..</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2" name="11 - Πίνακας"/>
          <p:cNvGraphicFramePr>
            <a:graphicFrameLocks noGrp="1"/>
          </p:cNvGraphicFramePr>
          <p:nvPr/>
        </p:nvGraphicFramePr>
        <p:xfrm>
          <a:off x="928662" y="1071546"/>
          <a:ext cx="6095999" cy="423926"/>
        </p:xfrm>
        <a:graphic>
          <a:graphicData uri="http://schemas.openxmlformats.org/drawingml/2006/table">
            <a:tbl>
              <a:tblPr/>
              <a:tblGrid>
                <a:gridCol w="804333">
                  <a:extLst>
                    <a:ext uri="{9D8B030D-6E8A-4147-A177-3AD203B41FA5}">
                      <a16:colId xmlns="" xmlns:a16="http://schemas.microsoft.com/office/drawing/2014/main" val="20000"/>
                    </a:ext>
                  </a:extLst>
                </a:gridCol>
                <a:gridCol w="2204273">
                  <a:extLst>
                    <a:ext uri="{9D8B030D-6E8A-4147-A177-3AD203B41FA5}">
                      <a16:colId xmlns="" xmlns:a16="http://schemas.microsoft.com/office/drawing/2014/main" val="20001"/>
                    </a:ext>
                  </a:extLst>
                </a:gridCol>
                <a:gridCol w="635000">
                  <a:extLst>
                    <a:ext uri="{9D8B030D-6E8A-4147-A177-3AD203B41FA5}">
                      <a16:colId xmlns="" xmlns:a16="http://schemas.microsoft.com/office/drawing/2014/main" val="20002"/>
                    </a:ext>
                  </a:extLst>
                </a:gridCol>
                <a:gridCol w="2452393">
                  <a:extLst>
                    <a:ext uri="{9D8B030D-6E8A-4147-A177-3AD203B41FA5}">
                      <a16:colId xmlns="" xmlns:a16="http://schemas.microsoft.com/office/drawing/2014/main" val="20003"/>
                    </a:ext>
                  </a:extLst>
                </a:gridCol>
              </a:tblGrid>
              <a:tr h="359169">
                <a:tc>
                  <a:txBody>
                    <a:bodyPr/>
                    <a:lstStyle/>
                    <a:p>
                      <a:pPr>
                        <a:lnSpc>
                          <a:spcPct val="107000"/>
                        </a:lnSpc>
                        <a:spcBef>
                          <a:spcPts val="1200"/>
                        </a:spcBef>
                        <a:spcAft>
                          <a:spcPts val="800"/>
                        </a:spcAft>
                      </a:pPr>
                      <a:r>
                        <a:rPr lang="el-GR" sz="1300">
                          <a:latin typeface="Arial"/>
                          <a:ea typeface="Calibri"/>
                          <a:cs typeface="Times New Roman"/>
                        </a:rPr>
                        <a:t>Ο – Η Όνομα:</a:t>
                      </a:r>
                      <a:endParaRPr lang="el-GR" sz="100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Επώνυμο:</a:t>
                      </a:r>
                      <a:endParaRPr lang="el-GR" sz="100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69" name="68 - Πίνακας"/>
          <p:cNvGraphicFramePr>
            <a:graphicFrameLocks noGrp="1"/>
          </p:cNvGraphicFramePr>
          <p:nvPr/>
        </p:nvGraphicFramePr>
        <p:xfrm>
          <a:off x="928662" y="1500174"/>
          <a:ext cx="6096000" cy="635889"/>
        </p:xfrm>
        <a:graphic>
          <a:graphicData uri="http://schemas.openxmlformats.org/drawingml/2006/table">
            <a:tbl>
              <a:tblPr/>
              <a:tblGrid>
                <a:gridCol w="1439333">
                  <a:extLst>
                    <a:ext uri="{9D8B030D-6E8A-4147-A177-3AD203B41FA5}">
                      <a16:colId xmlns="" xmlns:a16="http://schemas.microsoft.com/office/drawing/2014/main" val="20000"/>
                    </a:ext>
                  </a:extLst>
                </a:gridCol>
                <a:gridCol w="4656667">
                  <a:extLst>
                    <a:ext uri="{9D8B030D-6E8A-4147-A177-3AD203B41FA5}">
                      <a16:colId xmlns="" xmlns:a16="http://schemas.microsoft.com/office/drawing/2014/main" val="20001"/>
                    </a:ext>
                  </a:extLst>
                </a:gridCol>
              </a:tblGrid>
              <a:tr h="543389">
                <a:tc>
                  <a:txBody>
                    <a:bodyPr/>
                    <a:lstStyle/>
                    <a:p>
                      <a:pPr>
                        <a:lnSpc>
                          <a:spcPct val="107000"/>
                        </a:lnSpc>
                        <a:spcBef>
                          <a:spcPts val="1200"/>
                        </a:spcBef>
                        <a:spcAft>
                          <a:spcPts val="800"/>
                        </a:spcAft>
                      </a:pPr>
                      <a:r>
                        <a:rPr lang="el-GR" sz="1300" dirty="0">
                          <a:latin typeface="Arial"/>
                          <a:ea typeface="Calibri"/>
                          <a:cs typeface="Times New Roman"/>
                        </a:rPr>
                        <a:t>Όνομα και Επώνυμο Πατέρα: </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1" name="70 - Πίνακας"/>
          <p:cNvGraphicFramePr>
            <a:graphicFrameLocks noGrp="1"/>
          </p:cNvGraphicFramePr>
          <p:nvPr/>
        </p:nvGraphicFramePr>
        <p:xfrm>
          <a:off x="928662" y="2143116"/>
          <a:ext cx="6096000" cy="635889"/>
        </p:xfrm>
        <a:graphic>
          <a:graphicData uri="http://schemas.openxmlformats.org/drawingml/2006/table">
            <a:tbl>
              <a:tblPr/>
              <a:tblGrid>
                <a:gridCol w="1439333">
                  <a:extLst>
                    <a:ext uri="{9D8B030D-6E8A-4147-A177-3AD203B41FA5}">
                      <a16:colId xmlns="" xmlns:a16="http://schemas.microsoft.com/office/drawing/2014/main" val="20000"/>
                    </a:ext>
                  </a:extLst>
                </a:gridCol>
                <a:gridCol w="4656667">
                  <a:extLst>
                    <a:ext uri="{9D8B030D-6E8A-4147-A177-3AD203B41FA5}">
                      <a16:colId xmlns="" xmlns:a16="http://schemas.microsoft.com/office/drawing/2014/main" val="20001"/>
                    </a:ext>
                  </a:extLst>
                </a:gridCol>
              </a:tblGrid>
              <a:tr h="543389">
                <a:tc>
                  <a:txBody>
                    <a:bodyPr/>
                    <a:lstStyle/>
                    <a:p>
                      <a:pPr>
                        <a:lnSpc>
                          <a:spcPct val="107000"/>
                        </a:lnSpc>
                        <a:spcBef>
                          <a:spcPts val="1200"/>
                        </a:spcBef>
                        <a:spcAft>
                          <a:spcPts val="800"/>
                        </a:spcAft>
                      </a:pPr>
                      <a:r>
                        <a:rPr lang="el-GR" sz="1300" dirty="0">
                          <a:latin typeface="Arial"/>
                          <a:ea typeface="Calibri"/>
                          <a:cs typeface="Times New Roman"/>
                        </a:rPr>
                        <a:t>Όνομα και Επώνυμο Μητέρας:</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2" name="71 - Πίνακας"/>
          <p:cNvGraphicFramePr>
            <a:graphicFrameLocks noGrp="1"/>
          </p:cNvGraphicFramePr>
          <p:nvPr/>
        </p:nvGraphicFramePr>
        <p:xfrm>
          <a:off x="928662" y="2786059"/>
          <a:ext cx="6096000" cy="423926"/>
        </p:xfrm>
        <a:graphic>
          <a:graphicData uri="http://schemas.openxmlformats.org/drawingml/2006/table">
            <a:tbl>
              <a:tblPr/>
              <a:tblGrid>
                <a:gridCol w="1439333">
                  <a:extLst>
                    <a:ext uri="{9D8B030D-6E8A-4147-A177-3AD203B41FA5}">
                      <a16:colId xmlns="" xmlns:a16="http://schemas.microsoft.com/office/drawing/2014/main" val="20000"/>
                    </a:ext>
                  </a:extLst>
                </a:gridCol>
                <a:gridCol w="4656667">
                  <a:extLst>
                    <a:ext uri="{9D8B030D-6E8A-4147-A177-3AD203B41FA5}">
                      <a16:colId xmlns="" xmlns:a16="http://schemas.microsoft.com/office/drawing/2014/main" val="20001"/>
                    </a:ext>
                  </a:extLst>
                </a:gridCol>
              </a:tblGrid>
              <a:tr h="359169">
                <a:tc>
                  <a:txBody>
                    <a:bodyPr/>
                    <a:lstStyle/>
                    <a:p>
                      <a:pPr>
                        <a:lnSpc>
                          <a:spcPct val="107000"/>
                        </a:lnSpc>
                        <a:spcBef>
                          <a:spcPts val="1200"/>
                        </a:spcBef>
                        <a:spcAft>
                          <a:spcPts val="800"/>
                        </a:spcAft>
                      </a:pPr>
                      <a:r>
                        <a:rPr lang="el-GR" sz="1300">
                          <a:latin typeface="Arial"/>
                          <a:ea typeface="Calibri"/>
                          <a:cs typeface="Times New Roman"/>
                        </a:rPr>
                        <a:t>Ημερομηνία γέννησης</a:t>
                      </a:r>
                      <a:r>
                        <a:rPr lang="el-GR" sz="1300" baseline="30000">
                          <a:latin typeface="Arial"/>
                          <a:ea typeface="Calibri"/>
                          <a:cs typeface="Times New Roman"/>
                        </a:rPr>
                        <a:t>(2)</a:t>
                      </a:r>
                      <a:r>
                        <a:rPr lang="el-GR" sz="1300">
                          <a:latin typeface="Arial"/>
                          <a:ea typeface="Calibri"/>
                          <a:cs typeface="Times New Roman"/>
                        </a:rPr>
                        <a:t>: </a:t>
                      </a:r>
                      <a:endParaRPr lang="el-GR" sz="100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3" name="72 - Πίνακας"/>
          <p:cNvGraphicFramePr>
            <a:graphicFrameLocks noGrp="1"/>
          </p:cNvGraphicFramePr>
          <p:nvPr/>
        </p:nvGraphicFramePr>
        <p:xfrm>
          <a:off x="928662" y="3214687"/>
          <a:ext cx="6096000" cy="211963"/>
        </p:xfrm>
        <a:graphic>
          <a:graphicData uri="http://schemas.openxmlformats.org/drawingml/2006/table">
            <a:tbl>
              <a:tblPr/>
              <a:tblGrid>
                <a:gridCol w="6096000">
                  <a:extLst>
                    <a:ext uri="{9D8B030D-6E8A-4147-A177-3AD203B41FA5}">
                      <a16:colId xmlns="" xmlns:a16="http://schemas.microsoft.com/office/drawing/2014/main" val="20000"/>
                    </a:ext>
                  </a:extLst>
                </a:gridCol>
              </a:tblGrid>
              <a:tr h="174949">
                <a:tc>
                  <a:txBody>
                    <a:bodyPr/>
                    <a:lstStyle/>
                    <a:p>
                      <a:pPr>
                        <a:lnSpc>
                          <a:spcPct val="107000"/>
                        </a:lnSpc>
                        <a:spcBef>
                          <a:spcPts val="1200"/>
                        </a:spcBef>
                        <a:spcAft>
                          <a:spcPts val="800"/>
                        </a:spcAft>
                      </a:pPr>
                      <a:r>
                        <a:rPr lang="el-GR" sz="1300" dirty="0">
                          <a:latin typeface="Arial"/>
                          <a:ea typeface="Calibri"/>
                          <a:cs typeface="Times New Roman"/>
                        </a:rPr>
                        <a:t>Τόπος Γέννησης:</a:t>
                      </a:r>
                      <a:endParaRPr lang="el-GR" sz="1000" dirty="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4" name="73 - Πίνακας"/>
          <p:cNvGraphicFramePr>
            <a:graphicFrameLocks noGrp="1"/>
          </p:cNvGraphicFramePr>
          <p:nvPr/>
        </p:nvGraphicFramePr>
        <p:xfrm>
          <a:off x="928662" y="3429000"/>
          <a:ext cx="6096000" cy="423926"/>
        </p:xfrm>
        <a:graphic>
          <a:graphicData uri="http://schemas.openxmlformats.org/drawingml/2006/table">
            <a:tbl>
              <a:tblPr/>
              <a:tblGrid>
                <a:gridCol w="1440852">
                  <a:extLst>
                    <a:ext uri="{9D8B030D-6E8A-4147-A177-3AD203B41FA5}">
                      <a16:colId xmlns="" xmlns:a16="http://schemas.microsoft.com/office/drawing/2014/main" val="20000"/>
                    </a:ext>
                  </a:extLst>
                </a:gridCol>
                <a:gridCol w="1780497">
                  <a:extLst>
                    <a:ext uri="{9D8B030D-6E8A-4147-A177-3AD203B41FA5}">
                      <a16:colId xmlns="" xmlns:a16="http://schemas.microsoft.com/office/drawing/2014/main" val="20001"/>
                    </a:ext>
                  </a:extLst>
                </a:gridCol>
                <a:gridCol w="423089">
                  <a:extLst>
                    <a:ext uri="{9D8B030D-6E8A-4147-A177-3AD203B41FA5}">
                      <a16:colId xmlns="" xmlns:a16="http://schemas.microsoft.com/office/drawing/2014/main" val="20002"/>
                    </a:ext>
                  </a:extLst>
                </a:gridCol>
                <a:gridCol w="2451562">
                  <a:extLst>
                    <a:ext uri="{9D8B030D-6E8A-4147-A177-3AD203B41FA5}">
                      <a16:colId xmlns="" xmlns:a16="http://schemas.microsoft.com/office/drawing/2014/main" val="20003"/>
                    </a:ext>
                  </a:extLst>
                </a:gridCol>
              </a:tblGrid>
              <a:tr h="359169">
                <a:tc>
                  <a:txBody>
                    <a:bodyPr/>
                    <a:lstStyle/>
                    <a:p>
                      <a:pPr>
                        <a:lnSpc>
                          <a:spcPct val="107000"/>
                        </a:lnSpc>
                        <a:spcBef>
                          <a:spcPts val="1200"/>
                        </a:spcBef>
                        <a:spcAft>
                          <a:spcPts val="800"/>
                        </a:spcAft>
                      </a:pPr>
                      <a:r>
                        <a:rPr lang="el-GR" sz="1300" dirty="0">
                          <a:latin typeface="Arial"/>
                          <a:ea typeface="Calibri"/>
                          <a:cs typeface="Times New Roman"/>
                        </a:rPr>
                        <a:t>Αριθμός Δελτίου Ταυτότητας:</a:t>
                      </a:r>
                      <a:endParaRPr lang="el-GR" sz="1000" dirty="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Τηλ:</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5" name="74 - Πίνακας"/>
          <p:cNvGraphicFramePr>
            <a:graphicFrameLocks noGrp="1"/>
          </p:cNvGraphicFramePr>
          <p:nvPr/>
        </p:nvGraphicFramePr>
        <p:xfrm>
          <a:off x="928662" y="3857628"/>
          <a:ext cx="6096001" cy="423926"/>
        </p:xfrm>
        <a:graphic>
          <a:graphicData uri="http://schemas.openxmlformats.org/drawingml/2006/table">
            <a:tbl>
              <a:tblPr/>
              <a:tblGrid>
                <a:gridCol w="998959">
                  <a:extLst>
                    <a:ext uri="{9D8B030D-6E8A-4147-A177-3AD203B41FA5}">
                      <a16:colId xmlns="" xmlns:a16="http://schemas.microsoft.com/office/drawing/2014/main" val="20000"/>
                    </a:ext>
                  </a:extLst>
                </a:gridCol>
                <a:gridCol w="1587757">
                  <a:extLst>
                    <a:ext uri="{9D8B030D-6E8A-4147-A177-3AD203B41FA5}">
                      <a16:colId xmlns="" xmlns:a16="http://schemas.microsoft.com/office/drawing/2014/main" val="20001"/>
                    </a:ext>
                  </a:extLst>
                </a:gridCol>
                <a:gridCol w="423089">
                  <a:extLst>
                    <a:ext uri="{9D8B030D-6E8A-4147-A177-3AD203B41FA5}">
                      <a16:colId xmlns="" xmlns:a16="http://schemas.microsoft.com/office/drawing/2014/main" val="20002"/>
                    </a:ext>
                  </a:extLst>
                </a:gridCol>
                <a:gridCol w="1269265">
                  <a:extLst>
                    <a:ext uri="{9D8B030D-6E8A-4147-A177-3AD203B41FA5}">
                      <a16:colId xmlns="" xmlns:a16="http://schemas.microsoft.com/office/drawing/2014/main" val="20003"/>
                    </a:ext>
                  </a:extLst>
                </a:gridCol>
                <a:gridCol w="423089">
                  <a:extLst>
                    <a:ext uri="{9D8B030D-6E8A-4147-A177-3AD203B41FA5}">
                      <a16:colId xmlns="" xmlns:a16="http://schemas.microsoft.com/office/drawing/2014/main" val="20004"/>
                    </a:ext>
                  </a:extLst>
                </a:gridCol>
                <a:gridCol w="317317">
                  <a:extLst>
                    <a:ext uri="{9D8B030D-6E8A-4147-A177-3AD203B41FA5}">
                      <a16:colId xmlns="" xmlns:a16="http://schemas.microsoft.com/office/drawing/2014/main" val="20005"/>
                    </a:ext>
                  </a:extLst>
                </a:gridCol>
                <a:gridCol w="317317">
                  <a:extLst>
                    <a:ext uri="{9D8B030D-6E8A-4147-A177-3AD203B41FA5}">
                      <a16:colId xmlns="" xmlns:a16="http://schemas.microsoft.com/office/drawing/2014/main" val="20006"/>
                    </a:ext>
                  </a:extLst>
                </a:gridCol>
                <a:gridCol w="759208">
                  <a:extLst>
                    <a:ext uri="{9D8B030D-6E8A-4147-A177-3AD203B41FA5}">
                      <a16:colId xmlns="" xmlns:a16="http://schemas.microsoft.com/office/drawing/2014/main" val="20007"/>
                    </a:ext>
                  </a:extLst>
                </a:gridCol>
              </a:tblGrid>
              <a:tr h="359169">
                <a:tc>
                  <a:txBody>
                    <a:bodyPr/>
                    <a:lstStyle/>
                    <a:p>
                      <a:pPr>
                        <a:lnSpc>
                          <a:spcPct val="107000"/>
                        </a:lnSpc>
                        <a:spcBef>
                          <a:spcPts val="1200"/>
                        </a:spcBef>
                        <a:spcAft>
                          <a:spcPts val="800"/>
                        </a:spcAft>
                      </a:pPr>
                      <a:r>
                        <a:rPr lang="el-GR" sz="1300">
                          <a:latin typeface="Arial"/>
                          <a:ea typeface="Calibri"/>
                          <a:cs typeface="Times New Roman"/>
                        </a:rPr>
                        <a:t>Τόπος Κατοικίας:</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Οδός:</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Αριθ:</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ΤΚ:</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76" name="75 - Πίνακας"/>
          <p:cNvGraphicFramePr>
            <a:graphicFrameLocks noGrp="1"/>
          </p:cNvGraphicFramePr>
          <p:nvPr/>
        </p:nvGraphicFramePr>
        <p:xfrm>
          <a:off x="928662" y="4286257"/>
          <a:ext cx="6143667" cy="1161415"/>
        </p:xfrm>
        <a:graphic>
          <a:graphicData uri="http://schemas.openxmlformats.org/drawingml/2006/table">
            <a:tbl>
              <a:tblPr/>
              <a:tblGrid>
                <a:gridCol w="1414458">
                  <a:extLst>
                    <a:ext uri="{9D8B030D-6E8A-4147-A177-3AD203B41FA5}">
                      <a16:colId xmlns="" xmlns:a16="http://schemas.microsoft.com/office/drawing/2014/main" val="20000"/>
                    </a:ext>
                  </a:extLst>
                </a:gridCol>
                <a:gridCol w="1859610">
                  <a:extLst>
                    <a:ext uri="{9D8B030D-6E8A-4147-A177-3AD203B41FA5}">
                      <a16:colId xmlns="" xmlns:a16="http://schemas.microsoft.com/office/drawing/2014/main" val="20001"/>
                    </a:ext>
                  </a:extLst>
                </a:gridCol>
                <a:gridCol w="849029">
                  <a:extLst>
                    <a:ext uri="{9D8B030D-6E8A-4147-A177-3AD203B41FA5}">
                      <a16:colId xmlns="" xmlns:a16="http://schemas.microsoft.com/office/drawing/2014/main" val="20002"/>
                    </a:ext>
                  </a:extLst>
                </a:gridCol>
                <a:gridCol w="2020570">
                  <a:extLst>
                    <a:ext uri="{9D8B030D-6E8A-4147-A177-3AD203B41FA5}">
                      <a16:colId xmlns="" xmlns:a16="http://schemas.microsoft.com/office/drawing/2014/main" val="20003"/>
                    </a:ext>
                  </a:extLst>
                </a:gridCol>
              </a:tblGrid>
              <a:tr h="642941">
                <a:tc>
                  <a:txBody>
                    <a:bodyPr/>
                    <a:lstStyle/>
                    <a:p>
                      <a:pPr>
                        <a:lnSpc>
                          <a:spcPct val="107000"/>
                        </a:lnSpc>
                        <a:spcBef>
                          <a:spcPts val="1200"/>
                        </a:spcBef>
                        <a:spcAft>
                          <a:spcPts val="800"/>
                        </a:spcAft>
                      </a:pPr>
                      <a:r>
                        <a:rPr lang="el-GR" sz="1300" dirty="0">
                          <a:latin typeface="Arial"/>
                          <a:ea typeface="Calibri"/>
                          <a:cs typeface="Times New Roman"/>
                        </a:rPr>
                        <a:t>Αρ. Τηλεομοιοτύπου (</a:t>
                      </a:r>
                      <a:r>
                        <a:rPr lang="en-US" sz="1300" dirty="0">
                          <a:latin typeface="Arial"/>
                          <a:ea typeface="Calibri"/>
                          <a:cs typeface="Times New Roman"/>
                        </a:rPr>
                        <a:t>Fax</a:t>
                      </a:r>
                      <a:r>
                        <a:rPr lang="el-GR" sz="1300" dirty="0">
                          <a:latin typeface="Arial"/>
                          <a:ea typeface="Calibri"/>
                          <a:cs typeface="Times New Roman"/>
                        </a:rPr>
                        <a:t>):</a:t>
                      </a:r>
                      <a:endParaRPr lang="el-GR" sz="1000" dirty="0">
                        <a:latin typeface="Calibri"/>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300">
                          <a:latin typeface="Arial"/>
                          <a:ea typeface="Calibri"/>
                          <a:cs typeface="Times New Roman"/>
                        </a:rPr>
                        <a:t>Δ/νση Ηλεκτρ. Ταχυδρομείου</a:t>
                      </a:r>
                      <a:endParaRPr lang="el-GR" sz="1000">
                        <a:latin typeface="Calibri"/>
                        <a:ea typeface="Calibri"/>
                        <a:cs typeface="Times New Roman"/>
                      </a:endParaRPr>
                    </a:p>
                    <a:p>
                      <a:pPr>
                        <a:lnSpc>
                          <a:spcPct val="107000"/>
                        </a:lnSpc>
                        <a:spcAft>
                          <a:spcPts val="800"/>
                        </a:spcAft>
                      </a:pPr>
                      <a:r>
                        <a:rPr lang="el-GR" sz="1300">
                          <a:latin typeface="Arial"/>
                          <a:ea typeface="Calibri"/>
                          <a:cs typeface="Times New Roman"/>
                        </a:rPr>
                        <a:t>(Ε</a:t>
                      </a:r>
                      <a:r>
                        <a:rPr lang="en-US" sz="1300">
                          <a:latin typeface="Arial"/>
                          <a:ea typeface="Calibri"/>
                          <a:cs typeface="Times New Roman"/>
                        </a:rPr>
                        <a:t>mail</a:t>
                      </a:r>
                      <a:r>
                        <a:rPr lang="el-GR" sz="1300">
                          <a:latin typeface="Arial"/>
                          <a:ea typeface="Calibri"/>
                          <a:cs typeface="Times New Roman"/>
                        </a:rPr>
                        <a:t>):</a:t>
                      </a:r>
                      <a:endParaRPr lang="el-GR" sz="1000">
                        <a:latin typeface="Calibri"/>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41011" name="Rectangle 51"/>
          <p:cNvSpPr>
            <a:spLocks noChangeArrowheads="1"/>
          </p:cNvSpPr>
          <p:nvPr/>
        </p:nvSpPr>
        <p:spPr bwMode="auto">
          <a:xfrm>
            <a:off x="1214414" y="0"/>
            <a:ext cx="5609549" cy="754053"/>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ΥΠΕΥΘΥΝΗ ΔΗΛΩΣΗ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(άρθρο 8 Ν.1599/1986)</a:t>
            </a:r>
            <a:endParaRPr kumimoji="0" lang="el-G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79 - Τίτλος"/>
          <p:cNvSpPr>
            <a:spLocks noGrp="1"/>
          </p:cNvSpPr>
          <p:nvPr>
            <p:ph type="ctrTitle"/>
          </p:nvPr>
        </p:nvSpPr>
        <p:spPr>
          <a:xfrm>
            <a:off x="428596" y="5572140"/>
            <a:ext cx="8286808" cy="1500198"/>
          </a:xfrm>
        </p:spPr>
        <p:txBody>
          <a:bodyPr>
            <a:normAutofit/>
          </a:bodyPr>
          <a:lstStyle/>
          <a:p>
            <a:r>
              <a:rPr lang="el-GR" sz="900" dirty="0"/>
              <a:t>Με ατομική μου ευθύνη και γνωρίζοντας τις κυρώσεις </a:t>
            </a:r>
            <a:r>
              <a:rPr lang="el-GR" sz="900" baseline="30000" dirty="0"/>
              <a:t>(3)</a:t>
            </a:r>
            <a:r>
              <a:rPr lang="el-GR" sz="900" dirty="0"/>
              <a:t>, που προβλέπονται από τις διατάξεις της παρ. 6 του άρθρου 22 του Ν. 1599/1986, δηλώνω </a:t>
            </a:r>
            <a:r>
              <a:rPr lang="el-GR" sz="900" dirty="0" err="1"/>
              <a:t>ότι:δεν</a:t>
            </a:r>
            <a:r>
              <a:rPr lang="el-GR" sz="900" dirty="0"/>
              <a:t> επιθυμώ ο γιος μου ………………. ………………………… μαθητής της …… τάξης να παρακολουθεί το μάθημα των θρησκευτικών και τον εκκλησιασμό του Σχολείου. </a:t>
            </a:r>
            <a:br>
              <a:rPr lang="el-GR" sz="900" dirty="0"/>
            </a:br>
            <a:r>
              <a:rPr lang="el-GR" sz="900" dirty="0"/>
              <a:t>Την ώρα του μαθήματος των θρησκευτικών μπορεί να απασχολείται στο άλλο τμήμα της τάξης ή …………………………….</a:t>
            </a:r>
            <a:br>
              <a:rPr lang="el-GR" sz="900" dirty="0"/>
            </a:br>
            <a:r>
              <a:rPr lang="el-GR" sz="900" dirty="0"/>
              <a:t>Ημερομηνία:      ……….20……</a:t>
            </a:r>
            <a:br>
              <a:rPr lang="el-GR" sz="900" dirty="0"/>
            </a:br>
            <a:r>
              <a:rPr lang="el-GR" sz="900" dirty="0"/>
              <a:t>Ο – Η Δηλ</a:t>
            </a:r>
            <a:br>
              <a:rPr lang="el-GR" sz="900" dirty="0"/>
            </a:br>
            <a:r>
              <a:rPr lang="el-GR" sz="900" dirty="0"/>
              <a:t>(Υπογραφή</a:t>
            </a:r>
            <a:br>
              <a:rPr lang="el-GR" sz="900" dirty="0"/>
            </a:br>
            <a:r>
              <a:rPr lang="el-GR" sz="900" dirty="0"/>
              <a:t>(1) Αναγράφεται από τον ενδιαφερόμενο πολίτη ή Αρχή ή η Υπηρεσία του δημόσιου τομέα, που απευθύνεται η αίτηση.</a:t>
            </a:r>
            <a:br>
              <a:rPr lang="el-GR" sz="900" dirty="0"/>
            </a:br>
            <a:r>
              <a:rPr lang="el-GR" sz="900" dirty="0"/>
              <a:t>(2) Αναγράφεται ολογράφως. Ημερομηνία:      ……….20……</a:t>
            </a:r>
            <a:br>
              <a:rPr lang="el-GR" sz="900" dirty="0"/>
            </a:br>
            <a:r>
              <a:rPr lang="el-GR" sz="900" dirty="0"/>
              <a:t> </a:t>
            </a:r>
            <a:br>
              <a:rPr lang="el-GR" sz="900" dirty="0"/>
            </a:br>
            <a:endParaRPr lang="el-GR"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43636" y="2214554"/>
            <a:ext cx="2828916" cy="2928958"/>
          </a:xfrm>
        </p:spPr>
        <p:txBody>
          <a:bodyPr>
            <a:normAutofit fontScale="90000"/>
          </a:bodyPr>
          <a:lstStyle/>
          <a:p>
            <a:r>
              <a:rPr lang="el-GR" sz="1000" dirty="0"/>
              <a:t>Υπενθυμίζουμε ότι, βάσει της εγκυκλίου Λοβέρδου (12773/Δ2 της 23/1/2015 − τελευταία μέρα λειτουργίας των δημόσιων υπηρεσιών πριν από τις εκλογές που θα κέρδιζε οφθαλμοφανώς ο ΣΥΡΙΖΑ), από το μάθημα αυτό απαλλάσσονται </a:t>
            </a:r>
            <a:r>
              <a:rPr lang="el-GR" sz="1000" dirty="0" smtClean="0"/>
              <a:t>εφόσον </a:t>
            </a:r>
            <a:r>
              <a:rPr lang="el-GR" sz="1000" dirty="0"/>
              <a:t>το </a:t>
            </a:r>
            <a:r>
              <a:rPr lang="el-GR" sz="1000" dirty="0" smtClean="0"/>
              <a:t>ζητήσουν </a:t>
            </a:r>
            <a:r>
              <a:rPr lang="el-GR" sz="1000" dirty="0"/>
              <a:t>αποκλειστικά και μόνο οι «αλλόθρησκοι, ετερόδοξοι ή άθρησκοι» μαθητές, ενώ οι «Χριστιανοί Ορθόδοξοι» (με κεφαλαίο αυτή τη φορά) είναι υποχρεωμένοι να το παρακολουθήσουν. «Εφιστάται» δε «η προσοχή στους Διευθυντές των σχολικών μονάδων να ελέγχουν την τεκμηρίωση των προβαλλόμενων λόγων, επισημαίνοντας σε κάθε ενδιαφερόμενο τη σοβαρότητα των σχετικών Υπεύθυνων Δηλώσεων».</a:t>
            </a:r>
            <a:br>
              <a:rPr lang="el-GR" sz="1000" dirty="0"/>
            </a:br>
            <a:r>
              <a:rPr lang="el-GR" sz="1000" dirty="0"/>
              <a:t>Η προηγούμενη εγκύκλιος, του νεοδημοκράτη Κωνσταντίνου Αρβανιτόπουλου (133099/Γ2 της 19/9/2013) επέτρεπε αντίθετα την εξαίρεση με απλή επίκληση «λόγων θρησκευτικής συνείδησης, χωρίς να είναι υποχρεωτική η αναφορά του θρησκεύματος στο οποίο ανήκει» ο μαθητής.</a:t>
            </a:r>
            <a:br>
              <a:rPr lang="el-GR" sz="1000" dirty="0"/>
            </a:br>
            <a:endParaRPr lang="el-GR" sz="1000" dirty="0"/>
          </a:p>
        </p:txBody>
      </p:sp>
      <p:pic>
        <p:nvPicPr>
          <p:cNvPr id="4" name="3 - Θέση περιεχομένου" descr="ÎÏÏ ÏÎ¿ Î¼Î¬Î¸Î·Î¼Î± Î±ÏÏÏ Î±ÏÎ±Î»Î»Î¬ÏÏÎ¿Î½ÏÎ±Î¹ -ÎµÏÏÏÎ¿Î½ ÏÎ¿ Î¶Î·ÏÎ®ÏÎ¿ÏÎ½- Î±ÏÎ¿ÎºÎ»ÎµÎ¹ÏÏÎ¹ÎºÎ¬ ÎºÎ±Î¹ Î¼ÏÎ½Î¿ Î¿Î¹ Â«Î±Î»Î»ÏÎ¸ÏÎ·ÏÎºÎ¿Î¹, ÎµÏÎµÏÏÎ´Î¿Î¾Î¿Î¹ Î® Î¬Î¸ÏÎ·ÏÎºÎ¿Î¹Â» Î¼Î±Î¸Î·ÏÎ­Ï, ÎµÎ½Ï Î¿Î¹ Â«ÏÏÎ¹ÏÏÎ¹Î±Î½Î¿Î¯ Î¿ÏÎ¸ÏÎ´Î¿Î¾Î¿Î¹Â» ÎµÎ¯Î½Î±Î¹ ÏÏÎ¿ÏÏÎµÏÎ¼Î­Î½Î¿Î¹ Î½Î± ÏÎ¿ ÏÎ±ÏÎ±ÎºÎ¿Î»Î¿ÏÎ¸Î®ÏÎ¿ÏÎ½"/>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072198"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229600" cy="1143000"/>
          </a:xfrm>
        </p:spPr>
        <p:txBody>
          <a:bodyPr>
            <a:normAutofit/>
          </a:bodyPr>
          <a:lstStyle/>
          <a:p>
            <a:r>
              <a:rPr lang="el-GR" sz="1200" b="1" dirty="0"/>
              <a:t>ΥΠΕΥΘΥΝΗ ΔΗΛΩΣΗ</a:t>
            </a:r>
            <a:br>
              <a:rPr lang="el-GR" sz="1200" b="1" dirty="0"/>
            </a:br>
            <a:r>
              <a:rPr lang="el-GR" sz="1200" b="1" baseline="30000" dirty="0"/>
              <a:t>(άρθρο 8 Ν.1599/1986)</a:t>
            </a:r>
            <a:r>
              <a:rPr lang="el-GR" sz="1100" dirty="0"/>
              <a:t/>
            </a:r>
            <a:br>
              <a:rPr lang="el-GR" sz="1100" dirty="0"/>
            </a:br>
            <a:r>
              <a:rPr lang="el-GR" sz="1100" dirty="0"/>
              <a:t> </a:t>
            </a:r>
            <a:br>
              <a:rPr lang="el-GR" sz="1100" dirty="0"/>
            </a:br>
            <a:r>
              <a:rPr lang="el-GR" sz="1100" dirty="0"/>
              <a:t>Η ακρίβεια των στοιχείων που υποβάλλονται με αυτή τη δήλωση μπορεί να ελεγχθεί με βάση το αρχείο άλλων υπηρεσιών (άρθρο 8 παρ. 4 Ν. 1599/1986)</a:t>
            </a:r>
            <a:br>
              <a:rPr lang="el-GR" sz="1100" dirty="0"/>
            </a:br>
            <a:endParaRPr lang="el-GR" sz="1100" dirty="0"/>
          </a:p>
        </p:txBody>
      </p:sp>
      <p:sp>
        <p:nvSpPr>
          <p:cNvPr id="3" name="2 - Θέση περιεχομένου"/>
          <p:cNvSpPr>
            <a:spLocks noGrp="1"/>
          </p:cNvSpPr>
          <p:nvPr>
            <p:ph idx="1"/>
          </p:nvPr>
        </p:nvSpPr>
        <p:spPr>
          <a:xfrm>
            <a:off x="6143636" y="1000108"/>
            <a:ext cx="2543164" cy="5572164"/>
          </a:xfrm>
        </p:spPr>
        <p:txBody>
          <a:bodyPr>
            <a:normAutofit fontScale="25000" lnSpcReduction="20000"/>
          </a:bodyPr>
          <a:lstStyle/>
          <a:p>
            <a:r>
              <a:rPr lang="el-GR" dirty="0"/>
              <a:t> </a:t>
            </a:r>
          </a:p>
          <a:p>
            <a:r>
              <a:rPr lang="el-GR" dirty="0"/>
              <a:t>Με ατομική μου ευθύνη και γνωρίζοντας τις κυρώσεις </a:t>
            </a:r>
            <a:r>
              <a:rPr lang="el-GR" baseline="30000" dirty="0"/>
              <a:t>(3)</a:t>
            </a:r>
            <a:r>
              <a:rPr lang="el-GR" dirty="0"/>
              <a:t>, που προβλέπονται από τις διατάξεις της παρ. 6 του άρθρου 22 του Ν. 1599/1986, δηλώνω ότι: δεν επιθυμώ ο γιος μου ………………. ………………………… μαθητής της …… τάξης να παρακολουθεί το μάθημα των θρησκευτικών και τον εκκλησιασμό του Σχολείου. </a:t>
            </a:r>
          </a:p>
          <a:p>
            <a:pPr>
              <a:buNone/>
            </a:pPr>
            <a:r>
              <a:rPr lang="el-GR" dirty="0"/>
              <a:t>Την ώρα του μαθήματος των θρησκευτικών μπορεί να απασχολείται στο άλλο τμήμα της τάξης ή …………………………….</a:t>
            </a:r>
          </a:p>
          <a:p>
            <a:pPr>
              <a:buNone/>
            </a:pPr>
            <a:r>
              <a:rPr lang="el-GR" dirty="0"/>
              <a:t> </a:t>
            </a:r>
          </a:p>
          <a:p>
            <a:pPr>
              <a:buNone/>
            </a:pPr>
            <a:r>
              <a:rPr lang="el-GR" dirty="0"/>
              <a:t> </a:t>
            </a:r>
          </a:p>
          <a:p>
            <a:pPr>
              <a:buNone/>
            </a:pPr>
            <a:r>
              <a:rPr lang="el-GR" dirty="0"/>
              <a:t> (4)</a:t>
            </a:r>
          </a:p>
          <a:p>
            <a:pPr>
              <a:buNone/>
            </a:pPr>
            <a:r>
              <a:rPr lang="el-GR" dirty="0"/>
              <a:t> </a:t>
            </a:r>
          </a:p>
          <a:p>
            <a:pPr>
              <a:buNone/>
            </a:pPr>
            <a:r>
              <a:rPr lang="el-GR" dirty="0"/>
              <a:t>Ημερομηνία:      ……….20……</a:t>
            </a:r>
          </a:p>
          <a:p>
            <a:pPr>
              <a:buNone/>
            </a:pPr>
            <a:r>
              <a:rPr lang="el-GR" dirty="0"/>
              <a:t> </a:t>
            </a:r>
          </a:p>
          <a:p>
            <a:pPr>
              <a:buNone/>
            </a:pPr>
            <a:r>
              <a:rPr lang="el-GR" dirty="0"/>
              <a:t>Ο – Η Δηλ.</a:t>
            </a:r>
          </a:p>
          <a:p>
            <a:pPr>
              <a:buNone/>
            </a:pPr>
            <a:r>
              <a:rPr lang="el-GR" dirty="0"/>
              <a:t> </a:t>
            </a:r>
          </a:p>
          <a:p>
            <a:pPr>
              <a:buNone/>
            </a:pPr>
            <a:r>
              <a:rPr lang="el-GR" dirty="0"/>
              <a:t>(Υπογραφή)</a:t>
            </a:r>
          </a:p>
          <a:p>
            <a:pPr>
              <a:buNone/>
            </a:pPr>
            <a:r>
              <a:rPr lang="el-GR" dirty="0"/>
              <a:t> </a:t>
            </a:r>
          </a:p>
          <a:p>
            <a:pPr>
              <a:buNone/>
            </a:pPr>
            <a:r>
              <a:rPr lang="el-GR" dirty="0"/>
              <a:t>(1) Αναγράφεται από τον ενδιαφερόμενο πολίτη ή Αρχή ή η Υπηρεσία του δημόσιου τομέα, </a:t>
            </a:r>
            <a:r>
              <a:rPr lang="el-GR" dirty="0" smtClean="0"/>
              <a:t>που απευθύνεται </a:t>
            </a:r>
            <a:r>
              <a:rPr lang="el-GR" dirty="0"/>
              <a:t>η αίτηση.</a:t>
            </a:r>
          </a:p>
          <a:p>
            <a:pPr>
              <a:buNone/>
            </a:pPr>
            <a:r>
              <a:rPr lang="el-GR" dirty="0"/>
              <a:t>(2) Αναγράφεται ολογράφως. </a:t>
            </a:r>
          </a:p>
          <a:p>
            <a:pPr>
              <a:buNone/>
            </a:pPr>
            <a:r>
              <a:rPr lang="el-GR" dirty="0"/>
              <a:t>(3) «Όποιος εν γνώσει του δηλώνει ψευδή γεγονότα ή αρνείται ή αποκρύπτει τα αληθινά με έγγραφη υπεύθυνη δήλωση του άρθρου 8 τιμωρείται με φυλάκιση τουλάχιστον τριών μηνών. Εάν ο υπαίτιος αυτών των πράξεων σκόπευε να προσπορίσει στον εαυτόν του ή σε άλλον περιουσιακό όφελος βλάπτοντας τρίτον ή σκόπευε να βλάψει άλλον, τιμωρείται </a:t>
            </a:r>
            <a:r>
              <a:rPr lang="el-GR" dirty="0" smtClean="0"/>
              <a:t>με κάθειρξη </a:t>
            </a:r>
            <a:r>
              <a:rPr lang="el-GR" dirty="0"/>
              <a:t>μέχρι 10 ετών.</a:t>
            </a:r>
          </a:p>
          <a:p>
            <a:pPr>
              <a:buNone/>
            </a:pPr>
            <a:r>
              <a:rPr lang="el-GR" dirty="0"/>
              <a:t>(4) Σε περίπτωση ανεπάρκειας χώρου η δήλωση συνεχίζεται στην πίσω όψη της και υπογράφεται από τον δηλούντα ή την δηλούσα. </a:t>
            </a:r>
          </a:p>
          <a:p>
            <a:endParaRPr lang="el-GR" dirty="0"/>
          </a:p>
        </p:txBody>
      </p:sp>
      <p:graphicFrame>
        <p:nvGraphicFramePr>
          <p:cNvPr id="13" name="12 - Πίνακας"/>
          <p:cNvGraphicFramePr>
            <a:graphicFrameLocks noGrp="1"/>
          </p:cNvGraphicFramePr>
          <p:nvPr/>
        </p:nvGraphicFramePr>
        <p:xfrm>
          <a:off x="0" y="1142984"/>
          <a:ext cx="6096000" cy="423927"/>
        </p:xfrm>
        <a:graphic>
          <a:graphicData uri="http://schemas.openxmlformats.org/drawingml/2006/table">
            <a:tbl>
              <a:tblPr/>
              <a:tblGrid>
                <a:gridCol w="804333">
                  <a:extLst>
                    <a:ext uri="{9D8B030D-6E8A-4147-A177-3AD203B41FA5}">
                      <a16:colId xmlns="" xmlns:a16="http://schemas.microsoft.com/office/drawing/2014/main" val="20000"/>
                    </a:ext>
                  </a:extLst>
                </a:gridCol>
                <a:gridCol w="5291667">
                  <a:extLst>
                    <a:ext uri="{9D8B030D-6E8A-4147-A177-3AD203B41FA5}">
                      <a16:colId xmlns="" xmlns:a16="http://schemas.microsoft.com/office/drawing/2014/main" val="20001"/>
                    </a:ext>
                  </a:extLst>
                </a:gridCol>
              </a:tblGrid>
              <a:tr h="423927">
                <a:tc>
                  <a:txBody>
                    <a:bodyPr/>
                    <a:lstStyle/>
                    <a:p>
                      <a:pPr>
                        <a:lnSpc>
                          <a:spcPct val="107000"/>
                        </a:lnSpc>
                        <a:spcBef>
                          <a:spcPts val="1200"/>
                        </a:spcBef>
                        <a:spcAft>
                          <a:spcPts val="800"/>
                        </a:spcAft>
                      </a:pPr>
                      <a:r>
                        <a:rPr lang="el-GR" sz="1300" dirty="0">
                          <a:latin typeface="Arial"/>
                          <a:ea typeface="Calibri"/>
                          <a:cs typeface="Times New Roman"/>
                        </a:rPr>
                        <a:t>ΠΡΟΣ</a:t>
                      </a:r>
                      <a:r>
                        <a:rPr lang="el-GR" sz="1300" baseline="30000" dirty="0">
                          <a:latin typeface="Arial"/>
                          <a:ea typeface="Calibri"/>
                          <a:cs typeface="Times New Roman"/>
                        </a:rPr>
                        <a:t>(1)</a:t>
                      </a:r>
                      <a:r>
                        <a:rPr lang="el-GR" sz="1300" dirty="0">
                          <a:latin typeface="Arial"/>
                          <a:ea typeface="Calibri"/>
                          <a:cs typeface="Times New Roman"/>
                        </a:rPr>
                        <a:t>:</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dirty="0">
                          <a:latin typeface="Arial"/>
                          <a:ea typeface="Calibri"/>
                          <a:cs typeface="Times New Roman"/>
                        </a:rPr>
                        <a:t>Το …… Δημοτικό Σχολείο ………………………………………………………..</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4" name="13 - Πίνακας"/>
          <p:cNvGraphicFramePr>
            <a:graphicFrameLocks noGrp="1"/>
          </p:cNvGraphicFramePr>
          <p:nvPr/>
        </p:nvGraphicFramePr>
        <p:xfrm>
          <a:off x="0" y="1571612"/>
          <a:ext cx="6095999" cy="423927"/>
        </p:xfrm>
        <a:graphic>
          <a:graphicData uri="http://schemas.openxmlformats.org/drawingml/2006/table">
            <a:tbl>
              <a:tblPr/>
              <a:tblGrid>
                <a:gridCol w="804333">
                  <a:extLst>
                    <a:ext uri="{9D8B030D-6E8A-4147-A177-3AD203B41FA5}">
                      <a16:colId xmlns="" xmlns:a16="http://schemas.microsoft.com/office/drawing/2014/main" val="20000"/>
                    </a:ext>
                  </a:extLst>
                </a:gridCol>
                <a:gridCol w="2204273">
                  <a:extLst>
                    <a:ext uri="{9D8B030D-6E8A-4147-A177-3AD203B41FA5}">
                      <a16:colId xmlns="" xmlns:a16="http://schemas.microsoft.com/office/drawing/2014/main" val="20001"/>
                    </a:ext>
                  </a:extLst>
                </a:gridCol>
                <a:gridCol w="635000">
                  <a:extLst>
                    <a:ext uri="{9D8B030D-6E8A-4147-A177-3AD203B41FA5}">
                      <a16:colId xmlns="" xmlns:a16="http://schemas.microsoft.com/office/drawing/2014/main" val="20002"/>
                    </a:ext>
                  </a:extLst>
                </a:gridCol>
                <a:gridCol w="2452393">
                  <a:extLst>
                    <a:ext uri="{9D8B030D-6E8A-4147-A177-3AD203B41FA5}">
                      <a16:colId xmlns="" xmlns:a16="http://schemas.microsoft.com/office/drawing/2014/main" val="20003"/>
                    </a:ext>
                  </a:extLst>
                </a:gridCol>
              </a:tblGrid>
              <a:tr h="423927">
                <a:tc>
                  <a:txBody>
                    <a:bodyPr/>
                    <a:lstStyle/>
                    <a:p>
                      <a:pPr>
                        <a:lnSpc>
                          <a:spcPct val="107000"/>
                        </a:lnSpc>
                        <a:spcBef>
                          <a:spcPts val="1200"/>
                        </a:spcBef>
                        <a:spcAft>
                          <a:spcPts val="800"/>
                        </a:spcAft>
                      </a:pPr>
                      <a:r>
                        <a:rPr lang="el-GR" sz="1300" dirty="0">
                          <a:latin typeface="Arial"/>
                          <a:ea typeface="Calibri"/>
                          <a:cs typeface="Times New Roman"/>
                        </a:rPr>
                        <a:t>Ο – Η Όνομα:</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dirty="0">
                          <a:latin typeface="Arial"/>
                          <a:ea typeface="Calibri"/>
                          <a:cs typeface="Times New Roman"/>
                        </a:rPr>
                        <a:t>Επώνυμο:</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5" name="14 - Πίνακας"/>
          <p:cNvGraphicFramePr>
            <a:graphicFrameLocks noGrp="1"/>
          </p:cNvGraphicFramePr>
          <p:nvPr/>
        </p:nvGraphicFramePr>
        <p:xfrm>
          <a:off x="0" y="2000239"/>
          <a:ext cx="6096000" cy="635891"/>
        </p:xfrm>
        <a:graphic>
          <a:graphicData uri="http://schemas.openxmlformats.org/drawingml/2006/table">
            <a:tbl>
              <a:tblPr/>
              <a:tblGrid>
                <a:gridCol w="1439333">
                  <a:extLst>
                    <a:ext uri="{9D8B030D-6E8A-4147-A177-3AD203B41FA5}">
                      <a16:colId xmlns="" xmlns:a16="http://schemas.microsoft.com/office/drawing/2014/main" val="20000"/>
                    </a:ext>
                  </a:extLst>
                </a:gridCol>
                <a:gridCol w="4656667">
                  <a:extLst>
                    <a:ext uri="{9D8B030D-6E8A-4147-A177-3AD203B41FA5}">
                      <a16:colId xmlns="" xmlns:a16="http://schemas.microsoft.com/office/drawing/2014/main" val="20001"/>
                    </a:ext>
                  </a:extLst>
                </a:gridCol>
              </a:tblGrid>
              <a:tr h="635891">
                <a:tc>
                  <a:txBody>
                    <a:bodyPr/>
                    <a:lstStyle/>
                    <a:p>
                      <a:pPr>
                        <a:lnSpc>
                          <a:spcPct val="107000"/>
                        </a:lnSpc>
                        <a:spcBef>
                          <a:spcPts val="1200"/>
                        </a:spcBef>
                        <a:spcAft>
                          <a:spcPts val="800"/>
                        </a:spcAft>
                      </a:pPr>
                      <a:r>
                        <a:rPr lang="el-GR" sz="1300" dirty="0">
                          <a:latin typeface="Arial"/>
                          <a:ea typeface="Calibri"/>
                          <a:cs typeface="Times New Roman"/>
                        </a:rPr>
                        <a:t>Όνομα και Επώνυμο Πατέρα: </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6" name="15 - Πίνακας"/>
          <p:cNvGraphicFramePr>
            <a:graphicFrameLocks noGrp="1"/>
          </p:cNvGraphicFramePr>
          <p:nvPr/>
        </p:nvGraphicFramePr>
        <p:xfrm>
          <a:off x="0" y="2643181"/>
          <a:ext cx="6096000" cy="635891"/>
        </p:xfrm>
        <a:graphic>
          <a:graphicData uri="http://schemas.openxmlformats.org/drawingml/2006/table">
            <a:tbl>
              <a:tblPr/>
              <a:tblGrid>
                <a:gridCol w="1439333">
                  <a:extLst>
                    <a:ext uri="{9D8B030D-6E8A-4147-A177-3AD203B41FA5}">
                      <a16:colId xmlns="" xmlns:a16="http://schemas.microsoft.com/office/drawing/2014/main" val="20000"/>
                    </a:ext>
                  </a:extLst>
                </a:gridCol>
                <a:gridCol w="4656667">
                  <a:extLst>
                    <a:ext uri="{9D8B030D-6E8A-4147-A177-3AD203B41FA5}">
                      <a16:colId xmlns="" xmlns:a16="http://schemas.microsoft.com/office/drawing/2014/main" val="20001"/>
                    </a:ext>
                  </a:extLst>
                </a:gridCol>
              </a:tblGrid>
              <a:tr h="635891">
                <a:tc>
                  <a:txBody>
                    <a:bodyPr/>
                    <a:lstStyle/>
                    <a:p>
                      <a:pPr>
                        <a:lnSpc>
                          <a:spcPct val="107000"/>
                        </a:lnSpc>
                        <a:spcBef>
                          <a:spcPts val="1200"/>
                        </a:spcBef>
                        <a:spcAft>
                          <a:spcPts val="800"/>
                        </a:spcAft>
                      </a:pPr>
                      <a:r>
                        <a:rPr lang="el-GR" sz="1300" dirty="0">
                          <a:latin typeface="Arial"/>
                          <a:ea typeface="Calibri"/>
                          <a:cs typeface="Times New Roman"/>
                        </a:rPr>
                        <a:t>Όνομα και Επώνυμο Μητέρας:</a:t>
                      </a:r>
                      <a:endParaRPr lang="el-GR" sz="1000" dirty="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7" name="16 - Πίνακας"/>
          <p:cNvGraphicFramePr>
            <a:graphicFrameLocks noGrp="1"/>
          </p:cNvGraphicFramePr>
          <p:nvPr/>
        </p:nvGraphicFramePr>
        <p:xfrm>
          <a:off x="0" y="3286125"/>
          <a:ext cx="6096000" cy="423926"/>
        </p:xfrm>
        <a:graphic>
          <a:graphicData uri="http://schemas.openxmlformats.org/drawingml/2006/table">
            <a:tbl>
              <a:tblPr/>
              <a:tblGrid>
                <a:gridCol w="1439333">
                  <a:extLst>
                    <a:ext uri="{9D8B030D-6E8A-4147-A177-3AD203B41FA5}">
                      <a16:colId xmlns="" xmlns:a16="http://schemas.microsoft.com/office/drawing/2014/main" val="20000"/>
                    </a:ext>
                  </a:extLst>
                </a:gridCol>
                <a:gridCol w="4656667">
                  <a:extLst>
                    <a:ext uri="{9D8B030D-6E8A-4147-A177-3AD203B41FA5}">
                      <a16:colId xmlns="" xmlns:a16="http://schemas.microsoft.com/office/drawing/2014/main" val="20001"/>
                    </a:ext>
                  </a:extLst>
                </a:gridCol>
              </a:tblGrid>
              <a:tr h="413259">
                <a:tc>
                  <a:txBody>
                    <a:bodyPr/>
                    <a:lstStyle/>
                    <a:p>
                      <a:pPr>
                        <a:lnSpc>
                          <a:spcPct val="107000"/>
                        </a:lnSpc>
                        <a:spcBef>
                          <a:spcPts val="1200"/>
                        </a:spcBef>
                        <a:spcAft>
                          <a:spcPts val="800"/>
                        </a:spcAft>
                      </a:pPr>
                      <a:r>
                        <a:rPr lang="el-GR" sz="1300">
                          <a:latin typeface="Arial"/>
                          <a:ea typeface="Calibri"/>
                          <a:cs typeface="Times New Roman"/>
                        </a:rPr>
                        <a:t>Ημερομηνία γέννησης</a:t>
                      </a:r>
                      <a:r>
                        <a:rPr lang="el-GR" sz="1300" baseline="30000">
                          <a:latin typeface="Arial"/>
                          <a:ea typeface="Calibri"/>
                          <a:cs typeface="Times New Roman"/>
                        </a:rPr>
                        <a:t>(2)</a:t>
                      </a:r>
                      <a:r>
                        <a:rPr lang="el-GR" sz="1300">
                          <a:latin typeface="Arial"/>
                          <a:ea typeface="Calibri"/>
                          <a:cs typeface="Times New Roman"/>
                        </a:rPr>
                        <a:t>: </a:t>
                      </a:r>
                      <a:endParaRPr lang="el-GR" sz="1000">
                        <a:latin typeface="Calibri"/>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427" marR="63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8" name="17 - Πίνακας"/>
          <p:cNvGraphicFramePr>
            <a:graphicFrameLocks noGrp="1"/>
          </p:cNvGraphicFramePr>
          <p:nvPr/>
        </p:nvGraphicFramePr>
        <p:xfrm>
          <a:off x="0" y="3714754"/>
          <a:ext cx="6096000" cy="211964"/>
        </p:xfrm>
        <a:graphic>
          <a:graphicData uri="http://schemas.openxmlformats.org/drawingml/2006/table">
            <a:tbl>
              <a:tblPr/>
              <a:tblGrid>
                <a:gridCol w="6096000">
                  <a:extLst>
                    <a:ext uri="{9D8B030D-6E8A-4147-A177-3AD203B41FA5}">
                      <a16:colId xmlns="" xmlns:a16="http://schemas.microsoft.com/office/drawing/2014/main" val="20000"/>
                    </a:ext>
                  </a:extLst>
                </a:gridCol>
              </a:tblGrid>
              <a:tr h="211964">
                <a:tc>
                  <a:txBody>
                    <a:bodyPr/>
                    <a:lstStyle/>
                    <a:p>
                      <a:pPr>
                        <a:lnSpc>
                          <a:spcPct val="107000"/>
                        </a:lnSpc>
                        <a:spcBef>
                          <a:spcPts val="1200"/>
                        </a:spcBef>
                        <a:spcAft>
                          <a:spcPts val="800"/>
                        </a:spcAft>
                      </a:pPr>
                      <a:r>
                        <a:rPr lang="el-GR" sz="1300" dirty="0">
                          <a:latin typeface="Arial"/>
                          <a:ea typeface="Calibri"/>
                          <a:cs typeface="Times New Roman"/>
                        </a:rPr>
                        <a:t>Τόπος Γέννησης:</a:t>
                      </a:r>
                      <a:endParaRPr lang="el-GR" sz="1000" dirty="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19" name="18 - Πίνακας"/>
          <p:cNvGraphicFramePr>
            <a:graphicFrameLocks noGrp="1"/>
          </p:cNvGraphicFramePr>
          <p:nvPr/>
        </p:nvGraphicFramePr>
        <p:xfrm>
          <a:off x="0" y="3929066"/>
          <a:ext cx="6096000" cy="423927"/>
        </p:xfrm>
        <a:graphic>
          <a:graphicData uri="http://schemas.openxmlformats.org/drawingml/2006/table">
            <a:tbl>
              <a:tblPr/>
              <a:tblGrid>
                <a:gridCol w="1440852">
                  <a:extLst>
                    <a:ext uri="{9D8B030D-6E8A-4147-A177-3AD203B41FA5}">
                      <a16:colId xmlns="" xmlns:a16="http://schemas.microsoft.com/office/drawing/2014/main" val="20000"/>
                    </a:ext>
                  </a:extLst>
                </a:gridCol>
                <a:gridCol w="1780497">
                  <a:extLst>
                    <a:ext uri="{9D8B030D-6E8A-4147-A177-3AD203B41FA5}">
                      <a16:colId xmlns="" xmlns:a16="http://schemas.microsoft.com/office/drawing/2014/main" val="20001"/>
                    </a:ext>
                  </a:extLst>
                </a:gridCol>
                <a:gridCol w="423089">
                  <a:extLst>
                    <a:ext uri="{9D8B030D-6E8A-4147-A177-3AD203B41FA5}">
                      <a16:colId xmlns="" xmlns:a16="http://schemas.microsoft.com/office/drawing/2014/main" val="20002"/>
                    </a:ext>
                  </a:extLst>
                </a:gridCol>
                <a:gridCol w="2451562">
                  <a:extLst>
                    <a:ext uri="{9D8B030D-6E8A-4147-A177-3AD203B41FA5}">
                      <a16:colId xmlns="" xmlns:a16="http://schemas.microsoft.com/office/drawing/2014/main" val="20003"/>
                    </a:ext>
                  </a:extLst>
                </a:gridCol>
              </a:tblGrid>
              <a:tr h="423927">
                <a:tc>
                  <a:txBody>
                    <a:bodyPr/>
                    <a:lstStyle/>
                    <a:p>
                      <a:pPr>
                        <a:lnSpc>
                          <a:spcPct val="107000"/>
                        </a:lnSpc>
                        <a:spcBef>
                          <a:spcPts val="1200"/>
                        </a:spcBef>
                        <a:spcAft>
                          <a:spcPts val="800"/>
                        </a:spcAft>
                      </a:pPr>
                      <a:r>
                        <a:rPr lang="el-GR" sz="1300" dirty="0">
                          <a:latin typeface="Arial"/>
                          <a:ea typeface="Calibri"/>
                          <a:cs typeface="Times New Roman"/>
                        </a:rPr>
                        <a:t>Αριθμός Δελτίου Ταυτότητας:</a:t>
                      </a:r>
                      <a:endParaRPr lang="el-GR" sz="1000" dirty="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Τηλ:</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0" name="19 - Πίνακας"/>
          <p:cNvGraphicFramePr>
            <a:graphicFrameLocks noGrp="1"/>
          </p:cNvGraphicFramePr>
          <p:nvPr/>
        </p:nvGraphicFramePr>
        <p:xfrm>
          <a:off x="0" y="4357694"/>
          <a:ext cx="6096001" cy="423927"/>
        </p:xfrm>
        <a:graphic>
          <a:graphicData uri="http://schemas.openxmlformats.org/drawingml/2006/table">
            <a:tbl>
              <a:tblPr/>
              <a:tblGrid>
                <a:gridCol w="998959">
                  <a:extLst>
                    <a:ext uri="{9D8B030D-6E8A-4147-A177-3AD203B41FA5}">
                      <a16:colId xmlns="" xmlns:a16="http://schemas.microsoft.com/office/drawing/2014/main" val="20000"/>
                    </a:ext>
                  </a:extLst>
                </a:gridCol>
                <a:gridCol w="1587757">
                  <a:extLst>
                    <a:ext uri="{9D8B030D-6E8A-4147-A177-3AD203B41FA5}">
                      <a16:colId xmlns="" xmlns:a16="http://schemas.microsoft.com/office/drawing/2014/main" val="20001"/>
                    </a:ext>
                  </a:extLst>
                </a:gridCol>
                <a:gridCol w="423089">
                  <a:extLst>
                    <a:ext uri="{9D8B030D-6E8A-4147-A177-3AD203B41FA5}">
                      <a16:colId xmlns="" xmlns:a16="http://schemas.microsoft.com/office/drawing/2014/main" val="20002"/>
                    </a:ext>
                  </a:extLst>
                </a:gridCol>
                <a:gridCol w="1269265">
                  <a:extLst>
                    <a:ext uri="{9D8B030D-6E8A-4147-A177-3AD203B41FA5}">
                      <a16:colId xmlns="" xmlns:a16="http://schemas.microsoft.com/office/drawing/2014/main" val="20003"/>
                    </a:ext>
                  </a:extLst>
                </a:gridCol>
                <a:gridCol w="423089">
                  <a:extLst>
                    <a:ext uri="{9D8B030D-6E8A-4147-A177-3AD203B41FA5}">
                      <a16:colId xmlns="" xmlns:a16="http://schemas.microsoft.com/office/drawing/2014/main" val="20004"/>
                    </a:ext>
                  </a:extLst>
                </a:gridCol>
                <a:gridCol w="317317">
                  <a:extLst>
                    <a:ext uri="{9D8B030D-6E8A-4147-A177-3AD203B41FA5}">
                      <a16:colId xmlns="" xmlns:a16="http://schemas.microsoft.com/office/drawing/2014/main" val="20005"/>
                    </a:ext>
                  </a:extLst>
                </a:gridCol>
                <a:gridCol w="317317">
                  <a:extLst>
                    <a:ext uri="{9D8B030D-6E8A-4147-A177-3AD203B41FA5}">
                      <a16:colId xmlns="" xmlns:a16="http://schemas.microsoft.com/office/drawing/2014/main" val="20006"/>
                    </a:ext>
                  </a:extLst>
                </a:gridCol>
                <a:gridCol w="759208">
                  <a:extLst>
                    <a:ext uri="{9D8B030D-6E8A-4147-A177-3AD203B41FA5}">
                      <a16:colId xmlns="" xmlns:a16="http://schemas.microsoft.com/office/drawing/2014/main" val="20007"/>
                    </a:ext>
                  </a:extLst>
                </a:gridCol>
              </a:tblGrid>
              <a:tr h="423927">
                <a:tc>
                  <a:txBody>
                    <a:bodyPr/>
                    <a:lstStyle/>
                    <a:p>
                      <a:pPr>
                        <a:lnSpc>
                          <a:spcPct val="107000"/>
                        </a:lnSpc>
                        <a:spcBef>
                          <a:spcPts val="1200"/>
                        </a:spcBef>
                        <a:spcAft>
                          <a:spcPts val="800"/>
                        </a:spcAft>
                      </a:pPr>
                      <a:r>
                        <a:rPr lang="el-GR" sz="1300" dirty="0">
                          <a:latin typeface="Arial"/>
                          <a:ea typeface="Calibri"/>
                          <a:cs typeface="Times New Roman"/>
                        </a:rPr>
                        <a:t>Τόπος Κατοικίας:</a:t>
                      </a:r>
                      <a:endParaRPr lang="el-GR" sz="1000" dirty="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Οδός:</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Αριθ:</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r>
                        <a:rPr lang="el-GR" sz="1300">
                          <a:latin typeface="Arial"/>
                          <a:ea typeface="Calibri"/>
                          <a:cs typeface="Times New Roman"/>
                        </a:rPr>
                        <a:t>ΤΚ:</a:t>
                      </a:r>
                      <a:endParaRPr lang="el-GR" sz="1000">
                        <a:latin typeface="Calibri"/>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21" name="20 - Πίνακας"/>
          <p:cNvGraphicFramePr>
            <a:graphicFrameLocks noGrp="1"/>
          </p:cNvGraphicFramePr>
          <p:nvPr/>
        </p:nvGraphicFramePr>
        <p:xfrm>
          <a:off x="0" y="4786322"/>
          <a:ext cx="6143667" cy="1161418"/>
        </p:xfrm>
        <a:graphic>
          <a:graphicData uri="http://schemas.openxmlformats.org/drawingml/2006/table">
            <a:tbl>
              <a:tblPr/>
              <a:tblGrid>
                <a:gridCol w="1414458">
                  <a:extLst>
                    <a:ext uri="{9D8B030D-6E8A-4147-A177-3AD203B41FA5}">
                      <a16:colId xmlns="" xmlns:a16="http://schemas.microsoft.com/office/drawing/2014/main" val="20000"/>
                    </a:ext>
                  </a:extLst>
                </a:gridCol>
                <a:gridCol w="1859610">
                  <a:extLst>
                    <a:ext uri="{9D8B030D-6E8A-4147-A177-3AD203B41FA5}">
                      <a16:colId xmlns="" xmlns:a16="http://schemas.microsoft.com/office/drawing/2014/main" val="20001"/>
                    </a:ext>
                  </a:extLst>
                </a:gridCol>
                <a:gridCol w="849029">
                  <a:extLst>
                    <a:ext uri="{9D8B030D-6E8A-4147-A177-3AD203B41FA5}">
                      <a16:colId xmlns="" xmlns:a16="http://schemas.microsoft.com/office/drawing/2014/main" val="20002"/>
                    </a:ext>
                  </a:extLst>
                </a:gridCol>
                <a:gridCol w="2020570">
                  <a:extLst>
                    <a:ext uri="{9D8B030D-6E8A-4147-A177-3AD203B41FA5}">
                      <a16:colId xmlns="" xmlns:a16="http://schemas.microsoft.com/office/drawing/2014/main" val="20003"/>
                    </a:ext>
                  </a:extLst>
                </a:gridCol>
              </a:tblGrid>
              <a:tr h="1161418">
                <a:tc>
                  <a:txBody>
                    <a:bodyPr/>
                    <a:lstStyle/>
                    <a:p>
                      <a:pPr>
                        <a:lnSpc>
                          <a:spcPct val="107000"/>
                        </a:lnSpc>
                        <a:spcBef>
                          <a:spcPts val="1200"/>
                        </a:spcBef>
                        <a:spcAft>
                          <a:spcPts val="800"/>
                        </a:spcAft>
                      </a:pPr>
                      <a:r>
                        <a:rPr lang="el-GR" sz="1300" dirty="0">
                          <a:latin typeface="Arial"/>
                          <a:ea typeface="Calibri"/>
                          <a:cs typeface="Times New Roman"/>
                        </a:rPr>
                        <a:t>Αρ. Τηλεομοιοτύπου (</a:t>
                      </a:r>
                      <a:r>
                        <a:rPr lang="en-US" sz="1300" dirty="0">
                          <a:latin typeface="Arial"/>
                          <a:ea typeface="Calibri"/>
                          <a:cs typeface="Times New Roman"/>
                        </a:rPr>
                        <a:t>Fax</a:t>
                      </a:r>
                      <a:r>
                        <a:rPr lang="el-GR" sz="1300" dirty="0">
                          <a:latin typeface="Arial"/>
                          <a:ea typeface="Calibri"/>
                          <a:cs typeface="Times New Roman"/>
                        </a:rPr>
                        <a:t>):</a:t>
                      </a:r>
                      <a:endParaRPr lang="el-GR" sz="1000" dirty="0">
                        <a:latin typeface="Calibri"/>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a:latin typeface="Arial"/>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l-GR" sz="1300">
                          <a:latin typeface="Arial"/>
                          <a:ea typeface="Calibri"/>
                          <a:cs typeface="Times New Roman"/>
                        </a:rPr>
                        <a:t>Δ/νση Ηλεκτρ. Ταχυδρομείου</a:t>
                      </a:r>
                      <a:endParaRPr lang="el-GR" sz="1000">
                        <a:latin typeface="Calibri"/>
                        <a:ea typeface="Calibri"/>
                        <a:cs typeface="Times New Roman"/>
                      </a:endParaRPr>
                    </a:p>
                    <a:p>
                      <a:pPr>
                        <a:lnSpc>
                          <a:spcPct val="107000"/>
                        </a:lnSpc>
                        <a:spcAft>
                          <a:spcPts val="800"/>
                        </a:spcAft>
                      </a:pPr>
                      <a:r>
                        <a:rPr lang="el-GR" sz="1300">
                          <a:latin typeface="Arial"/>
                          <a:ea typeface="Calibri"/>
                          <a:cs typeface="Times New Roman"/>
                        </a:rPr>
                        <a:t>(Ε</a:t>
                      </a:r>
                      <a:r>
                        <a:rPr lang="en-US" sz="1300">
                          <a:latin typeface="Arial"/>
                          <a:ea typeface="Calibri"/>
                          <a:cs typeface="Times New Roman"/>
                        </a:rPr>
                        <a:t>mail</a:t>
                      </a:r>
                      <a:r>
                        <a:rPr lang="el-GR" sz="1300">
                          <a:latin typeface="Arial"/>
                          <a:ea typeface="Calibri"/>
                          <a:cs typeface="Times New Roman"/>
                        </a:rPr>
                        <a:t>):</a:t>
                      </a:r>
                      <a:endParaRPr lang="el-GR" sz="1000">
                        <a:latin typeface="Calibri"/>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1200"/>
                        </a:spcBef>
                        <a:spcAft>
                          <a:spcPts val="800"/>
                        </a:spcAft>
                      </a:pPr>
                      <a:endParaRPr lang="el-GR" sz="1300" dirty="0">
                        <a:latin typeface="Arial"/>
                        <a:ea typeface="Calibri"/>
                        <a:cs typeface="Times New Roman"/>
                      </a:endParaRPr>
                    </a:p>
                  </a:txBody>
                  <a:tcPr marL="63153" marR="631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1143000"/>
          </a:xfrm>
        </p:spPr>
        <p:txBody>
          <a:bodyPr>
            <a:normAutofit/>
          </a:bodyPr>
          <a:lstStyle/>
          <a:p>
            <a:r>
              <a:rPr lang="el-GR" sz="1700" b="1" u="sng" dirty="0"/>
              <a:t>Ενδεικτικό περιεχόμενο Υπεύθυνης Δήλωσης για Απαλλαγή από τα Θρησκευτικά για μαθητές Δημοτικού-Γυμνασίου</a:t>
            </a:r>
            <a:r>
              <a:rPr lang="el-GR" sz="1700" dirty="0"/>
              <a:t/>
            </a:r>
            <a:br>
              <a:rPr lang="el-GR" sz="1700" dirty="0"/>
            </a:br>
            <a:endParaRPr lang="el-GR" sz="1700" dirty="0"/>
          </a:p>
        </p:txBody>
      </p:sp>
      <p:sp>
        <p:nvSpPr>
          <p:cNvPr id="3" name="2 - Θέση περιεχομένου"/>
          <p:cNvSpPr>
            <a:spLocks noGrp="1"/>
          </p:cNvSpPr>
          <p:nvPr>
            <p:ph idx="1"/>
          </p:nvPr>
        </p:nvSpPr>
        <p:spPr>
          <a:xfrm>
            <a:off x="142844" y="785794"/>
            <a:ext cx="9001156" cy="6072206"/>
          </a:xfrm>
        </p:spPr>
        <p:txBody>
          <a:bodyPr>
            <a:noAutofit/>
          </a:bodyPr>
          <a:lstStyle/>
          <a:p>
            <a:r>
              <a:rPr lang="el-GR" sz="1100" dirty="0"/>
              <a:t>Για λόγους προάσπισης της ελευθερίας της θρησκευτικής μου συνείδησης, δηλώνω υπεύθυνα ότι επιθυμώ την απαλλαγή του παιδιού ή των παιδιών μου</a:t>
            </a:r>
          </a:p>
          <a:p>
            <a:r>
              <a:rPr lang="el-GR" sz="1100" dirty="0"/>
              <a:t>(επώνυμο, όνομα, πατρώνυμο του παιδιού ή των παιδιών)από το μάθημα των Θρησκευτικών(αναφέρονται οι τάξεις των παιδιών Δημοτικού, Γυμνασίου, Λυκείου)επειδή σύμφωνα με τα Νέα Προγράμματα Σπουδών (ΝΠΣ) 2017-2018 του συγκεκριμένου μαθήματος, αξιολογείται ως παρωχημένος ο ορθόδοξος και ομολογιακός χαρακτήρας του μαθήματος (ΦΕΚ Τεύχος Β’ 2104/19.06.2017 σελ. 21048 και Οδηγός Εκπαιδευτικού στα θρησκευτικά Δημοτικού και Γυμνασίου-Αναθεωρημένη έκδοση 2014 σελ. 31 )σε αντίθεση με τον ισχύοντα Ν. 1566/1985 που προβλέπει οι μαθητές «να διακατέχονται από πίστη προς την πατρίδα και τα γνήσια στοιχεία της ορθόδοξης χριστιανικής παράδοσης. Η ελευθερία της θρησκευτικής τους συνείδησης είναι απαραβίαστη» Επιπλέον τα ΝΠΣ στα θρησκευτικά, συστήνουν στους δασκάλους να αναδείξουν στους μαθητές θετικά τις ποικίλες επινοημένες θρησκείες του κόσμου και απαιτούν απ’ αυτούς την άρνηση της Ορθόδοξης Χριστιανικής τους ιδιότητας (δογματική αποστασιοποίηση)(Οδηγός Εκπαιδευτικού στα θρησκευτικά Δημοτικού και Γυμνασίου-Αναθεωρημένη έκδοση 2014 σελ. 251) Όλα τα παραπάνω οδηγούν στο συμπέρασμα ότι ο χαρακτήρας του θρησκευτικού μαθήματος έπαψε να είναι, όπως μέχρι τώρα, ορθόδοξος και </a:t>
            </a:r>
            <a:r>
              <a:rPr lang="el-GR" sz="1100" dirty="0" smtClean="0"/>
              <a:t>ομολογιακός .</a:t>
            </a:r>
            <a:r>
              <a:rPr lang="el-GR" sz="1100" dirty="0"/>
              <a:t>Κάτι που δημοσίως έχουν επιβεβαιώσει οι δύο τελευταίοι υπουργοί Παιδείας της κυβέρνησης στα ΜΜΕ Ο κ. Ν. Φίλης στην εφημ. Καθημερινή 2/9/2016 δήλωσε «Τα Θρησκευτικά θα είναι πλέον Θρησκειολογία», ενώ ο νυν Υπουργός κ. Κ. </a:t>
            </a:r>
            <a:r>
              <a:rPr lang="el-GR" sz="1100" dirty="0" smtClean="0"/>
              <a:t>Γαβρόγλου συμφωνώντας </a:t>
            </a:r>
            <a:r>
              <a:rPr lang="el-GR" sz="1100" dirty="0"/>
              <a:t>με τον απελθόντα υπουργό κ. Ν. Φίλη σε συνέντευξή του στην εφημ. Αυγή της 5/11/2016 δήλωσε με έμφαση</a:t>
            </a:r>
            <a:r>
              <a:rPr lang="el-GR" sz="1100" dirty="0" smtClean="0"/>
              <a:t>: «–</a:t>
            </a:r>
            <a:r>
              <a:rPr lang="el-GR" sz="1100" dirty="0"/>
              <a:t>Πείτε μου μία χώρα της Ευρώπης όπου υπάρχει το μάθημα των Θρησκευτικών και διδάσκεται όπως στη χώρα μας» Με όλα αυτά τα δεδομένα είναι φυσικό επακόλουθο , να επηρεάζεται αρνητικά και συστηματικά η θρησκευτική ταυτότητα του παιδιού μου, να θίγεται  η θρησκευτική του ισονομία σε σχέση με άλλους Έλληνες που διδάσκονται τα ομολογιακά τους θρησκευτικά και βέβαια το δικαίωμά του στην ελευθερία της θρησκευτικής συνείδησης και ο θρησκευτικός του αυτοπροσδιορισμός (ΦΕΚ Τεύχος Β’ 2104/19.06.2017 σελ. 21050)</a:t>
            </a:r>
          </a:p>
          <a:p>
            <a:r>
              <a:rPr lang="el-GR" sz="1100" dirty="0"/>
              <a:t>Παρακαλώ τον αξιότιμο κ. Διευθυντή του………….Σχολείου να προβεί σε όλες τις  νόμιμες και αναγκαίες για το σκοπό αυτό ενέργειες με βάση και τα όσα ορίζονται στην με Αρ. Πρωτ.12773/Δ2/23-01-2015 Εγκύκλιο του Υπουργείου Παιδείας και Θρησκευμάτων, όπως αυτή ερμηνεύεται από την Απόφαση 94/2015 της Αρχής Προστασίας Δεδομένων Προσωπικού Χαρακτήρα, με βάση την οποία δίνεται το δικαίωμα στους γονείς που δεν επιθυμούν να παρακολουθεί το παιδί τους το μάθημα των Θρησκευτικών ή να υποβάλλουν Υπεύθυνη Δήλωση ότι δεν είναι αυτό Χριστιανός Ορθόδοξος ή εναλλακτικά να ζητούν την απαλλαγή του από την υποχρέωση παρακολούθησης με επίκληση λόγων θρησκευτικής συνείδησης οι οποίοι επιβάλλουν τη μη συμμετοχή του στο μάθημα των Θρησκευτικών. </a:t>
            </a:r>
            <a:r>
              <a:rPr lang="el-GR" sz="1100" dirty="0" smtClean="0"/>
              <a:t>Η απαλλαγή </a:t>
            </a:r>
            <a:r>
              <a:rPr lang="el-GR" sz="1100" dirty="0"/>
              <a:t>αυτή για λόγους θρησκευτικής συνείδησης ερείδεται στις διατάξεις των άρθρων 2,3,4,5,9</a:t>
            </a:r>
            <a:r>
              <a:rPr lang="el-GR" sz="1100" baseline="30000" dirty="0"/>
              <a:t>Α</a:t>
            </a:r>
            <a:r>
              <a:rPr lang="el-GR" sz="1100" dirty="0"/>
              <a:t>και 13 του Συντάγματος σε συνδυασμό με τις διατάξεις του άρθρου 9 της υπερνομοθετικής ισχύος Ευρωπαϊκής Σύμβασης Δικαιωμάτων του Ανθρώπου και του άρθρου 2 του Πρώτου Προσθέτου Πρωτοκόλλου της. Σε περίπτωση απόρριψης του αιτήματος μου παρακαλώ  να μου δοθεί αιτιολογημένη γραπτή απάντηση εντός των νομίμων προθεσμιών επιφυλασσόμενος παντός νόμιμου δικαιώματός μου.</a:t>
            </a:r>
          </a:p>
          <a:p>
            <a:pPr>
              <a:buNone/>
            </a:pPr>
            <a:r>
              <a:rPr lang="el-GR" sz="1100" dirty="0"/>
              <a:t> </a:t>
            </a:r>
          </a:p>
          <a:p>
            <a:pPr>
              <a:buNone/>
            </a:pPr>
            <a:r>
              <a:rPr lang="el-GR" sz="1100" dirty="0" smtClean="0"/>
              <a:t>Τόπος, Ημερομηνία</a:t>
            </a:r>
            <a:endParaRPr lang="el-GR" sz="1100" dirty="0"/>
          </a:p>
          <a:p>
            <a:pPr>
              <a:buNone/>
            </a:pPr>
            <a:r>
              <a:rPr lang="el-GR" sz="1100" dirty="0" smtClean="0"/>
              <a:t>Ο Δηλών/Η Δηλούσα</a:t>
            </a:r>
            <a:endParaRPr lang="el-GR" sz="1100" dirty="0"/>
          </a:p>
          <a:p>
            <a:pPr>
              <a:buNone/>
            </a:pPr>
            <a:endParaRPr lang="el-GR" sz="1100" dirty="0" smtClean="0"/>
          </a:p>
          <a:p>
            <a:pPr>
              <a:buNone/>
            </a:pPr>
            <a:r>
              <a:rPr lang="el-GR" sz="1100" dirty="0" smtClean="0"/>
              <a:t>(υπογραφή</a:t>
            </a:r>
            <a:r>
              <a:rPr lang="el-GR" sz="1100" dirty="0"/>
              <a:t>)  Όνομα και Επώνυμο </a:t>
            </a:r>
            <a:r>
              <a:rPr lang="el-GR" sz="1100" dirty="0" smtClean="0"/>
              <a:t>γονέα</a:t>
            </a:r>
            <a:r>
              <a:rPr lang="el-GR" sz="1100" dirty="0"/>
              <a:t> </a:t>
            </a:r>
          </a:p>
          <a:p>
            <a:pPr>
              <a:buNone/>
            </a:pPr>
            <a:r>
              <a:rPr lang="el-GR" sz="1100" dirty="0"/>
              <a:t>Σημ.: Οι Υπεύθυνες </a:t>
            </a:r>
            <a:r>
              <a:rPr lang="el-GR" sz="1100" dirty="0" smtClean="0"/>
              <a:t>Δηλώσεις του </a:t>
            </a:r>
            <a:r>
              <a:rPr lang="el-GR" sz="1100" dirty="0"/>
              <a:t>ν. 1599/1986 πρέπει να γίνουν και από τους δύο  γονείς και οι υπογραφές τους  να έχουν σφραγίδα με το γνήσιο της υπογραφής. Υποβάλλονται στο Διευθυντή του Σχολείου</a:t>
            </a:r>
          </a:p>
          <a:p>
            <a:endParaRPr lang="el-GR"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Î¥Î ÎÎ¥ÎÎ¥ÎÎ ÎÎÎÎ©Î£Î&#10;(Î¬ÏÎ¸ÏÎ¿ 8 Î.1599/1986)&#10;(Î ÏÎ±ÏÎ¿ÏÏÎ± ÎºÎ±ÏÎ±ÏÎ¯Î¸ÎµÏÎ±Î¹ Î±ÏÏ 1-9-17 Î­ÏÏ 20-9-2017, Î¼Î¯Î± ÎºÎ¬Î¸Îµ Î³Î¿Î½Î­Î±Ï, Î¼Îµ Î¸ÎµÏÏÎ·ÏÎ· Î³Î½Î·ÏÎ¯Î¿Ï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6314" cy="6858000"/>
          </a:xfrm>
          <a:prstGeom prst="rect">
            <a:avLst/>
          </a:prstGeom>
          <a:noFill/>
          <a:ln>
            <a:noFill/>
          </a:ln>
        </p:spPr>
      </p:pic>
      <p:pic>
        <p:nvPicPr>
          <p:cNvPr id="5" name="4 - Εικόνα" descr="https://www.ekklisiaonline.gr/wp-content/uploads/2016/09/05f54d7798881b790aa86df56e3852bf.jpg"/>
          <p:cNvPicPr/>
          <p:nvPr/>
        </p:nvPicPr>
        <p:blipFill>
          <a:blip r:embed="rId3">
            <a:extLst>
              <a:ext uri="{28A0092B-C50C-407E-A947-70E740481C1C}">
                <a14:useLocalDpi xmlns:a14="http://schemas.microsoft.com/office/drawing/2010/main" val="0"/>
              </a:ext>
            </a:extLst>
          </a:blip>
          <a:srcRect/>
          <a:stretch>
            <a:fillRect/>
          </a:stretch>
        </p:blipFill>
        <p:spPr bwMode="auto">
          <a:xfrm>
            <a:off x="4929190" y="428604"/>
            <a:ext cx="3637287" cy="2143140"/>
          </a:xfrm>
          <a:prstGeom prst="rect">
            <a:avLst/>
          </a:prstGeom>
          <a:noFill/>
          <a:ln>
            <a:noFill/>
          </a:ln>
        </p:spPr>
      </p:pic>
      <p:pic>
        <p:nvPicPr>
          <p:cNvPr id="6" name="5 - Εικόνα" descr="https://www.pentapostagma.gr/wp-content/uploads/2017/09/21761929_10214550613585935_3155821262274030620_n.jpg"/>
          <p:cNvPicPr/>
          <p:nvPr/>
        </p:nvPicPr>
        <p:blipFill>
          <a:blip r:embed="rId4">
            <a:extLst>
              <a:ext uri="{28A0092B-C50C-407E-A947-70E740481C1C}">
                <a14:useLocalDpi xmlns:a14="http://schemas.microsoft.com/office/drawing/2010/main" val="0"/>
              </a:ext>
            </a:extLst>
          </a:blip>
          <a:srcRect/>
          <a:stretch>
            <a:fillRect/>
          </a:stretch>
        </p:blipFill>
        <p:spPr bwMode="auto">
          <a:xfrm>
            <a:off x="4786314" y="2857496"/>
            <a:ext cx="4065710" cy="37862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28794" y="571480"/>
            <a:ext cx="4857784" cy="3500454"/>
          </a:xfrm>
        </p:spPr>
        <p:txBody>
          <a:bodyPr>
            <a:normAutofit/>
          </a:bodyPr>
          <a:lstStyle/>
          <a:p>
            <a:r>
              <a:rPr lang="el-GR" sz="1900" b="1" dirty="0" smtClean="0"/>
              <a:t>«Έγκριση </a:t>
            </a:r>
            <a:r>
              <a:rPr lang="el-GR" sz="1900" b="1" dirty="0"/>
              <a:t>απαλλαγής ορθόδοξου χριστιανού μαθητή από το μάθημα των θρησκευτικών δεν είναι δυνατή", ανεξιθρησκεία είπατε;...</a:t>
            </a:r>
            <a:r>
              <a:rPr lang="el-GR" sz="1900" dirty="0"/>
              <a:t/>
            </a:r>
            <a:br>
              <a:rPr lang="el-GR" sz="1900" dirty="0"/>
            </a:br>
            <a:endParaRPr lang="el-GR" sz="1900" dirty="0"/>
          </a:p>
        </p:txBody>
      </p:sp>
      <p:pic>
        <p:nvPicPr>
          <p:cNvPr id="4" name="3 - Εικόνα" descr="cov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84" y="3143248"/>
            <a:ext cx="3929090" cy="21996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500042"/>
            <a:ext cx="8229600" cy="1143000"/>
          </a:xfrm>
        </p:spPr>
        <p:txBody>
          <a:bodyPr>
            <a:normAutofit/>
          </a:bodyPr>
          <a:lstStyle/>
          <a:p>
            <a:r>
              <a:rPr lang="el-GR" sz="1900" b="1" u="sng" dirty="0"/>
              <a:t>Η «μάχη» για τα Θρησκευτικά</a:t>
            </a:r>
            <a:r>
              <a:rPr lang="el-GR" dirty="0"/>
              <a:t/>
            </a:r>
            <a:br>
              <a:rPr lang="el-GR" dirty="0"/>
            </a:br>
            <a:endParaRPr lang="el-GR" dirty="0"/>
          </a:p>
        </p:txBody>
      </p:sp>
      <p:sp>
        <p:nvSpPr>
          <p:cNvPr id="3" name="2 - Θέση περιεχομένου"/>
          <p:cNvSpPr>
            <a:spLocks noGrp="1"/>
          </p:cNvSpPr>
          <p:nvPr>
            <p:ph idx="1"/>
          </p:nvPr>
        </p:nvSpPr>
        <p:spPr>
          <a:xfrm>
            <a:off x="0" y="1500174"/>
            <a:ext cx="4786314" cy="5143536"/>
          </a:xfrm>
        </p:spPr>
        <p:txBody>
          <a:bodyPr wrap="square">
            <a:normAutofit/>
          </a:bodyPr>
          <a:lstStyle/>
          <a:p>
            <a:r>
              <a:rPr lang="el-GR" sz="1600" b="1" u="sng" dirty="0"/>
              <a:t>Η γνωμοδότηση της Αρχής Προστασίας Δεδομένων Προσωπικού </a:t>
            </a:r>
            <a:r>
              <a:rPr lang="el-GR" sz="1600" b="1" u="sng" dirty="0" smtClean="0"/>
              <a:t>Χαρακτήρα</a:t>
            </a:r>
            <a:r>
              <a:rPr lang="en-US" sz="1600" b="1" u="sng" dirty="0" smtClean="0"/>
              <a:t>:</a:t>
            </a:r>
            <a:endParaRPr lang="el-GR" sz="1600" b="1" dirty="0"/>
          </a:p>
          <a:p>
            <a:r>
              <a:rPr lang="el-GR" sz="1400" dirty="0"/>
              <a:t>Τον Ιούνιο του 2002 το ΥΠΕΠΘ εξέδωσε εγκύκλιο σχετικά με τον τρόπο απαλλαγής σύμφωνα με την οποία στην δήλωση </a:t>
            </a:r>
            <a:r>
              <a:rPr lang="el-GR" sz="1600" b="1" i="1" u="sng" dirty="0" smtClean="0"/>
              <a:t>πρέπει </a:t>
            </a:r>
            <a:r>
              <a:rPr lang="el-GR" sz="1600" b="1" i="1" u="sng" dirty="0"/>
              <a:t>να αναφέρεται ότι ο μαθητής δεν είναι χριστιανός</a:t>
            </a:r>
            <a:r>
              <a:rPr lang="el-GR" sz="1600" dirty="0"/>
              <a:t> </a:t>
            </a:r>
            <a:r>
              <a:rPr lang="el-GR" sz="1600" b="1" i="1" u="sng" dirty="0"/>
              <a:t>ορθόδοξος</a:t>
            </a:r>
            <a:r>
              <a:rPr lang="el-GR" sz="1600" dirty="0"/>
              <a:t> </a:t>
            </a:r>
            <a:r>
              <a:rPr lang="el-GR" sz="1400" dirty="0" smtClean="0"/>
              <a:t>χωρίς να </a:t>
            </a:r>
            <a:r>
              <a:rPr lang="el-GR" sz="1400" dirty="0" smtClean="0"/>
              <a:t>είναι </a:t>
            </a:r>
            <a:r>
              <a:rPr lang="el-GR" sz="1400" dirty="0"/>
              <a:t>υποχρεωτική η αναφορά του θρησκεύματός του.</a:t>
            </a:r>
          </a:p>
          <a:p>
            <a:r>
              <a:rPr lang="el-GR" sz="1400" dirty="0" smtClean="0"/>
              <a:t>Η ΑΡΧΗ ΠΡΟΣΤΑΣΙΑΣ ΔΕΔΟΜΕΝΩΝ ΠΡΟΣΩΠΙΚΟΥ ΧΑΡΑΚΤΗΡΑ </a:t>
            </a:r>
            <a:r>
              <a:rPr lang="el-GR" sz="1400" b="1" dirty="0" smtClean="0"/>
              <a:t>ζήτησε</a:t>
            </a:r>
            <a:r>
              <a:rPr lang="el-GR" sz="1400" dirty="0" smtClean="0"/>
              <a:t> να μην δηλώνετε από τους </a:t>
            </a:r>
            <a:r>
              <a:rPr lang="el-GR" sz="1400" dirty="0" err="1" smtClean="0"/>
              <a:t>απαλλαγέντες</a:t>
            </a:r>
            <a:r>
              <a:rPr lang="el-GR" sz="1400" dirty="0" smtClean="0"/>
              <a:t> αν ανήκουν σε κάποιο θρήσκευμα ή </a:t>
            </a:r>
            <a:r>
              <a:rPr lang="el-GR" sz="1400" dirty="0" smtClean="0"/>
              <a:t>όχι. </a:t>
            </a:r>
            <a:endParaRPr lang="el-GR" sz="1400" dirty="0"/>
          </a:p>
        </p:txBody>
      </p:sp>
      <p:pic>
        <p:nvPicPr>
          <p:cNvPr id="4" name="3 - Εικόνα" descr="20s15thriskeutika10"/>
          <p:cNvPicPr/>
          <p:nvPr/>
        </p:nvPicPr>
        <p:blipFill>
          <a:blip r:embed="rId2">
            <a:extLst>
              <a:ext uri="{28A0092B-C50C-407E-A947-70E740481C1C}">
                <a14:useLocalDpi xmlns:a14="http://schemas.microsoft.com/office/drawing/2010/main" val="0"/>
              </a:ext>
            </a:extLst>
          </a:blip>
          <a:srcRect/>
          <a:stretch>
            <a:fillRect/>
          </a:stretch>
        </p:blipFill>
        <p:spPr bwMode="auto">
          <a:xfrm>
            <a:off x="4786314" y="1857364"/>
            <a:ext cx="3845550" cy="250879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8229600" cy="1143000"/>
          </a:xfrm>
        </p:spPr>
        <p:txBody>
          <a:bodyPr>
            <a:normAutofit/>
          </a:bodyPr>
          <a:lstStyle/>
          <a:p>
            <a:r>
              <a:rPr lang="el-GR" sz="1900" b="1" u="sng" dirty="0" smtClean="0"/>
              <a:t>Οι εγκύκλιοι Στυλιανίδη</a:t>
            </a:r>
            <a:r>
              <a:rPr lang="el-GR" sz="1900" dirty="0" smtClean="0"/>
              <a:t/>
            </a:r>
            <a:br>
              <a:rPr lang="el-GR" sz="1900" dirty="0" smtClean="0"/>
            </a:br>
            <a:endParaRPr lang="el-GR" sz="1900" dirty="0"/>
          </a:p>
        </p:txBody>
      </p:sp>
      <p:sp>
        <p:nvSpPr>
          <p:cNvPr id="5" name="4 - Θέση περιεχομένου"/>
          <p:cNvSpPr>
            <a:spLocks noGrp="1"/>
          </p:cNvSpPr>
          <p:nvPr>
            <p:ph idx="1"/>
          </p:nvPr>
        </p:nvSpPr>
        <p:spPr>
          <a:xfrm>
            <a:off x="142844" y="1268760"/>
            <a:ext cx="8501122" cy="5160636"/>
          </a:xfrm>
        </p:spPr>
        <p:txBody>
          <a:bodyPr>
            <a:noAutofit/>
          </a:bodyPr>
          <a:lstStyle/>
          <a:p>
            <a:r>
              <a:rPr lang="el-GR" sz="1300" dirty="0"/>
              <a:t>Το καλοκαίρι του 2008 εκδόθηκαν </a:t>
            </a:r>
            <a:r>
              <a:rPr lang="el-GR" sz="1300" dirty="0" smtClean="0"/>
              <a:t>εγκύκλιοι </a:t>
            </a:r>
            <a:r>
              <a:rPr lang="el-GR" sz="1300" dirty="0"/>
              <a:t>(ευρύτερα γνωστές ως «εγκύκλιοι Στυλιανίδη») που δημιούργησαν σύγχυση στους διευθυντές των σχολείων και ένταση ανάμεσα στο ΥΠΕΠΘ και τον </a:t>
            </a:r>
            <a:r>
              <a:rPr lang="el-GR" sz="1300" dirty="0">
                <a:hlinkClick r:id="rId2" tooltip="Συνήγορος του Πολίτη"/>
              </a:rPr>
              <a:t>Συνήγορο του Πολίτη</a:t>
            </a:r>
            <a:r>
              <a:rPr lang="el-GR" sz="1300" dirty="0"/>
              <a:t>. Πιο συγκεκριμένα στις 10 </a:t>
            </a:r>
            <a:r>
              <a:rPr lang="el-GR" sz="1300" dirty="0" smtClean="0"/>
              <a:t>Ιουλίου, </a:t>
            </a:r>
            <a:r>
              <a:rPr lang="el-GR" sz="1300" dirty="0"/>
              <a:t>εκδόθηκε </a:t>
            </a:r>
            <a:r>
              <a:rPr lang="el-GR" sz="1300" dirty="0" smtClean="0"/>
              <a:t> </a:t>
            </a:r>
            <a:r>
              <a:rPr lang="el-GR" sz="1300" dirty="0"/>
              <a:t>εγκύκλιος  σύμφωνα με </a:t>
            </a:r>
            <a:r>
              <a:rPr lang="el-GR" sz="1300" dirty="0" smtClean="0"/>
              <a:t>την οποία  </a:t>
            </a:r>
            <a:r>
              <a:rPr lang="el-GR" sz="1300" dirty="0"/>
              <a:t>στην υπεύθυνη δήλωση για την απαλλαγή «θα αναφέρεται η </a:t>
            </a:r>
            <a:r>
              <a:rPr lang="el-GR" sz="1400" b="1" i="1" u="sng" dirty="0"/>
              <a:t>επιθυμία απαλλαγής </a:t>
            </a:r>
            <a:r>
              <a:rPr lang="el-GR" sz="1300" dirty="0"/>
              <a:t>χωρίς να δηλώνεται ο λόγος της συγκεκριμένης επιλογής». </a:t>
            </a:r>
            <a:endParaRPr lang="el-GR" sz="1300" dirty="0" smtClean="0"/>
          </a:p>
          <a:p>
            <a:endParaRPr lang="el-GR" sz="1300" dirty="0"/>
          </a:p>
          <a:p>
            <a:pPr marL="0" indent="0">
              <a:buNone/>
            </a:pPr>
            <a:endParaRPr lang="el-GR" sz="1300" dirty="0" smtClean="0"/>
          </a:p>
        </p:txBody>
      </p:sp>
      <p:pic>
        <p:nvPicPr>
          <p:cNvPr id="3" name="Εικόνα 2"/>
          <p:cNvPicPr>
            <a:picLocks noChangeAspect="1"/>
          </p:cNvPicPr>
          <p:nvPr/>
        </p:nvPicPr>
        <p:blipFill>
          <a:blip r:embed="rId3"/>
          <a:stretch>
            <a:fillRect/>
          </a:stretch>
        </p:blipFill>
        <p:spPr>
          <a:xfrm>
            <a:off x="2411760" y="2636912"/>
            <a:ext cx="3383573" cy="22191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142984"/>
            <a:ext cx="4543428" cy="4714908"/>
          </a:xfrm>
        </p:spPr>
        <p:txBody>
          <a:bodyPr>
            <a:normAutofit/>
          </a:bodyPr>
          <a:lstStyle/>
          <a:p>
            <a:r>
              <a:rPr lang="el-GR" sz="1400" dirty="0" smtClean="0"/>
              <a:t>Τον Νοέμβριο ο </a:t>
            </a:r>
            <a:r>
              <a:rPr lang="el-GR" sz="1400" dirty="0" smtClean="0">
                <a:hlinkClick r:id="rId2" tooltip="Συνήγορος του Πολίτη"/>
              </a:rPr>
              <a:t>Συνήγορος του Πολίτη</a:t>
            </a:r>
            <a:r>
              <a:rPr lang="el-GR" sz="1400" dirty="0" smtClean="0"/>
              <a:t>, </a:t>
            </a:r>
            <a:r>
              <a:rPr lang="el-GR" sz="1400" dirty="0" smtClean="0">
                <a:hlinkClick r:id="rId3" tooltip="Γεώργιος Καμίνης"/>
              </a:rPr>
              <a:t>Γ. </a:t>
            </a:r>
            <a:r>
              <a:rPr lang="el-GR" sz="1400" dirty="0" err="1" smtClean="0">
                <a:hlinkClick r:id="rId3" tooltip="Γεώργιος Καμίνης"/>
              </a:rPr>
              <a:t>Καμίνης</a:t>
            </a:r>
            <a:r>
              <a:rPr lang="el-GR" sz="1400" dirty="0" smtClean="0"/>
              <a:t>, σε επιστολή του</a:t>
            </a:r>
            <a:r>
              <a:rPr lang="el-GR" sz="1400" baseline="30000" dirty="0" smtClean="0">
                <a:hlinkClick r:id="rId4"/>
              </a:rPr>
              <a:t>]</a:t>
            </a:r>
            <a:r>
              <a:rPr lang="el-GR" sz="1400" dirty="0" smtClean="0"/>
              <a:t> στον Γ. Γούση, (Ειδικό γραμματέα Θεμάτων Σπουδών, Επιμόρφωσης και Καινοτομιών </a:t>
            </a:r>
            <a:r>
              <a:rPr lang="el-GR" sz="1400" dirty="0" err="1" smtClean="0"/>
              <a:t>Α'βάθμιας</a:t>
            </a:r>
            <a:r>
              <a:rPr lang="el-GR" sz="1400" dirty="0" smtClean="0"/>
              <a:t> και Β'βάθμιας Εκπαίδευσης) που είχε υπογράψει τις εγκυκλίους, ανέφερε πως διαπιστώθηκε ότι σε αρκετά σχολεία οι διευθυντές ζητούσαν από τους γονείς που αιτούνταν απαλλαγή των παιδιών τους από το μάθημα των </a:t>
            </a:r>
            <a:r>
              <a:rPr lang="el-GR" sz="1600" b="1" u="sng" dirty="0" smtClean="0"/>
              <a:t>Θρησκευτικών να βεβαιώσουν ότι δεν είναι χριστιανοί ορθόδοξοι </a:t>
            </a:r>
            <a:r>
              <a:rPr lang="el-GR" sz="1400" dirty="0" smtClean="0"/>
              <a:t>(«αρνητική δήλωση θρησκεύματος») </a:t>
            </a:r>
            <a:r>
              <a:rPr lang="el-GR" sz="1400" dirty="0"/>
              <a:t>.</a:t>
            </a:r>
          </a:p>
        </p:txBody>
      </p:sp>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340768"/>
            <a:ext cx="2890771" cy="19259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2009-2010</a:t>
            </a:r>
            <a:endParaRPr lang="el-GR" sz="2000" dirty="0"/>
          </a:p>
        </p:txBody>
      </p:sp>
      <p:sp>
        <p:nvSpPr>
          <p:cNvPr id="3" name="2 - Θέση περιεχομένου"/>
          <p:cNvSpPr>
            <a:spLocks noGrp="1"/>
          </p:cNvSpPr>
          <p:nvPr>
            <p:ph idx="1"/>
          </p:nvPr>
        </p:nvSpPr>
        <p:spPr>
          <a:xfrm>
            <a:off x="642910" y="1500174"/>
            <a:ext cx="3829048" cy="4411675"/>
          </a:xfrm>
        </p:spPr>
        <p:txBody>
          <a:bodyPr>
            <a:normAutofit/>
          </a:bodyPr>
          <a:lstStyle/>
          <a:p>
            <a:r>
              <a:rPr lang="el-GR" sz="1300" dirty="0" smtClean="0"/>
              <a:t>Τον </a:t>
            </a:r>
            <a:r>
              <a:rPr lang="el-GR" sz="1300" dirty="0"/>
              <a:t>Ιούνιο του 2009 η σχετική εγκύκλιος</a:t>
            </a:r>
            <a:r>
              <a:rPr lang="el-GR" sz="1300" baseline="30000" dirty="0">
                <a:hlinkClick r:id="rId2"/>
              </a:rPr>
              <a:t>]</a:t>
            </a:r>
            <a:r>
              <a:rPr lang="el-GR" sz="1300" dirty="0"/>
              <a:t> ανέφερε ότι </a:t>
            </a:r>
            <a:r>
              <a:rPr lang="el-GR" sz="1300" dirty="0" smtClean="0"/>
              <a:t>το </a:t>
            </a:r>
            <a:r>
              <a:rPr lang="el-GR" sz="1300" dirty="0"/>
              <a:t>μάθημα είναι υποχρεωτικό «αλλά δίνεται η δυνατότητα απαλλαγής </a:t>
            </a:r>
            <a:r>
              <a:rPr lang="el-GR" sz="1300" dirty="0" smtClean="0"/>
              <a:t>και σε  αυτούς που για </a:t>
            </a:r>
            <a:r>
              <a:rPr lang="el-GR" sz="1600" b="1" i="1" u="sng" dirty="0"/>
              <a:t>λόγους συνείδησης </a:t>
            </a:r>
            <a:r>
              <a:rPr lang="el-GR" sz="1300" dirty="0"/>
              <a:t>δεν επιθυμούν να παρακολουθήσουν το εν λόγω μάθημα». Σε σχετική ερώτηση</a:t>
            </a:r>
            <a:r>
              <a:rPr lang="el-GR" sz="1300" baseline="30000" dirty="0">
                <a:hlinkClick r:id="rId2"/>
              </a:rPr>
              <a:t>]</a:t>
            </a:r>
            <a:r>
              <a:rPr lang="el-GR" sz="1300" dirty="0"/>
              <a:t> του </a:t>
            </a:r>
            <a:r>
              <a:rPr lang="el-GR" sz="1300" dirty="0">
                <a:hlinkClick r:id="rId3" tooltip="Φώτης Κουβέλης"/>
              </a:rPr>
              <a:t>Φ. </a:t>
            </a:r>
            <a:r>
              <a:rPr lang="el-GR" sz="1300" dirty="0" err="1">
                <a:hlinkClick r:id="rId3" tooltip="Φώτης Κουβέλης"/>
              </a:rPr>
              <a:t>Κουβέλη</a:t>
            </a:r>
            <a:r>
              <a:rPr lang="el-GR" sz="1300" dirty="0"/>
              <a:t> η </a:t>
            </a:r>
            <a:r>
              <a:rPr lang="el-GR" sz="1300" dirty="0" err="1"/>
              <a:t>Υφ</a:t>
            </a:r>
            <a:r>
              <a:rPr lang="el-GR" sz="1300" dirty="0"/>
              <a:t>. Παιδείας, </a:t>
            </a:r>
            <a:r>
              <a:rPr lang="el-GR" sz="1300" dirty="0">
                <a:hlinkClick r:id="rId4" tooltip="Εύη Χριστοφιλοπούλου"/>
              </a:rPr>
              <a:t>Ε. </a:t>
            </a:r>
            <a:r>
              <a:rPr lang="el-GR" sz="1300" dirty="0" err="1">
                <a:hlinkClick r:id="rId4" tooltip="Εύη Χριστοφιλοπούλου"/>
              </a:rPr>
              <a:t>Χριστοφιλοπούλου</a:t>
            </a:r>
            <a:r>
              <a:rPr lang="el-GR" sz="1300" dirty="0"/>
              <a:t> απάντησε ότι </a:t>
            </a:r>
            <a:r>
              <a:rPr lang="el-GR" sz="1300" dirty="0" smtClean="0"/>
              <a:t>επειδή έχει παρατηρηθεί κατάχρηση απαλλαγών κυρίως από παιδιά της Γ λυκείου λόγω φόρτου εργασιών ,παραβιάζεται η ίση αντιμετώπιση των παιδιών ακόμα και στο βαθμό απολυτηρίου.</a:t>
            </a:r>
            <a:endParaRPr lang="el-GR" sz="1300" dirty="0"/>
          </a:p>
          <a:p>
            <a:pPr marL="0" indent="0">
              <a:buNone/>
            </a:pPr>
            <a:endParaRPr lang="el-GR" dirty="0"/>
          </a:p>
        </p:txBody>
      </p:sp>
      <p:pic>
        <p:nvPicPr>
          <p:cNvPr id="4" name="3 - Εικόνα" descr="ÎÏÎ¿ÏÎ­Î»ÎµÏÎ¼Î± ÎµÎ¹ÎºÏÎ½Î±Ï Î³Î¹Î± ÎÎÎ¥ÎÎÎÎÎ£ Î¦Î©Î¤Î"/>
          <p:cNvPicPr/>
          <p:nvPr/>
        </p:nvPicPr>
        <p:blipFill>
          <a:blip r:embed="rId5">
            <a:extLst>
              <a:ext uri="{28A0092B-C50C-407E-A947-70E740481C1C}">
                <a14:useLocalDpi xmlns:a14="http://schemas.microsoft.com/office/drawing/2010/main" val="0"/>
              </a:ext>
            </a:extLst>
          </a:blip>
          <a:srcRect/>
          <a:stretch>
            <a:fillRect/>
          </a:stretch>
        </p:blipFill>
        <p:spPr bwMode="auto">
          <a:xfrm>
            <a:off x="5143504" y="1571612"/>
            <a:ext cx="3571900" cy="2143140"/>
          </a:xfrm>
          <a:prstGeom prst="rect">
            <a:avLst/>
          </a:prstGeom>
          <a:noFill/>
          <a:ln>
            <a:noFill/>
          </a:ln>
        </p:spPr>
      </p:pic>
      <p:pic>
        <p:nvPicPr>
          <p:cNvPr id="5" name="4 - Εικόνα" descr="ÎÏÎ¿ÏÎ­Î»ÎµÏÎ¼Î± ÎµÎ¹ÎºÏÎ½Î±Ï Î³Î¹Î± Î§Î¡ÎÎ£Î¤ÎÎ¦ÎÎÎÎ ÎÎ¥ÎÎÎ¥ Î¦Î©Î¤Î"/>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3504" y="3857628"/>
            <a:ext cx="3571900" cy="186164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85728"/>
            <a:ext cx="8186766" cy="1285884"/>
          </a:xfrm>
        </p:spPr>
        <p:txBody>
          <a:bodyPr>
            <a:normAutofit/>
          </a:bodyPr>
          <a:lstStyle/>
          <a:p>
            <a:r>
              <a:rPr lang="el-GR" sz="1900" b="1" u="sng" dirty="0" smtClean="0"/>
              <a:t>Η απόφαση του Διοικητικού Εφετείου Χανίων</a:t>
            </a:r>
            <a:r>
              <a:rPr lang="el-GR" dirty="0" smtClean="0"/>
              <a:t/>
            </a:r>
            <a:br>
              <a:rPr lang="el-GR" dirty="0" smtClean="0"/>
            </a:br>
            <a:endParaRPr lang="el-GR" dirty="0"/>
          </a:p>
        </p:txBody>
      </p:sp>
      <p:sp>
        <p:nvSpPr>
          <p:cNvPr id="3" name="2 - Θέση περιεχομένου"/>
          <p:cNvSpPr>
            <a:spLocks noGrp="1"/>
          </p:cNvSpPr>
          <p:nvPr>
            <p:ph idx="1"/>
          </p:nvPr>
        </p:nvSpPr>
        <p:spPr>
          <a:xfrm>
            <a:off x="500034" y="1500174"/>
            <a:ext cx="8229600" cy="3900502"/>
          </a:xfrm>
        </p:spPr>
        <p:txBody>
          <a:bodyPr>
            <a:normAutofit/>
          </a:bodyPr>
          <a:lstStyle/>
          <a:p>
            <a:r>
              <a:rPr lang="el-GR" sz="1400" dirty="0" smtClean="0"/>
              <a:t>Τον </a:t>
            </a:r>
            <a:r>
              <a:rPr lang="el-GR" sz="1400" dirty="0"/>
              <a:t>Ιανουάριο του 2011 εννέα θεολόγοι καθηγητές </a:t>
            </a:r>
            <a:r>
              <a:rPr lang="el-GR" sz="1400" dirty="0" smtClean="0"/>
              <a:t>Β'βάθμιας </a:t>
            </a:r>
            <a:r>
              <a:rPr lang="el-GR" sz="1400" dirty="0"/>
              <a:t>εκπαίδευσης έστειλαν στον Προϊστάμενο της </a:t>
            </a:r>
            <a:r>
              <a:rPr lang="el-GR" sz="1400" dirty="0" smtClean="0"/>
              <a:t>Δ/</a:t>
            </a:r>
            <a:r>
              <a:rPr lang="el-GR" sz="1400" dirty="0" err="1" smtClean="0"/>
              <a:t>νσης</a:t>
            </a:r>
            <a:r>
              <a:rPr lang="el-GR" sz="1400" dirty="0" smtClean="0"/>
              <a:t> Β'βάθμιας </a:t>
            </a:r>
            <a:r>
              <a:rPr lang="el-GR" sz="1400" dirty="0"/>
              <a:t>Εκπαίδευσης Ν. Χανίων αίτηση-υπόμνημα-διαμαρτυρία επειδή η ΕΛΜΕ Χανίων είχε αποστείλει έγγραφο στους διευθυντές των σχολείων «υποκαθιστώντας, ως μη έδει, την Πολιτεία και τον θεσμικό ρόλο της Διεύθυνσης </a:t>
            </a:r>
            <a:r>
              <a:rPr lang="el-GR" sz="1400" dirty="0" smtClean="0"/>
              <a:t>[Β'βάθμιας </a:t>
            </a:r>
            <a:r>
              <a:rPr lang="el-GR" sz="1400" dirty="0"/>
              <a:t>Εκπαίδευσης Ν. Χανίων]» </a:t>
            </a:r>
            <a:r>
              <a:rPr lang="el-GR" sz="1400" dirty="0" smtClean="0"/>
              <a:t>λόγω του ότι τα παιδιά έκαναν κατάχρηση απαλλαγών για λόγους συνείδησης.</a:t>
            </a:r>
            <a:endParaRPr lang="el-GR" dirty="0"/>
          </a:p>
        </p:txBody>
      </p:sp>
      <p:pic>
        <p:nvPicPr>
          <p:cNvPr id="4" name="3 - Εικόνα" descr="https://www.kriti24.gr/wp-content/uploads/2018/08/%CE%B1%CE%BD%CF%84%CE%B9%CF%80%CE%B5%CF%81%CE%B9%CF%86%CE%B5%CF%81%CE%B5%CE%B9%CE%B1-%CF%87%CE%B1%CE%BD%CE%B9%CF%89%CE%BD.png"/>
          <p:cNvPicPr/>
          <p:nvPr/>
        </p:nvPicPr>
        <p:blipFill>
          <a:blip r:embed="rId2">
            <a:extLst>
              <a:ext uri="{28A0092B-C50C-407E-A947-70E740481C1C}">
                <a14:useLocalDpi xmlns:a14="http://schemas.microsoft.com/office/drawing/2010/main" val="0"/>
              </a:ext>
            </a:extLst>
          </a:blip>
          <a:srcRect/>
          <a:stretch>
            <a:fillRect/>
          </a:stretch>
        </p:blipFill>
        <p:spPr bwMode="auto">
          <a:xfrm>
            <a:off x="428596" y="4429132"/>
            <a:ext cx="4618568" cy="2093566"/>
          </a:xfrm>
          <a:prstGeom prst="rect">
            <a:avLst/>
          </a:prstGeom>
          <a:noFill/>
          <a:ln>
            <a:noFill/>
          </a:ln>
        </p:spPr>
      </p:pic>
      <p:pic>
        <p:nvPicPr>
          <p:cNvPr id="5" name="4 - Εικόνα" descr="ÎÎ Î-ÎÎ Î/Î£Î¥ÎÎÎÎ Î ÎÎÎ¤ÎÎÎ¡Î¤ÎÎ"/>
          <p:cNvPicPr/>
          <p:nvPr/>
        </p:nvPicPr>
        <p:blipFill>
          <a:blip r:embed="rId3">
            <a:extLst>
              <a:ext uri="{28A0092B-C50C-407E-A947-70E740481C1C}">
                <a14:useLocalDpi xmlns:a14="http://schemas.microsoft.com/office/drawing/2010/main" val="0"/>
              </a:ext>
            </a:extLst>
          </a:blip>
          <a:srcRect/>
          <a:stretch>
            <a:fillRect/>
          </a:stretch>
        </p:blipFill>
        <p:spPr bwMode="auto">
          <a:xfrm>
            <a:off x="5572132" y="4357694"/>
            <a:ext cx="3214710" cy="214314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357430"/>
            <a:ext cx="8229600" cy="2828931"/>
          </a:xfrm>
        </p:spPr>
        <p:txBody>
          <a:bodyPr>
            <a:normAutofit/>
          </a:bodyPr>
          <a:lstStyle/>
          <a:p>
            <a:r>
              <a:rPr lang="el-GR" sz="1400" dirty="0"/>
              <a:t>Το </a:t>
            </a:r>
            <a:r>
              <a:rPr lang="el-GR" sz="1400" dirty="0" err="1"/>
              <a:t>ΔΕφ</a:t>
            </a:r>
            <a:r>
              <a:rPr lang="el-GR" sz="1400" dirty="0"/>
              <a:t> Χανίων έκανε δεκτή την </a:t>
            </a:r>
            <a:r>
              <a:rPr lang="el-GR" sz="1400" dirty="0" smtClean="0"/>
              <a:t>παραπάνω αίτηση επικαλούμενο </a:t>
            </a:r>
            <a:r>
              <a:rPr lang="el-GR" sz="1400" dirty="0"/>
              <a:t>αποφάσεις του </a:t>
            </a:r>
            <a:r>
              <a:rPr lang="el-GR" sz="1400" dirty="0">
                <a:hlinkClick r:id="rId2" tooltip="Συμβούλιο της Επικρατείας"/>
              </a:rPr>
              <a:t>Συμβουλίου της Επικρατείας</a:t>
            </a:r>
            <a:r>
              <a:rPr lang="el-GR" sz="1400" dirty="0"/>
              <a:t> </a:t>
            </a:r>
            <a:r>
              <a:rPr lang="el-GR" sz="1400" dirty="0" smtClean="0"/>
              <a:t>σύμφωνα </a:t>
            </a:r>
            <a:r>
              <a:rPr lang="el-GR" sz="1400" dirty="0"/>
              <a:t>με τις οποίες:</a:t>
            </a:r>
          </a:p>
          <a:p>
            <a:pPr lvl="0"/>
            <a:r>
              <a:rPr lang="el-GR" sz="1400" dirty="0"/>
              <a:t>η «συντριπτική </a:t>
            </a:r>
            <a:r>
              <a:rPr lang="el-GR" sz="1400" b="1" dirty="0"/>
              <a:t>πλειοψηφία του ελληνικού λαού πρεσβεύει την Ορθόδοξη Χριστιανική Θρησκεία </a:t>
            </a:r>
            <a:r>
              <a:rPr lang="el-GR" sz="1400" dirty="0"/>
              <a:t>[…] ως τούτο άλλωστε μαρτυρείται και από την γενόμενη στην κεφαλίδα του Συντάγματος, επίκληση της Αγίας Τριάδος»</a:t>
            </a:r>
          </a:p>
          <a:p>
            <a:pPr lvl="0"/>
            <a:r>
              <a:rPr lang="el-GR" sz="1400" dirty="0"/>
              <a:t>το </a:t>
            </a:r>
            <a:r>
              <a:rPr lang="el-GR" sz="1400" b="1" dirty="0"/>
              <a:t>ορθόδοξο χριστιανικό δόγμα </a:t>
            </a:r>
            <a:r>
              <a:rPr lang="el-GR" sz="1400" dirty="0"/>
              <a:t>χαρακτηρίζεται </a:t>
            </a:r>
            <a:r>
              <a:rPr lang="el-GR" sz="1400" b="1" dirty="0"/>
              <a:t>«επικρατούσα θρησκεία»</a:t>
            </a:r>
            <a:r>
              <a:rPr lang="el-GR" sz="1400" dirty="0"/>
              <a:t> στην Ελλάδα κατά το Σύνταγμα</a:t>
            </a:r>
            <a:r>
              <a:rPr lang="el-GR" sz="1400" u="sng" baseline="30000" dirty="0" smtClean="0"/>
              <a:t>[</a:t>
            </a:r>
            <a:r>
              <a:rPr lang="el-GR" sz="1400" dirty="0" smtClean="0"/>
              <a:t>.</a:t>
            </a:r>
            <a:endParaRPr lang="el-GR" dirty="0"/>
          </a:p>
        </p:txBody>
      </p:sp>
      <p:pic>
        <p:nvPicPr>
          <p:cNvPr id="5" name="4 - Εικόνα" descr="https://www.impantokratoros.gr/dat/774B9A5A/image1.png?636785912788019276"/>
          <p:cNvPicPr/>
          <p:nvPr/>
        </p:nvPicPr>
        <p:blipFill>
          <a:blip r:embed="rId3">
            <a:extLst>
              <a:ext uri="{28A0092B-C50C-407E-A947-70E740481C1C}">
                <a14:useLocalDpi xmlns:a14="http://schemas.microsoft.com/office/drawing/2010/main" val="0"/>
              </a:ext>
            </a:extLst>
          </a:blip>
          <a:srcRect/>
          <a:stretch>
            <a:fillRect/>
          </a:stretch>
        </p:blipFill>
        <p:spPr bwMode="auto">
          <a:xfrm>
            <a:off x="3071802" y="285728"/>
            <a:ext cx="3116832" cy="1722433"/>
          </a:xfrm>
          <a:prstGeom prst="rect">
            <a:avLst/>
          </a:prstGeom>
          <a:noFill/>
          <a:ln>
            <a:noFill/>
          </a:ln>
        </p:spPr>
      </p:pic>
      <p:pic>
        <p:nvPicPr>
          <p:cNvPr id="6" name="5 - Εικόνα" descr="https://www.arxon.gr/wp-content/uploads/2018/10/DSC_02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6" y="142852"/>
            <a:ext cx="2362512" cy="2046296"/>
          </a:xfrm>
          <a:prstGeom prst="rect">
            <a:avLst/>
          </a:prstGeom>
          <a:noFill/>
          <a:ln>
            <a:noFill/>
          </a:ln>
        </p:spPr>
      </p:pic>
      <p:pic>
        <p:nvPicPr>
          <p:cNvPr id="7" name="6 - Εικόνα" descr="https://www.arxon.gr/wp-content/uploads/2018/10/DSC_022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836496"/>
            <a:ext cx="2880320" cy="1878627"/>
          </a:xfrm>
          <a:prstGeom prst="rect">
            <a:avLst/>
          </a:prstGeom>
          <a:noFill/>
          <a:ln>
            <a:noFill/>
          </a:ln>
        </p:spPr>
      </p:pic>
      <p:pic>
        <p:nvPicPr>
          <p:cNvPr id="8" name="7 - Εικόνα" descr="https://www.arxon.gr/wp-content/uploads/2018/10/DSC_023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7128" y="4836497"/>
            <a:ext cx="3029348" cy="187862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u="sng" dirty="0"/>
              <a:t>Η εγκύκλιος Αρβανιτόπουλου</a:t>
            </a:r>
            <a:r>
              <a:rPr lang="el-GR" sz="2000" dirty="0"/>
              <a:t/>
            </a:r>
            <a:br>
              <a:rPr lang="el-GR" sz="2000" dirty="0"/>
            </a:br>
            <a:endParaRPr lang="el-GR" sz="2000" dirty="0"/>
          </a:p>
        </p:txBody>
      </p:sp>
      <p:sp>
        <p:nvSpPr>
          <p:cNvPr id="3" name="2 - Θέση περιεχομένου"/>
          <p:cNvSpPr>
            <a:spLocks noGrp="1"/>
          </p:cNvSpPr>
          <p:nvPr>
            <p:ph idx="1"/>
          </p:nvPr>
        </p:nvSpPr>
        <p:spPr>
          <a:xfrm>
            <a:off x="428596" y="1571612"/>
            <a:ext cx="3971924" cy="4714908"/>
          </a:xfrm>
        </p:spPr>
        <p:txBody>
          <a:bodyPr>
            <a:normAutofit/>
          </a:bodyPr>
          <a:lstStyle/>
          <a:p>
            <a:pPr lvl="0"/>
            <a:r>
              <a:rPr lang="el-GR" sz="1400" dirty="0"/>
              <a:t>Τον Σεπτέμβριο του 2013 ο τότε Υπ. Παιδείας και Θρησκευμάτων, </a:t>
            </a:r>
            <a:r>
              <a:rPr lang="el-GR" sz="1400" dirty="0">
                <a:hlinkClick r:id="rId2" tooltip="Κωνσταντίνος Αρβανιτόπουλος"/>
              </a:rPr>
              <a:t>Κ. Αρβανιτόπουλος</a:t>
            </a:r>
            <a:r>
              <a:rPr lang="el-GR" sz="1400" dirty="0"/>
              <a:t> εξέδωσε </a:t>
            </a:r>
            <a:r>
              <a:rPr lang="el-GR" sz="1400" dirty="0" smtClean="0"/>
              <a:t>εγκύκλιο η οποία στην ουσία παραμένει η ίδια (με το 2002) με τη μόνη διαφορά πως δίνεται διορία 5 ημερών μετά της έναρξης της σχολικής χρονιάς για να </a:t>
            </a:r>
            <a:r>
              <a:rPr lang="el-GR" sz="1400" dirty="0" smtClean="0"/>
              <a:t>συμπληρώσουν </a:t>
            </a:r>
            <a:r>
              <a:rPr lang="el-GR" sz="1400" dirty="0" smtClean="0">
                <a:solidFill>
                  <a:prstClr val="black"/>
                </a:solidFill>
              </a:rPr>
              <a:t>οι ενδιαφερόμενοι την δήλωση απαλλαγής.</a:t>
            </a:r>
            <a:endParaRPr lang="el-GR" dirty="0">
              <a:solidFill>
                <a:prstClr val="black"/>
              </a:solidFill>
            </a:endParaRPr>
          </a:p>
          <a:p>
            <a:pPr marL="0" indent="0">
              <a:buNone/>
            </a:pPr>
            <a:endParaRPr lang="el-GR" dirty="0"/>
          </a:p>
        </p:txBody>
      </p:sp>
      <p:pic>
        <p:nvPicPr>
          <p:cNvPr id="4" name="3 - Εικόνα" descr="ÎÏÎ²Î±Î½Î¹ÏÏÏÎ¿ÏÎ»Î¿Ï Î Î±Î½Î±Î³Î¹ÏÏÎ· ÎÏÎ½ÏÏÎ±Î½ÏÎ¯Î½Î¿Ï"/>
          <p:cNvPicPr/>
          <p:nvPr/>
        </p:nvPicPr>
        <p:blipFill>
          <a:blip r:embed="rId3">
            <a:extLst>
              <a:ext uri="{28A0092B-C50C-407E-A947-70E740481C1C}">
                <a14:useLocalDpi xmlns:a14="http://schemas.microsoft.com/office/drawing/2010/main" val="0"/>
              </a:ext>
            </a:extLst>
          </a:blip>
          <a:srcRect/>
          <a:stretch>
            <a:fillRect/>
          </a:stretch>
        </p:blipFill>
        <p:spPr bwMode="auto">
          <a:xfrm>
            <a:off x="5357818" y="1857364"/>
            <a:ext cx="2857488" cy="335758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2160</Words>
  <Application>Microsoft Office PowerPoint</Application>
  <PresentationFormat>Προβολή στην οθόνη (4:3)</PresentationFormat>
  <Paragraphs>160</Paragraphs>
  <Slides>25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25</vt:i4>
      </vt:variant>
    </vt:vector>
  </HeadingPairs>
  <TitlesOfParts>
    <vt:vector size="29" baseType="lpstr">
      <vt:lpstr>Arial</vt:lpstr>
      <vt:lpstr>Calibri</vt:lpstr>
      <vt:lpstr>Times New Roman</vt:lpstr>
      <vt:lpstr>Θέμα του Office</vt:lpstr>
      <vt:lpstr>Μια αναδρομή στην εξέλιξη των απαλλαγών του μαθήματος των θρησκευτικών  με τις υπεύθυνες δηλώσεις τους</vt:lpstr>
      <vt:lpstr>  ΑΠΑΛΛΑΓΗ ΤΟΥ ΜΑΘΗΜΑΤΟΣ ΤΩΝ ΘΡΗΣΚΕΥΤΙΚΩΝ Τι ίσχυε μέχρι το 2008 </vt:lpstr>
      <vt:lpstr>Η «μάχη» για τα Θρησκευτικά </vt:lpstr>
      <vt:lpstr>Οι εγκύκλιοι Στυλιανίδη </vt:lpstr>
      <vt:lpstr>Παρουσίαση του PowerPoint</vt:lpstr>
      <vt:lpstr>2009-2010</vt:lpstr>
      <vt:lpstr>Η απόφαση του Διοικητικού Εφετείου Χανίων </vt:lpstr>
      <vt:lpstr>Παρουσίαση του PowerPoint</vt:lpstr>
      <vt:lpstr>Η εγκύκλιος Αρβανιτόπουλου </vt:lpstr>
      <vt:lpstr>Η εγκύκλιος Λοβέρδου </vt:lpstr>
      <vt:lpstr>Αντιδράσεις στις εγκυκλίους Στυλιανίδη </vt:lpstr>
      <vt:lpstr>Αντιδράσεις στην πρόθεση απλοποίησης της διαδικασίας απαλλαγής </vt:lpstr>
      <vt:lpstr>Αντιδράσεις από διευθυντές σχολείων </vt:lpstr>
      <vt:lpstr>Η  εγκύκλιος ορίζει τα εξής: </vt:lpstr>
      <vt:lpstr>Παρουσίαση του PowerPoint</vt:lpstr>
      <vt:lpstr>ΘΕΜΑ:  «Ρύθμιση μαθητικών θεμάτων»          Το μάθημα των Θρησκευτικών είναι υποχρεωτικό για όλους τους μαθητές  (άρ.16, παρ.2 του Συντάγματος) και διδάσκεται στις σχολικές μονάδες Πρωτοβάθμιας και Δευτεροβάθμιας Εκπαίδευσης, σύμφωνα με τα επίσημα υποχρεωτικά αναλυτικά και ωρολόγια προγράμματα, ακολουθεί τους γενικούς σκοπούς της εκπαίδευσης και απευθύνεται σε όλους τους μαθητές. Ωστόσο, παρέχεται η δυνατότητα σε μη Χριστιανούς Ορθόδοξους μαθητές, δηλαδή αλλόθρησκους ή ετερόδοξους ή άθρησκους, που επικαλούνται λόγους θρησκευτικής συνείδησης, να απαλλαγούν από την παρακολούθησή του.    Συνεπώς, η απαλλαγή από το μάθημα των Θρησκευτικών παρέχεται νόμιμα, αποκλειστικά και μόνο για την προάσπιση της ελευθερίας της  θρησκευτικής συνείδησης, όπως προβλέπεται από το Σύνταγμα και περιγράφεται στους οικείους νόμους  και στις αποφάσεις των διεθνών και ελληνικών δικαστηρίων.    Επειδή, έχουν παρατηρηθεί φαινόμενα κατάχρησης του δικαιώματος απαλλαγής από τα Θρησκευτικά για λόγους που δεν συνδέονται με την ελευθερία της  θρησκευτικής συνείδησης, εφιστάται η προσοχή στους Διευθυντές των σχολικών μονάδων να ελέγχουν την τεκμηρίωση των προβαλλόμενων λόγων, επισημαίνοντας σε κάθε ενδιαφερόμενο τη σοβαρότητα των σχετικών Υπεύθυνων Δηλώσεων και κατόπιν να προβαίνουν στη χορήγηση νόμιμης απαλλαγής του μαθητή, πάντοτε εντός των προβλεπόμενων χρονικών ορίων.      Η προσυπογραφή της Υπεύθυνης Δήλωσης από τον διδάσκοντα είναι απαραίτητη, ώστε να ενημερώνεται για τους μαθητές που θα έχει στην τάξη του στις ώρες του μαθήματος των Θρησκευτικών.  </vt:lpstr>
      <vt:lpstr>Ο Διευθυντής της σχολικής μονάδας σε συνεργασία με το Σύλλογο των Διδασκόντων, σύμφωνα με τις διατάξεις του ν. 1566/1985 (Α΄ 167) και της υπ΄αριθμ. Φ.353.1/324/105657/Δ1/8-10-2002 (Β΄ 1340) υπουργικής απόφασης, αποφασίζουν κατά περίπτωση για τον τρόπο που απασχολούνται υποχρεωτικά οι απαλλασσόμενοι μαθητές, συντάσσοντας σχετική πράξη (διαφορετικό διδακτικό αντικείμενο σε άλλο τμήμα της ίδιας τάξης, ευέλικτη ζώνη, βιωματικές δράσεις, ερευνητική εργασία κ.α.). Σε περίπτωση που η συγκεκριμένη τάξη λειτουργεί μόνο με ένα τμήμα, οι μαθητές αυτοί παρακολουθούν εκπαιδευτικό πρόγραμμα που καθορίζεται από το Σύλλογο Διδασκόντων.   Η ισχύς της χορήγησης απαλλαγής είναι ετήσια και ανανεώνεται για κάθε σχολικό έτος με την ίδια διαδικασία.         Με την έκδοση της παρούσας εγκυκλίου παύουν να ισχύουν οι με αρ.                 πρωτ.  91109/Γ2/10-07-08,  104071/Γ2/04-08-08,  Φ12/977/109744/Γ1/26-08-08  και 133099/Γ2/19-09-2013 εγκύκλιοι.               Εσωτερική διανομή:                                                                      Ο  1.ΥΠΟΥΡΓΟΣ                             2.Γραφείο Υπουργού                                                                   3.Γραφείο Υφυπουργού          4.Γραφείο Γενικού Γραμματέα              5. Θρησκευμάτων, κ. Καλαντζή  6.Γραφείο Γενικής Διεύθυνσης              7. Σπουδών Π.Ε. και Δ.Ε.                                                        8ΑΝΔΡΕΑΣ ΛΟΒΕΡΔΟΣ  9.Δ/νση Θρησκευτικής Εκπαίδευσης                                                                                                10.Δ/νση Επαγγελματικής Εκπαίδευσης                   11.Δ/νση ΠΟΔΕΞΜΣ                                     12.Διεύθυνση Ειδικής Αγωγής  13.Διεύθυνση Σπουδών, Προγραμμάτων               και Οργάνωσης Π.Ε., Τμήμα Γ΄                                       14.Διεύθυνση Σπουδών, Προγραμμάτων               και Οργάνωσης Δ.Ε., Τμήματα Β΄ και Γ΄</vt:lpstr>
      <vt:lpstr>ΠΑΡΑΚΑΤΩ ΘΑ ΠΡΟΣΠΑΘΗΣΩ ΝΑ ΠΑΡΟΥΣΙΑΣΩ ΜΕΡΙΚΕΣ ΥΠΕΥΘΥΝΕΣ ΔΗΛΩΣΕΙΣ ΩΣ ΥΠΟΔΕΙΓΜΑΤΑ  ΟΣΟΝ ΑΦΟΡΑ ΓΙΑ ΤΙΣ ΑΠΑΛΛΑΓΕΣ ΤΟΥ ΜΑΘΗΜΑΤΟΣ ΤΩΝ ΘΡΗΣΚΕΥΤΙΚΩΝ  </vt:lpstr>
      <vt:lpstr>ΕΝΔΕΙΚΤΙΚΕΣ ΥΠΕΥΘΥΝΕΣ ΔΗΛΩΣΕΙΣ ΑΠΑΛΛΑΓΩΝ ΑΠΟ ΤΟ ΜΑΘΗΜΑ ΤΩΝ    ΘΡΗΣΚΕΥΤΙΚΩΝ </vt:lpstr>
      <vt:lpstr>Με ατομική μου ευθύνη και γνωρίζοντας τις κυρώσεις (3), που προβλέπονται από τις διατάξεις της παρ. 6 του άρθρου 22 του Ν. 1599/1986, δηλώνω ότι:δεν επιθυμώ ο γιος μου ………………. ………………………… μαθητής της …… τάξης να παρακολουθεί το μάθημα των θρησκευτικών και τον εκκλησιασμό του Σχολείου.  Την ώρα του μαθήματος των θρησκευτικών μπορεί να απασχολείται στο άλλο τμήμα της τάξης ή ……………………………. Ημερομηνία:      ……….20…… Ο – Η Δηλ (Υπογραφή (1) Αναγράφεται από τον ενδιαφερόμενο πολίτη ή Αρχή ή η Υπηρεσία του δημόσιου τομέα, που απευθύνεται η αίτηση. (2) Αναγράφεται ολογράφως. Ημερομηνία:      ……….20……   </vt:lpstr>
      <vt:lpstr>Υπενθυμίζουμε ότι, βάσει της εγκυκλίου Λοβέρδου (12773/Δ2 της 23/1/2015 − τελευταία μέρα λειτουργίας των δημόσιων υπηρεσιών πριν από τις εκλογές που θα κέρδιζε οφθαλμοφανώς ο ΣΥΡΙΖΑ), από το μάθημα αυτό απαλλάσσονται εφόσον το ζητήσουν αποκλειστικά και μόνο οι «αλλόθρησκοι, ετερόδοξοι ή άθρησκοι» μαθητές, ενώ οι «Χριστιανοί Ορθόδοξοι» (με κεφαλαίο αυτή τη φορά) είναι υποχρεωμένοι να το παρακολουθήσουν. «Εφιστάται» δε «η προσοχή στους Διευθυντές των σχολικών μονάδων να ελέγχουν την τεκμηρίωση των προβαλλόμενων λόγων, επισημαίνοντας σε κάθε ενδιαφερόμενο τη σοβαρότητα των σχετικών Υπεύθυνων Δηλώσεων». Η προηγούμενη εγκύκλιος, του νεοδημοκράτη Κωνσταντίνου Αρβανιτόπουλου (133099/Γ2 της 19/9/2013) επέτρεπε αντίθετα την εξαίρεση με απλή επίκληση «λόγων θρησκευτικής συνείδησης, χωρίς να είναι υποχρεωτική η αναφορά του θρησκεύματος στο οποίο ανήκει» ο μαθητής. </vt:lpstr>
      <vt:lpstr>ΥΠΕΥΘΥΝΗ ΔΗΛΩΣΗ (άρθρο 8 Ν.1599/1986)   Η ακρίβεια των στοιχείων που υποβάλλονται με αυτή τη δήλωση μπορεί να ελεγχθεί με βάση το αρχείο άλλων υπηρεσιών (άρθρο 8 παρ. 4 Ν. 1599/1986) </vt:lpstr>
      <vt:lpstr>Ενδεικτικό περιεχόμενο Υπεύθυνης Δήλωσης για Απαλλαγή από τα Θρησκευτικά για μαθητές Δημοτικού-Γυμνασίου </vt:lpstr>
      <vt:lpstr>Παρουσίαση του PowerPoint</vt:lpstr>
      <vt:lpstr>«Έγκριση απαλλαγής ορθόδοξου χριστιανού μαθητή από το μάθημα των θρησκευτικών δεν είναι δυνατή", ανεξιθρησκεία είπατε;...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26</cp:revision>
  <dcterms:created xsi:type="dcterms:W3CDTF">2018-11-20T07:13:08Z</dcterms:created>
  <dcterms:modified xsi:type="dcterms:W3CDTF">2018-12-08T14:38:28Z</dcterms:modified>
</cp:coreProperties>
</file>