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1"/>
  </p:notesMasterIdLst>
  <p:sldIdLst>
    <p:sldId id="416" r:id="rId2"/>
    <p:sldId id="283" r:id="rId3"/>
    <p:sldId id="284" r:id="rId4"/>
    <p:sldId id="285" r:id="rId5"/>
    <p:sldId id="290" r:id="rId6"/>
    <p:sldId id="296" r:id="rId7"/>
    <p:sldId id="293" r:id="rId8"/>
    <p:sldId id="400" r:id="rId9"/>
    <p:sldId id="397" r:id="rId10"/>
    <p:sldId id="395" r:id="rId11"/>
    <p:sldId id="394" r:id="rId12"/>
    <p:sldId id="398" r:id="rId13"/>
    <p:sldId id="297" r:id="rId14"/>
    <p:sldId id="401" r:id="rId15"/>
    <p:sldId id="399" r:id="rId16"/>
    <p:sldId id="402" r:id="rId17"/>
    <p:sldId id="404" r:id="rId18"/>
    <p:sldId id="396" r:id="rId19"/>
    <p:sldId id="403" r:id="rId20"/>
    <p:sldId id="405" r:id="rId21"/>
    <p:sldId id="393" r:id="rId22"/>
    <p:sldId id="298" r:id="rId23"/>
    <p:sldId id="299" r:id="rId24"/>
    <p:sldId id="300" r:id="rId25"/>
    <p:sldId id="301" r:id="rId26"/>
    <p:sldId id="302" r:id="rId27"/>
    <p:sldId id="406" r:id="rId28"/>
    <p:sldId id="409" r:id="rId29"/>
    <p:sldId id="408" r:id="rId30"/>
    <p:sldId id="303" r:id="rId31"/>
    <p:sldId id="304" r:id="rId32"/>
    <p:sldId id="305" r:id="rId33"/>
    <p:sldId id="306" r:id="rId34"/>
    <p:sldId id="307" r:id="rId35"/>
    <p:sldId id="308" r:id="rId36"/>
    <p:sldId id="313" r:id="rId37"/>
    <p:sldId id="418" r:id="rId38"/>
    <p:sldId id="309" r:id="rId39"/>
    <p:sldId id="311" r:id="rId40"/>
    <p:sldId id="364" r:id="rId41"/>
    <p:sldId id="314" r:id="rId42"/>
    <p:sldId id="317" r:id="rId43"/>
    <p:sldId id="410" r:id="rId44"/>
    <p:sldId id="411" r:id="rId45"/>
    <p:sldId id="414" r:id="rId46"/>
    <p:sldId id="415" r:id="rId47"/>
    <p:sldId id="318" r:id="rId48"/>
    <p:sldId id="319" r:id="rId49"/>
    <p:sldId id="320" r:id="rId50"/>
    <p:sldId id="327" r:id="rId51"/>
    <p:sldId id="328" r:id="rId52"/>
    <p:sldId id="324" r:id="rId53"/>
    <p:sldId id="325" r:id="rId54"/>
    <p:sldId id="326" r:id="rId55"/>
    <p:sldId id="329" r:id="rId56"/>
    <p:sldId id="330" r:id="rId57"/>
    <p:sldId id="331" r:id="rId58"/>
    <p:sldId id="362" r:id="rId59"/>
    <p:sldId id="417" r:id="rId60"/>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2979" autoAdjust="0"/>
    <p:restoredTop sz="93515" autoAdjust="0"/>
  </p:normalViewPr>
  <p:slideViewPr>
    <p:cSldViewPr snapToGrid="0">
      <p:cViewPr varScale="1">
        <p:scale>
          <a:sx n="82" d="100"/>
          <a:sy n="82" d="100"/>
        </p:scale>
        <p:origin x="-1315" y="-91"/>
      </p:cViewPr>
      <p:guideLst>
        <p:guide orient="horz" pos="2160"/>
        <p:guide pos="2880"/>
      </p:guideLst>
    </p:cSldViewPr>
  </p:slideViewPr>
  <p:notesTextViewPr>
    <p:cViewPr>
      <p:scale>
        <a:sx n="1" d="1"/>
        <a:sy n="1" d="1"/>
      </p:scale>
      <p:origin x="0" y="0"/>
    </p:cViewPr>
  </p:notesTextViewPr>
  <p:sorterViewPr>
    <p:cViewPr>
      <p:scale>
        <a:sx n="200" d="100"/>
        <a:sy n="200" d="100"/>
      </p:scale>
      <p:origin x="0" y="557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BE2757-BD44-4F82-8B5C-3982B5884F58}" type="datetimeFigureOut">
              <a:rPr lang="el-GR" smtClean="0"/>
              <a:t>18/11/2017</a:t>
            </a:fld>
            <a:endParaRPr 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03ACE5-08AA-4E0E-ADEE-25B3DFD5FF0B}" type="slidenum">
              <a:rPr lang="el-GR" smtClean="0"/>
              <a:t>‹#›</a:t>
            </a:fld>
            <a:endParaRPr lang="el-GR"/>
          </a:p>
        </p:txBody>
      </p:sp>
    </p:spTree>
    <p:extLst>
      <p:ext uri="{BB962C8B-B14F-4D97-AF65-F5344CB8AC3E}">
        <p14:creationId xmlns:p14="http://schemas.microsoft.com/office/powerpoint/2010/main" val="2306687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Mosquito innate immune pathways. </a:t>
            </a:r>
            <a:r>
              <a:rPr lang="en-US" sz="1200"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A</a:t>
            </a:r>
            <a:r>
              <a:rPr lang="en-US" sz="1200" kern="1200" dirty="0" smtClean="0">
                <a:solidFill>
                  <a:schemeClr val="tx1"/>
                </a:solidFill>
                <a:effectLst/>
                <a:latin typeface="+mn-lt"/>
                <a:ea typeface="+mn-ea"/>
                <a:cs typeface="+mn-cs"/>
              </a:rPr>
              <a:t>) Toll-pathway signaling is initiated by </a:t>
            </a:r>
            <a:r>
              <a:rPr lang="en-US" sz="1200" kern="1200" dirty="0" err="1" smtClean="0">
                <a:solidFill>
                  <a:schemeClr val="tx1"/>
                </a:solidFill>
                <a:effectLst/>
                <a:latin typeface="+mn-lt"/>
                <a:ea typeface="+mn-ea"/>
                <a:cs typeface="+mn-cs"/>
              </a:rPr>
              <a:t>Sp</a:t>
            </a:r>
            <a:r>
              <a:rPr lang="el-GR" sz="1200" kern="1200" dirty="0" smtClean="0">
                <a:solidFill>
                  <a:schemeClr val="tx1"/>
                </a:solidFill>
                <a:effectLst/>
                <a:latin typeface="+mn-lt"/>
                <a:ea typeface="+mn-ea"/>
                <a:cs typeface="+mn-cs"/>
              </a:rPr>
              <a:t>ӓ</a:t>
            </a:r>
            <a:r>
              <a:rPr lang="en-US" sz="1200" kern="1200" dirty="0" err="1" smtClean="0">
                <a:solidFill>
                  <a:schemeClr val="tx1"/>
                </a:solidFill>
                <a:effectLst/>
                <a:latin typeface="+mn-lt"/>
                <a:ea typeface="+mn-ea"/>
                <a:cs typeface="+mn-cs"/>
              </a:rPr>
              <a:t>tzle</a:t>
            </a:r>
            <a:r>
              <a:rPr lang="en-US" sz="1200" kern="1200" dirty="0" smtClean="0">
                <a:solidFill>
                  <a:schemeClr val="tx1"/>
                </a:solidFill>
                <a:effectLst/>
                <a:latin typeface="+mn-lt"/>
                <a:ea typeface="+mn-ea"/>
                <a:cs typeface="+mn-cs"/>
              </a:rPr>
              <a:t> 5 binding to the Toll receptor, initiating the dissociation of </a:t>
            </a:r>
            <a:r>
              <a:rPr lang="en-US" sz="1200" kern="1200" dirty="0" err="1" smtClean="0">
                <a:solidFill>
                  <a:schemeClr val="tx1"/>
                </a:solidFill>
                <a:effectLst/>
                <a:latin typeface="+mn-lt"/>
                <a:ea typeface="+mn-ea"/>
                <a:cs typeface="+mn-cs"/>
              </a:rPr>
              <a:t>Dif</a:t>
            </a:r>
            <a:r>
              <a:rPr lang="en-US" sz="1200" kern="1200" dirty="0" smtClean="0">
                <a:solidFill>
                  <a:schemeClr val="tx1"/>
                </a:solidFill>
                <a:effectLst/>
                <a:latin typeface="+mn-lt"/>
                <a:ea typeface="+mn-ea"/>
                <a:cs typeface="+mn-cs"/>
              </a:rPr>
              <a:t> from Cactus. </a:t>
            </a:r>
            <a:r>
              <a:rPr lang="en-US" sz="1200" kern="1200" dirty="0" err="1" smtClean="0">
                <a:solidFill>
                  <a:schemeClr val="tx1"/>
                </a:solidFill>
                <a:effectLst/>
                <a:latin typeface="+mn-lt"/>
                <a:ea typeface="+mn-ea"/>
                <a:cs typeface="+mn-cs"/>
              </a:rPr>
              <a:t>Dif</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translocates</a:t>
            </a:r>
            <a:r>
              <a:rPr lang="en-US" sz="1200" kern="1200" dirty="0" smtClean="0">
                <a:solidFill>
                  <a:schemeClr val="tx1"/>
                </a:solidFill>
                <a:effectLst/>
                <a:latin typeface="+mn-lt"/>
                <a:ea typeface="+mn-ea"/>
                <a:cs typeface="+mn-cs"/>
              </a:rPr>
              <a:t> to the nucleus where it initiates transcription of antimicrobial genes; (</a:t>
            </a:r>
            <a:r>
              <a:rPr lang="en-US" sz="1200" b="1" kern="1200" dirty="0" smtClean="0">
                <a:solidFill>
                  <a:schemeClr val="tx1"/>
                </a:solidFill>
                <a:effectLst/>
                <a:latin typeface="+mn-lt"/>
                <a:ea typeface="+mn-ea"/>
                <a:cs typeface="+mn-cs"/>
              </a:rPr>
              <a:t>B</a:t>
            </a:r>
            <a:r>
              <a:rPr lang="en-US" sz="1200" kern="1200" dirty="0" smtClean="0">
                <a:solidFill>
                  <a:schemeClr val="tx1"/>
                </a:solidFill>
                <a:effectLst/>
                <a:latin typeface="+mn-lt"/>
                <a:ea typeface="+mn-ea"/>
                <a:cs typeface="+mn-cs"/>
              </a:rPr>
              <a:t>) Recognition of pathogen-associated molecular patterns (PAMPs) by peptidoglycan recognition protein-LC results in activation and translocation of Relish to the nucleus, and subsequent transcription of antimicrobial genes; (</a:t>
            </a:r>
            <a:r>
              <a:rPr lang="en-US" sz="1200" b="1" kern="120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 Extracellular unpaired (</a:t>
            </a:r>
            <a:r>
              <a:rPr lang="en-US" sz="1200" kern="1200" dirty="0" err="1" smtClean="0">
                <a:solidFill>
                  <a:schemeClr val="tx1"/>
                </a:solidFill>
                <a:effectLst/>
                <a:latin typeface="+mn-lt"/>
                <a:ea typeface="+mn-ea"/>
                <a:cs typeface="+mn-cs"/>
              </a:rPr>
              <a:t>upd</a:t>
            </a:r>
            <a:r>
              <a:rPr lang="en-US" sz="1200" kern="1200" dirty="0" smtClean="0">
                <a:solidFill>
                  <a:schemeClr val="tx1"/>
                </a:solidFill>
                <a:effectLst/>
                <a:latin typeface="+mn-lt"/>
                <a:ea typeface="+mn-ea"/>
                <a:cs typeface="+mn-cs"/>
              </a:rPr>
              <a:t>) binds to the transmembrane receptor </a:t>
            </a:r>
            <a:r>
              <a:rPr lang="en-US" sz="1200" kern="1200" dirty="0" err="1" smtClean="0">
                <a:solidFill>
                  <a:schemeClr val="tx1"/>
                </a:solidFill>
                <a:effectLst/>
                <a:latin typeface="+mn-lt"/>
                <a:ea typeface="+mn-ea"/>
                <a:cs typeface="+mn-cs"/>
              </a:rPr>
              <a:t>Domeless</a:t>
            </a:r>
            <a:r>
              <a:rPr lang="en-US" sz="1200" kern="1200" dirty="0" smtClean="0">
                <a:solidFill>
                  <a:schemeClr val="tx1"/>
                </a:solidFill>
                <a:effectLst/>
                <a:latin typeface="+mn-lt"/>
                <a:ea typeface="+mn-ea"/>
                <a:cs typeface="+mn-cs"/>
              </a:rPr>
              <a:t>, initiating dimerization of Stat92E, resulting in the subsequent transcription of antimicrobial genes. (</a:t>
            </a:r>
            <a:r>
              <a:rPr lang="en-US" sz="1200" b="1" kern="1200" dirty="0" smtClean="0">
                <a:solidFill>
                  <a:schemeClr val="tx1"/>
                </a:solidFill>
                <a:effectLst/>
                <a:latin typeface="+mn-lt"/>
                <a:ea typeface="+mn-ea"/>
                <a:cs typeface="+mn-cs"/>
              </a:rPr>
              <a:t>D</a:t>
            </a:r>
            <a:r>
              <a:rPr lang="en-US" sz="1200" kern="1200" dirty="0" smtClean="0">
                <a:solidFill>
                  <a:schemeClr val="tx1"/>
                </a:solidFill>
                <a:effectLst/>
                <a:latin typeface="+mn-lt"/>
                <a:ea typeface="+mn-ea"/>
                <a:cs typeface="+mn-cs"/>
              </a:rPr>
              <a:t>) The </a:t>
            </a:r>
            <a:r>
              <a:rPr lang="en-US" sz="1200" kern="1200" dirty="0" err="1" smtClean="0">
                <a:solidFill>
                  <a:schemeClr val="tx1"/>
                </a:solidFill>
                <a:effectLst/>
                <a:latin typeface="+mn-lt"/>
                <a:ea typeface="+mn-ea"/>
                <a:cs typeface="+mn-cs"/>
              </a:rPr>
              <a:t>prophenoloxidase</a:t>
            </a:r>
            <a:r>
              <a:rPr lang="en-US" sz="1200" kern="1200" dirty="0" smtClean="0">
                <a:solidFill>
                  <a:schemeClr val="tx1"/>
                </a:solidFill>
                <a:effectLst/>
                <a:latin typeface="+mn-lt"/>
                <a:ea typeface="+mn-ea"/>
                <a:cs typeface="+mn-cs"/>
              </a:rPr>
              <a:t> cascade is activated by PAMP activation of the serine proteinase cascade. The pro-</a:t>
            </a:r>
            <a:r>
              <a:rPr lang="en-US" sz="1200" kern="1200" dirty="0" err="1" smtClean="0">
                <a:solidFill>
                  <a:schemeClr val="tx1"/>
                </a:solidFill>
                <a:effectLst/>
                <a:latin typeface="+mn-lt"/>
                <a:ea typeface="+mn-ea"/>
                <a:cs typeface="+mn-cs"/>
              </a:rPr>
              <a:t>prophenoloxidase</a:t>
            </a:r>
            <a:r>
              <a:rPr lang="en-US" sz="1200" kern="1200" dirty="0" smtClean="0">
                <a:solidFill>
                  <a:schemeClr val="tx1"/>
                </a:solidFill>
                <a:effectLst/>
                <a:latin typeface="+mn-lt"/>
                <a:ea typeface="+mn-ea"/>
                <a:cs typeface="+mn-cs"/>
              </a:rPr>
              <a:t> activating enzyme (PPAE) peptide becomes activated upon cleavage by upstream serine proteinases, resulting in the activation of </a:t>
            </a:r>
            <a:r>
              <a:rPr lang="en-US" sz="1200" kern="1200" dirty="0" err="1" smtClean="0">
                <a:solidFill>
                  <a:schemeClr val="tx1"/>
                </a:solidFill>
                <a:effectLst/>
                <a:latin typeface="+mn-lt"/>
                <a:ea typeface="+mn-ea"/>
                <a:cs typeface="+mn-cs"/>
              </a:rPr>
              <a:t>phenoloxidase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Phenoloxidase</a:t>
            </a:r>
            <a:r>
              <a:rPr lang="en-US" sz="1200" kern="1200" dirty="0" smtClean="0">
                <a:solidFill>
                  <a:schemeClr val="tx1"/>
                </a:solidFill>
                <a:effectLst/>
                <a:latin typeface="+mn-lt"/>
                <a:ea typeface="+mn-ea"/>
                <a:cs typeface="+mn-cs"/>
              </a:rPr>
              <a:t> converts phenol to </a:t>
            </a:r>
            <a:r>
              <a:rPr lang="en-US" sz="1200" kern="1200" dirty="0" err="1" smtClean="0">
                <a:solidFill>
                  <a:schemeClr val="tx1"/>
                </a:solidFill>
                <a:effectLst/>
                <a:latin typeface="+mn-lt"/>
                <a:ea typeface="+mn-ea"/>
                <a:cs typeface="+mn-cs"/>
              </a:rPr>
              <a:t>quinones</a:t>
            </a:r>
            <a:r>
              <a:rPr lang="en-US" sz="1200" kern="1200" dirty="0" smtClean="0">
                <a:solidFill>
                  <a:schemeClr val="tx1"/>
                </a:solidFill>
                <a:effectLst/>
                <a:latin typeface="+mn-lt"/>
                <a:ea typeface="+mn-ea"/>
                <a:cs typeface="+mn-cs"/>
              </a:rPr>
              <a:t>, and eventually melanin; (</a:t>
            </a:r>
            <a:r>
              <a:rPr lang="en-US" sz="1200" b="1" kern="1200" dirty="0" smtClean="0">
                <a:solidFill>
                  <a:schemeClr val="tx1"/>
                </a:solidFill>
                <a:effectLst/>
                <a:latin typeface="+mn-lt"/>
                <a:ea typeface="+mn-ea"/>
                <a:cs typeface="+mn-cs"/>
              </a:rPr>
              <a:t>E</a:t>
            </a:r>
            <a:r>
              <a:rPr lang="en-US" sz="1200" kern="1200" dirty="0" smtClean="0">
                <a:solidFill>
                  <a:schemeClr val="tx1"/>
                </a:solidFill>
                <a:effectLst/>
                <a:latin typeface="+mn-lt"/>
                <a:ea typeface="+mn-ea"/>
                <a:cs typeface="+mn-cs"/>
              </a:rPr>
              <a:t>) The </a:t>
            </a:r>
            <a:r>
              <a:rPr lang="en-US" sz="1200" kern="1200" dirty="0" err="1" smtClean="0">
                <a:solidFill>
                  <a:schemeClr val="tx1"/>
                </a:solidFill>
                <a:effectLst/>
                <a:latin typeface="+mn-lt"/>
                <a:ea typeface="+mn-ea"/>
                <a:cs typeface="+mn-cs"/>
              </a:rPr>
              <a:t>piRNA</a:t>
            </a:r>
            <a:r>
              <a:rPr lang="en-US" sz="1200" kern="1200" dirty="0" smtClean="0">
                <a:solidFill>
                  <a:schemeClr val="tx1"/>
                </a:solidFill>
                <a:effectLst/>
                <a:latin typeface="+mn-lt"/>
                <a:ea typeface="+mn-ea"/>
                <a:cs typeface="+mn-cs"/>
              </a:rPr>
              <a:t> pathway may play a compensatory role to the </a:t>
            </a:r>
            <a:r>
              <a:rPr lang="en-US" sz="1200" kern="1200" dirty="0" err="1" smtClean="0">
                <a:solidFill>
                  <a:schemeClr val="tx1"/>
                </a:solidFill>
                <a:effectLst/>
                <a:latin typeface="+mn-lt"/>
                <a:ea typeface="+mn-ea"/>
                <a:cs typeface="+mn-cs"/>
              </a:rPr>
              <a:t>exo</a:t>
            </a:r>
            <a:r>
              <a:rPr lang="en-US" sz="1200" kern="1200" dirty="0" smtClean="0">
                <a:solidFill>
                  <a:schemeClr val="tx1"/>
                </a:solidFill>
                <a:effectLst/>
                <a:latin typeface="+mn-lt"/>
                <a:ea typeface="+mn-ea"/>
                <a:cs typeface="+mn-cs"/>
              </a:rPr>
              <a:t>-RNAi pathway during arbovirus infection. Primary </a:t>
            </a:r>
            <a:r>
              <a:rPr lang="en-US" sz="1200" kern="1200" dirty="0" err="1" smtClean="0">
                <a:solidFill>
                  <a:schemeClr val="tx1"/>
                </a:solidFill>
                <a:effectLst/>
                <a:latin typeface="+mn-lt"/>
                <a:ea typeface="+mn-ea"/>
                <a:cs typeface="+mn-cs"/>
              </a:rPr>
              <a:t>piRNAs</a:t>
            </a:r>
            <a:r>
              <a:rPr lang="en-US" sz="1200" kern="1200" dirty="0" smtClean="0">
                <a:solidFill>
                  <a:schemeClr val="tx1"/>
                </a:solidFill>
                <a:effectLst/>
                <a:latin typeface="+mn-lt"/>
                <a:ea typeface="+mn-ea"/>
                <a:cs typeface="+mn-cs"/>
              </a:rPr>
              <a:t> are fed into the “ping-pong dependent” amplification cycle, whereby cleavage of cognate mRNA leads to production of secondary </a:t>
            </a:r>
            <a:r>
              <a:rPr lang="en-US" sz="1200" kern="1200" dirty="0" err="1" smtClean="0">
                <a:solidFill>
                  <a:schemeClr val="tx1"/>
                </a:solidFill>
                <a:effectLst/>
                <a:latin typeface="+mn-lt"/>
                <a:ea typeface="+mn-ea"/>
                <a:cs typeface="+mn-cs"/>
              </a:rPr>
              <a:t>piRNAs</a:t>
            </a:r>
            <a:r>
              <a:rPr lang="en-US" sz="1200" kern="1200" dirty="0" smtClean="0">
                <a:solidFill>
                  <a:schemeClr val="tx1"/>
                </a:solidFill>
                <a:effectLst/>
                <a:latin typeface="+mn-lt"/>
                <a:ea typeface="+mn-ea"/>
                <a:cs typeface="+mn-cs"/>
              </a:rPr>
              <a:t>. These in turn bind to complementary transcripts, re-starting the cycle. (</a:t>
            </a:r>
            <a:r>
              <a:rPr lang="en-US" sz="1200" b="1" kern="1200" dirty="0" smtClean="0">
                <a:solidFill>
                  <a:schemeClr val="tx1"/>
                </a:solidFill>
                <a:effectLst/>
                <a:latin typeface="+mn-lt"/>
                <a:ea typeface="+mn-ea"/>
                <a:cs typeface="+mn-cs"/>
              </a:rPr>
              <a:t>F</a:t>
            </a:r>
            <a:r>
              <a:rPr lang="en-US" sz="1200" kern="1200" dirty="0" smtClean="0">
                <a:solidFill>
                  <a:schemeClr val="tx1"/>
                </a:solidFill>
                <a:effectLst/>
                <a:latin typeface="+mn-lt"/>
                <a:ea typeface="+mn-ea"/>
                <a:cs typeface="+mn-cs"/>
              </a:rPr>
              <a:t>) The </a:t>
            </a:r>
            <a:r>
              <a:rPr lang="en-US" sz="1200" kern="1200" dirty="0" err="1" smtClean="0">
                <a:solidFill>
                  <a:schemeClr val="tx1"/>
                </a:solidFill>
                <a:effectLst/>
                <a:latin typeface="+mn-lt"/>
                <a:ea typeface="+mn-ea"/>
                <a:cs typeface="+mn-cs"/>
              </a:rPr>
              <a:t>exo</a:t>
            </a:r>
            <a:r>
              <a:rPr lang="en-US" sz="1200" kern="1200" dirty="0" smtClean="0">
                <a:solidFill>
                  <a:schemeClr val="tx1"/>
                </a:solidFill>
                <a:effectLst/>
                <a:latin typeface="+mn-lt"/>
                <a:ea typeface="+mn-ea"/>
                <a:cs typeface="+mn-cs"/>
              </a:rPr>
              <a:t>-RNAi pathway is initiated by cellular recognition of exogenous dsRNA. DCR2 cleavage of long dsRNA results in 21nt siRNA duplexes, which are loaded into the RISC. Single-stranded guide strand siRNAs direct RISC to viral genomic RNA by sequence complementarity, leading to cleavage of the virus RNA by AGO2. The </a:t>
            </a:r>
            <a:r>
              <a:rPr lang="en-US" sz="1200" kern="1200" dirty="0" err="1" smtClean="0">
                <a:solidFill>
                  <a:schemeClr val="tx1"/>
                </a:solidFill>
                <a:effectLst/>
                <a:latin typeface="+mn-lt"/>
                <a:ea typeface="+mn-ea"/>
                <a:cs typeface="+mn-cs"/>
              </a:rPr>
              <a:t>DExD</a:t>
            </a:r>
            <a:r>
              <a:rPr lang="en-US" sz="1200" kern="1200" dirty="0" smtClean="0">
                <a:solidFill>
                  <a:schemeClr val="tx1"/>
                </a:solidFill>
                <a:effectLst/>
                <a:latin typeface="+mn-lt"/>
                <a:ea typeface="+mn-ea"/>
                <a:cs typeface="+mn-cs"/>
              </a:rPr>
              <a:t>/H-domain of DCR2 also leads to induction of the secreted peptide </a:t>
            </a:r>
            <a:r>
              <a:rPr lang="en-US" sz="1200" i="1" kern="1200" dirty="0" err="1" smtClean="0">
                <a:solidFill>
                  <a:schemeClr val="tx1"/>
                </a:solidFill>
                <a:effectLst/>
                <a:latin typeface="+mn-lt"/>
                <a:ea typeface="+mn-ea"/>
                <a:cs typeface="+mn-cs"/>
              </a:rPr>
              <a:t>vago</a:t>
            </a:r>
            <a:r>
              <a:rPr lang="en-US" sz="1200" kern="1200" dirty="0" smtClean="0">
                <a:solidFill>
                  <a:schemeClr val="tx1"/>
                </a:solidFill>
                <a:effectLst/>
                <a:latin typeface="+mn-lt"/>
                <a:ea typeface="+mn-ea"/>
                <a:cs typeface="+mn-cs"/>
              </a:rPr>
              <a:t>, activating </a:t>
            </a:r>
            <a:r>
              <a:rPr lang="en-US" sz="1200" kern="1200" dirty="0" err="1" smtClean="0">
                <a:solidFill>
                  <a:schemeClr val="tx1"/>
                </a:solidFill>
                <a:effectLst/>
                <a:latin typeface="+mn-lt"/>
                <a:ea typeface="+mn-ea"/>
                <a:cs typeface="+mn-cs"/>
              </a:rPr>
              <a:t>Jak</a:t>
            </a:r>
            <a:r>
              <a:rPr lang="en-US" sz="1200" kern="1200" dirty="0" smtClean="0">
                <a:solidFill>
                  <a:schemeClr val="tx1"/>
                </a:solidFill>
                <a:effectLst/>
                <a:latin typeface="+mn-lt"/>
                <a:ea typeface="+mn-ea"/>
                <a:cs typeface="+mn-cs"/>
              </a:rPr>
              <a:t>/STAT and leading to downstream activation of the virus-inducible gene </a:t>
            </a:r>
            <a:r>
              <a:rPr lang="en-US" sz="1200" i="1" kern="1200" dirty="0" smtClean="0">
                <a:solidFill>
                  <a:schemeClr val="tx1"/>
                </a:solidFill>
                <a:effectLst/>
                <a:latin typeface="+mn-lt"/>
                <a:ea typeface="+mn-ea"/>
                <a:cs typeface="+mn-cs"/>
              </a:rPr>
              <a:t>vir-1</a:t>
            </a:r>
            <a:r>
              <a:rPr lang="en-US" sz="1200" kern="1200" dirty="0" smtClean="0">
                <a:solidFill>
                  <a:schemeClr val="tx1"/>
                </a:solidFill>
                <a:effectLst/>
                <a:latin typeface="+mn-lt"/>
                <a:ea typeface="+mn-ea"/>
                <a:cs typeface="+mn-cs"/>
              </a:rPr>
              <a:t>, restricting virus replication. (</a:t>
            </a:r>
            <a:r>
              <a:rPr lang="en-US" sz="1200" b="1" kern="1200" dirty="0" smtClean="0">
                <a:solidFill>
                  <a:schemeClr val="tx1"/>
                </a:solidFill>
                <a:effectLst/>
                <a:latin typeface="+mn-lt"/>
                <a:ea typeface="+mn-ea"/>
                <a:cs typeface="+mn-cs"/>
              </a:rPr>
              <a:t>G</a:t>
            </a:r>
            <a:r>
              <a:rPr lang="en-US" sz="1200" kern="1200" dirty="0" smtClean="0">
                <a:solidFill>
                  <a:schemeClr val="tx1"/>
                </a:solidFill>
                <a:effectLst/>
                <a:latin typeface="+mn-lt"/>
                <a:ea typeface="+mn-ea"/>
                <a:cs typeface="+mn-cs"/>
              </a:rPr>
              <a:t>) Signaling by initiator caspases to effector caspases results in programmed cell death. H) Recognition of PAMPs by unknown PRRs inhibits TOR-mediated negative regulation of </a:t>
            </a:r>
            <a:r>
              <a:rPr lang="en-US" sz="1200" kern="1200" dirty="0" err="1" smtClean="0">
                <a:solidFill>
                  <a:schemeClr val="tx1"/>
                </a:solidFill>
                <a:effectLst/>
                <a:latin typeface="+mn-lt"/>
                <a:ea typeface="+mn-ea"/>
                <a:cs typeface="+mn-cs"/>
              </a:rPr>
              <a:t>phagophore</a:t>
            </a:r>
            <a:r>
              <a:rPr lang="en-US" sz="1200" kern="1200" dirty="0" smtClean="0">
                <a:solidFill>
                  <a:schemeClr val="tx1"/>
                </a:solidFill>
                <a:effectLst/>
                <a:latin typeface="+mn-lt"/>
                <a:ea typeface="+mn-ea"/>
                <a:cs typeface="+mn-cs"/>
              </a:rPr>
              <a:t> formation, leading to mature </a:t>
            </a:r>
            <a:r>
              <a:rPr lang="en-US" sz="1200" kern="1200" dirty="0" err="1" smtClean="0">
                <a:solidFill>
                  <a:schemeClr val="tx1"/>
                </a:solidFill>
                <a:effectLst/>
                <a:latin typeface="+mn-lt"/>
                <a:ea typeface="+mn-ea"/>
                <a:cs typeface="+mn-cs"/>
              </a:rPr>
              <a:t>autophagosomes</a:t>
            </a:r>
            <a:r>
              <a:rPr lang="en-US" sz="1200" kern="1200" dirty="0" smtClean="0">
                <a:solidFill>
                  <a:schemeClr val="tx1"/>
                </a:solidFill>
                <a:effectLst/>
                <a:latin typeface="+mn-lt"/>
                <a:ea typeface="+mn-ea"/>
                <a:cs typeface="+mn-cs"/>
              </a:rPr>
              <a:t>, which fuse to lysosomes leading to degradation of the contents of the </a:t>
            </a:r>
            <a:r>
              <a:rPr lang="en-US" sz="1200" kern="1200" dirty="0" err="1" smtClean="0">
                <a:solidFill>
                  <a:schemeClr val="tx1"/>
                </a:solidFill>
                <a:effectLst/>
                <a:latin typeface="+mn-lt"/>
                <a:ea typeface="+mn-ea"/>
                <a:cs typeface="+mn-cs"/>
              </a:rPr>
              <a:t>autophagosomes</a:t>
            </a:r>
            <a:r>
              <a:rPr lang="en-US" sz="1200" kern="1200" dirty="0" smtClean="0">
                <a:solidFill>
                  <a:schemeClr val="tx1"/>
                </a:solidFill>
                <a:effectLst/>
                <a:latin typeface="+mn-lt"/>
                <a:ea typeface="+mn-ea"/>
                <a:cs typeface="+mn-cs"/>
              </a:rPr>
              <a:t>.</a:t>
            </a:r>
            <a:endParaRPr lang="el-GR" sz="1200" kern="1200" dirty="0" smtClean="0">
              <a:solidFill>
                <a:schemeClr val="tx1"/>
              </a:solidFill>
              <a:effectLst/>
              <a:latin typeface="+mn-lt"/>
              <a:ea typeface="+mn-ea"/>
              <a:cs typeface="+mn-cs"/>
            </a:endParaRPr>
          </a:p>
          <a:p>
            <a:endParaRPr lang="el-GR" dirty="0"/>
          </a:p>
        </p:txBody>
      </p:sp>
      <p:sp>
        <p:nvSpPr>
          <p:cNvPr id="4" name="Slide Number Placeholder 3"/>
          <p:cNvSpPr>
            <a:spLocks noGrp="1"/>
          </p:cNvSpPr>
          <p:nvPr>
            <p:ph type="sldNum" sz="quarter" idx="10"/>
          </p:nvPr>
        </p:nvSpPr>
        <p:spPr/>
        <p:txBody>
          <a:bodyPr/>
          <a:lstStyle/>
          <a:p>
            <a:fld id="{9E03ACE5-08AA-4E0E-ADEE-25B3DFD5FF0B}" type="slidenum">
              <a:rPr lang="el-GR" smtClean="0"/>
              <a:t>21</a:t>
            </a:fld>
            <a:endParaRPr lang="el-GR"/>
          </a:p>
        </p:txBody>
      </p:sp>
    </p:spTree>
    <p:extLst>
      <p:ext uri="{BB962C8B-B14F-4D97-AF65-F5344CB8AC3E}">
        <p14:creationId xmlns:p14="http://schemas.microsoft.com/office/powerpoint/2010/main" val="574854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19A90D3-26F5-40EB-ACAF-3C5493DB003B}" type="datetimeFigureOut">
              <a:rPr lang="el-GR" smtClean="0"/>
              <a:t>18/11/2017</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913A0BB-4DAF-424C-A70E-426B71C5F8B6}" type="slidenum">
              <a:rPr lang="el-GR" smtClean="0"/>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9A90D3-26F5-40EB-ACAF-3C5493DB003B}" type="datetimeFigureOut">
              <a:rPr lang="el-GR" smtClean="0"/>
              <a:t>18/11/2017</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913A0BB-4DAF-424C-A70E-426B71C5F8B6}" type="slidenum">
              <a:rPr lang="el-GR" smtClean="0"/>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319A90D3-26F5-40EB-ACAF-3C5493DB003B}" type="datetimeFigureOut">
              <a:rPr lang="el-GR" smtClean="0"/>
              <a:t>18/11/2017</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913A0BB-4DAF-424C-A70E-426B71C5F8B6}" type="slidenum">
              <a:rPr lang="el-GR" smtClean="0"/>
              <a:t>‹#›</a:t>
            </a:fld>
            <a:endParaRPr lang="el-G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l-G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l-G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l-G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4891040B-1F65-4CB1-8236-79217CFEA089}" type="slidenum">
              <a:rPr lang="en-US" altLang="el-GR"/>
              <a:pPr/>
              <a:t>‹#›</a:t>
            </a:fld>
            <a:endParaRPr lang="en-US" altLang="el-GR"/>
          </a:p>
        </p:txBody>
      </p:sp>
    </p:spTree>
    <p:extLst>
      <p:ext uri="{BB962C8B-B14F-4D97-AF65-F5344CB8AC3E}">
        <p14:creationId xmlns:p14="http://schemas.microsoft.com/office/powerpoint/2010/main" val="893494163"/>
      </p:ext>
    </p:extLst>
  </p:cSld>
  <p:clrMapOvr>
    <a:masterClrMapping/>
  </p:clrMapOvr>
  <p:transition spd="slow">
    <p:strips dir="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endParaRPr lang="el-G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ltLang="el-GR"/>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ltLang="el-GR"/>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701DA452-0F27-441E-A603-87D69D2E89D5}" type="slidenum">
              <a:rPr lang="en-US" altLang="el-GR"/>
              <a:pPr/>
              <a:t>‹#›</a:t>
            </a:fld>
            <a:endParaRPr lang="en-US" altLang="el-GR"/>
          </a:p>
        </p:txBody>
      </p:sp>
    </p:spTree>
    <p:extLst>
      <p:ext uri="{BB962C8B-B14F-4D97-AF65-F5344CB8AC3E}">
        <p14:creationId xmlns:p14="http://schemas.microsoft.com/office/powerpoint/2010/main" val="1999800923"/>
      </p:ext>
    </p:extLst>
  </p:cSld>
  <p:clrMapOvr>
    <a:masterClrMapping/>
  </p:clrMapOvr>
  <p:transition spd="slow">
    <p:strips dir="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ltLang="el-G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ltLang="el-G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2427B8F9-D548-4E4A-8737-A977EBA4C5B3}" type="slidenum">
              <a:rPr lang="en-US" altLang="el-GR"/>
              <a:pPr/>
              <a:t>‹#›</a:t>
            </a:fld>
            <a:endParaRPr lang="en-US" altLang="el-GR"/>
          </a:p>
        </p:txBody>
      </p:sp>
    </p:spTree>
    <p:extLst>
      <p:ext uri="{BB962C8B-B14F-4D97-AF65-F5344CB8AC3E}">
        <p14:creationId xmlns:p14="http://schemas.microsoft.com/office/powerpoint/2010/main" val="3915608915"/>
      </p:ext>
    </p:extLst>
  </p:cSld>
  <p:clrMapOvr>
    <a:masterClrMapping/>
  </p:clrMapOvr>
  <p:transition spd="slow">
    <p:strips dir="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9A90D3-26F5-40EB-ACAF-3C5493DB003B}" type="datetimeFigureOut">
              <a:rPr lang="el-GR" smtClean="0"/>
              <a:t>18/11/2017</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913A0BB-4DAF-424C-A70E-426B71C5F8B6}" type="slidenum">
              <a:rPr lang="el-GR" smtClean="0"/>
              <a:t>‹#›</a:t>
            </a:fld>
            <a:endParaRPr lang="el-GR"/>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9A90D3-26F5-40EB-ACAF-3C5493DB003B}" type="datetimeFigureOut">
              <a:rPr lang="el-GR" smtClean="0"/>
              <a:t>18/11/2017</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913A0BB-4DAF-424C-A70E-426B71C5F8B6}" type="slidenum">
              <a:rPr lang="el-GR" smtClean="0"/>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319A90D3-26F5-40EB-ACAF-3C5493DB003B}" type="datetimeFigureOut">
              <a:rPr lang="el-GR" smtClean="0"/>
              <a:t>18/11/2017</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A913A0BB-4DAF-424C-A70E-426B71C5F8B6}" type="slidenum">
              <a:rPr lang="el-GR" smtClean="0"/>
              <a:t>‹#›</a:t>
            </a:fld>
            <a:endParaRPr lang="el-GR"/>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19A90D3-26F5-40EB-ACAF-3C5493DB003B}" type="datetimeFigureOut">
              <a:rPr lang="el-GR" smtClean="0"/>
              <a:t>18/11/2017</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A913A0BB-4DAF-424C-A70E-426B71C5F8B6}" type="slidenum">
              <a:rPr lang="el-GR" smtClean="0"/>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9A90D3-26F5-40EB-ACAF-3C5493DB003B}" type="datetimeFigureOut">
              <a:rPr lang="el-GR" smtClean="0"/>
              <a:t>18/11/2017</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A913A0BB-4DAF-424C-A70E-426B71C5F8B6}" type="slidenum">
              <a:rPr lang="el-GR" smtClean="0"/>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319A90D3-26F5-40EB-ACAF-3C5493DB003B}" type="datetimeFigureOut">
              <a:rPr lang="el-GR" smtClean="0"/>
              <a:t>18/11/2017</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A913A0BB-4DAF-424C-A70E-426B71C5F8B6}" type="slidenum">
              <a:rPr lang="el-GR" smtClean="0"/>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319A90D3-26F5-40EB-ACAF-3C5493DB003B}" type="datetimeFigureOut">
              <a:rPr lang="el-GR" smtClean="0"/>
              <a:t>18/11/2017</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A913A0BB-4DAF-424C-A70E-426B71C5F8B6}" type="slidenum">
              <a:rPr lang="el-GR" smtClean="0"/>
              <a:t>‹#›</a:t>
            </a:fld>
            <a:endParaRPr lang="el-GR"/>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9A90D3-26F5-40EB-ACAF-3C5493DB003B}" type="datetimeFigureOut">
              <a:rPr lang="el-GR" smtClean="0"/>
              <a:t>18/11/2017</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A913A0BB-4DAF-424C-A70E-426B71C5F8B6}" type="slidenum">
              <a:rPr lang="el-GR" smtClean="0"/>
              <a:t>‹#›</a:t>
            </a:fld>
            <a:endParaRPr lang="el-G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319A90D3-26F5-40EB-ACAF-3C5493DB003B}" type="datetimeFigureOut">
              <a:rPr lang="el-GR" smtClean="0"/>
              <a:t>18/11/2017</a:t>
            </a:fld>
            <a:endParaRPr lang="el-GR"/>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l-GR"/>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A913A0BB-4DAF-424C-A70E-426B71C5F8B6}" type="slidenum">
              <a:rPr lang="el-GR" smtClean="0"/>
              <a:t>‹#›</a:t>
            </a:fld>
            <a:endParaRPr lang="el-GR"/>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 id="2147483675" r:id="rId14"/>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 Id="rId4" Type="http://schemas.openxmlformats.org/officeDocument/2006/relationships/image" Target="../media/image40.jpeg"/></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4.xml"/><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6.png"/></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ctrTitle"/>
          </p:nvPr>
        </p:nvSpPr>
        <p:spPr>
          <a:xfrm>
            <a:off x="685800" y="4659547"/>
            <a:ext cx="7772400" cy="1074853"/>
          </a:xfrm>
        </p:spPr>
        <p:txBody>
          <a:bodyPr>
            <a:normAutofit/>
          </a:bodyPr>
          <a:lstStyle/>
          <a:p>
            <a:r>
              <a:rPr lang="el-GR" sz="6000" b="1" dirty="0" smtClean="0"/>
              <a:t>Φυσιολογία εντόμων-2</a:t>
            </a:r>
            <a:endParaRPr lang="el-GR" sz="6000" b="1" dirty="0"/>
          </a:p>
        </p:txBody>
      </p:sp>
    </p:spTree>
    <p:extLst>
      <p:ext uri="{BB962C8B-B14F-4D97-AF65-F5344CB8AC3E}">
        <p14:creationId xmlns:p14="http://schemas.microsoft.com/office/powerpoint/2010/main" val="11068321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nature.com/nri/journal/v14/n12/images/nri3763-f2.jpg"/>
          <p:cNvPicPr>
            <a:picLocks noChangeAspect="1" noChangeArrowheads="1"/>
          </p:cNvPicPr>
          <p:nvPr/>
        </p:nvPicPr>
        <p:blipFill rotWithShape="1">
          <a:blip r:embed="rId2">
            <a:extLst>
              <a:ext uri="{28A0092B-C50C-407E-A947-70E740481C1C}">
                <a14:useLocalDpi xmlns:a14="http://schemas.microsoft.com/office/drawing/2010/main" val="0"/>
              </a:ext>
            </a:extLst>
          </a:blip>
          <a:srcRect l="66078" b="12122"/>
          <a:stretch/>
        </p:blipFill>
        <p:spPr bwMode="auto">
          <a:xfrm>
            <a:off x="963038" y="0"/>
            <a:ext cx="3881337" cy="686533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068110" y="194497"/>
            <a:ext cx="3745149" cy="5324535"/>
          </a:xfrm>
          <a:prstGeom prst="rect">
            <a:avLst/>
          </a:prstGeom>
          <a:solidFill>
            <a:schemeClr val="bg1"/>
          </a:solidFill>
        </p:spPr>
        <p:txBody>
          <a:bodyPr wrap="square">
            <a:spAutoFit/>
          </a:bodyPr>
          <a:lstStyle/>
          <a:p>
            <a:r>
              <a:rPr lang="el-GR" sz="2000" b="1" dirty="0" smtClean="0">
                <a:latin typeface="Calibri" panose="020F0502020204030204" pitchFamily="34" charset="0"/>
              </a:rPr>
              <a:t>Το μονοπάτι </a:t>
            </a:r>
            <a:r>
              <a:rPr lang="en-US" sz="2000" b="1" dirty="0" smtClean="0">
                <a:latin typeface="Calibri" panose="020F0502020204030204" pitchFamily="34" charset="0"/>
              </a:rPr>
              <a:t>Toll </a:t>
            </a:r>
            <a:r>
              <a:rPr lang="el-GR" sz="2000" b="1" dirty="0" smtClean="0">
                <a:latin typeface="Calibri" panose="020F0502020204030204" pitchFamily="34" charset="0"/>
              </a:rPr>
              <a:t>στη </a:t>
            </a:r>
            <a:r>
              <a:rPr lang="en-US" sz="2000" b="1" i="1" dirty="0" smtClean="0">
                <a:latin typeface="Calibri" panose="020F0502020204030204" pitchFamily="34" charset="0"/>
              </a:rPr>
              <a:t>Drosophila</a:t>
            </a:r>
            <a:r>
              <a:rPr lang="en-US" sz="2000" b="1" dirty="0" smtClean="0">
                <a:latin typeface="Calibri" panose="020F0502020204030204" pitchFamily="34" charset="0"/>
              </a:rPr>
              <a:t>.</a:t>
            </a:r>
            <a:r>
              <a:rPr lang="en-US" sz="2000" dirty="0">
                <a:latin typeface="Calibri" panose="020F0502020204030204" pitchFamily="34" charset="0"/>
              </a:rPr>
              <a:t/>
            </a:r>
            <a:br>
              <a:rPr lang="en-US" sz="2000" dirty="0">
                <a:latin typeface="Calibri" panose="020F0502020204030204" pitchFamily="34" charset="0"/>
              </a:rPr>
            </a:br>
            <a:r>
              <a:rPr lang="el-GR" sz="2000" dirty="0" smtClean="0">
                <a:latin typeface="Calibri" panose="020F0502020204030204" pitchFamily="34" charset="0"/>
              </a:rPr>
              <a:t>Η σημερινή άποψη της </a:t>
            </a:r>
            <a:r>
              <a:rPr lang="en-US" sz="2000" dirty="0" smtClean="0">
                <a:latin typeface="Calibri" panose="020F0502020204030204" pitchFamily="34" charset="0"/>
              </a:rPr>
              <a:t>Toll-</a:t>
            </a:r>
            <a:r>
              <a:rPr lang="el-GR" sz="2000" dirty="0" smtClean="0">
                <a:latin typeface="Calibri" panose="020F0502020204030204" pitchFamily="34" charset="0"/>
              </a:rPr>
              <a:t>εξαρτώμενης επαγωγής των γονιδίων του ανοσοποιητικού συστήματος της </a:t>
            </a:r>
            <a:r>
              <a:rPr lang="en-US" sz="2000" i="1" dirty="0">
                <a:latin typeface="Calibri" panose="020F0502020204030204" pitchFamily="34" charset="0"/>
              </a:rPr>
              <a:t>Drosophila </a:t>
            </a:r>
            <a:r>
              <a:rPr lang="el-GR" sz="2000" dirty="0" smtClean="0">
                <a:latin typeface="Calibri" panose="020F0502020204030204" pitchFamily="34" charset="0"/>
              </a:rPr>
              <a:t>απέναντι σε μολύνσεις από μύκητες και </a:t>
            </a:r>
            <a:r>
              <a:rPr lang="en-US" sz="2000" dirty="0" smtClean="0">
                <a:latin typeface="Calibri" panose="020F0502020204030204" pitchFamily="34" charset="0"/>
              </a:rPr>
              <a:t>Gram</a:t>
            </a:r>
            <a:r>
              <a:rPr lang="el-GR" sz="2000" dirty="0" smtClean="0">
                <a:latin typeface="Calibri" panose="020F0502020204030204" pitchFamily="34" charset="0"/>
              </a:rPr>
              <a:t>+ βακτήρια</a:t>
            </a:r>
            <a:r>
              <a:rPr lang="en-US" sz="2000" dirty="0" smtClean="0">
                <a:latin typeface="Calibri" panose="020F0502020204030204" pitchFamily="34" charset="0"/>
              </a:rPr>
              <a:t>. </a:t>
            </a:r>
            <a:r>
              <a:rPr lang="el-GR" sz="2000" dirty="0" smtClean="0">
                <a:latin typeface="Calibri" panose="020F0502020204030204" pitchFamily="34" charset="0"/>
              </a:rPr>
              <a:t>Οι μικροοργανισμοί αυτοί γίνονται αντιληπτοί από πρωτεΐνες αναγνώρισης προτύπων, μια διαδικασία που ακολουθείται από </a:t>
            </a:r>
            <a:r>
              <a:rPr lang="el-GR" sz="2000" dirty="0" err="1" smtClean="0">
                <a:latin typeface="Calibri" panose="020F0502020204030204" pitchFamily="34" charset="0"/>
              </a:rPr>
              <a:t>προτεολυτική</a:t>
            </a:r>
            <a:r>
              <a:rPr lang="el-GR" sz="2000" dirty="0" smtClean="0">
                <a:latin typeface="Calibri" panose="020F0502020204030204" pitchFamily="34" charset="0"/>
              </a:rPr>
              <a:t> διάσπαση του πολυπεπτιδίου </a:t>
            </a:r>
            <a:r>
              <a:rPr lang="en-US" sz="2000" dirty="0" smtClean="0">
                <a:latin typeface="Calibri" panose="020F0502020204030204" pitchFamily="34" charset="0"/>
              </a:rPr>
              <a:t>Spätzle</a:t>
            </a:r>
            <a:r>
              <a:rPr lang="el-GR" sz="2000" dirty="0" smtClean="0">
                <a:latin typeface="Calibri" panose="020F0502020204030204" pitchFamily="34" charset="0"/>
              </a:rPr>
              <a:t>. Το</a:t>
            </a:r>
            <a:r>
              <a:rPr lang="en-US" sz="2000" dirty="0" smtClean="0">
                <a:latin typeface="Calibri" panose="020F0502020204030204" pitchFamily="34" charset="0"/>
              </a:rPr>
              <a:t> Spätzle </a:t>
            </a:r>
            <a:r>
              <a:rPr lang="el-GR" sz="2000" dirty="0" smtClean="0">
                <a:latin typeface="Calibri" panose="020F0502020204030204" pitchFamily="34" charset="0"/>
              </a:rPr>
              <a:t>ενεργοποιεί το </a:t>
            </a:r>
            <a:r>
              <a:rPr lang="en-US" sz="2000" dirty="0" smtClean="0">
                <a:latin typeface="Calibri" panose="020F0502020204030204" pitchFamily="34" charset="0"/>
              </a:rPr>
              <a:t>Toll</a:t>
            </a:r>
            <a:r>
              <a:rPr lang="en-US" sz="2000" dirty="0">
                <a:latin typeface="Calibri" panose="020F0502020204030204" pitchFamily="34" charset="0"/>
              </a:rPr>
              <a:t>, </a:t>
            </a:r>
            <a:r>
              <a:rPr lang="el-GR" sz="2000" dirty="0" smtClean="0">
                <a:latin typeface="Calibri" panose="020F0502020204030204" pitchFamily="34" charset="0"/>
              </a:rPr>
              <a:t>γεγονός που οδηγεί στη διάσπαση της </a:t>
            </a:r>
            <a:r>
              <a:rPr lang="en-US" sz="2000" dirty="0" smtClean="0">
                <a:latin typeface="Calibri" panose="020F0502020204030204" pitchFamily="34" charset="0"/>
              </a:rPr>
              <a:t>Cactus </a:t>
            </a:r>
            <a:r>
              <a:rPr lang="el-GR" sz="2000" dirty="0" smtClean="0">
                <a:latin typeface="Calibri" panose="020F0502020204030204" pitchFamily="34" charset="0"/>
              </a:rPr>
              <a:t>και τη μετατόπιση της πρωτεΐνης </a:t>
            </a:r>
            <a:r>
              <a:rPr lang="en-US" sz="2000" dirty="0" smtClean="0">
                <a:latin typeface="Calibri" panose="020F0502020204030204" pitchFamily="34" charset="0"/>
              </a:rPr>
              <a:t>DIF</a:t>
            </a:r>
            <a:r>
              <a:rPr lang="el-GR" sz="2000" dirty="0" smtClean="0">
                <a:latin typeface="Calibri" panose="020F0502020204030204" pitchFamily="34" charset="0"/>
              </a:rPr>
              <a:t> στον πυρήνα</a:t>
            </a:r>
            <a:r>
              <a:rPr lang="en-US" sz="2000" dirty="0" smtClean="0">
                <a:latin typeface="Calibri" panose="020F0502020204030204" pitchFamily="34" charset="0"/>
              </a:rPr>
              <a:t>. </a:t>
            </a:r>
            <a:endParaRPr lang="el-GR" sz="2000" dirty="0">
              <a:latin typeface="Calibri" panose="020F0502020204030204" pitchFamily="34" charset="0"/>
            </a:endParaRPr>
          </a:p>
        </p:txBody>
      </p:sp>
    </p:spTree>
    <p:extLst>
      <p:ext uri="{BB962C8B-B14F-4D97-AF65-F5344CB8AC3E}">
        <p14:creationId xmlns:p14="http://schemas.microsoft.com/office/powerpoint/2010/main" val="22066184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nature.com/nri/journal/v14/n12/images/nri3763-f2.jpg"/>
          <p:cNvPicPr>
            <a:picLocks noChangeAspect="1" noChangeArrowheads="1"/>
          </p:cNvPicPr>
          <p:nvPr/>
        </p:nvPicPr>
        <p:blipFill rotWithShape="1">
          <a:blip r:embed="rId2">
            <a:extLst>
              <a:ext uri="{28A0092B-C50C-407E-A947-70E740481C1C}">
                <a14:useLocalDpi xmlns:a14="http://schemas.microsoft.com/office/drawing/2010/main" val="0"/>
              </a:ext>
            </a:extLst>
          </a:blip>
          <a:srcRect r="33616" b="8658"/>
          <a:stretch/>
        </p:blipFill>
        <p:spPr bwMode="auto">
          <a:xfrm>
            <a:off x="1" y="48640"/>
            <a:ext cx="6050606" cy="681025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6"/>
          <p:cNvSpPr>
            <a:spLocks noChangeArrowheads="1"/>
          </p:cNvSpPr>
          <p:nvPr/>
        </p:nvSpPr>
        <p:spPr bwMode="auto">
          <a:xfrm>
            <a:off x="6050607" y="214800"/>
            <a:ext cx="3054485" cy="4093428"/>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el-GR" sz="2000" b="1" i="0" u="none" strike="noStrike" cap="none" normalizeH="0" baseline="0" dirty="0" smtClean="0">
                <a:ln>
                  <a:noFill/>
                </a:ln>
                <a:solidFill>
                  <a:schemeClr val="tx1"/>
                </a:solidFill>
                <a:effectLst/>
                <a:latin typeface="Calibri" panose="020F0502020204030204" pitchFamily="34" charset="0"/>
                <a:cs typeface="Arial" charset="0"/>
              </a:rPr>
              <a:t>Το μονοπάτι </a:t>
            </a:r>
            <a:r>
              <a:rPr kumimoji="0" lang="el-GR" altLang="el-GR" sz="2000" b="1" i="0" u="none" strike="noStrike" cap="none" normalizeH="0" baseline="0" dirty="0" err="1" smtClean="0">
                <a:ln>
                  <a:noFill/>
                </a:ln>
                <a:solidFill>
                  <a:schemeClr val="tx1"/>
                </a:solidFill>
                <a:effectLst/>
                <a:latin typeface="Calibri" panose="020F0502020204030204" pitchFamily="34" charset="0"/>
                <a:cs typeface="Arial" charset="0"/>
              </a:rPr>
              <a:t>Imd</a:t>
            </a:r>
            <a:r>
              <a:rPr kumimoji="0" lang="el-GR" altLang="el-GR" sz="2000" b="1" i="0" u="none" strike="noStrike" cap="none" normalizeH="0" baseline="0" dirty="0" smtClean="0">
                <a:ln>
                  <a:noFill/>
                </a:ln>
                <a:solidFill>
                  <a:schemeClr val="tx1"/>
                </a:solidFill>
                <a:effectLst/>
                <a:latin typeface="Calibri" panose="020F0502020204030204" pitchFamily="34" charset="0"/>
                <a:cs typeface="Arial" charset="0"/>
              </a:rPr>
              <a:t> στη </a:t>
            </a:r>
            <a:r>
              <a:rPr kumimoji="0" lang="el-GR" altLang="el-GR" sz="2000" b="1" i="1" u="none" strike="noStrike" cap="none" normalizeH="0" baseline="0" dirty="0" err="1" smtClean="0">
                <a:ln>
                  <a:noFill/>
                </a:ln>
                <a:solidFill>
                  <a:schemeClr val="tx1"/>
                </a:solidFill>
                <a:effectLst/>
                <a:latin typeface="Calibri" panose="020F0502020204030204" pitchFamily="34" charset="0"/>
                <a:cs typeface="Arial" charset="0"/>
              </a:rPr>
              <a:t>Drosophila</a:t>
            </a:r>
            <a:r>
              <a:rPr kumimoji="0" lang="el-GR" altLang="el-GR" sz="2000" b="1" i="0" u="none" strike="noStrike" cap="none" normalizeH="0" baseline="0" dirty="0" smtClean="0">
                <a:ln>
                  <a:noFill/>
                </a:ln>
                <a:solidFill>
                  <a:schemeClr val="tx1"/>
                </a:solidFill>
                <a:effectLst/>
                <a:latin typeface="Calibri" panose="020F0502020204030204" pitchFamily="34" charset="0"/>
                <a:cs typeface="Arial" charset="0"/>
              </a:rPr>
              <a:t/>
            </a:r>
            <a:br>
              <a:rPr kumimoji="0" lang="el-GR" altLang="el-GR" sz="2000" b="1" i="0" u="none" strike="noStrike" cap="none" normalizeH="0" baseline="0" dirty="0" smtClean="0">
                <a:ln>
                  <a:noFill/>
                </a:ln>
                <a:solidFill>
                  <a:schemeClr val="tx1"/>
                </a:solidFill>
                <a:effectLst/>
                <a:latin typeface="Calibri" panose="020F0502020204030204" pitchFamily="34" charset="0"/>
                <a:cs typeface="Arial" charset="0"/>
              </a:rPr>
            </a:br>
            <a:r>
              <a:rPr kumimoji="0" lang="en-US" altLang="el-GR" sz="2000" i="0" u="none" strike="noStrike" cap="none" normalizeH="0" baseline="0" dirty="0" smtClean="0">
                <a:ln>
                  <a:noFill/>
                </a:ln>
                <a:solidFill>
                  <a:schemeClr val="tx1"/>
                </a:solidFill>
                <a:effectLst/>
                <a:latin typeface="Calibri" panose="020F0502020204030204" pitchFamily="34" charset="0"/>
                <a:cs typeface="Arial" charset="0"/>
              </a:rPr>
              <a:t>T</a:t>
            </a:r>
            <a:r>
              <a:rPr kumimoji="0" lang="el-GR" altLang="el-GR" sz="2000" i="0" u="none" strike="noStrike" cap="none" normalizeH="0" baseline="0" dirty="0" smtClean="0">
                <a:ln>
                  <a:noFill/>
                </a:ln>
                <a:solidFill>
                  <a:schemeClr val="tx1"/>
                </a:solidFill>
                <a:effectLst/>
                <a:latin typeface="Calibri" panose="020F0502020204030204" pitchFamily="34" charset="0"/>
                <a:cs typeface="Arial" charset="0"/>
              </a:rPr>
              <a:t>ο μονοπάτι του</a:t>
            </a:r>
            <a:r>
              <a:rPr kumimoji="0" lang="el-GR" altLang="el-GR" sz="2000" i="0" u="none" strike="noStrike" cap="none" normalizeH="0" dirty="0" smtClean="0">
                <a:ln>
                  <a:noFill/>
                </a:ln>
                <a:solidFill>
                  <a:schemeClr val="tx1"/>
                </a:solidFill>
                <a:effectLst/>
                <a:latin typeface="Calibri" panose="020F0502020204030204" pitchFamily="34" charset="0"/>
                <a:cs typeface="Arial" charset="0"/>
              </a:rPr>
              <a:t> </a:t>
            </a:r>
            <a:r>
              <a:rPr kumimoji="0" lang="el-GR" altLang="el-GR" sz="2000" i="0" u="none" strike="noStrike" cap="none" normalizeH="0" baseline="0" dirty="0" err="1" smtClean="0">
                <a:ln>
                  <a:noFill/>
                </a:ln>
                <a:solidFill>
                  <a:schemeClr val="tx1"/>
                </a:solidFill>
                <a:effectLst/>
                <a:latin typeface="Calibri" panose="020F0502020204030204" pitchFamily="34" charset="0"/>
                <a:cs typeface="Arial" charset="0"/>
              </a:rPr>
              <a:t>Imd</a:t>
            </a:r>
            <a:r>
              <a:rPr kumimoji="0" lang="el-GR" altLang="el-GR" sz="2000" i="0" u="none" strike="noStrike" cap="none" normalizeH="0" baseline="0" dirty="0" smtClean="0">
                <a:ln>
                  <a:noFill/>
                </a:ln>
                <a:solidFill>
                  <a:schemeClr val="tx1"/>
                </a:solidFill>
                <a:effectLst/>
                <a:latin typeface="Calibri" panose="020F0502020204030204" pitchFamily="34" charset="0"/>
                <a:cs typeface="Arial" charset="0"/>
              </a:rPr>
              <a:t> που ρυθμίζει την άμυνα της </a:t>
            </a:r>
            <a:r>
              <a:rPr kumimoji="0" lang="el-GR" altLang="el-GR" sz="2000" i="1" u="none" strike="noStrike" cap="none" normalizeH="0" baseline="0" dirty="0" err="1" smtClean="0">
                <a:ln>
                  <a:noFill/>
                </a:ln>
                <a:solidFill>
                  <a:schemeClr val="tx1"/>
                </a:solidFill>
                <a:effectLst/>
                <a:latin typeface="Calibri" panose="020F0502020204030204" pitchFamily="34" charset="0"/>
                <a:cs typeface="Arial" charset="0"/>
              </a:rPr>
              <a:t>Drosophila</a:t>
            </a:r>
            <a:r>
              <a:rPr kumimoji="0" lang="el-GR" altLang="el-GR" sz="2000" i="0" u="none" strike="noStrike" cap="none" normalizeH="0" baseline="0" dirty="0" smtClean="0">
                <a:ln>
                  <a:noFill/>
                </a:ln>
                <a:solidFill>
                  <a:schemeClr val="tx1"/>
                </a:solidFill>
                <a:effectLst/>
                <a:latin typeface="Calibri" panose="020F0502020204030204" pitchFamily="34" charset="0"/>
                <a:cs typeface="Arial" charset="0"/>
              </a:rPr>
              <a:t> απέναντι σε μολύνσεις από </a:t>
            </a:r>
            <a:r>
              <a:rPr kumimoji="0" lang="el-GR" altLang="el-GR" sz="2000" i="0" u="none" strike="noStrike" cap="none" normalizeH="0" baseline="0" dirty="0" err="1" smtClean="0">
                <a:ln>
                  <a:noFill/>
                </a:ln>
                <a:solidFill>
                  <a:schemeClr val="tx1"/>
                </a:solidFill>
                <a:effectLst/>
                <a:latin typeface="Calibri" panose="020F0502020204030204" pitchFamily="34" charset="0"/>
                <a:cs typeface="Arial" charset="0"/>
              </a:rPr>
              <a:t>Gram</a:t>
            </a:r>
            <a:r>
              <a:rPr kumimoji="0" lang="el-GR" altLang="el-GR" sz="2000" i="0" u="none" strike="noStrike" cap="none" normalizeH="0" baseline="0" dirty="0" smtClean="0">
                <a:ln>
                  <a:noFill/>
                </a:ln>
                <a:solidFill>
                  <a:schemeClr val="tx1"/>
                </a:solidFill>
                <a:effectLst/>
                <a:latin typeface="Calibri" panose="020F0502020204030204" pitchFamily="34" charset="0"/>
                <a:cs typeface="Arial" charset="0"/>
              </a:rPr>
              <a:t>- βακτήρια. Να σημειωθεί ότι ο υποδοχέας που αντιλαμβάνεται αυτή τη μόλυνση</a:t>
            </a:r>
            <a:r>
              <a:rPr kumimoji="0" lang="el-GR" altLang="el-GR" sz="2000" i="0" u="none" strike="noStrike" cap="none" normalizeH="0" dirty="0" smtClean="0">
                <a:ln>
                  <a:noFill/>
                </a:ln>
                <a:solidFill>
                  <a:schemeClr val="tx1"/>
                </a:solidFill>
                <a:effectLst/>
                <a:latin typeface="Calibri" panose="020F0502020204030204" pitchFamily="34" charset="0"/>
                <a:cs typeface="Arial" charset="0"/>
              </a:rPr>
              <a:t> δεν έχει ακόμη </a:t>
            </a:r>
            <a:r>
              <a:rPr kumimoji="0" lang="el-GR" altLang="el-GR" sz="2000" i="0" u="none" strike="noStrike" cap="none" normalizeH="0" dirty="0" err="1" smtClean="0">
                <a:ln>
                  <a:noFill/>
                </a:ln>
                <a:solidFill>
                  <a:schemeClr val="tx1"/>
                </a:solidFill>
                <a:effectLst/>
                <a:latin typeface="Calibri" panose="020F0502020204030204" pitchFamily="34" charset="0"/>
                <a:cs typeface="Arial" charset="0"/>
              </a:rPr>
              <a:t>ταυτοποιηθεί</a:t>
            </a:r>
            <a:r>
              <a:rPr kumimoji="0" lang="el-GR" altLang="el-GR" sz="2000" i="0" u="none" strike="noStrike" cap="none" normalizeH="0" baseline="0" dirty="0" smtClean="0">
                <a:ln>
                  <a:noFill/>
                </a:ln>
                <a:solidFill>
                  <a:schemeClr val="tx1"/>
                </a:solidFill>
                <a:effectLst/>
                <a:latin typeface="Calibri" panose="020F0502020204030204" pitchFamily="34" charset="0"/>
                <a:cs typeface="Arial" charset="0"/>
              </a:rPr>
              <a:t>. Το ίδιο μονοπάτι μπορεί επίσης να προωθήσει την απόπτωση. </a:t>
            </a:r>
          </a:p>
        </p:txBody>
      </p:sp>
    </p:spTree>
    <p:extLst>
      <p:ext uri="{BB962C8B-B14F-4D97-AF65-F5344CB8AC3E}">
        <p14:creationId xmlns:p14="http://schemas.microsoft.com/office/powerpoint/2010/main" val="30510455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420250" y="213913"/>
            <a:ext cx="2558380" cy="3188410"/>
          </a:xfrm>
          <a:solidFill>
            <a:schemeClr val="bg1"/>
          </a:solidFill>
        </p:spPr>
        <p:txBody>
          <a:bodyPr>
            <a:normAutofit lnSpcReduction="10000"/>
          </a:bodyPr>
          <a:lstStyle/>
          <a:p>
            <a:pPr marL="457200" indent="-457200">
              <a:buFont typeface="+mj-lt"/>
              <a:buAutoNum type="alphaLcPeriod"/>
            </a:pPr>
            <a:r>
              <a:rPr lang="el-GR" sz="2000" dirty="0" smtClean="0"/>
              <a:t>Η δομή της </a:t>
            </a:r>
            <a:r>
              <a:rPr lang="en-US" sz="2000" dirty="0" smtClean="0"/>
              <a:t>PGN </a:t>
            </a:r>
            <a:r>
              <a:rPr lang="el-GR" sz="2000" dirty="0" smtClean="0"/>
              <a:t>στην </a:t>
            </a:r>
            <a:r>
              <a:rPr lang="en-US" sz="2000" i="1" dirty="0" smtClean="0"/>
              <a:t>E. coli</a:t>
            </a:r>
          </a:p>
          <a:p>
            <a:pPr marL="457200" indent="-457200">
              <a:buFont typeface="+mj-lt"/>
              <a:buAutoNum type="alphaLcPeriod"/>
            </a:pPr>
            <a:r>
              <a:rPr lang="el-GR" sz="2000" dirty="0" smtClean="0"/>
              <a:t>Σχηματική δομή μερικών </a:t>
            </a:r>
            <a:r>
              <a:rPr lang="en-US" sz="2000" dirty="0" smtClean="0"/>
              <a:t>PGRPs (peptidoglycan recognition proteins)</a:t>
            </a:r>
          </a:p>
          <a:p>
            <a:pPr marL="457200" indent="-457200">
              <a:buFont typeface="+mj-lt"/>
              <a:buAutoNum type="alphaLcPeriod"/>
            </a:pPr>
            <a:r>
              <a:rPr lang="el-GR" sz="2000" dirty="0" smtClean="0"/>
              <a:t>Τρισδιάστατη δομή της </a:t>
            </a:r>
            <a:r>
              <a:rPr lang="en-US" sz="2000" dirty="0" smtClean="0"/>
              <a:t>PGRP-LE </a:t>
            </a:r>
            <a:r>
              <a:rPr lang="el-GR" sz="2000" dirty="0" smtClean="0"/>
              <a:t>με το </a:t>
            </a:r>
            <a:r>
              <a:rPr lang="en-US" sz="2000" dirty="0" smtClean="0"/>
              <a:t>TCT</a:t>
            </a:r>
            <a:endParaRPr lang="el-GR" sz="2000"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43376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37920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l"/>
            <a:r>
              <a:rPr lang="el-GR" sz="3200" dirty="0" smtClean="0"/>
              <a:t>Μπορεί ένα μόνο </a:t>
            </a:r>
            <a:r>
              <a:rPr lang="el-GR" sz="3200" dirty="0" err="1" smtClean="0"/>
              <a:t>αντιμικροβιακό</a:t>
            </a:r>
            <a:r>
              <a:rPr lang="el-GR" sz="3200" dirty="0" smtClean="0"/>
              <a:t> πεπτίδιο να προστατεύει τη </a:t>
            </a:r>
            <a:r>
              <a:rPr lang="en-US" sz="3200" dirty="0" smtClean="0"/>
              <a:t>Drosophila </a:t>
            </a:r>
            <a:r>
              <a:rPr lang="el-GR" sz="3200" dirty="0" smtClean="0"/>
              <a:t>από μόλυνση;</a:t>
            </a:r>
            <a:br>
              <a:rPr lang="el-GR" sz="3200" dirty="0" smtClean="0"/>
            </a:br>
            <a:r>
              <a:rPr lang="en-US" sz="3200" dirty="0" smtClean="0"/>
              <a:t>(Lemaitre, 2002)</a:t>
            </a:r>
            <a:endParaRPr lang="el-GR" sz="3200" dirty="0"/>
          </a:p>
        </p:txBody>
      </p:sp>
      <p:sp>
        <p:nvSpPr>
          <p:cNvPr id="4" name="Content Placeholder 3"/>
          <p:cNvSpPr>
            <a:spLocks noGrp="1"/>
          </p:cNvSpPr>
          <p:nvPr>
            <p:ph sz="quarter" idx="13"/>
          </p:nvPr>
        </p:nvSpPr>
        <p:spPr>
          <a:xfrm>
            <a:off x="395536" y="2679192"/>
            <a:ext cx="4103311" cy="3447288"/>
          </a:xfrm>
        </p:spPr>
        <p:txBody>
          <a:bodyPr>
            <a:normAutofit/>
          </a:bodyPr>
          <a:lstStyle/>
          <a:p>
            <a:r>
              <a:rPr lang="el-GR" dirty="0" smtClean="0"/>
              <a:t>Δημιουργία διπλής μετάλλαξης </a:t>
            </a:r>
            <a:r>
              <a:rPr lang="en-US" dirty="0" err="1" smtClean="0"/>
              <a:t>imd</a:t>
            </a:r>
            <a:r>
              <a:rPr lang="en-US" dirty="0" smtClean="0"/>
              <a:t>; spätzle</a:t>
            </a:r>
            <a:r>
              <a:rPr lang="el-GR" dirty="0" smtClean="0"/>
              <a:t> που δεν εκφράζει καθόλου τα ενδογενή ΑΜΡ γονίδια</a:t>
            </a:r>
          </a:p>
          <a:p>
            <a:r>
              <a:rPr lang="el-GR" dirty="0" err="1" smtClean="0"/>
              <a:t>Επανεισαγωγή</a:t>
            </a:r>
            <a:r>
              <a:rPr lang="el-GR" dirty="0" smtClean="0"/>
              <a:t> συγκεκριμένων ΑΜΡ</a:t>
            </a:r>
            <a:r>
              <a:rPr lang="en-US" dirty="0" smtClean="0"/>
              <a:t>s</a:t>
            </a:r>
            <a:r>
              <a:rPr lang="el-GR" dirty="0" smtClean="0"/>
              <a:t> και έλεγχος επιβίωσης σε μολύνσεις</a:t>
            </a:r>
            <a:endParaRPr lang="el-GR" dirty="0"/>
          </a:p>
        </p:txBody>
      </p:sp>
      <p:pic>
        <p:nvPicPr>
          <p:cNvPr id="8" name="Picture 2" descr="43-5.jpg"/>
          <p:cNvPicPr>
            <a:picLocks noGrp="1" noChangeAspect="1"/>
          </p:cNvPicPr>
          <p:nvPr>
            <p:ph sz="quarter" idx="14"/>
          </p:nvPr>
        </p:nvPicPr>
        <p:blipFill rotWithShape="1">
          <a:blip r:embed="rId2" cstate="print">
            <a:extLst>
              <a:ext uri="{28A0092B-C50C-407E-A947-70E740481C1C}">
                <a14:useLocalDpi xmlns:a14="http://schemas.microsoft.com/office/drawing/2010/main" val="0"/>
              </a:ext>
            </a:extLst>
          </a:blip>
          <a:srcRect l="4066" t="33978" r="3658" b="25695"/>
          <a:stretch/>
        </p:blipFill>
        <p:spPr bwMode="auto">
          <a:xfrm>
            <a:off x="5004048" y="1724025"/>
            <a:ext cx="4019421" cy="5141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97594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smtClean="0"/>
              <a:t>Επιθηλιακή ανοσία</a:t>
            </a:r>
            <a:endParaRPr lang="el-GR" dirty="0"/>
          </a:p>
        </p:txBody>
      </p:sp>
      <p:sp>
        <p:nvSpPr>
          <p:cNvPr id="6" name="Text Placeholder 5"/>
          <p:cNvSpPr>
            <a:spLocks noGrp="1"/>
          </p:cNvSpPr>
          <p:nvPr>
            <p:ph type="body" idx="1"/>
          </p:nvPr>
        </p:nvSpPr>
        <p:spPr/>
        <p:txBody>
          <a:bodyPr/>
          <a:lstStyle/>
          <a:p>
            <a:endParaRPr lang="el-GR"/>
          </a:p>
        </p:txBody>
      </p:sp>
    </p:spTree>
    <p:extLst>
      <p:ext uri="{BB962C8B-B14F-4D97-AF65-F5344CB8AC3E}">
        <p14:creationId xmlns:p14="http://schemas.microsoft.com/office/powerpoint/2010/main" val="14997502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43" y="58361"/>
            <a:ext cx="9063336" cy="5149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sz="quarter" idx="13"/>
          </p:nvPr>
        </p:nvSpPr>
        <p:spPr>
          <a:xfrm>
            <a:off x="112451" y="4912468"/>
            <a:ext cx="7086017" cy="1894969"/>
          </a:xfrm>
        </p:spPr>
        <p:txBody>
          <a:bodyPr>
            <a:normAutofit fontScale="77500" lnSpcReduction="20000"/>
          </a:bodyPr>
          <a:lstStyle/>
          <a:p>
            <a:pPr>
              <a:lnSpc>
                <a:spcPct val="110000"/>
              </a:lnSpc>
              <a:spcBef>
                <a:spcPts val="600"/>
              </a:spcBef>
            </a:pPr>
            <a:r>
              <a:rPr lang="el-GR" dirty="0" smtClean="0"/>
              <a:t>Τα επιθήλια (τραχεία, στομάχι) έρχονται σε συχνή επαφή με μικρόβια</a:t>
            </a:r>
          </a:p>
          <a:p>
            <a:pPr>
              <a:lnSpc>
                <a:spcPct val="110000"/>
              </a:lnSpc>
              <a:spcBef>
                <a:spcPts val="600"/>
              </a:spcBef>
            </a:pPr>
            <a:r>
              <a:rPr lang="el-GR" dirty="0" smtClean="0"/>
              <a:t>Το στομάχι είναι εχθρικό για τα βακτήρια:</a:t>
            </a:r>
          </a:p>
          <a:p>
            <a:pPr lvl="1">
              <a:lnSpc>
                <a:spcPct val="110000"/>
              </a:lnSpc>
              <a:spcBef>
                <a:spcPts val="600"/>
              </a:spcBef>
            </a:pPr>
            <a:r>
              <a:rPr lang="el-GR" dirty="0" smtClean="0"/>
              <a:t>Επικάλυψη με χιτίνη</a:t>
            </a:r>
          </a:p>
          <a:p>
            <a:pPr lvl="1">
              <a:lnSpc>
                <a:spcPct val="110000"/>
              </a:lnSpc>
              <a:spcBef>
                <a:spcPts val="600"/>
              </a:spcBef>
            </a:pPr>
            <a:r>
              <a:rPr lang="el-GR" dirty="0" smtClean="0"/>
              <a:t>Παραγωγή </a:t>
            </a:r>
            <a:r>
              <a:rPr lang="el-GR" dirty="0" err="1" smtClean="0"/>
              <a:t>λυσοζύμης</a:t>
            </a:r>
            <a:endParaRPr lang="el-GR" dirty="0" smtClean="0"/>
          </a:p>
          <a:p>
            <a:pPr lvl="1">
              <a:lnSpc>
                <a:spcPct val="110000"/>
              </a:lnSpc>
              <a:spcBef>
                <a:spcPts val="600"/>
              </a:spcBef>
            </a:pPr>
            <a:r>
              <a:rPr lang="el-GR" dirty="0" smtClean="0"/>
              <a:t>Τοπική παραγωγή ΑΜΡ και </a:t>
            </a:r>
            <a:r>
              <a:rPr lang="en-US" dirty="0" smtClean="0"/>
              <a:t>ROS </a:t>
            </a:r>
            <a:r>
              <a:rPr lang="el-GR" dirty="0" smtClean="0"/>
              <a:t>(</a:t>
            </a:r>
            <a:r>
              <a:rPr lang="en-US" dirty="0" smtClean="0"/>
              <a:t>reactive oxygen species)</a:t>
            </a:r>
            <a:endParaRPr lang="el-GR" dirty="0" smtClean="0"/>
          </a:p>
        </p:txBody>
      </p:sp>
    </p:spTree>
    <p:extLst>
      <p:ext uri="{BB962C8B-B14F-4D97-AF65-F5344CB8AC3E}">
        <p14:creationId xmlns:p14="http://schemas.microsoft.com/office/powerpoint/2010/main" val="7410962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smtClean="0"/>
              <a:t>Κυτταρική ανοσία</a:t>
            </a:r>
            <a:endParaRPr lang="el-GR" dirty="0"/>
          </a:p>
        </p:txBody>
      </p:sp>
      <p:sp>
        <p:nvSpPr>
          <p:cNvPr id="6" name="Text Placeholder 5"/>
          <p:cNvSpPr>
            <a:spLocks noGrp="1"/>
          </p:cNvSpPr>
          <p:nvPr>
            <p:ph type="body" idx="1"/>
          </p:nvPr>
        </p:nvSpPr>
        <p:spPr/>
        <p:txBody>
          <a:bodyPr/>
          <a:lstStyle/>
          <a:p>
            <a:endParaRPr lang="el-GR"/>
          </a:p>
        </p:txBody>
      </p:sp>
    </p:spTree>
    <p:extLst>
      <p:ext uri="{BB962C8B-B14F-4D97-AF65-F5344CB8AC3E}">
        <p14:creationId xmlns:p14="http://schemas.microsoft.com/office/powerpoint/2010/main" val="17883435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l-GR" dirty="0" smtClean="0"/>
              <a:t>Η </a:t>
            </a:r>
            <a:r>
              <a:rPr lang="el-GR" dirty="0" err="1" smtClean="0"/>
              <a:t>αιματοποίηση</a:t>
            </a:r>
            <a:r>
              <a:rPr lang="el-GR" dirty="0" smtClean="0"/>
              <a:t> στη </a:t>
            </a:r>
            <a:r>
              <a:rPr lang="en-US" dirty="0" smtClean="0"/>
              <a:t>Drosophila</a:t>
            </a:r>
            <a:r>
              <a:rPr lang="el-GR" dirty="0" smtClean="0"/>
              <a:t> και οι λειτουργίες των </a:t>
            </a:r>
            <a:r>
              <a:rPr lang="el-GR" dirty="0" err="1" smtClean="0"/>
              <a:t>αιμοκυττάρων</a:t>
            </a:r>
            <a:endParaRPr lang="el-GR" dirty="0"/>
          </a:p>
        </p:txBody>
      </p:sp>
      <p:grpSp>
        <p:nvGrpSpPr>
          <p:cNvPr id="7" name="Group 6"/>
          <p:cNvGrpSpPr/>
          <p:nvPr/>
        </p:nvGrpSpPr>
        <p:grpSpPr>
          <a:xfrm>
            <a:off x="913355" y="1742805"/>
            <a:ext cx="7462163" cy="4628812"/>
            <a:chOff x="1497012" y="2598839"/>
            <a:chExt cx="6149975" cy="3954463"/>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7012" y="2598839"/>
              <a:ext cx="6149975" cy="395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497012" y="2598839"/>
              <a:ext cx="1713116" cy="1622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Tree>
    <p:extLst>
      <p:ext uri="{BB962C8B-B14F-4D97-AF65-F5344CB8AC3E}">
        <p14:creationId xmlns:p14="http://schemas.microsoft.com/office/powerpoint/2010/main" val="6783109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2459" y="464785"/>
            <a:ext cx="4260715" cy="858174"/>
          </a:xfrm>
        </p:spPr>
        <p:txBody>
          <a:bodyPr/>
          <a:lstStyle/>
          <a:p>
            <a:r>
              <a:rPr lang="el-GR" dirty="0" err="1" smtClean="0"/>
              <a:t>Μελανοποίηση</a:t>
            </a:r>
            <a:r>
              <a:rPr lang="el-GR" dirty="0" smtClean="0"/>
              <a:t> </a:t>
            </a:r>
            <a:endParaRPr lang="el-GR"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28365"/>
            <a:ext cx="4542817" cy="4292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5121"/>
          <a:stretch/>
        </p:blipFill>
        <p:spPr bwMode="auto">
          <a:xfrm>
            <a:off x="4688733" y="1528365"/>
            <a:ext cx="4192621" cy="4374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4427" y="5977753"/>
            <a:ext cx="4072269" cy="830997"/>
          </a:xfrm>
          <a:prstGeom prst="rect">
            <a:avLst/>
          </a:prstGeom>
          <a:noFill/>
        </p:spPr>
        <p:txBody>
          <a:bodyPr wrap="square" rtlCol="0">
            <a:spAutoFit/>
          </a:bodyPr>
          <a:lstStyle/>
          <a:p>
            <a:r>
              <a:rPr lang="en-US" sz="1200" dirty="0" smtClean="0"/>
              <a:t>PAMPs: Pathogen associated molecular patterns</a:t>
            </a:r>
          </a:p>
          <a:p>
            <a:r>
              <a:rPr lang="en-US" sz="1200" dirty="0" smtClean="0"/>
              <a:t>PAP: </a:t>
            </a:r>
            <a:r>
              <a:rPr lang="en-US" sz="1200" dirty="0" err="1" smtClean="0"/>
              <a:t>Phenoloxidase</a:t>
            </a:r>
            <a:r>
              <a:rPr lang="en-US" sz="1200" dirty="0" smtClean="0"/>
              <a:t> Activating Proteinase</a:t>
            </a:r>
          </a:p>
          <a:p>
            <a:r>
              <a:rPr lang="en-US" sz="1200" dirty="0" smtClean="0"/>
              <a:t>PO: Phenol-oxidase</a:t>
            </a:r>
          </a:p>
          <a:p>
            <a:r>
              <a:rPr lang="en-US" sz="1200" dirty="0" smtClean="0"/>
              <a:t>PPO: pro-PO</a:t>
            </a:r>
            <a:endParaRPr lang="el-GR" sz="1200" dirty="0"/>
          </a:p>
        </p:txBody>
      </p:sp>
    </p:spTree>
    <p:extLst>
      <p:ext uri="{BB962C8B-B14F-4D97-AF65-F5344CB8AC3E}">
        <p14:creationId xmlns:p14="http://schemas.microsoft.com/office/powerpoint/2010/main" val="3260250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rot="16200000">
            <a:off x="-866736" y="3380578"/>
            <a:ext cx="4194646" cy="661987"/>
          </a:xfrm>
        </p:spPr>
        <p:txBody>
          <a:bodyPr>
            <a:noAutofit/>
          </a:bodyPr>
          <a:lstStyle/>
          <a:p>
            <a:pPr marL="0" indent="0">
              <a:buNone/>
            </a:pPr>
            <a:r>
              <a:rPr lang="el-GR" sz="4000" b="1" dirty="0" smtClean="0"/>
              <a:t>Φαγοκυττάρωση </a:t>
            </a:r>
            <a:endParaRPr lang="el-GR" sz="3200" b="1" dirty="0"/>
          </a:p>
        </p:txBody>
      </p:sp>
      <p:grpSp>
        <p:nvGrpSpPr>
          <p:cNvPr id="39" name="Group 38"/>
          <p:cNvGrpSpPr/>
          <p:nvPr/>
        </p:nvGrpSpPr>
        <p:grpSpPr>
          <a:xfrm>
            <a:off x="2627784" y="116632"/>
            <a:ext cx="6048672" cy="6578600"/>
            <a:chOff x="-972616" y="297867"/>
            <a:chExt cx="6048672" cy="6578600"/>
          </a:xfrm>
        </p:grpSpPr>
        <p:pic>
          <p:nvPicPr>
            <p:cNvPr id="5" name="Picture 5" descr="43_03PhagocytosisProcess-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616" y="297867"/>
              <a:ext cx="4376737" cy="6578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404121" y="602104"/>
              <a:ext cx="1671935" cy="738664"/>
            </a:xfrm>
            <a:prstGeom prst="rect">
              <a:avLst/>
            </a:prstGeom>
            <a:noFill/>
          </p:spPr>
          <p:txBody>
            <a:bodyPr wrap="square" rtlCol="0">
              <a:spAutoFit/>
            </a:bodyPr>
            <a:lstStyle/>
            <a:p>
              <a:r>
                <a:rPr lang="el-GR" sz="1400" dirty="0" smtClean="0">
                  <a:solidFill>
                    <a:schemeClr val="tx2">
                      <a:lumMod val="75000"/>
                    </a:schemeClr>
                  </a:solidFill>
                  <a:latin typeface="Calibri" panose="020F0502020204030204" pitchFamily="34" charset="0"/>
                </a:rPr>
                <a:t>1. Τα μικρόβια περικυκλώνονται από </a:t>
              </a:r>
              <a:r>
                <a:rPr lang="el-GR" sz="1400" dirty="0" err="1" smtClean="0">
                  <a:solidFill>
                    <a:schemeClr val="tx2">
                      <a:lumMod val="75000"/>
                    </a:schemeClr>
                  </a:solidFill>
                  <a:latin typeface="Calibri" panose="020F0502020204030204" pitchFamily="34" charset="0"/>
                </a:rPr>
                <a:t>ψευδοπόδια</a:t>
              </a:r>
              <a:endParaRPr lang="el-GR" sz="1400" dirty="0">
                <a:solidFill>
                  <a:schemeClr val="tx2">
                    <a:lumMod val="75000"/>
                  </a:schemeClr>
                </a:solidFill>
                <a:latin typeface="Calibri" panose="020F0502020204030204" pitchFamily="34" charset="0"/>
              </a:endParaRPr>
            </a:p>
          </p:txBody>
        </p:sp>
        <p:sp>
          <p:nvSpPr>
            <p:cNvPr id="7" name="TextBox 6"/>
            <p:cNvSpPr txBox="1"/>
            <p:nvPr/>
          </p:nvSpPr>
          <p:spPr>
            <a:xfrm>
              <a:off x="3404121" y="1466781"/>
              <a:ext cx="1671935" cy="954107"/>
            </a:xfrm>
            <a:prstGeom prst="rect">
              <a:avLst/>
            </a:prstGeom>
            <a:noFill/>
          </p:spPr>
          <p:txBody>
            <a:bodyPr wrap="square" rtlCol="0">
              <a:spAutoFit/>
            </a:bodyPr>
            <a:lstStyle/>
            <a:p>
              <a:r>
                <a:rPr lang="el-GR" sz="1400" dirty="0" smtClean="0">
                  <a:solidFill>
                    <a:schemeClr val="tx2">
                      <a:lumMod val="75000"/>
                    </a:schemeClr>
                  </a:solidFill>
                  <a:latin typeface="Calibri" panose="020F0502020204030204" pitchFamily="34" charset="0"/>
                </a:rPr>
                <a:t>2. Εγκόλπωση των μικροβίων και είσοδός τους στο κύτταρο</a:t>
              </a:r>
              <a:endParaRPr lang="el-GR" sz="1400" dirty="0">
                <a:solidFill>
                  <a:schemeClr val="tx2">
                    <a:lumMod val="75000"/>
                  </a:schemeClr>
                </a:solidFill>
                <a:latin typeface="Calibri" panose="020F0502020204030204" pitchFamily="34" charset="0"/>
              </a:endParaRPr>
            </a:p>
          </p:txBody>
        </p:sp>
        <p:sp>
          <p:nvSpPr>
            <p:cNvPr id="8" name="TextBox 7"/>
            <p:cNvSpPr txBox="1"/>
            <p:nvPr/>
          </p:nvSpPr>
          <p:spPr>
            <a:xfrm>
              <a:off x="3404121" y="2492896"/>
              <a:ext cx="1671935" cy="738664"/>
            </a:xfrm>
            <a:prstGeom prst="rect">
              <a:avLst/>
            </a:prstGeom>
            <a:noFill/>
          </p:spPr>
          <p:txBody>
            <a:bodyPr wrap="square" rtlCol="0">
              <a:spAutoFit/>
            </a:bodyPr>
            <a:lstStyle/>
            <a:p>
              <a:r>
                <a:rPr lang="el-GR" sz="1400" dirty="0" smtClean="0">
                  <a:solidFill>
                    <a:schemeClr val="tx2">
                      <a:lumMod val="75000"/>
                    </a:schemeClr>
                  </a:solidFill>
                  <a:latin typeface="Calibri" panose="020F0502020204030204" pitchFamily="34" charset="0"/>
                </a:rPr>
                <a:t>3. Σχηματισμός </a:t>
              </a:r>
              <a:r>
                <a:rPr lang="el-GR" sz="1400" dirty="0" err="1" smtClean="0">
                  <a:solidFill>
                    <a:schemeClr val="tx2">
                      <a:lumMod val="75000"/>
                    </a:schemeClr>
                  </a:solidFill>
                  <a:latin typeface="Calibri" panose="020F0502020204030204" pitchFamily="34" charset="0"/>
                </a:rPr>
                <a:t>κενοτόπιου</a:t>
              </a:r>
              <a:r>
                <a:rPr lang="el-GR" sz="1400" dirty="0" smtClean="0">
                  <a:solidFill>
                    <a:schemeClr val="tx2">
                      <a:lumMod val="75000"/>
                    </a:schemeClr>
                  </a:solidFill>
                  <a:latin typeface="Calibri" panose="020F0502020204030204" pitchFamily="34" charset="0"/>
                </a:rPr>
                <a:t> που περιέχει μικρόβια</a:t>
              </a:r>
              <a:endParaRPr lang="el-GR" sz="1400" dirty="0">
                <a:solidFill>
                  <a:schemeClr val="tx2">
                    <a:lumMod val="75000"/>
                  </a:schemeClr>
                </a:solidFill>
                <a:latin typeface="Calibri" panose="020F0502020204030204" pitchFamily="34" charset="0"/>
              </a:endParaRPr>
            </a:p>
          </p:txBody>
        </p:sp>
        <p:sp>
          <p:nvSpPr>
            <p:cNvPr id="9" name="TextBox 8"/>
            <p:cNvSpPr txBox="1"/>
            <p:nvPr/>
          </p:nvSpPr>
          <p:spPr>
            <a:xfrm>
              <a:off x="3404121" y="3356992"/>
              <a:ext cx="1671935" cy="738664"/>
            </a:xfrm>
            <a:prstGeom prst="rect">
              <a:avLst/>
            </a:prstGeom>
            <a:noFill/>
          </p:spPr>
          <p:txBody>
            <a:bodyPr wrap="square" rtlCol="0">
              <a:spAutoFit/>
            </a:bodyPr>
            <a:lstStyle/>
            <a:p>
              <a:r>
                <a:rPr lang="el-GR" sz="1400" dirty="0" smtClean="0">
                  <a:solidFill>
                    <a:schemeClr val="tx2">
                      <a:lumMod val="75000"/>
                    </a:schemeClr>
                  </a:solidFill>
                  <a:latin typeface="Calibri" panose="020F0502020204030204" pitchFamily="34" charset="0"/>
                </a:rPr>
                <a:t>4. Σύντηξη </a:t>
              </a:r>
              <a:r>
                <a:rPr lang="el-GR" sz="1400" dirty="0" err="1" smtClean="0">
                  <a:solidFill>
                    <a:schemeClr val="tx2">
                      <a:lumMod val="75000"/>
                    </a:schemeClr>
                  </a:solidFill>
                  <a:latin typeface="Calibri" panose="020F0502020204030204" pitchFamily="34" charset="0"/>
                </a:rPr>
                <a:t>κενοτόπιου</a:t>
              </a:r>
              <a:r>
                <a:rPr lang="el-GR" sz="1400" dirty="0" smtClean="0">
                  <a:solidFill>
                    <a:schemeClr val="tx2">
                      <a:lumMod val="75000"/>
                    </a:schemeClr>
                  </a:solidFill>
                  <a:latin typeface="Calibri" panose="020F0502020204030204" pitchFamily="34" charset="0"/>
                </a:rPr>
                <a:t> και </a:t>
              </a:r>
              <a:r>
                <a:rPr lang="el-GR" sz="1400" dirty="0" err="1" smtClean="0">
                  <a:solidFill>
                    <a:schemeClr val="tx2">
                      <a:lumMod val="75000"/>
                    </a:schemeClr>
                  </a:solidFill>
                  <a:latin typeface="Calibri" panose="020F0502020204030204" pitchFamily="34" charset="0"/>
                </a:rPr>
                <a:t>λυσσοσώματος</a:t>
              </a:r>
              <a:endParaRPr lang="el-GR" sz="1400" dirty="0">
                <a:solidFill>
                  <a:schemeClr val="tx2">
                    <a:lumMod val="75000"/>
                  </a:schemeClr>
                </a:solidFill>
                <a:latin typeface="Calibri" panose="020F0502020204030204" pitchFamily="34" charset="0"/>
              </a:endParaRPr>
            </a:p>
          </p:txBody>
        </p:sp>
        <p:sp>
          <p:nvSpPr>
            <p:cNvPr id="10" name="TextBox 9"/>
            <p:cNvSpPr txBox="1"/>
            <p:nvPr/>
          </p:nvSpPr>
          <p:spPr>
            <a:xfrm>
              <a:off x="3404121" y="4221088"/>
              <a:ext cx="1671935" cy="1169551"/>
            </a:xfrm>
            <a:prstGeom prst="rect">
              <a:avLst/>
            </a:prstGeom>
            <a:noFill/>
          </p:spPr>
          <p:txBody>
            <a:bodyPr wrap="square" rtlCol="0">
              <a:spAutoFit/>
            </a:bodyPr>
            <a:lstStyle/>
            <a:p>
              <a:r>
                <a:rPr lang="el-GR" sz="1400" dirty="0" smtClean="0">
                  <a:solidFill>
                    <a:schemeClr val="tx2">
                      <a:lumMod val="75000"/>
                    </a:schemeClr>
                  </a:solidFill>
                  <a:latin typeface="Calibri" panose="020F0502020204030204" pitchFamily="34" charset="0"/>
                </a:rPr>
                <a:t>5. Καταστροφή των μικροβίων από τοξικές ενώσεις και </a:t>
              </a:r>
              <a:r>
                <a:rPr lang="el-GR" sz="1400" dirty="0" err="1" smtClean="0">
                  <a:solidFill>
                    <a:schemeClr val="tx2">
                      <a:lumMod val="75000"/>
                    </a:schemeClr>
                  </a:solidFill>
                  <a:latin typeface="Calibri" panose="020F0502020204030204" pitchFamily="34" charset="0"/>
                </a:rPr>
                <a:t>λυσσωματικά</a:t>
              </a:r>
              <a:r>
                <a:rPr lang="el-GR" sz="1400" dirty="0" smtClean="0">
                  <a:solidFill>
                    <a:schemeClr val="tx2">
                      <a:lumMod val="75000"/>
                    </a:schemeClr>
                  </a:solidFill>
                  <a:latin typeface="Calibri" panose="020F0502020204030204" pitchFamily="34" charset="0"/>
                </a:rPr>
                <a:t> ένζυμα</a:t>
              </a:r>
              <a:endParaRPr lang="el-GR" sz="1400" dirty="0">
                <a:solidFill>
                  <a:schemeClr val="tx2">
                    <a:lumMod val="75000"/>
                  </a:schemeClr>
                </a:solidFill>
                <a:latin typeface="Calibri" panose="020F0502020204030204" pitchFamily="34" charset="0"/>
              </a:endParaRPr>
            </a:p>
          </p:txBody>
        </p:sp>
        <p:sp>
          <p:nvSpPr>
            <p:cNvPr id="11" name="TextBox 10"/>
            <p:cNvSpPr txBox="1"/>
            <p:nvPr/>
          </p:nvSpPr>
          <p:spPr>
            <a:xfrm>
              <a:off x="3404121" y="5517232"/>
              <a:ext cx="1671935" cy="954107"/>
            </a:xfrm>
            <a:prstGeom prst="rect">
              <a:avLst/>
            </a:prstGeom>
            <a:noFill/>
          </p:spPr>
          <p:txBody>
            <a:bodyPr wrap="square" rtlCol="0">
              <a:spAutoFit/>
            </a:bodyPr>
            <a:lstStyle/>
            <a:p>
              <a:r>
                <a:rPr lang="el-GR" sz="1400" dirty="0" smtClean="0">
                  <a:solidFill>
                    <a:schemeClr val="tx2">
                      <a:lumMod val="75000"/>
                    </a:schemeClr>
                  </a:solidFill>
                  <a:latin typeface="Calibri" panose="020F0502020204030204" pitchFamily="34" charset="0"/>
                </a:rPr>
                <a:t>6. Απελευθέρωση μικροβιακών καταλοίπων με </a:t>
              </a:r>
              <a:r>
                <a:rPr lang="el-GR" sz="1400" dirty="0" err="1" smtClean="0">
                  <a:solidFill>
                    <a:schemeClr val="tx2">
                      <a:lumMod val="75000"/>
                    </a:schemeClr>
                  </a:solidFill>
                  <a:latin typeface="Calibri" panose="020F0502020204030204" pitchFamily="34" charset="0"/>
                </a:rPr>
                <a:t>εξωκυττάρωση</a:t>
              </a:r>
              <a:endParaRPr lang="el-GR" sz="1400" dirty="0">
                <a:solidFill>
                  <a:schemeClr val="tx2">
                    <a:lumMod val="75000"/>
                  </a:schemeClr>
                </a:solidFill>
                <a:latin typeface="Calibri" panose="020F0502020204030204" pitchFamily="34" charset="0"/>
              </a:endParaRPr>
            </a:p>
          </p:txBody>
        </p:sp>
        <p:cxnSp>
          <p:nvCxnSpPr>
            <p:cNvPr id="13" name="Straight Connector 12"/>
            <p:cNvCxnSpPr/>
            <p:nvPr/>
          </p:nvCxnSpPr>
          <p:spPr>
            <a:xfrm>
              <a:off x="3411220" y="1538789"/>
              <a:ext cx="0" cy="810091"/>
            </a:xfrm>
            <a:prstGeom prst="line">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411220" y="656690"/>
              <a:ext cx="0" cy="684078"/>
            </a:xfrm>
            <a:prstGeom prst="line">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411220" y="2546901"/>
              <a:ext cx="0" cy="684659"/>
            </a:xfrm>
            <a:prstGeom prst="line">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413760" y="3410997"/>
              <a:ext cx="0" cy="684659"/>
            </a:xfrm>
            <a:prstGeom prst="line">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416300" y="4328517"/>
              <a:ext cx="0" cy="972691"/>
            </a:xfrm>
            <a:prstGeom prst="line">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418840" y="5589240"/>
              <a:ext cx="0" cy="792088"/>
            </a:xfrm>
            <a:prstGeom prst="line">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107504" y="971436"/>
              <a:ext cx="3296617" cy="27293"/>
            </a:xfrm>
            <a:prstGeom prst="straightConnector1">
              <a:avLst/>
            </a:prstGeom>
            <a:ln w="12700">
              <a:solidFill>
                <a:schemeClr val="bg2">
                  <a:lumMod val="25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6" idx="1"/>
            </p:cNvCxnSpPr>
            <p:nvPr/>
          </p:nvCxnSpPr>
          <p:spPr>
            <a:xfrm flipH="1">
              <a:off x="683568" y="971436"/>
              <a:ext cx="2720553" cy="225316"/>
            </a:xfrm>
            <a:prstGeom prst="straightConnector1">
              <a:avLst/>
            </a:prstGeom>
            <a:ln w="12700">
              <a:solidFill>
                <a:schemeClr val="bg2">
                  <a:lumMod val="25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2339752" y="1914745"/>
              <a:ext cx="1079089" cy="225316"/>
            </a:xfrm>
            <a:prstGeom prst="straightConnector1">
              <a:avLst/>
            </a:prstGeom>
            <a:ln w="12700">
              <a:solidFill>
                <a:schemeClr val="bg2">
                  <a:lumMod val="25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467544" y="2858054"/>
              <a:ext cx="2938721" cy="4174"/>
            </a:xfrm>
            <a:prstGeom prst="straightConnector1">
              <a:avLst/>
            </a:prstGeom>
            <a:ln w="12700">
              <a:solidFill>
                <a:schemeClr val="bg2">
                  <a:lumMod val="25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1215752" y="3722150"/>
              <a:ext cx="2203090" cy="498938"/>
            </a:xfrm>
            <a:prstGeom prst="straightConnector1">
              <a:avLst/>
            </a:prstGeom>
            <a:ln w="12700">
              <a:solidFill>
                <a:schemeClr val="bg2">
                  <a:lumMod val="25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827584" y="4772869"/>
              <a:ext cx="2591258" cy="384323"/>
            </a:xfrm>
            <a:prstGeom prst="straightConnector1">
              <a:avLst/>
            </a:prstGeom>
            <a:ln w="12700">
              <a:solidFill>
                <a:schemeClr val="bg2">
                  <a:lumMod val="25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1403648" y="5985284"/>
              <a:ext cx="2023833" cy="9001"/>
            </a:xfrm>
            <a:prstGeom prst="straightConnector1">
              <a:avLst/>
            </a:prstGeom>
            <a:ln w="12700">
              <a:solidFill>
                <a:schemeClr val="bg2">
                  <a:lumMod val="25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654807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b="1" dirty="0" smtClean="0"/>
              <a:t>4. Το ανοσοποιητικό σύστημα</a:t>
            </a:r>
            <a:endParaRPr lang="el-GR" b="1" dirty="0"/>
          </a:p>
        </p:txBody>
      </p:sp>
      <p:sp>
        <p:nvSpPr>
          <p:cNvPr id="2" name="Text Placeholder 1"/>
          <p:cNvSpPr>
            <a:spLocks noGrp="1"/>
          </p:cNvSpPr>
          <p:nvPr>
            <p:ph type="body" idx="1"/>
          </p:nvPr>
        </p:nvSpPr>
        <p:spPr/>
        <p:txBody>
          <a:bodyPr/>
          <a:lstStyle/>
          <a:p>
            <a:endParaRPr lang="el-GR"/>
          </a:p>
        </p:txBody>
      </p:sp>
    </p:spTree>
    <p:extLst>
      <p:ext uri="{BB962C8B-B14F-4D97-AF65-F5344CB8AC3E}">
        <p14:creationId xmlns:p14="http://schemas.microsoft.com/office/powerpoint/2010/main" val="34154982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7021" y="338328"/>
            <a:ext cx="4036980" cy="1252728"/>
          </a:xfrm>
        </p:spPr>
        <p:txBody>
          <a:bodyPr>
            <a:normAutofit/>
          </a:bodyPr>
          <a:lstStyle/>
          <a:p>
            <a:r>
              <a:rPr lang="en-US" dirty="0" smtClean="0"/>
              <a:t>Encapsulation</a:t>
            </a:r>
            <a:endParaRPr lang="el-GR" dirty="0"/>
          </a:p>
        </p:txBody>
      </p:sp>
      <p:sp>
        <p:nvSpPr>
          <p:cNvPr id="3" name="Content Placeholder 2"/>
          <p:cNvSpPr>
            <a:spLocks noGrp="1"/>
          </p:cNvSpPr>
          <p:nvPr>
            <p:ph idx="1"/>
          </p:nvPr>
        </p:nvSpPr>
        <p:spPr>
          <a:xfrm>
            <a:off x="622570" y="3463047"/>
            <a:ext cx="7840493" cy="3190672"/>
          </a:xfrm>
        </p:spPr>
        <p:txBody>
          <a:bodyPr>
            <a:normAutofit fontScale="92500" lnSpcReduction="20000"/>
          </a:bodyPr>
          <a:lstStyle/>
          <a:p>
            <a:r>
              <a:rPr lang="el-GR" dirty="0" smtClean="0"/>
              <a:t>Τοποθέτηση αυγού σφήκας σε προνύμφη </a:t>
            </a:r>
            <a:r>
              <a:rPr lang="en-US" dirty="0" smtClean="0"/>
              <a:t>Drosophila</a:t>
            </a:r>
          </a:p>
          <a:p>
            <a:r>
              <a:rPr lang="el-GR" dirty="0" smtClean="0"/>
              <a:t>Τα πλασματοκύτταρα της προνύμφης κάνουν διαρκή επιτήρηση</a:t>
            </a:r>
          </a:p>
          <a:p>
            <a:r>
              <a:rPr lang="el-GR" dirty="0" smtClean="0"/>
              <a:t>Αρχικά προσκολλώνται στο χόριο του αυγού </a:t>
            </a:r>
          </a:p>
          <a:p>
            <a:r>
              <a:rPr lang="el-GR" dirty="0"/>
              <a:t>Μ</a:t>
            </a:r>
            <a:r>
              <a:rPr lang="el-GR" dirty="0" smtClean="0"/>
              <a:t>έσω αγνώστων </a:t>
            </a:r>
            <a:r>
              <a:rPr lang="el-GR" dirty="0" err="1" smtClean="0"/>
              <a:t>σηματοδοτικών</a:t>
            </a:r>
            <a:r>
              <a:rPr lang="el-GR" dirty="0" smtClean="0"/>
              <a:t> μορίων ενεργοποιούν:</a:t>
            </a:r>
          </a:p>
          <a:p>
            <a:pPr lvl="1"/>
            <a:r>
              <a:rPr lang="el-GR" dirty="0" smtClean="0"/>
              <a:t>Ισχυρή κυτταρική αντίδραση στους λεμφαδένες της προνύμφης…</a:t>
            </a:r>
          </a:p>
          <a:p>
            <a:pPr lvl="1"/>
            <a:r>
              <a:rPr lang="el-GR" dirty="0" smtClean="0"/>
              <a:t>παράγοντας μεγάλες ποσότητες </a:t>
            </a:r>
            <a:r>
              <a:rPr lang="el-GR" dirty="0" err="1" smtClean="0"/>
              <a:t>λαμελλοκυττάρων</a:t>
            </a:r>
            <a:r>
              <a:rPr lang="el-GR" dirty="0" smtClean="0"/>
              <a:t> από προ-</a:t>
            </a:r>
            <a:r>
              <a:rPr lang="el-GR" dirty="0" err="1" smtClean="0"/>
              <a:t>αιματοκύτταρα</a:t>
            </a:r>
            <a:r>
              <a:rPr lang="el-GR" dirty="0" smtClean="0"/>
              <a:t> …</a:t>
            </a:r>
          </a:p>
          <a:p>
            <a:pPr lvl="1"/>
            <a:r>
              <a:rPr lang="el-GR" dirty="0" smtClean="0"/>
              <a:t>που δημιουργούν μια κάψουλα γύρω από τον «εισβολέα»</a:t>
            </a:r>
            <a:endParaRPr lang="el-GR"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61" y="148043"/>
            <a:ext cx="5339573" cy="3072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42793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l-GR"/>
          </a:p>
        </p:txBody>
      </p:sp>
      <p:sp>
        <p:nvSpPr>
          <p:cNvPr id="3" name="Title 2"/>
          <p:cNvSpPr>
            <a:spLocks noGrp="1"/>
          </p:cNvSpPr>
          <p:nvPr>
            <p:ph type="title"/>
          </p:nvPr>
        </p:nvSpPr>
        <p:spPr/>
        <p:txBody>
          <a:bodyPr/>
          <a:lstStyle/>
          <a:p>
            <a:endParaRPr lang="el-GR"/>
          </a:p>
        </p:txBody>
      </p:sp>
      <p:pic>
        <p:nvPicPr>
          <p:cNvPr id="4098" name="Picture 2" descr="http://www.mdpi.com/viruses/viruses-05-03142/article_deploy/html/images/viruses-05-03142-g001-102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643" y="44623"/>
            <a:ext cx="8871625" cy="6798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88791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l-GR" b="1" dirty="0" smtClean="0"/>
              <a:t>6. </a:t>
            </a:r>
            <a:r>
              <a:rPr lang="el-GR" b="1" dirty="0" err="1" smtClean="0"/>
              <a:t>Ωσμορρύθμιση</a:t>
            </a:r>
            <a:r>
              <a:rPr lang="el-GR" b="1" dirty="0" smtClean="0"/>
              <a:t> και απέκκριση</a:t>
            </a:r>
            <a:endParaRPr lang="el-GR" b="1" dirty="0"/>
          </a:p>
        </p:txBody>
      </p:sp>
      <p:sp>
        <p:nvSpPr>
          <p:cNvPr id="6" name="Subtitle 5"/>
          <p:cNvSpPr>
            <a:spLocks noGrp="1"/>
          </p:cNvSpPr>
          <p:nvPr>
            <p:ph type="subTitle" idx="1"/>
          </p:nvPr>
        </p:nvSpPr>
        <p:spPr/>
        <p:txBody>
          <a:bodyPr/>
          <a:lstStyle/>
          <a:p>
            <a:endParaRPr lang="el-GR"/>
          </a:p>
        </p:txBody>
      </p:sp>
    </p:spTree>
    <p:extLst>
      <p:ext uri="{BB962C8B-B14F-4D97-AF65-F5344CB8AC3E}">
        <p14:creationId xmlns:p14="http://schemas.microsoft.com/office/powerpoint/2010/main" val="10968637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908720"/>
            <a:ext cx="7408333" cy="5040560"/>
          </a:xfrm>
        </p:spPr>
        <p:txBody>
          <a:bodyPr>
            <a:normAutofit/>
          </a:bodyPr>
          <a:lstStyle/>
          <a:p>
            <a:r>
              <a:rPr lang="el-GR" dirty="0" smtClean="0">
                <a:solidFill>
                  <a:schemeClr val="tx2">
                    <a:lumMod val="50000"/>
                  </a:schemeClr>
                </a:solidFill>
              </a:rPr>
              <a:t>Η </a:t>
            </a:r>
            <a:r>
              <a:rPr lang="el-GR" dirty="0" err="1" smtClean="0">
                <a:solidFill>
                  <a:schemeClr val="tx2">
                    <a:lumMod val="50000"/>
                  </a:schemeClr>
                </a:solidFill>
              </a:rPr>
              <a:t>ωσμορρύθμιση</a:t>
            </a:r>
            <a:r>
              <a:rPr lang="el-GR" dirty="0" smtClean="0">
                <a:solidFill>
                  <a:schemeClr val="tx2">
                    <a:lumMod val="50000"/>
                  </a:schemeClr>
                </a:solidFill>
              </a:rPr>
              <a:t> εξισορροπεί την πρόσληψη και των απώλεια νερού και διαλυμένων ουσιών</a:t>
            </a:r>
          </a:p>
          <a:p>
            <a:pPr lvl="1"/>
            <a:r>
              <a:rPr lang="el-GR" dirty="0" smtClean="0">
                <a:solidFill>
                  <a:schemeClr val="tx2">
                    <a:lumMod val="50000"/>
                  </a:schemeClr>
                </a:solidFill>
              </a:rPr>
              <a:t>Βασίζεται στην ελεγχόμενη αμφίδρομη κίνηση διαλυμένων ουσιών μεταξύ εσωτερικών υγρών και εξωτερικού περιβάλλοντος, καθώς και στην επακόλουθη κίνηση του νερού, λόγω ώσμωσης</a:t>
            </a:r>
          </a:p>
          <a:p>
            <a:r>
              <a:rPr lang="el-GR" dirty="0" smtClean="0">
                <a:solidFill>
                  <a:schemeClr val="tx2">
                    <a:lumMod val="50000"/>
                  </a:schemeClr>
                </a:solidFill>
              </a:rPr>
              <a:t>Ο μεταβολισμός των πρωτεϊνών και των νουκλεϊκών οξέων παράγει αμμωνία, ένα άχρηστο τοξικό προϊόν</a:t>
            </a:r>
          </a:p>
          <a:p>
            <a:r>
              <a:rPr lang="el-GR" dirty="0" smtClean="0">
                <a:solidFill>
                  <a:schemeClr val="tx2">
                    <a:lumMod val="50000"/>
                  </a:schemeClr>
                </a:solidFill>
              </a:rPr>
              <a:t>Στα έντομα, τα </a:t>
            </a:r>
            <a:r>
              <a:rPr lang="el-GR" dirty="0" err="1" smtClean="0">
                <a:solidFill>
                  <a:schemeClr val="tx2">
                    <a:lumMod val="50000"/>
                  </a:schemeClr>
                </a:solidFill>
              </a:rPr>
              <a:t>μαλπιγγιανά</a:t>
            </a:r>
            <a:r>
              <a:rPr lang="el-GR" dirty="0" smtClean="0">
                <a:solidFill>
                  <a:schemeClr val="tx2">
                    <a:lumMod val="50000"/>
                  </a:schemeClr>
                </a:solidFill>
              </a:rPr>
              <a:t> σωληνάρια λειτουργούν κατά την </a:t>
            </a:r>
            <a:r>
              <a:rPr lang="el-GR" dirty="0" err="1" smtClean="0">
                <a:solidFill>
                  <a:schemeClr val="tx2">
                    <a:lumMod val="50000"/>
                  </a:schemeClr>
                </a:solidFill>
              </a:rPr>
              <a:t>ωσμορρύθμιση</a:t>
            </a:r>
            <a:r>
              <a:rPr lang="el-GR" dirty="0" smtClean="0">
                <a:solidFill>
                  <a:schemeClr val="tx2">
                    <a:lumMod val="50000"/>
                  </a:schemeClr>
                </a:solidFill>
              </a:rPr>
              <a:t> και την απομάκρυνση των άχρηστων αζωτούχων ενώσεων από την </a:t>
            </a:r>
            <a:r>
              <a:rPr lang="el-GR" dirty="0" err="1" smtClean="0">
                <a:solidFill>
                  <a:schemeClr val="tx2">
                    <a:lumMod val="50000"/>
                  </a:schemeClr>
                </a:solidFill>
              </a:rPr>
              <a:t>αιμολέμφο</a:t>
            </a:r>
            <a:endParaRPr lang="el-GR" dirty="0">
              <a:solidFill>
                <a:schemeClr val="tx2">
                  <a:lumMod val="50000"/>
                </a:schemeClr>
              </a:solidFill>
            </a:endParaRPr>
          </a:p>
        </p:txBody>
      </p:sp>
    </p:spTree>
    <p:extLst>
      <p:ext uri="{BB962C8B-B14F-4D97-AF65-F5344CB8AC3E}">
        <p14:creationId xmlns:p14="http://schemas.microsoft.com/office/powerpoint/2010/main" val="8363643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44-1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864" y="0"/>
            <a:ext cx="5741088"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714256" y="942975"/>
            <a:ext cx="3250232" cy="5078313"/>
          </a:xfrm>
          <a:prstGeom prst="rect">
            <a:avLst/>
          </a:prstGeom>
          <a:noFill/>
        </p:spPr>
        <p:txBody>
          <a:bodyPr wrap="square" rtlCol="0">
            <a:spAutoFit/>
          </a:bodyPr>
          <a:lstStyle/>
          <a:p>
            <a:pPr marL="285750" indent="-285750">
              <a:buFont typeface="Arial" panose="020B0604020202020204" pitchFamily="34" charset="0"/>
              <a:buChar char="•"/>
            </a:pPr>
            <a:r>
              <a:rPr lang="el-GR" dirty="0" smtClean="0">
                <a:latin typeface="Calibri" panose="020F0502020204030204" pitchFamily="34" charset="0"/>
              </a:rPr>
              <a:t>Το νερό ακολουθεί τις διαλυμένες ουσίες και εισέρχεται στα </a:t>
            </a:r>
            <a:r>
              <a:rPr lang="el-GR" dirty="0" err="1" smtClean="0">
                <a:latin typeface="Calibri" panose="020F0502020204030204" pitchFamily="34" charset="0"/>
              </a:rPr>
              <a:t>μαλπιγγιανά</a:t>
            </a:r>
            <a:r>
              <a:rPr lang="el-GR" dirty="0" smtClean="0">
                <a:latin typeface="Calibri" panose="020F0502020204030204" pitchFamily="34" charset="0"/>
              </a:rPr>
              <a:t> σωληνάρια μέσω ώσμωσης. Κατόπιν το υγρό περνά στο ορθό. Εκεί, οι περισσότερες ουσίες αντλούνται ξανά πίσω στην </a:t>
            </a:r>
            <a:r>
              <a:rPr lang="el-GR" dirty="0" err="1" smtClean="0">
                <a:latin typeface="Calibri" panose="020F0502020204030204" pitchFamily="34" charset="0"/>
              </a:rPr>
              <a:t>αιμολέμφο</a:t>
            </a:r>
            <a:r>
              <a:rPr lang="el-GR" dirty="0" smtClean="0">
                <a:latin typeface="Calibri" panose="020F0502020204030204" pitchFamily="34" charset="0"/>
              </a:rPr>
              <a:t>, για να ακολουθήσει </a:t>
            </a:r>
            <a:r>
              <a:rPr lang="el-GR" dirty="0" err="1" smtClean="0">
                <a:latin typeface="Calibri" panose="020F0502020204030204" pitchFamily="34" charset="0"/>
              </a:rPr>
              <a:t>επαναρρόφηση</a:t>
            </a:r>
            <a:r>
              <a:rPr lang="el-GR" dirty="0" smtClean="0">
                <a:latin typeface="Calibri" panose="020F0502020204030204" pitchFamily="34" charset="0"/>
              </a:rPr>
              <a:t> του νερού μέσω ώσμωσης. </a:t>
            </a:r>
          </a:p>
          <a:p>
            <a:pPr marL="285750" indent="-285750">
              <a:buFont typeface="Arial" panose="020B0604020202020204" pitchFamily="34" charset="0"/>
              <a:buChar char="•"/>
            </a:pPr>
            <a:endParaRPr lang="el-GR" dirty="0" smtClean="0">
              <a:latin typeface="Calibri" panose="020F0502020204030204" pitchFamily="34" charset="0"/>
            </a:endParaRPr>
          </a:p>
          <a:p>
            <a:pPr marL="285750" indent="-285750">
              <a:buFont typeface="Arial" panose="020B0604020202020204" pitchFamily="34" charset="0"/>
              <a:buChar char="•"/>
            </a:pPr>
            <a:r>
              <a:rPr lang="el-GR" dirty="0" smtClean="0">
                <a:latin typeface="Calibri" panose="020F0502020204030204" pitchFamily="34" charset="0"/>
              </a:rPr>
              <a:t>Χάρη στην ικανότητά του να διατηρεί το νερό μέσα στο σώμα, το απεκκριτικό σύστημα των εντόμων συνέβαλε στην τεράστια επιτυχία τους κατά την προσαρμογή τους στην ξηρά. </a:t>
            </a:r>
          </a:p>
        </p:txBody>
      </p:sp>
    </p:spTree>
    <p:extLst>
      <p:ext uri="{BB962C8B-B14F-4D97-AF65-F5344CB8AC3E}">
        <p14:creationId xmlns:p14="http://schemas.microsoft.com/office/powerpoint/2010/main" val="7686887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b="1" dirty="0" smtClean="0"/>
              <a:t>7. Ορμόνες και ενδοκρινικό σύστημα</a:t>
            </a:r>
            <a:endParaRPr lang="el-GR" b="1" dirty="0"/>
          </a:p>
        </p:txBody>
      </p:sp>
      <p:sp>
        <p:nvSpPr>
          <p:cNvPr id="3" name="Subtitle 2"/>
          <p:cNvSpPr>
            <a:spLocks noGrp="1"/>
          </p:cNvSpPr>
          <p:nvPr>
            <p:ph type="subTitle" idx="1"/>
          </p:nvPr>
        </p:nvSpPr>
        <p:spPr/>
        <p:txBody>
          <a:bodyPr/>
          <a:lstStyle/>
          <a:p>
            <a:endParaRPr lang="el-GR"/>
          </a:p>
        </p:txBody>
      </p:sp>
    </p:spTree>
    <p:extLst>
      <p:ext uri="{BB962C8B-B14F-4D97-AF65-F5344CB8AC3E}">
        <p14:creationId xmlns:p14="http://schemas.microsoft.com/office/powerpoint/2010/main" val="7209308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1916832"/>
            <a:ext cx="7408333" cy="4536504"/>
          </a:xfrm>
        </p:spPr>
        <p:txBody>
          <a:bodyPr>
            <a:normAutofit/>
          </a:bodyPr>
          <a:lstStyle/>
          <a:p>
            <a:r>
              <a:rPr lang="el-GR" dirty="0" smtClean="0"/>
              <a:t>Το ενδοκρινικό και το νευρικό σύστημα δρουν ανεξάρτητα και σε συνεργασία για τη ρύθμιση της φυσιολογίας των ζώων</a:t>
            </a:r>
          </a:p>
          <a:p>
            <a:pPr lvl="1"/>
            <a:r>
              <a:rPr lang="el-GR" dirty="0" smtClean="0"/>
              <a:t>Στα ασπόνδυλα, οι ποικίλες πλευρές της ομοιόστασης ρυθμίζονται από διάφορες ορμόνες</a:t>
            </a:r>
          </a:p>
          <a:p>
            <a:pPr lvl="1"/>
            <a:r>
              <a:rPr lang="el-GR" dirty="0" smtClean="0"/>
              <a:t>Στα έντομα, η έκδυση και η ανάπτυξη ελέγχονται από:</a:t>
            </a:r>
          </a:p>
          <a:p>
            <a:pPr lvl="2"/>
            <a:r>
              <a:rPr lang="el-GR" dirty="0" smtClean="0"/>
              <a:t>την </a:t>
            </a:r>
            <a:r>
              <a:rPr lang="el-GR" dirty="0" err="1" smtClean="0"/>
              <a:t>προθωρακικοτροπική</a:t>
            </a:r>
            <a:r>
              <a:rPr lang="el-GR" dirty="0" smtClean="0"/>
              <a:t> ορμόνη (ΡΤΤΗ), μια </a:t>
            </a:r>
            <a:r>
              <a:rPr lang="el-GR" dirty="0" err="1" smtClean="0"/>
              <a:t>ορμονοτρόπο</a:t>
            </a:r>
            <a:r>
              <a:rPr lang="el-GR" dirty="0" smtClean="0"/>
              <a:t> </a:t>
            </a:r>
            <a:r>
              <a:rPr lang="el-GR" dirty="0" err="1" smtClean="0"/>
              <a:t>νευροορμόνη</a:t>
            </a:r>
            <a:endParaRPr lang="el-GR" dirty="0" smtClean="0"/>
          </a:p>
          <a:p>
            <a:pPr lvl="2"/>
            <a:r>
              <a:rPr lang="el-GR" dirty="0" smtClean="0"/>
              <a:t>την </a:t>
            </a:r>
            <a:r>
              <a:rPr lang="el-GR" dirty="0" err="1" smtClean="0"/>
              <a:t>εκδυσόνη</a:t>
            </a:r>
            <a:r>
              <a:rPr lang="el-GR" dirty="0" smtClean="0"/>
              <a:t>, η απελευθέρωση της οποίας προκαλείται από την ΡΤΤΗ</a:t>
            </a:r>
            <a:r>
              <a:rPr lang="en-US" dirty="0" smtClean="0"/>
              <a:t> (ecdysone)</a:t>
            </a:r>
            <a:endParaRPr lang="el-GR" dirty="0" smtClean="0"/>
          </a:p>
          <a:p>
            <a:pPr lvl="2"/>
            <a:r>
              <a:rPr lang="el-GR" dirty="0" smtClean="0"/>
              <a:t>τη νεανική ορμόνη (</a:t>
            </a:r>
            <a:r>
              <a:rPr lang="en-US" dirty="0" smtClean="0"/>
              <a:t>juvenile hormone, JH)</a:t>
            </a:r>
            <a:endParaRPr lang="el-GR" dirty="0"/>
          </a:p>
        </p:txBody>
      </p:sp>
      <p:sp>
        <p:nvSpPr>
          <p:cNvPr id="3" name="Title 2"/>
          <p:cNvSpPr>
            <a:spLocks noGrp="1"/>
          </p:cNvSpPr>
          <p:nvPr>
            <p:ph type="title"/>
          </p:nvPr>
        </p:nvSpPr>
        <p:spPr/>
        <p:txBody>
          <a:bodyPr>
            <a:normAutofit fontScale="90000"/>
          </a:bodyPr>
          <a:lstStyle/>
          <a:p>
            <a:r>
              <a:rPr lang="el-GR" dirty="0" smtClean="0"/>
              <a:t>Συντονισμός ενδοκρινικού και νευρικού στα ασπόνδυλα</a:t>
            </a:r>
            <a:endParaRPr lang="el-GR" dirty="0"/>
          </a:p>
        </p:txBody>
      </p:sp>
    </p:spTree>
    <p:extLst>
      <p:ext uri="{BB962C8B-B14F-4D97-AF65-F5344CB8AC3E}">
        <p14:creationId xmlns:p14="http://schemas.microsoft.com/office/powerpoint/2010/main" val="15768583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5915" y="116732"/>
            <a:ext cx="8910536" cy="1760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094167" y="856754"/>
            <a:ext cx="6854040" cy="5140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27299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5915" y="116732"/>
            <a:ext cx="8910536" cy="1760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242" name="Picture 2" descr="http://files.edu-mikulas6.webnode.sk/200008795-4ee154fdcf/METAMORFOSE%20SERANGG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1404"/>
            <a:ext cx="9144000" cy="4791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98535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5915" y="116732"/>
            <a:ext cx="8910536" cy="1760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9218" name="Picture 2" descr="http://www.online.uni-marburg.de/insekten/img/metamorphos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737" y="19457"/>
            <a:ext cx="5451178" cy="6813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5095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43-2.jpg"/>
          <p:cNvPicPr>
            <a:picLocks noChangeAspect="1"/>
          </p:cNvPicPr>
          <p:nvPr/>
        </p:nvPicPr>
        <p:blipFill rotWithShape="1">
          <a:blip r:embed="rId2">
            <a:extLst>
              <a:ext uri="{28A0092B-C50C-407E-A947-70E740481C1C}">
                <a14:useLocalDpi xmlns:a14="http://schemas.microsoft.com/office/drawing/2010/main" val="0"/>
              </a:ext>
            </a:extLst>
          </a:blip>
          <a:srcRect b="17500"/>
          <a:stretch/>
        </p:blipFill>
        <p:spPr bwMode="auto">
          <a:xfrm>
            <a:off x="1389492" y="0"/>
            <a:ext cx="627885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46267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45-1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504" y="0"/>
            <a:ext cx="8928992" cy="6863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61944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Εντομοκτόνα – ρυθμιστές </a:t>
            </a:r>
            <a:r>
              <a:rPr lang="el-GR" dirty="0" smtClean="0"/>
              <a:t>ανάπτυξης</a:t>
            </a:r>
            <a:endParaRPr lang="el-GR" dirty="0"/>
          </a:p>
        </p:txBody>
      </p:sp>
      <p:sp>
        <p:nvSpPr>
          <p:cNvPr id="3" name="Content Placeholder 2"/>
          <p:cNvSpPr>
            <a:spLocks noGrp="1"/>
          </p:cNvSpPr>
          <p:nvPr>
            <p:ph idx="1"/>
          </p:nvPr>
        </p:nvSpPr>
        <p:spPr>
          <a:xfrm>
            <a:off x="647576" y="1844824"/>
            <a:ext cx="7884864" cy="4281339"/>
          </a:xfrm>
        </p:spPr>
        <p:txBody>
          <a:bodyPr>
            <a:normAutofit/>
          </a:bodyPr>
          <a:lstStyle/>
          <a:p>
            <a:r>
              <a:rPr lang="el-GR" dirty="0" smtClean="0"/>
              <a:t>Ορμονικοί ρυθμιστές ανάπτυξης (</a:t>
            </a:r>
            <a:r>
              <a:rPr lang="en-US" dirty="0" smtClean="0"/>
              <a:t>Insect Growth Regulators) IGRs </a:t>
            </a:r>
            <a:r>
              <a:rPr lang="el-GR" dirty="0" smtClean="0"/>
              <a:t>είτε μιμούνται είτε αναστέλλουν τη </a:t>
            </a:r>
            <a:r>
              <a:rPr lang="en-US" dirty="0" smtClean="0"/>
              <a:t>JH</a:t>
            </a:r>
            <a:endParaRPr lang="el-GR" dirty="0" smtClean="0"/>
          </a:p>
          <a:p>
            <a:pPr lvl="1"/>
            <a:r>
              <a:rPr lang="en-US" dirty="0" smtClean="0"/>
              <a:t>IGRs </a:t>
            </a:r>
            <a:r>
              <a:rPr lang="el-GR" dirty="0" smtClean="0"/>
              <a:t>που μιμούνται τη </a:t>
            </a:r>
            <a:r>
              <a:rPr lang="en-US" dirty="0" smtClean="0"/>
              <a:t>JH </a:t>
            </a:r>
            <a:r>
              <a:rPr lang="el-GR" dirty="0" smtClean="0"/>
              <a:t>οδηγούν σε πρόωρη έκδυση νεαρών ανώριμων σταδίων, εμποδίζοντας την ανάπτυξη της προνύμφης</a:t>
            </a:r>
          </a:p>
          <a:p>
            <a:pPr lvl="1"/>
            <a:r>
              <a:rPr lang="en-US" dirty="0" smtClean="0"/>
              <a:t>IGRs </a:t>
            </a:r>
            <a:r>
              <a:rPr lang="el-GR" dirty="0" smtClean="0"/>
              <a:t>που αναστέλλουν την παραγωγή της </a:t>
            </a:r>
            <a:r>
              <a:rPr lang="en-US" dirty="0" smtClean="0"/>
              <a:t>JH </a:t>
            </a:r>
            <a:r>
              <a:rPr lang="el-GR" dirty="0" smtClean="0"/>
              <a:t>οδηγούν σε πρόωρη μεταμόρφωση σε μη λειτουργικό ενήλικο</a:t>
            </a:r>
          </a:p>
          <a:p>
            <a:pPr lvl="1"/>
            <a:r>
              <a:rPr lang="en-US" dirty="0" smtClean="0"/>
              <a:t>IGRs </a:t>
            </a:r>
            <a:r>
              <a:rPr lang="el-GR" dirty="0" smtClean="0"/>
              <a:t>που αναστέλλουν την </a:t>
            </a:r>
            <a:r>
              <a:rPr lang="el-GR" dirty="0" err="1" smtClean="0"/>
              <a:t>εκδυσόνη</a:t>
            </a:r>
            <a:r>
              <a:rPr lang="el-GR" dirty="0" smtClean="0"/>
              <a:t> οδηγούν σε θνησιμότητα των βομβυκίων, εμποδίζοντας το μετασχηματισμό των </a:t>
            </a:r>
            <a:r>
              <a:rPr lang="el-GR" dirty="0" err="1" smtClean="0"/>
              <a:t>προνυμφικών</a:t>
            </a:r>
            <a:r>
              <a:rPr lang="el-GR" dirty="0" smtClean="0"/>
              <a:t> ιστών σε ιστούς ώριμου ατόμου κατά το στάδιο του βομβυκίου</a:t>
            </a:r>
            <a:endParaRPr lang="el-GR" dirty="0"/>
          </a:p>
        </p:txBody>
      </p:sp>
    </p:spTree>
    <p:extLst>
      <p:ext uri="{BB962C8B-B14F-4D97-AF65-F5344CB8AC3E}">
        <p14:creationId xmlns:p14="http://schemas.microsoft.com/office/powerpoint/2010/main" val="11096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5" dur="500"/>
                                        <p:tgtEl>
                                          <p:spTgt spid="3">
                                            <p:txEl>
                                              <p:pRg st="2" end="2"/>
                                            </p:txEl>
                                          </p:spTgt>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l-GR" b="1" dirty="0" smtClean="0"/>
              <a:t>8. Η αναπαραγωγή των εντόμων</a:t>
            </a:r>
            <a:endParaRPr lang="el-GR" b="1" dirty="0"/>
          </a:p>
        </p:txBody>
      </p:sp>
      <p:sp>
        <p:nvSpPr>
          <p:cNvPr id="5" name="Subtitle 4"/>
          <p:cNvSpPr>
            <a:spLocks noGrp="1"/>
          </p:cNvSpPr>
          <p:nvPr>
            <p:ph type="subTitle" idx="1"/>
          </p:nvPr>
        </p:nvSpPr>
        <p:spPr/>
        <p:txBody>
          <a:bodyPr/>
          <a:lstStyle/>
          <a:p>
            <a:endParaRPr lang="el-GR"/>
          </a:p>
        </p:txBody>
      </p:sp>
    </p:spTree>
    <p:extLst>
      <p:ext uri="{BB962C8B-B14F-4D97-AF65-F5344CB8AC3E}">
        <p14:creationId xmlns:p14="http://schemas.microsoft.com/office/powerpoint/2010/main" val="40687056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2060848"/>
            <a:ext cx="7408333" cy="4065315"/>
          </a:xfrm>
        </p:spPr>
        <p:txBody>
          <a:bodyPr>
            <a:normAutofit/>
          </a:bodyPr>
          <a:lstStyle/>
          <a:p>
            <a:r>
              <a:rPr lang="el-GR" dirty="0" smtClean="0"/>
              <a:t>Φυλετική αναπαραγωγή</a:t>
            </a:r>
          </a:p>
          <a:p>
            <a:pPr lvl="1"/>
            <a:r>
              <a:rPr lang="el-GR" dirty="0" smtClean="0"/>
              <a:t>Η σύντηξη δύο απλοειδών γαμετών σχηματίζει ένα </a:t>
            </a:r>
            <a:r>
              <a:rPr lang="el-GR" dirty="0" err="1" smtClean="0"/>
              <a:t>διπλοειδές</a:t>
            </a:r>
            <a:r>
              <a:rPr lang="el-GR" dirty="0" smtClean="0"/>
              <a:t> κύτταρο, το </a:t>
            </a:r>
            <a:r>
              <a:rPr lang="el-GR" dirty="0" err="1" smtClean="0"/>
              <a:t>ζυγωτό</a:t>
            </a:r>
            <a:endParaRPr lang="el-GR" dirty="0" smtClean="0"/>
          </a:p>
          <a:p>
            <a:pPr lvl="1"/>
            <a:r>
              <a:rPr lang="el-GR" dirty="0" smtClean="0"/>
              <a:t>Το ζώο που θα προκύψει θα παραγάγει απλοειδείς γαμέτες με τη διεργασία της μείωσης</a:t>
            </a:r>
          </a:p>
          <a:p>
            <a:r>
              <a:rPr lang="el-GR" dirty="0" err="1" smtClean="0"/>
              <a:t>Αφυλετική</a:t>
            </a:r>
            <a:r>
              <a:rPr lang="el-GR" dirty="0" smtClean="0"/>
              <a:t> αναπαραγωγή</a:t>
            </a:r>
          </a:p>
          <a:p>
            <a:pPr lvl="1"/>
            <a:r>
              <a:rPr lang="el-GR" dirty="0" smtClean="0"/>
              <a:t>Παραγωγή νέων ατόμων χωρίς να έχει προηγηθεί σύντηξη ωαρίου και σπερματοζωαρίου</a:t>
            </a:r>
          </a:p>
          <a:p>
            <a:pPr lvl="1"/>
            <a:r>
              <a:rPr lang="el-GR" dirty="0" smtClean="0"/>
              <a:t>Η αναπαραγωγή βασίζεται αποκλειστικά στη </a:t>
            </a:r>
            <a:r>
              <a:rPr lang="el-GR" dirty="0" err="1" smtClean="0"/>
              <a:t>μιτωτική</a:t>
            </a:r>
            <a:r>
              <a:rPr lang="el-GR" dirty="0" smtClean="0"/>
              <a:t> κυτταρική διαίρεση</a:t>
            </a:r>
            <a:endParaRPr lang="el-GR" dirty="0"/>
          </a:p>
        </p:txBody>
      </p:sp>
      <p:sp>
        <p:nvSpPr>
          <p:cNvPr id="3" name="Title 2"/>
          <p:cNvSpPr>
            <a:spLocks noGrp="1"/>
          </p:cNvSpPr>
          <p:nvPr>
            <p:ph type="title"/>
          </p:nvPr>
        </p:nvSpPr>
        <p:spPr/>
        <p:txBody>
          <a:bodyPr>
            <a:normAutofit fontScale="90000"/>
          </a:bodyPr>
          <a:lstStyle/>
          <a:p>
            <a:r>
              <a:rPr lang="el-GR" dirty="0" smtClean="0"/>
              <a:t>Φυλετική και </a:t>
            </a:r>
            <a:r>
              <a:rPr lang="el-GR" dirty="0" err="1" smtClean="0"/>
              <a:t>αφυλετική</a:t>
            </a:r>
            <a:r>
              <a:rPr lang="el-GR" dirty="0" smtClean="0"/>
              <a:t> αναπαραγωγή</a:t>
            </a:r>
            <a:endParaRPr lang="el-GR" dirty="0"/>
          </a:p>
        </p:txBody>
      </p:sp>
    </p:spTree>
    <p:extLst>
      <p:ext uri="{BB962C8B-B14F-4D97-AF65-F5344CB8AC3E}">
        <p14:creationId xmlns:p14="http://schemas.microsoft.com/office/powerpoint/2010/main" val="10722906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6" y="5129808"/>
            <a:ext cx="8424936" cy="1467544"/>
          </a:xfrm>
        </p:spPr>
        <p:txBody>
          <a:bodyPr>
            <a:normAutofit/>
          </a:bodyPr>
          <a:lstStyle/>
          <a:p>
            <a:r>
              <a:rPr lang="el-GR" sz="2000" dirty="0" smtClean="0"/>
              <a:t>Τα αρσενικά (οι κηφήνες) είναι γόνιμα απλοειδή ενήλικα που προκύπτουν από παρθενογένεση</a:t>
            </a:r>
          </a:p>
          <a:p>
            <a:r>
              <a:rPr lang="el-GR" sz="2000" dirty="0" smtClean="0"/>
              <a:t>Τα θηλυκά (τόσο οι στείρες εργάτριες όσο και οι γόνιμες βασίλισσες) είναι </a:t>
            </a:r>
            <a:r>
              <a:rPr lang="el-GR" sz="2000" dirty="0" err="1" smtClean="0"/>
              <a:t>διπλοειδή</a:t>
            </a:r>
            <a:r>
              <a:rPr lang="el-GR" sz="2000" dirty="0" smtClean="0"/>
              <a:t> ενήλικα που προκύπτουν από γονιμοποιημένα ωάρια</a:t>
            </a:r>
            <a:endParaRPr lang="el-GR" sz="2000" dirty="0"/>
          </a:p>
        </p:txBody>
      </p:sp>
      <p:sp>
        <p:nvSpPr>
          <p:cNvPr id="3" name="Title 2"/>
          <p:cNvSpPr>
            <a:spLocks noGrp="1"/>
          </p:cNvSpPr>
          <p:nvPr>
            <p:ph type="title"/>
          </p:nvPr>
        </p:nvSpPr>
        <p:spPr>
          <a:xfrm>
            <a:off x="457200" y="410336"/>
            <a:ext cx="8229600" cy="858424"/>
          </a:xfrm>
        </p:spPr>
        <p:txBody>
          <a:bodyPr/>
          <a:lstStyle/>
          <a:p>
            <a:r>
              <a:rPr lang="el-GR" dirty="0" smtClean="0"/>
              <a:t>Παρθενογένεση στη μέλισσα</a:t>
            </a:r>
            <a:endParaRPr lang="el-GR" dirty="0"/>
          </a:p>
        </p:txBody>
      </p:sp>
      <p:pic>
        <p:nvPicPr>
          <p:cNvPr id="1030" name="Picture 6" descr="honeybees: queen, worker, dro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543388"/>
            <a:ext cx="5881304" cy="3442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2134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entnemdept.ufl.edu/creatures/misc/bees/A.m.capensis05.jpg"/>
          <p:cNvPicPr>
            <a:picLocks noChangeAspect="1" noChangeArrowheads="1"/>
          </p:cNvPicPr>
          <p:nvPr/>
        </p:nvPicPr>
        <p:blipFill rotWithShape="1">
          <a:blip r:embed="rId2">
            <a:extLst>
              <a:ext uri="{28A0092B-C50C-407E-A947-70E740481C1C}">
                <a14:useLocalDpi xmlns:a14="http://schemas.microsoft.com/office/drawing/2010/main" val="0"/>
              </a:ext>
            </a:extLst>
          </a:blip>
          <a:srcRect r="47372" b="30052"/>
          <a:stretch/>
        </p:blipFill>
        <p:spPr bwMode="auto">
          <a:xfrm>
            <a:off x="3060005" y="49912"/>
            <a:ext cx="1872035" cy="383172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iagram of haplodiploid sex determination in the honey bee. Unfertilized eggs develop into drones, and fertilized eggs develop into fema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678" y="49912"/>
            <a:ext cx="2952327" cy="4920546"/>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4858682" y="236646"/>
            <a:ext cx="4105806" cy="4920546"/>
          </a:xfrm>
        </p:spPr>
        <p:txBody>
          <a:bodyPr>
            <a:normAutofit/>
          </a:bodyPr>
          <a:lstStyle/>
          <a:p>
            <a:r>
              <a:rPr lang="el-GR" sz="1800" dirty="0" smtClean="0">
                <a:solidFill>
                  <a:schemeClr val="tx2">
                    <a:lumMod val="75000"/>
                  </a:schemeClr>
                </a:solidFill>
              </a:rPr>
              <a:t>Όταν εκκολαφθεί μια βασίλισσα θα περάσει τις πρώτες 10-14 μέρες ωριμάζοντας και ζευγαρώνοντας. Θα αφήσει την κυψέλη προς ανεύρεση κηφήνων. Βασίλισσες και κηφήνες ζευγαρώνουν εν </a:t>
            </a:r>
            <a:r>
              <a:rPr lang="el-GR" sz="1800" dirty="0" err="1" smtClean="0">
                <a:solidFill>
                  <a:schemeClr val="tx2">
                    <a:lumMod val="75000"/>
                  </a:schemeClr>
                </a:solidFill>
              </a:rPr>
              <a:t>πτήσει</a:t>
            </a:r>
            <a:r>
              <a:rPr lang="el-GR" sz="1800" dirty="0" smtClean="0">
                <a:solidFill>
                  <a:schemeClr val="tx2">
                    <a:lumMod val="75000"/>
                  </a:schemeClr>
                </a:solidFill>
              </a:rPr>
              <a:t>. </a:t>
            </a:r>
          </a:p>
          <a:p>
            <a:r>
              <a:rPr lang="el-GR" sz="1800" dirty="0" smtClean="0">
                <a:solidFill>
                  <a:schemeClr val="tx2">
                    <a:lumMod val="75000"/>
                  </a:schemeClr>
                </a:solidFill>
              </a:rPr>
              <a:t>Οι κηφήνες πεθαίνουν μετά το ζευγάρωμα. Οι βασίλισσες αποθηκεύουν το σπέρμα στη σπερματοθήκη για την υπόλοιπη ζωή τους. </a:t>
            </a:r>
          </a:p>
          <a:p>
            <a:r>
              <a:rPr lang="el-GR" sz="1800" dirty="0" smtClean="0">
                <a:solidFill>
                  <a:schemeClr val="tx2">
                    <a:lumMod val="75000"/>
                  </a:schemeClr>
                </a:solidFill>
              </a:rPr>
              <a:t>Αν τύχει και πεθάνει η βασίλισσα της κυψέλης, οι εργάτριες αναλαμβάνουν να φροντίσουν μια νεαρή θηλυκή προνύμφη (δίνοντάς της βασιλικό πολτό) που θα αντικαταστήσει τη βασίλισσα. </a:t>
            </a:r>
          </a:p>
        </p:txBody>
      </p:sp>
      <p:sp>
        <p:nvSpPr>
          <p:cNvPr id="8" name="Content Placeholder 4"/>
          <p:cNvSpPr txBox="1">
            <a:spLocks/>
          </p:cNvSpPr>
          <p:nvPr/>
        </p:nvSpPr>
        <p:spPr>
          <a:xfrm>
            <a:off x="107678" y="5157192"/>
            <a:ext cx="8856810" cy="1512168"/>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r>
              <a:rPr lang="el-GR" sz="1800" dirty="0" smtClean="0">
                <a:solidFill>
                  <a:schemeClr val="tx2">
                    <a:lumMod val="75000"/>
                  </a:schemeClr>
                </a:solidFill>
              </a:rPr>
              <a:t>Αν αυτό δεν συμβεί για &gt;2 εβδομάδες, κάποιες εργάτριες </a:t>
            </a:r>
            <a:r>
              <a:rPr lang="el-GR" sz="1800" dirty="0" err="1" smtClean="0">
                <a:solidFill>
                  <a:schemeClr val="tx2">
                    <a:lumMod val="75000"/>
                  </a:schemeClr>
                </a:solidFill>
              </a:rPr>
              <a:t>ωοθέτουν</a:t>
            </a:r>
            <a:r>
              <a:rPr lang="el-GR" sz="1800" dirty="0" smtClean="0">
                <a:solidFill>
                  <a:schemeClr val="tx2">
                    <a:lumMod val="75000"/>
                  </a:schemeClr>
                </a:solidFill>
              </a:rPr>
              <a:t> μη γονιμοποιημένα (απλοειδή) αυγά που θα αναπτυχθούν σε αρσενικούς κηφήνες. Οι κηφήνες αυτοί είναι σεξουαλικά ενεργοί και θα ζευγαρώσουν με παρθένες βασίλισσες γειτονικών κυψέλων, μεταφέροντας έτσι τα γονίδια της δικής τους κυψέλης. </a:t>
            </a:r>
            <a:endParaRPr lang="el-GR" sz="1800" dirty="0">
              <a:solidFill>
                <a:schemeClr val="tx2">
                  <a:lumMod val="75000"/>
                </a:schemeClr>
              </a:solidFill>
            </a:endParaRPr>
          </a:p>
        </p:txBody>
      </p:sp>
    </p:spTree>
    <p:extLst>
      <p:ext uri="{BB962C8B-B14F-4D97-AF65-F5344CB8AC3E}">
        <p14:creationId xmlns:p14="http://schemas.microsoft.com/office/powerpoint/2010/main" val="14329234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46-7.jpg"/>
          <p:cNvPicPr>
            <a:picLocks noChangeAspect="1"/>
          </p:cNvPicPr>
          <p:nvPr/>
        </p:nvPicPr>
        <p:blipFill rotWithShape="1">
          <a:blip r:embed="rId2">
            <a:extLst>
              <a:ext uri="{28A0092B-C50C-407E-A947-70E740481C1C}">
                <a14:useLocalDpi xmlns:a14="http://schemas.microsoft.com/office/drawing/2010/main" val="0"/>
              </a:ext>
            </a:extLst>
          </a:blip>
          <a:srcRect b="11569"/>
          <a:stretch/>
        </p:blipFill>
        <p:spPr bwMode="auto">
          <a:xfrm>
            <a:off x="0" y="1066801"/>
            <a:ext cx="9144000" cy="4455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72209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714" t="13643" r="26919" b="70896"/>
          <a:stretch/>
        </p:blipFill>
        <p:spPr bwMode="auto">
          <a:xfrm>
            <a:off x="106326" y="508836"/>
            <a:ext cx="8888818" cy="172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Θέση περιεχομένου 5"/>
          <p:cNvSpPr>
            <a:spLocks noGrp="1"/>
          </p:cNvSpPr>
          <p:nvPr>
            <p:ph idx="1"/>
          </p:nvPr>
        </p:nvSpPr>
        <p:spPr/>
        <p:txBody>
          <a:bodyPr>
            <a:normAutofit/>
          </a:bodyPr>
          <a:lstStyle/>
          <a:p>
            <a:pPr>
              <a:spcAft>
                <a:spcPts val="1200"/>
              </a:spcAft>
            </a:pPr>
            <a:r>
              <a:rPr lang="en-US" sz="2000" dirty="0" err="1" smtClean="0"/>
              <a:t>RNAseq</a:t>
            </a:r>
            <a:r>
              <a:rPr lang="en-US" sz="2000" dirty="0" smtClean="0"/>
              <a:t> analysis:</a:t>
            </a:r>
          </a:p>
          <a:p>
            <a:pPr lvl="1">
              <a:spcAft>
                <a:spcPts val="1200"/>
              </a:spcAft>
            </a:pPr>
            <a:r>
              <a:rPr lang="el-GR" sz="2000" dirty="0" smtClean="0"/>
              <a:t>Προνύμφες εργατριών και κηφήνων 2 ημερών παρουσίασαν πιο όμοια γονιδιακή έκφραση από προνύμφες βασιλισσών 2 ημερών </a:t>
            </a:r>
            <a:r>
              <a:rPr lang="en-US" sz="2000" dirty="0" smtClean="0">
                <a:latin typeface="Lucida Sans Unicode" panose="020B0602030504020204" pitchFamily="34" charset="0"/>
                <a:cs typeface="Lucida Sans Unicode" panose="020B0602030504020204" pitchFamily="34" charset="0"/>
              </a:rPr>
              <a:t>⇒</a:t>
            </a:r>
            <a:r>
              <a:rPr lang="en-US" sz="2000" dirty="0" smtClean="0"/>
              <a:t> </a:t>
            </a:r>
            <a:r>
              <a:rPr lang="el-GR" sz="2000" dirty="0" smtClean="0"/>
              <a:t>περιβαλλοντικοί παράγοντες (βασιλικός πολτός) έχει μεγάλη επίδραση στα πρότυπα έκφρασης</a:t>
            </a:r>
            <a:endParaRPr lang="en-US" sz="2000" dirty="0" smtClean="0"/>
          </a:p>
          <a:p>
            <a:pPr lvl="1">
              <a:spcAft>
                <a:spcPts val="1200"/>
              </a:spcAft>
            </a:pPr>
            <a:r>
              <a:rPr lang="el-GR" sz="2000" dirty="0" smtClean="0"/>
              <a:t>Η γονιδιακή έκφραση προνυμφών κηφήνων 4 ημερών παρουσίαζαν τη μεγαλύτερη </a:t>
            </a:r>
            <a:r>
              <a:rPr lang="el-GR" sz="2000" dirty="0"/>
              <a:t>διαφοροποίηση</a:t>
            </a:r>
            <a:r>
              <a:rPr lang="en-US" sz="2000" dirty="0"/>
              <a:t> ⇒ </a:t>
            </a:r>
            <a:r>
              <a:rPr lang="el-GR" sz="2000" dirty="0"/>
              <a:t>στις 4 ημέρες του </a:t>
            </a:r>
            <a:r>
              <a:rPr lang="el-GR" sz="2000" dirty="0" err="1"/>
              <a:t>προνημφικού</a:t>
            </a:r>
            <a:r>
              <a:rPr lang="el-GR" sz="2000" dirty="0"/>
              <a:t> σταδίου η </a:t>
            </a:r>
            <a:r>
              <a:rPr lang="el-GR" sz="2000" dirty="0" err="1"/>
              <a:t>απλοειδία</a:t>
            </a:r>
            <a:r>
              <a:rPr lang="el-GR" sz="2000" dirty="0"/>
              <a:t> ή το φύλο παίζει το σημαντικότερο ρόλο</a:t>
            </a:r>
          </a:p>
        </p:txBody>
      </p:sp>
    </p:spTree>
    <p:extLst>
      <p:ext uri="{BB962C8B-B14F-4D97-AF65-F5344CB8AC3E}">
        <p14:creationId xmlns:p14="http://schemas.microsoft.com/office/powerpoint/2010/main" val="10109106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38328"/>
            <a:ext cx="8229600" cy="930432"/>
          </a:xfrm>
        </p:spPr>
        <p:txBody>
          <a:bodyPr/>
          <a:lstStyle/>
          <a:p>
            <a:r>
              <a:rPr lang="el-GR" dirty="0" smtClean="0"/>
              <a:t>Παρθενογένεση στις </a:t>
            </a:r>
            <a:r>
              <a:rPr lang="el-GR" dirty="0" err="1" smtClean="0"/>
              <a:t>αφίδες</a:t>
            </a:r>
            <a:endParaRPr lang="el-GR" dirty="0"/>
          </a:p>
        </p:txBody>
      </p:sp>
      <p:pic>
        <p:nvPicPr>
          <p:cNvPr id="3078" name="Picture 6" descr="Aphids attacking a rode bud and stopping it from open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999736"/>
            <a:ext cx="3600400" cy="425816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The young aphids are born live at the first instar stage allowing rapid development of large populations. Each female can produce thousands of young during a single summ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2532404"/>
            <a:ext cx="4213886" cy="3192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1220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l-GR"/>
          </a:p>
        </p:txBody>
      </p:sp>
      <p:sp>
        <p:nvSpPr>
          <p:cNvPr id="3" name="Title 2"/>
          <p:cNvSpPr>
            <a:spLocks noGrp="1"/>
          </p:cNvSpPr>
          <p:nvPr>
            <p:ph type="title"/>
          </p:nvPr>
        </p:nvSpPr>
        <p:spPr/>
        <p:txBody>
          <a:bodyPr/>
          <a:lstStyle/>
          <a:p>
            <a:endParaRPr lang="el-GR"/>
          </a:p>
        </p:txBody>
      </p:sp>
      <p:pic>
        <p:nvPicPr>
          <p:cNvPr id="5122" name="Picture 2" descr="http://upload.wikimedia.org/wikipedia/commons/7/76/Soybeanaphidlifecycl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3" y="188640"/>
            <a:ext cx="8945935" cy="63367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21713" y="6058523"/>
            <a:ext cx="1839785" cy="461665"/>
          </a:xfrm>
          <a:prstGeom prst="rect">
            <a:avLst/>
          </a:prstGeom>
          <a:solidFill>
            <a:schemeClr val="bg1"/>
          </a:solidFill>
        </p:spPr>
        <p:txBody>
          <a:bodyPr wrap="square" rtlCol="0">
            <a:spAutoFit/>
          </a:bodyPr>
          <a:lstStyle/>
          <a:p>
            <a:pPr algn="ctr"/>
            <a:r>
              <a:rPr lang="el-GR" sz="1200" b="1" dirty="0" smtClean="0"/>
              <a:t>Αλλαγή </a:t>
            </a:r>
            <a:r>
              <a:rPr lang="el-GR" sz="1200" b="1" dirty="0" err="1" smtClean="0"/>
              <a:t>φωτοπεριόδου</a:t>
            </a:r>
            <a:r>
              <a:rPr lang="el-GR" sz="1200" b="1" dirty="0" smtClean="0"/>
              <a:t> και θερμοκρασίας</a:t>
            </a:r>
            <a:endParaRPr lang="el-GR" sz="1200" b="1" dirty="0"/>
          </a:p>
        </p:txBody>
      </p:sp>
      <p:sp>
        <p:nvSpPr>
          <p:cNvPr id="6" name="TextBox 5"/>
          <p:cNvSpPr txBox="1"/>
          <p:nvPr/>
        </p:nvSpPr>
        <p:spPr>
          <a:xfrm>
            <a:off x="1921603" y="5830120"/>
            <a:ext cx="1697113" cy="430887"/>
          </a:xfrm>
          <a:prstGeom prst="rect">
            <a:avLst/>
          </a:prstGeom>
          <a:noFill/>
        </p:spPr>
        <p:txBody>
          <a:bodyPr wrap="square" rtlCol="0">
            <a:spAutoFit/>
          </a:bodyPr>
          <a:lstStyle/>
          <a:p>
            <a:pPr algn="ctr"/>
            <a:r>
              <a:rPr lang="el-GR" sz="1100" b="1" dirty="0" smtClean="0"/>
              <a:t>Λείπει ένα φυλετικό χρωμόσωμα</a:t>
            </a:r>
            <a:endParaRPr lang="el-GR" sz="1100" b="1" dirty="0"/>
          </a:p>
        </p:txBody>
      </p:sp>
    </p:spTree>
    <p:extLst>
      <p:ext uri="{BB962C8B-B14F-4D97-AF65-F5344CB8AC3E}">
        <p14:creationId xmlns:p14="http://schemas.microsoft.com/office/powerpoint/2010/main" val="38670488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Η εγγενής ανοσία στα ασπόνδυλα</a:t>
            </a:r>
            <a:endParaRPr lang="el-GR" dirty="0"/>
          </a:p>
        </p:txBody>
      </p:sp>
      <p:sp>
        <p:nvSpPr>
          <p:cNvPr id="3" name="Content Placeholder 2"/>
          <p:cNvSpPr>
            <a:spLocks noGrp="1"/>
          </p:cNvSpPr>
          <p:nvPr>
            <p:ph idx="1"/>
          </p:nvPr>
        </p:nvSpPr>
        <p:spPr>
          <a:xfrm>
            <a:off x="872067" y="1844824"/>
            <a:ext cx="7408333" cy="4281339"/>
          </a:xfrm>
        </p:spPr>
        <p:txBody>
          <a:bodyPr>
            <a:normAutofit/>
          </a:bodyPr>
          <a:lstStyle/>
          <a:p>
            <a:r>
              <a:rPr lang="el-GR" dirty="0" smtClean="0"/>
              <a:t>Πρώτη γραμμή άμυνας</a:t>
            </a:r>
          </a:p>
          <a:p>
            <a:pPr lvl="1"/>
            <a:r>
              <a:rPr lang="el-GR" dirty="0" err="1" smtClean="0"/>
              <a:t>Εξωσκελετός</a:t>
            </a:r>
            <a:r>
              <a:rPr lang="el-GR" dirty="0" smtClean="0"/>
              <a:t> χιτίνης, φραγμός στα περισσότερα παθογόνα</a:t>
            </a:r>
          </a:p>
          <a:p>
            <a:pPr lvl="1"/>
            <a:r>
              <a:rPr lang="el-GR" dirty="0" smtClean="0"/>
              <a:t>Φραγμός χιτίνης και στο έντερο</a:t>
            </a:r>
          </a:p>
          <a:p>
            <a:pPr lvl="1"/>
            <a:r>
              <a:rPr lang="el-GR" dirty="0" err="1" smtClean="0"/>
              <a:t>Λυσοζύμη</a:t>
            </a:r>
            <a:r>
              <a:rPr lang="el-GR" dirty="0" smtClean="0"/>
              <a:t> στο έντερο</a:t>
            </a:r>
          </a:p>
          <a:p>
            <a:r>
              <a:rPr lang="el-GR" dirty="0" smtClean="0"/>
              <a:t>Εσωτερικοί αμυντικοί μηχανισμοί</a:t>
            </a:r>
          </a:p>
          <a:p>
            <a:pPr lvl="1"/>
            <a:r>
              <a:rPr lang="el-GR" dirty="0" err="1" smtClean="0"/>
              <a:t>Αιμοκύτταρα</a:t>
            </a:r>
            <a:r>
              <a:rPr lang="el-GR" dirty="0" smtClean="0"/>
              <a:t> </a:t>
            </a:r>
          </a:p>
          <a:p>
            <a:pPr lvl="2"/>
            <a:r>
              <a:rPr lang="el-GR" dirty="0" smtClean="0"/>
              <a:t>Φαγοκυττάρωση</a:t>
            </a:r>
          </a:p>
          <a:p>
            <a:pPr lvl="2"/>
            <a:r>
              <a:rPr lang="el-GR" dirty="0" smtClean="0"/>
              <a:t>Παραγωγή μικροβιοκτόνων χημικών ουσιών</a:t>
            </a:r>
          </a:p>
          <a:p>
            <a:pPr lvl="2"/>
            <a:r>
              <a:rPr lang="el-GR" dirty="0" smtClean="0"/>
              <a:t>Παραγωγή </a:t>
            </a:r>
            <a:r>
              <a:rPr lang="el-GR" dirty="0" err="1" smtClean="0"/>
              <a:t>αντιμικροβιακών</a:t>
            </a:r>
            <a:r>
              <a:rPr lang="el-GR" dirty="0" smtClean="0"/>
              <a:t> πεπτιδίων</a:t>
            </a:r>
            <a:endParaRPr lang="el-GR" dirty="0"/>
          </a:p>
        </p:txBody>
      </p:sp>
    </p:spTree>
    <p:extLst>
      <p:ext uri="{BB962C8B-B14F-4D97-AF65-F5344CB8AC3E}">
        <p14:creationId xmlns:p14="http://schemas.microsoft.com/office/powerpoint/2010/main" val="26007218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l-GR" dirty="0" smtClean="0"/>
              <a:t>Η μύγα </a:t>
            </a:r>
            <a:r>
              <a:rPr lang="en-US" dirty="0" smtClean="0"/>
              <a:t>tsetse </a:t>
            </a:r>
            <a:r>
              <a:rPr lang="el-GR" dirty="0" smtClean="0"/>
              <a:t>είναι ένα θηλαστικό!</a:t>
            </a:r>
            <a:endParaRPr lang="el-GR" dirty="0"/>
          </a:p>
        </p:txBody>
      </p:sp>
    </p:spTree>
    <p:extLst>
      <p:ext uri="{BB962C8B-B14F-4D97-AF65-F5344CB8AC3E}">
        <p14:creationId xmlns:p14="http://schemas.microsoft.com/office/powerpoint/2010/main" val="2732344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altLang="el-GR" dirty="0"/>
              <a:t>African Sleeping </a:t>
            </a:r>
            <a:r>
              <a:rPr lang="en-US" altLang="el-GR" dirty="0" smtClean="0"/>
              <a:t>Sickness:</a:t>
            </a:r>
            <a:r>
              <a:rPr lang="en-US" altLang="el-GR" dirty="0"/>
              <a:t/>
            </a:r>
            <a:br>
              <a:rPr lang="en-US" altLang="el-GR" dirty="0"/>
            </a:br>
            <a:r>
              <a:rPr lang="en-US" altLang="el-GR" dirty="0" smtClean="0"/>
              <a:t>Trypanosomiasis </a:t>
            </a:r>
            <a:endParaRPr lang="el-GR" dirty="0"/>
          </a:p>
        </p:txBody>
      </p:sp>
      <p:pic>
        <p:nvPicPr>
          <p:cNvPr id="5" name="Picture 4" descr="File:AfrTryp LifeCycl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617224"/>
            <a:ext cx="6956848" cy="5052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6169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le:Trypanosoma sp. PHIL 613 lor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0017" y="4554640"/>
            <a:ext cx="3040907" cy="21547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550695" y="234159"/>
            <a:ext cx="3074058" cy="45152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2800" dirty="0" smtClean="0">
                <a:solidFill>
                  <a:schemeClr val="tx2">
                    <a:lumMod val="75000"/>
                  </a:schemeClr>
                </a:solidFill>
              </a:rPr>
              <a:t>Η εξάπλωση</a:t>
            </a:r>
            <a:endParaRPr lang="el-GR" sz="2800" dirty="0">
              <a:solidFill>
                <a:schemeClr val="tx2">
                  <a:lumMod val="75000"/>
                </a:schemeClr>
              </a:solidFill>
            </a:endParaRPr>
          </a:p>
        </p:txBody>
      </p:sp>
      <p:pic>
        <p:nvPicPr>
          <p:cNvPr id="5" name="Picture 2" descr="http://www.ilri.org/InfoServ/Webpub/fulldocs/Ilrad90/Figures/fig%2016%20p3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882231"/>
            <a:ext cx="3384376" cy="367240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084326" y="3906568"/>
            <a:ext cx="2592288" cy="648072"/>
          </a:xfrm>
        </p:spPr>
        <p:txBody>
          <a:bodyPr>
            <a:normAutofit/>
          </a:bodyPr>
          <a:lstStyle/>
          <a:p>
            <a:r>
              <a:rPr lang="el-GR" sz="2800" dirty="0" smtClean="0">
                <a:solidFill>
                  <a:schemeClr val="tx2">
                    <a:lumMod val="75000"/>
                  </a:schemeClr>
                </a:solidFill>
              </a:rPr>
              <a:t>Το παράσιτο</a:t>
            </a:r>
            <a:endParaRPr lang="el-GR" sz="2800" dirty="0">
              <a:solidFill>
                <a:schemeClr val="tx2">
                  <a:lumMod val="75000"/>
                </a:schemeClr>
              </a:solidFill>
            </a:endParaRPr>
          </a:p>
        </p:txBody>
      </p:sp>
      <p:sp>
        <p:nvSpPr>
          <p:cNvPr id="6" name="Title 1"/>
          <p:cNvSpPr txBox="1">
            <a:spLocks/>
          </p:cNvSpPr>
          <p:nvPr/>
        </p:nvSpPr>
        <p:spPr>
          <a:xfrm>
            <a:off x="5652120" y="488713"/>
            <a:ext cx="2592288" cy="64807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2800" dirty="0" smtClean="0">
                <a:solidFill>
                  <a:schemeClr val="tx2">
                    <a:lumMod val="75000"/>
                  </a:schemeClr>
                </a:solidFill>
              </a:rPr>
              <a:t>Ο φορέας</a:t>
            </a:r>
            <a:endParaRPr lang="el-GR" sz="2800" dirty="0">
              <a:solidFill>
                <a:schemeClr val="tx2">
                  <a:lumMod val="75000"/>
                </a:schemeClr>
              </a:solidFill>
            </a:endParaRPr>
          </a:p>
        </p:txBody>
      </p:sp>
      <p:pic>
        <p:nvPicPr>
          <p:cNvPr id="7" name="Picture 4" descr="Photo of a tsetse fl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74704" y="1196752"/>
            <a:ext cx="3384376" cy="2645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74142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76655" y="302623"/>
            <a:ext cx="8229600" cy="633264"/>
          </a:xfrm>
        </p:spPr>
        <p:txBody>
          <a:bodyPr>
            <a:normAutofit fontScale="90000"/>
          </a:bodyPr>
          <a:lstStyle/>
          <a:p>
            <a:r>
              <a:rPr lang="en-US" altLang="el-GR" dirty="0" smtClean="0"/>
              <a:t>H </a:t>
            </a:r>
            <a:r>
              <a:rPr lang="el-GR" altLang="el-GR" dirty="0" smtClean="0"/>
              <a:t>νόσος</a:t>
            </a:r>
            <a:endParaRPr lang="en-US" altLang="el-GR" dirty="0"/>
          </a:p>
        </p:txBody>
      </p:sp>
      <p:sp>
        <p:nvSpPr>
          <p:cNvPr id="7171" name="Rectangle 3"/>
          <p:cNvSpPr>
            <a:spLocks noGrp="1" noChangeArrowheads="1"/>
          </p:cNvSpPr>
          <p:nvPr>
            <p:ph type="body" sz="half" idx="1"/>
          </p:nvPr>
        </p:nvSpPr>
        <p:spPr>
          <a:xfrm>
            <a:off x="230223" y="1196510"/>
            <a:ext cx="5178357" cy="4980562"/>
          </a:xfrm>
        </p:spPr>
        <p:txBody>
          <a:bodyPr>
            <a:normAutofit/>
          </a:bodyPr>
          <a:lstStyle/>
          <a:p>
            <a:pPr>
              <a:lnSpc>
                <a:spcPct val="80000"/>
              </a:lnSpc>
              <a:buFontTx/>
              <a:buNone/>
            </a:pPr>
            <a:r>
              <a:rPr lang="el-GR" altLang="el-GR" b="1" u="sng" dirty="0" smtClean="0"/>
              <a:t>Τα συμπτώματα αρχίζουν σε 1 με 4 εβδομάδες</a:t>
            </a:r>
            <a:r>
              <a:rPr lang="en-US" altLang="el-GR" b="1" u="sng" dirty="0" smtClean="0"/>
              <a:t>.</a:t>
            </a:r>
            <a:endParaRPr lang="en-US" altLang="el-GR" b="1" u="sng" dirty="0"/>
          </a:p>
          <a:p>
            <a:pPr>
              <a:lnSpc>
                <a:spcPct val="80000"/>
              </a:lnSpc>
            </a:pPr>
            <a:r>
              <a:rPr lang="el-GR" altLang="el-GR" sz="2000" dirty="0" smtClean="0"/>
              <a:t>Πυρετός</a:t>
            </a:r>
            <a:endParaRPr lang="en-US" altLang="el-GR" sz="2000" dirty="0"/>
          </a:p>
          <a:p>
            <a:pPr>
              <a:lnSpc>
                <a:spcPct val="80000"/>
              </a:lnSpc>
            </a:pPr>
            <a:r>
              <a:rPr lang="el-GR" altLang="el-GR" sz="2000" dirty="0" smtClean="0"/>
              <a:t>Αλλαγή χαρακτήρα</a:t>
            </a:r>
            <a:endParaRPr lang="en-US" altLang="el-GR" sz="2000" dirty="0"/>
          </a:p>
          <a:p>
            <a:pPr>
              <a:lnSpc>
                <a:spcPct val="80000"/>
              </a:lnSpc>
            </a:pPr>
            <a:r>
              <a:rPr lang="el-GR" altLang="el-GR" sz="2000" dirty="0" smtClean="0"/>
              <a:t>Διαταραχή προτύπου του ύπνου</a:t>
            </a:r>
            <a:endParaRPr lang="en-US" altLang="el-GR" sz="2000" dirty="0"/>
          </a:p>
          <a:p>
            <a:pPr>
              <a:lnSpc>
                <a:spcPct val="80000"/>
              </a:lnSpc>
            </a:pPr>
            <a:r>
              <a:rPr lang="el-GR" altLang="el-GR" sz="2000" dirty="0" smtClean="0"/>
              <a:t>Προβλήματα βάδισης και ομιλίας</a:t>
            </a:r>
            <a:endParaRPr lang="en-US" altLang="el-GR" sz="2000" dirty="0"/>
          </a:p>
          <a:p>
            <a:pPr>
              <a:lnSpc>
                <a:spcPct val="80000"/>
              </a:lnSpc>
            </a:pPr>
            <a:r>
              <a:rPr lang="el-GR" altLang="el-GR" sz="2000" dirty="0" smtClean="0"/>
              <a:t>Πόνοι σε μύες και αρθρώσεις</a:t>
            </a:r>
            <a:endParaRPr lang="en-US" altLang="el-GR" sz="2000" dirty="0"/>
          </a:p>
          <a:p>
            <a:pPr>
              <a:lnSpc>
                <a:spcPct val="80000"/>
              </a:lnSpc>
            </a:pPr>
            <a:r>
              <a:rPr lang="el-GR" altLang="el-GR" sz="2000" dirty="0" smtClean="0"/>
              <a:t>Μπερδεμένη ομιλία</a:t>
            </a:r>
            <a:endParaRPr lang="en-US" altLang="el-GR" sz="2000" dirty="0"/>
          </a:p>
          <a:p>
            <a:pPr>
              <a:lnSpc>
                <a:spcPct val="80000"/>
              </a:lnSpc>
            </a:pPr>
            <a:r>
              <a:rPr lang="el-GR" altLang="el-GR" sz="2000" dirty="0" smtClean="0"/>
              <a:t>Επιληπτικές κρίσεις</a:t>
            </a:r>
            <a:endParaRPr lang="en-US" altLang="el-GR" sz="2000" dirty="0"/>
          </a:p>
          <a:p>
            <a:pPr>
              <a:lnSpc>
                <a:spcPct val="80000"/>
              </a:lnSpc>
            </a:pPr>
            <a:r>
              <a:rPr lang="el-GR" altLang="el-GR" sz="2000" dirty="0" smtClean="0"/>
              <a:t>Εξανθήματα </a:t>
            </a:r>
            <a:endParaRPr lang="en-US" altLang="el-GR" sz="2000" dirty="0"/>
          </a:p>
          <a:p>
            <a:pPr>
              <a:lnSpc>
                <a:spcPct val="80000"/>
              </a:lnSpc>
            </a:pPr>
            <a:r>
              <a:rPr lang="el-GR" altLang="el-GR" sz="2000" dirty="0" smtClean="0"/>
              <a:t>Οιδήματα γύρω από τα μάτια και χέρια</a:t>
            </a:r>
            <a:endParaRPr lang="en-US" altLang="el-GR" sz="2000" dirty="0"/>
          </a:p>
          <a:p>
            <a:pPr>
              <a:lnSpc>
                <a:spcPct val="80000"/>
              </a:lnSpc>
            </a:pPr>
            <a:r>
              <a:rPr lang="el-GR" altLang="el-GR" sz="2000" dirty="0" smtClean="0"/>
              <a:t>Πονοκέφαλοι </a:t>
            </a:r>
            <a:endParaRPr lang="en-US" altLang="el-GR" sz="2000" dirty="0"/>
          </a:p>
          <a:p>
            <a:pPr>
              <a:lnSpc>
                <a:spcPct val="80000"/>
              </a:lnSpc>
            </a:pPr>
            <a:r>
              <a:rPr lang="el-GR" altLang="el-GR" sz="2000" dirty="0" smtClean="0"/>
              <a:t>Κόπωση</a:t>
            </a:r>
            <a:endParaRPr lang="en-US" altLang="el-GR" sz="2000" dirty="0"/>
          </a:p>
          <a:p>
            <a:pPr>
              <a:lnSpc>
                <a:spcPct val="80000"/>
              </a:lnSpc>
            </a:pPr>
            <a:r>
              <a:rPr lang="el-GR" altLang="el-GR" sz="2000" dirty="0" smtClean="0"/>
              <a:t>Παρατεταμένος ύπνος</a:t>
            </a:r>
            <a:endParaRPr lang="en-US" altLang="el-GR" sz="2000" dirty="0"/>
          </a:p>
          <a:p>
            <a:pPr>
              <a:lnSpc>
                <a:spcPct val="80000"/>
              </a:lnSpc>
            </a:pPr>
            <a:r>
              <a:rPr lang="el-GR" altLang="el-GR" sz="2000" dirty="0" smtClean="0"/>
              <a:t>Θάνατος λίγους μήνες μετά την εισβολή στο κεντρικό νευρικό σύστημα</a:t>
            </a:r>
            <a:endParaRPr lang="en-US" altLang="el-GR" sz="2000" dirty="0"/>
          </a:p>
        </p:txBody>
      </p:sp>
      <p:pic>
        <p:nvPicPr>
          <p:cNvPr id="7172" name="Picture 4" descr="sleep8"/>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389589" y="1034375"/>
            <a:ext cx="3482037" cy="516239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473569"/>
      </p:ext>
    </p:extLst>
  </p:cSld>
  <p:clrMapOvr>
    <a:masterClrMapping/>
  </p:clrMapOvr>
  <p:transition spd="slow">
    <p:strips dir="r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544752" y="1058448"/>
            <a:ext cx="8147248" cy="4914350"/>
          </a:xfrm>
        </p:spPr>
        <p:txBody>
          <a:bodyPr>
            <a:normAutofit/>
          </a:bodyPr>
          <a:lstStyle/>
          <a:p>
            <a:pPr>
              <a:spcAft>
                <a:spcPts val="1200"/>
              </a:spcAft>
            </a:pPr>
            <a:r>
              <a:rPr lang="el-GR" dirty="0" smtClean="0"/>
              <a:t>Η νόσος εμφανίζεται συχνά σε πολλές περιοχές της </a:t>
            </a:r>
            <a:r>
              <a:rPr lang="el-GR" dirty="0" err="1" smtClean="0"/>
              <a:t>υπο-Σαχάριας</a:t>
            </a:r>
            <a:r>
              <a:rPr lang="el-GR" dirty="0" smtClean="0"/>
              <a:t> Αφρικής με πληθυσμό σε κίνδυνο περίπου 70 εκατομμύρια σε 36 χώρες</a:t>
            </a:r>
            <a:r>
              <a:rPr lang="en-US" dirty="0" smtClean="0"/>
              <a:t>.</a:t>
            </a:r>
          </a:p>
          <a:p>
            <a:pPr>
              <a:spcAft>
                <a:spcPts val="1200"/>
              </a:spcAft>
            </a:pPr>
            <a:r>
              <a:rPr lang="el-GR" dirty="0" smtClean="0"/>
              <a:t>Το </a:t>
            </a:r>
            <a:r>
              <a:rPr lang="en-US" dirty="0" smtClean="0"/>
              <a:t>2010 </a:t>
            </a:r>
            <a:r>
              <a:rPr lang="el-GR" dirty="0" smtClean="0"/>
              <a:t>προκάλεσε περίπου </a:t>
            </a:r>
            <a:r>
              <a:rPr lang="en-US" dirty="0" smtClean="0"/>
              <a:t>9,000 </a:t>
            </a:r>
            <a:r>
              <a:rPr lang="el-GR" dirty="0" smtClean="0"/>
              <a:t>θανάτους</a:t>
            </a:r>
            <a:r>
              <a:rPr lang="en-US" dirty="0" smtClean="0"/>
              <a:t>, </a:t>
            </a:r>
            <a:r>
              <a:rPr lang="el-GR" dirty="0" smtClean="0"/>
              <a:t>σημαντική μείωση από τους </a:t>
            </a:r>
            <a:r>
              <a:rPr lang="en-US" dirty="0" smtClean="0"/>
              <a:t>34,000 </a:t>
            </a:r>
            <a:r>
              <a:rPr lang="el-GR" dirty="0" smtClean="0"/>
              <a:t>θανάτους το </a:t>
            </a:r>
            <a:r>
              <a:rPr lang="en-US" dirty="0" smtClean="0"/>
              <a:t>1990.</a:t>
            </a:r>
          </a:p>
          <a:p>
            <a:pPr>
              <a:spcAft>
                <a:spcPts val="1200"/>
              </a:spcAft>
            </a:pPr>
            <a:r>
              <a:rPr lang="el-GR" dirty="0" smtClean="0"/>
              <a:t>Περίπου </a:t>
            </a:r>
            <a:r>
              <a:rPr lang="en-US" dirty="0" smtClean="0"/>
              <a:t>30,000 </a:t>
            </a:r>
            <a:r>
              <a:rPr lang="el-GR" dirty="0" smtClean="0"/>
              <a:t>άνθρωποι είναι σήμερα μολυσμένοι με </a:t>
            </a:r>
            <a:r>
              <a:rPr lang="en-US" dirty="0" smtClean="0"/>
              <a:t>7000 </a:t>
            </a:r>
            <a:r>
              <a:rPr lang="el-GR" dirty="0" smtClean="0"/>
              <a:t>νέες μολύνσεις το </a:t>
            </a:r>
            <a:r>
              <a:rPr lang="en-US" dirty="0" smtClean="0"/>
              <a:t>2012.</a:t>
            </a:r>
          </a:p>
          <a:p>
            <a:pPr>
              <a:spcAft>
                <a:spcPts val="1200"/>
              </a:spcAft>
            </a:pPr>
            <a:r>
              <a:rPr lang="el-GR" dirty="0" smtClean="0"/>
              <a:t>Πάνω από </a:t>
            </a:r>
            <a:r>
              <a:rPr lang="en-US" dirty="0" smtClean="0"/>
              <a:t>80% </a:t>
            </a:r>
            <a:r>
              <a:rPr lang="el-GR" dirty="0" smtClean="0"/>
              <a:t>αυτών των περιστατικών είναι στη </a:t>
            </a:r>
            <a:r>
              <a:rPr lang="en-US" dirty="0" smtClean="0"/>
              <a:t>Democratic Republic of the Congo.</a:t>
            </a:r>
          </a:p>
          <a:p>
            <a:pPr>
              <a:spcAft>
                <a:spcPts val="1200"/>
              </a:spcAft>
            </a:pPr>
            <a:r>
              <a:rPr lang="el-GR" dirty="0" smtClean="0"/>
              <a:t>Άλλα ζώα, όπως οι αγελάδες, είναι φορείς της νόσου</a:t>
            </a:r>
            <a:r>
              <a:rPr lang="en-US" dirty="0" smtClean="0"/>
              <a:t>.</a:t>
            </a:r>
            <a:endParaRPr lang="el-GR" dirty="0"/>
          </a:p>
        </p:txBody>
      </p:sp>
    </p:spTree>
    <p:extLst>
      <p:ext uri="{BB962C8B-B14F-4D97-AF65-F5344CB8AC3E}">
        <p14:creationId xmlns:p14="http://schemas.microsoft.com/office/powerpoint/2010/main" val="963024394"/>
      </p:ext>
    </p:extLst>
  </p:cSld>
  <p:clrMapOvr>
    <a:masterClrMapping/>
  </p:clrMapOvr>
  <p:transition spd="slow">
    <p:strips dir="r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457200" y="1600200"/>
            <a:ext cx="3429000" cy="2314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22" name="Picture 10"/>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2469224" y="3962400"/>
            <a:ext cx="3429000" cy="2667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25" name="Picture 13" descr="sleep_patient"/>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6400800" y="1674744"/>
            <a:ext cx="2424113" cy="36353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29" name="Rectangle 17"/>
          <p:cNvSpPr>
            <a:spLocks noChangeArrowheads="1"/>
          </p:cNvSpPr>
          <p:nvPr/>
        </p:nvSpPr>
        <p:spPr bwMode="auto">
          <a:xfrm>
            <a:off x="152400" y="2514600"/>
            <a:ext cx="38862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a:solidFill>
                  <a:schemeClr val="tx1"/>
                </a:solidFill>
                <a:latin typeface="Arial" charset="0"/>
              </a:defRPr>
            </a:lvl4pPr>
            <a:lvl5pPr marL="2057400" indent="-228600">
              <a:spcBef>
                <a:spcPct val="20000"/>
              </a:spcBef>
              <a:buChar char="»"/>
              <a:defRPr>
                <a:solidFill>
                  <a:schemeClr val="tx1"/>
                </a:solidFill>
                <a:latin typeface="Arial" charset="0"/>
              </a:defRPr>
            </a:lvl5pPr>
            <a:lvl6pPr marL="2514600" indent="-228600" fontAlgn="base">
              <a:spcBef>
                <a:spcPct val="20000"/>
              </a:spcBef>
              <a:spcAft>
                <a:spcPct val="0"/>
              </a:spcAft>
              <a:buChar char="»"/>
              <a:defRPr>
                <a:solidFill>
                  <a:schemeClr val="tx1"/>
                </a:solidFill>
                <a:latin typeface="Arial" charset="0"/>
              </a:defRPr>
            </a:lvl6pPr>
            <a:lvl7pPr marL="2971800" indent="-228600" fontAlgn="base">
              <a:spcBef>
                <a:spcPct val="20000"/>
              </a:spcBef>
              <a:spcAft>
                <a:spcPct val="0"/>
              </a:spcAft>
              <a:buChar char="»"/>
              <a:defRPr>
                <a:solidFill>
                  <a:schemeClr val="tx1"/>
                </a:solidFill>
                <a:latin typeface="Arial" charset="0"/>
              </a:defRPr>
            </a:lvl7pPr>
            <a:lvl8pPr marL="3429000" indent="-228600" fontAlgn="base">
              <a:spcBef>
                <a:spcPct val="20000"/>
              </a:spcBef>
              <a:spcAft>
                <a:spcPct val="0"/>
              </a:spcAft>
              <a:buChar char="»"/>
              <a:defRPr>
                <a:solidFill>
                  <a:schemeClr val="tx1"/>
                </a:solidFill>
                <a:latin typeface="Arial" charset="0"/>
              </a:defRPr>
            </a:lvl8pPr>
            <a:lvl9pPr marL="3886200" indent="-228600" fontAlgn="base">
              <a:spcBef>
                <a:spcPct val="20000"/>
              </a:spcBef>
              <a:spcAft>
                <a:spcPct val="0"/>
              </a:spcAft>
              <a:buChar char="»"/>
              <a:defRPr>
                <a:solidFill>
                  <a:schemeClr val="tx1"/>
                </a:solidFill>
                <a:latin typeface="Arial" charset="0"/>
              </a:defRPr>
            </a:lvl9pPr>
          </a:lstStyle>
          <a:p>
            <a:pPr>
              <a:buFontTx/>
              <a:buNone/>
            </a:pPr>
            <a:endParaRPr lang="en-US" altLang="el-GR" sz="1400"/>
          </a:p>
          <a:p>
            <a:endParaRPr lang="en-US" altLang="el-GR" sz="1400"/>
          </a:p>
          <a:p>
            <a:endParaRPr lang="en-US" altLang="el-GR" sz="1400"/>
          </a:p>
          <a:p>
            <a:endParaRPr lang="en-US" altLang="el-GR" sz="1400"/>
          </a:p>
        </p:txBody>
      </p:sp>
      <p:sp>
        <p:nvSpPr>
          <p:cNvPr id="13331" name="Rectangle 19"/>
          <p:cNvSpPr>
            <a:spLocks noChangeArrowheads="1"/>
          </p:cNvSpPr>
          <p:nvPr/>
        </p:nvSpPr>
        <p:spPr bwMode="auto">
          <a:xfrm>
            <a:off x="304800" y="2667000"/>
            <a:ext cx="38862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a:solidFill>
                  <a:schemeClr val="tx1"/>
                </a:solidFill>
                <a:latin typeface="Arial" charset="0"/>
              </a:defRPr>
            </a:lvl4pPr>
            <a:lvl5pPr marL="2057400" indent="-228600">
              <a:spcBef>
                <a:spcPct val="20000"/>
              </a:spcBef>
              <a:buChar char="»"/>
              <a:defRPr>
                <a:solidFill>
                  <a:schemeClr val="tx1"/>
                </a:solidFill>
                <a:latin typeface="Arial" charset="0"/>
              </a:defRPr>
            </a:lvl5pPr>
            <a:lvl6pPr marL="2514600" indent="-228600" fontAlgn="base">
              <a:spcBef>
                <a:spcPct val="20000"/>
              </a:spcBef>
              <a:spcAft>
                <a:spcPct val="0"/>
              </a:spcAft>
              <a:buChar char="»"/>
              <a:defRPr>
                <a:solidFill>
                  <a:schemeClr val="tx1"/>
                </a:solidFill>
                <a:latin typeface="Arial" charset="0"/>
              </a:defRPr>
            </a:lvl6pPr>
            <a:lvl7pPr marL="2971800" indent="-228600" fontAlgn="base">
              <a:spcBef>
                <a:spcPct val="20000"/>
              </a:spcBef>
              <a:spcAft>
                <a:spcPct val="0"/>
              </a:spcAft>
              <a:buChar char="»"/>
              <a:defRPr>
                <a:solidFill>
                  <a:schemeClr val="tx1"/>
                </a:solidFill>
                <a:latin typeface="Arial" charset="0"/>
              </a:defRPr>
            </a:lvl7pPr>
            <a:lvl8pPr marL="3429000" indent="-228600" fontAlgn="base">
              <a:spcBef>
                <a:spcPct val="20000"/>
              </a:spcBef>
              <a:spcAft>
                <a:spcPct val="0"/>
              </a:spcAft>
              <a:buChar char="»"/>
              <a:defRPr>
                <a:solidFill>
                  <a:schemeClr val="tx1"/>
                </a:solidFill>
                <a:latin typeface="Arial" charset="0"/>
              </a:defRPr>
            </a:lvl8pPr>
            <a:lvl9pPr marL="3886200" indent="-228600" fontAlgn="base">
              <a:spcBef>
                <a:spcPct val="20000"/>
              </a:spcBef>
              <a:spcAft>
                <a:spcPct val="0"/>
              </a:spcAft>
              <a:buChar char="»"/>
              <a:defRPr>
                <a:solidFill>
                  <a:schemeClr val="tx1"/>
                </a:solidFill>
                <a:latin typeface="Arial" charset="0"/>
              </a:defRPr>
            </a:lvl9pPr>
          </a:lstStyle>
          <a:p>
            <a:pPr>
              <a:buFontTx/>
              <a:buNone/>
            </a:pPr>
            <a:endParaRPr lang="en-US" altLang="el-GR" sz="1400"/>
          </a:p>
          <a:p>
            <a:endParaRPr lang="en-US" altLang="el-GR" sz="1400"/>
          </a:p>
          <a:p>
            <a:endParaRPr lang="en-US" altLang="el-GR" sz="1400"/>
          </a:p>
          <a:p>
            <a:endParaRPr lang="en-US" altLang="el-GR" sz="1400"/>
          </a:p>
        </p:txBody>
      </p:sp>
      <p:sp>
        <p:nvSpPr>
          <p:cNvPr id="13332" name="Rectangle 20"/>
          <p:cNvSpPr>
            <a:spLocks noChangeArrowheads="1"/>
          </p:cNvSpPr>
          <p:nvPr/>
        </p:nvSpPr>
        <p:spPr bwMode="auto">
          <a:xfrm>
            <a:off x="1981200" y="1981200"/>
            <a:ext cx="38862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a:solidFill>
                  <a:schemeClr val="tx1"/>
                </a:solidFill>
                <a:latin typeface="Arial" charset="0"/>
              </a:defRPr>
            </a:lvl4pPr>
            <a:lvl5pPr marL="2057400" indent="-228600">
              <a:spcBef>
                <a:spcPct val="20000"/>
              </a:spcBef>
              <a:buChar char="»"/>
              <a:defRPr>
                <a:solidFill>
                  <a:schemeClr val="tx1"/>
                </a:solidFill>
                <a:latin typeface="Arial" charset="0"/>
              </a:defRPr>
            </a:lvl5pPr>
            <a:lvl6pPr marL="2514600" indent="-228600" fontAlgn="base">
              <a:spcBef>
                <a:spcPct val="20000"/>
              </a:spcBef>
              <a:spcAft>
                <a:spcPct val="0"/>
              </a:spcAft>
              <a:buChar char="»"/>
              <a:defRPr>
                <a:solidFill>
                  <a:schemeClr val="tx1"/>
                </a:solidFill>
                <a:latin typeface="Arial" charset="0"/>
              </a:defRPr>
            </a:lvl6pPr>
            <a:lvl7pPr marL="2971800" indent="-228600" fontAlgn="base">
              <a:spcBef>
                <a:spcPct val="20000"/>
              </a:spcBef>
              <a:spcAft>
                <a:spcPct val="0"/>
              </a:spcAft>
              <a:buChar char="»"/>
              <a:defRPr>
                <a:solidFill>
                  <a:schemeClr val="tx1"/>
                </a:solidFill>
                <a:latin typeface="Arial" charset="0"/>
              </a:defRPr>
            </a:lvl7pPr>
            <a:lvl8pPr marL="3429000" indent="-228600" fontAlgn="base">
              <a:spcBef>
                <a:spcPct val="20000"/>
              </a:spcBef>
              <a:spcAft>
                <a:spcPct val="0"/>
              </a:spcAft>
              <a:buChar char="»"/>
              <a:defRPr>
                <a:solidFill>
                  <a:schemeClr val="tx1"/>
                </a:solidFill>
                <a:latin typeface="Arial" charset="0"/>
              </a:defRPr>
            </a:lvl8pPr>
            <a:lvl9pPr marL="3886200" indent="-228600" fontAlgn="base">
              <a:spcBef>
                <a:spcPct val="20000"/>
              </a:spcBef>
              <a:spcAft>
                <a:spcPct val="0"/>
              </a:spcAft>
              <a:buChar char="»"/>
              <a:defRPr>
                <a:solidFill>
                  <a:schemeClr val="tx1"/>
                </a:solidFill>
                <a:latin typeface="Arial" charset="0"/>
              </a:defRPr>
            </a:lvl9pPr>
          </a:lstStyle>
          <a:p>
            <a:pPr>
              <a:buFontTx/>
              <a:buNone/>
            </a:pPr>
            <a:endParaRPr lang="en-US" altLang="el-GR" sz="1400"/>
          </a:p>
          <a:p>
            <a:endParaRPr lang="en-US" altLang="el-GR" sz="1400"/>
          </a:p>
          <a:p>
            <a:endParaRPr lang="en-US" altLang="el-GR" sz="1400"/>
          </a:p>
          <a:p>
            <a:endParaRPr lang="en-US" altLang="el-GR" sz="1400"/>
          </a:p>
        </p:txBody>
      </p:sp>
      <p:sp>
        <p:nvSpPr>
          <p:cNvPr id="13334" name="Rectangle 22"/>
          <p:cNvSpPr>
            <a:spLocks noChangeArrowheads="1"/>
          </p:cNvSpPr>
          <p:nvPr/>
        </p:nvSpPr>
        <p:spPr bwMode="auto">
          <a:xfrm>
            <a:off x="792824" y="4648200"/>
            <a:ext cx="1981200" cy="1071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a:solidFill>
                  <a:schemeClr val="tx1"/>
                </a:solidFill>
                <a:latin typeface="Arial" charset="0"/>
              </a:defRPr>
            </a:lvl4pPr>
            <a:lvl5pPr marL="2057400" indent="-228600">
              <a:spcBef>
                <a:spcPct val="20000"/>
              </a:spcBef>
              <a:buChar char="»"/>
              <a:defRPr>
                <a:solidFill>
                  <a:schemeClr val="tx1"/>
                </a:solidFill>
                <a:latin typeface="Arial" charset="0"/>
              </a:defRPr>
            </a:lvl5pPr>
            <a:lvl6pPr marL="2514600" indent="-228600" fontAlgn="base">
              <a:spcBef>
                <a:spcPct val="20000"/>
              </a:spcBef>
              <a:spcAft>
                <a:spcPct val="0"/>
              </a:spcAft>
              <a:buChar char="»"/>
              <a:defRPr>
                <a:solidFill>
                  <a:schemeClr val="tx1"/>
                </a:solidFill>
                <a:latin typeface="Arial" charset="0"/>
              </a:defRPr>
            </a:lvl6pPr>
            <a:lvl7pPr marL="2971800" indent="-228600" fontAlgn="base">
              <a:spcBef>
                <a:spcPct val="20000"/>
              </a:spcBef>
              <a:spcAft>
                <a:spcPct val="0"/>
              </a:spcAft>
              <a:buChar char="»"/>
              <a:defRPr>
                <a:solidFill>
                  <a:schemeClr val="tx1"/>
                </a:solidFill>
                <a:latin typeface="Arial" charset="0"/>
              </a:defRPr>
            </a:lvl7pPr>
            <a:lvl8pPr marL="3429000" indent="-228600" fontAlgn="base">
              <a:spcBef>
                <a:spcPct val="20000"/>
              </a:spcBef>
              <a:spcAft>
                <a:spcPct val="0"/>
              </a:spcAft>
              <a:buChar char="»"/>
              <a:defRPr>
                <a:solidFill>
                  <a:schemeClr val="tx1"/>
                </a:solidFill>
                <a:latin typeface="Arial" charset="0"/>
              </a:defRPr>
            </a:lvl8pPr>
            <a:lvl9pPr marL="3886200" indent="-228600" fontAlgn="base">
              <a:spcBef>
                <a:spcPct val="20000"/>
              </a:spcBef>
              <a:spcAft>
                <a:spcPct val="0"/>
              </a:spcAft>
              <a:buChar char="»"/>
              <a:defRPr>
                <a:solidFill>
                  <a:schemeClr val="tx1"/>
                </a:solidFill>
                <a:latin typeface="Arial" charset="0"/>
              </a:defRPr>
            </a:lvl9pPr>
          </a:lstStyle>
          <a:p>
            <a:r>
              <a:rPr lang="el-GR" altLang="el-GR" sz="2000" dirty="0" smtClean="0"/>
              <a:t>Τσίμπημα μύγας </a:t>
            </a:r>
            <a:r>
              <a:rPr lang="el-GR" altLang="el-GR" sz="2000" dirty="0" err="1" smtClean="0"/>
              <a:t>τσετσέ</a:t>
            </a:r>
            <a:endParaRPr lang="en-US" altLang="el-GR" sz="2000" dirty="0"/>
          </a:p>
        </p:txBody>
      </p:sp>
      <p:sp>
        <p:nvSpPr>
          <p:cNvPr id="13335" name="Rectangle 23"/>
          <p:cNvSpPr>
            <a:spLocks noChangeArrowheads="1"/>
          </p:cNvSpPr>
          <p:nvPr/>
        </p:nvSpPr>
        <p:spPr bwMode="auto">
          <a:xfrm>
            <a:off x="612842" y="598251"/>
            <a:ext cx="296531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a:solidFill>
                  <a:schemeClr val="tx1"/>
                </a:solidFill>
                <a:latin typeface="Arial" charset="0"/>
              </a:defRPr>
            </a:lvl4pPr>
            <a:lvl5pPr marL="2057400" indent="-228600">
              <a:spcBef>
                <a:spcPct val="20000"/>
              </a:spcBef>
              <a:buChar char="»"/>
              <a:defRPr>
                <a:solidFill>
                  <a:schemeClr val="tx1"/>
                </a:solidFill>
                <a:latin typeface="Arial" charset="0"/>
              </a:defRPr>
            </a:lvl5pPr>
            <a:lvl6pPr marL="2514600" indent="-228600" fontAlgn="base">
              <a:spcBef>
                <a:spcPct val="20000"/>
              </a:spcBef>
              <a:spcAft>
                <a:spcPct val="0"/>
              </a:spcAft>
              <a:buChar char="»"/>
              <a:defRPr>
                <a:solidFill>
                  <a:schemeClr val="tx1"/>
                </a:solidFill>
                <a:latin typeface="Arial" charset="0"/>
              </a:defRPr>
            </a:lvl6pPr>
            <a:lvl7pPr marL="2971800" indent="-228600" fontAlgn="base">
              <a:spcBef>
                <a:spcPct val="20000"/>
              </a:spcBef>
              <a:spcAft>
                <a:spcPct val="0"/>
              </a:spcAft>
              <a:buChar char="»"/>
              <a:defRPr>
                <a:solidFill>
                  <a:schemeClr val="tx1"/>
                </a:solidFill>
                <a:latin typeface="Arial" charset="0"/>
              </a:defRPr>
            </a:lvl7pPr>
            <a:lvl8pPr marL="3429000" indent="-228600" fontAlgn="base">
              <a:spcBef>
                <a:spcPct val="20000"/>
              </a:spcBef>
              <a:spcAft>
                <a:spcPct val="0"/>
              </a:spcAft>
              <a:buChar char="»"/>
              <a:defRPr>
                <a:solidFill>
                  <a:schemeClr val="tx1"/>
                </a:solidFill>
                <a:latin typeface="Arial" charset="0"/>
              </a:defRPr>
            </a:lvl8pPr>
            <a:lvl9pPr marL="3886200" indent="-228600" fontAlgn="base">
              <a:spcBef>
                <a:spcPct val="20000"/>
              </a:spcBef>
              <a:spcAft>
                <a:spcPct val="0"/>
              </a:spcAft>
              <a:buChar char="»"/>
              <a:defRPr>
                <a:solidFill>
                  <a:schemeClr val="tx1"/>
                </a:solidFill>
                <a:latin typeface="Arial" charset="0"/>
              </a:defRPr>
            </a:lvl9pPr>
          </a:lstStyle>
          <a:p>
            <a:r>
              <a:rPr lang="el-GR" altLang="el-GR" sz="2000" dirty="0" smtClean="0"/>
              <a:t>Ασθενής με διαγνωσμένη ασθένεια</a:t>
            </a:r>
            <a:r>
              <a:rPr lang="en-US" altLang="el-GR" sz="2000" dirty="0" smtClean="0"/>
              <a:t> </a:t>
            </a:r>
            <a:r>
              <a:rPr lang="el-GR" altLang="el-GR" sz="2000" dirty="0" smtClean="0"/>
              <a:t>του ύπνου</a:t>
            </a:r>
            <a:endParaRPr lang="en-US" altLang="el-GR" sz="1800" dirty="0"/>
          </a:p>
        </p:txBody>
      </p:sp>
      <p:sp>
        <p:nvSpPr>
          <p:cNvPr id="13336" name="Rectangle 24"/>
          <p:cNvSpPr>
            <a:spLocks noChangeArrowheads="1"/>
          </p:cNvSpPr>
          <p:nvPr/>
        </p:nvSpPr>
        <p:spPr bwMode="auto">
          <a:xfrm>
            <a:off x="4403387" y="1706396"/>
            <a:ext cx="2046051"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a:solidFill>
                  <a:schemeClr val="tx1"/>
                </a:solidFill>
                <a:latin typeface="Arial" charset="0"/>
              </a:defRPr>
            </a:lvl4pPr>
            <a:lvl5pPr marL="2057400" indent="-228600">
              <a:spcBef>
                <a:spcPct val="20000"/>
              </a:spcBef>
              <a:buChar char="»"/>
              <a:defRPr>
                <a:solidFill>
                  <a:schemeClr val="tx1"/>
                </a:solidFill>
                <a:latin typeface="Arial" charset="0"/>
              </a:defRPr>
            </a:lvl5pPr>
            <a:lvl6pPr marL="2514600" indent="-228600" fontAlgn="base">
              <a:spcBef>
                <a:spcPct val="20000"/>
              </a:spcBef>
              <a:spcAft>
                <a:spcPct val="0"/>
              </a:spcAft>
              <a:buChar char="»"/>
              <a:defRPr>
                <a:solidFill>
                  <a:schemeClr val="tx1"/>
                </a:solidFill>
                <a:latin typeface="Arial" charset="0"/>
              </a:defRPr>
            </a:lvl6pPr>
            <a:lvl7pPr marL="2971800" indent="-228600" fontAlgn="base">
              <a:spcBef>
                <a:spcPct val="20000"/>
              </a:spcBef>
              <a:spcAft>
                <a:spcPct val="0"/>
              </a:spcAft>
              <a:buChar char="»"/>
              <a:defRPr>
                <a:solidFill>
                  <a:schemeClr val="tx1"/>
                </a:solidFill>
                <a:latin typeface="Arial" charset="0"/>
              </a:defRPr>
            </a:lvl7pPr>
            <a:lvl8pPr marL="3429000" indent="-228600" fontAlgn="base">
              <a:spcBef>
                <a:spcPct val="20000"/>
              </a:spcBef>
              <a:spcAft>
                <a:spcPct val="0"/>
              </a:spcAft>
              <a:buChar char="»"/>
              <a:defRPr>
                <a:solidFill>
                  <a:schemeClr val="tx1"/>
                </a:solidFill>
                <a:latin typeface="Arial" charset="0"/>
              </a:defRPr>
            </a:lvl8pPr>
            <a:lvl9pPr marL="3886200" indent="-228600" fontAlgn="base">
              <a:spcBef>
                <a:spcPct val="20000"/>
              </a:spcBef>
              <a:spcAft>
                <a:spcPct val="0"/>
              </a:spcAft>
              <a:buChar char="»"/>
              <a:defRPr>
                <a:solidFill>
                  <a:schemeClr val="tx1"/>
                </a:solidFill>
                <a:latin typeface="Arial" charset="0"/>
              </a:defRPr>
            </a:lvl9pPr>
          </a:lstStyle>
          <a:p>
            <a:r>
              <a:rPr lang="el-GR" altLang="el-GR" sz="2000" dirty="0" smtClean="0"/>
              <a:t>Ασθενής σε όψιμο στάδιο της νόσου</a:t>
            </a:r>
            <a:endParaRPr lang="en-US" altLang="el-GR" sz="1800" dirty="0"/>
          </a:p>
        </p:txBody>
      </p:sp>
    </p:spTree>
    <p:extLst>
      <p:ext uri="{BB962C8B-B14F-4D97-AF65-F5344CB8AC3E}">
        <p14:creationId xmlns:p14="http://schemas.microsoft.com/office/powerpoint/2010/main" val="3371611111"/>
      </p:ext>
    </p:extLst>
  </p:cSld>
  <p:clrMapOvr>
    <a:masterClrMapping/>
  </p:clrMapOvr>
  <p:transition spd="slow">
    <p:strips dir="r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Rectangle 5"/>
          <p:cNvSpPr>
            <a:spLocks noGrp="1" noChangeArrowheads="1"/>
          </p:cNvSpPr>
          <p:nvPr>
            <p:ph type="title"/>
          </p:nvPr>
        </p:nvSpPr>
        <p:spPr>
          <a:xfrm>
            <a:off x="685800" y="152400"/>
            <a:ext cx="3276600" cy="808038"/>
          </a:xfrm>
        </p:spPr>
        <p:txBody>
          <a:bodyPr/>
          <a:lstStyle/>
          <a:p>
            <a:r>
              <a:rPr lang="en-US" altLang="el-GR" sz="1800" b="1"/>
              <a:t>Male Child infected with sleeping sickness</a:t>
            </a:r>
          </a:p>
        </p:txBody>
      </p:sp>
      <p:pic>
        <p:nvPicPr>
          <p:cNvPr id="19460" name="Picture 4" descr="clip_image001_0000"/>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7200" y="838200"/>
            <a:ext cx="3657600" cy="2468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463" name="Picture 7" descr="treatment"/>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181600" y="533400"/>
            <a:ext cx="3276600" cy="32432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65" name="Rectangle 9"/>
          <p:cNvSpPr>
            <a:spLocks noChangeArrowheads="1"/>
          </p:cNvSpPr>
          <p:nvPr/>
        </p:nvSpPr>
        <p:spPr bwMode="auto">
          <a:xfrm>
            <a:off x="5029200" y="0"/>
            <a:ext cx="342900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n-US" altLang="el-GR" sz="1800" b="1"/>
              <a:t>Male child being treated to help cure sleeping sickness</a:t>
            </a:r>
          </a:p>
        </p:txBody>
      </p:sp>
      <p:pic>
        <p:nvPicPr>
          <p:cNvPr id="19466" name="Picture 10" descr="sickgirl"/>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381000" y="3657600"/>
            <a:ext cx="4267200" cy="2797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68" name="Rectangle 12"/>
          <p:cNvSpPr>
            <a:spLocks noChangeArrowheads="1"/>
          </p:cNvSpPr>
          <p:nvPr/>
        </p:nvSpPr>
        <p:spPr bwMode="auto">
          <a:xfrm>
            <a:off x="5004048" y="3870325"/>
            <a:ext cx="3962400" cy="311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l-GR" b="1" dirty="0"/>
              <a:t>"</a:t>
            </a:r>
            <a:r>
              <a:rPr lang="en-US" altLang="el-GR" b="1" i="1" dirty="0"/>
              <a:t>This morning, only a few hours ago, she was lively like the others</a:t>
            </a:r>
            <a:r>
              <a:rPr lang="en-US" altLang="el-GR" b="1" dirty="0"/>
              <a:t>," says the health worker. "</a:t>
            </a:r>
            <a:r>
              <a:rPr lang="en-US" altLang="el-GR" b="1" i="1" dirty="0"/>
              <a:t>All of a sudden, she had severe seizures and then slid into a coma. There is not much we can do for the moment, apart from trying to pull her through with a sugar solution. We'll have to wait and see</a:t>
            </a:r>
            <a:r>
              <a:rPr lang="en-US" altLang="el-GR" b="1" dirty="0"/>
              <a:t>."</a:t>
            </a:r>
            <a:br>
              <a:rPr lang="en-US" altLang="el-GR" b="1" dirty="0"/>
            </a:br>
            <a:endParaRPr lang="en-US" altLang="el-GR" b="1" dirty="0"/>
          </a:p>
        </p:txBody>
      </p:sp>
    </p:spTree>
    <p:extLst>
      <p:ext uri="{BB962C8B-B14F-4D97-AF65-F5344CB8AC3E}">
        <p14:creationId xmlns:p14="http://schemas.microsoft.com/office/powerpoint/2010/main" val="3532184573"/>
      </p:ext>
    </p:extLst>
  </p:cSld>
  <p:clrMapOvr>
    <a:masterClrMapping/>
  </p:clrMapOvr>
  <p:transition spd="slow">
    <p:strips dir="rd"/>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raywilsonbirdphotography.co.uk/Galleries/Invertebrates/000_invert_images/vector_images/2009-09-15-JS8Q5256_LST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298" y="188640"/>
            <a:ext cx="4762500" cy="317182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www.raywilsonbirdphotography.co.uk/Galleries/Invertebrates/000_invert_images/vector_images/2009-10-05-JS8Q5551_birth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3501008"/>
            <a:ext cx="4762500" cy="3171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6756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4"/>
                                        </p:tgtEl>
                                        <p:attrNameLst>
                                          <p:attrName>style.visibility</p:attrName>
                                        </p:attrNameLst>
                                      </p:cBhvr>
                                      <p:to>
                                        <p:strVal val="visible"/>
                                      </p:to>
                                    </p:set>
                                    <p:anim calcmode="lin" valueType="num">
                                      <p:cBhvr additive="base">
                                        <p:cTn id="7" dur="500" fill="hold"/>
                                        <p:tgtEl>
                                          <p:spTgt spid="7174"/>
                                        </p:tgtEl>
                                        <p:attrNameLst>
                                          <p:attrName>ppt_x</p:attrName>
                                        </p:attrNameLst>
                                      </p:cBhvr>
                                      <p:tavLst>
                                        <p:tav tm="0">
                                          <p:val>
                                            <p:strVal val="#ppt_x"/>
                                          </p:val>
                                        </p:tav>
                                        <p:tav tm="100000">
                                          <p:val>
                                            <p:strVal val="#ppt_x"/>
                                          </p:val>
                                        </p:tav>
                                      </p:tavLst>
                                    </p:anim>
                                    <p:anim calcmode="lin" valueType="num">
                                      <p:cBhvr additive="base">
                                        <p:cTn id="8" dur="500" fill="hold"/>
                                        <p:tgtEl>
                                          <p:spTgt spid="71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07488" cy="2062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 name="Female Tsetse Fly Giving Birt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512" y="661764"/>
            <a:ext cx="9144000" cy="5143500"/>
          </a:xfrm>
          <a:prstGeom prst="rect">
            <a:avLst/>
          </a:prstGeom>
        </p:spPr>
      </p:pic>
    </p:spTree>
    <p:extLst>
      <p:ext uri="{BB962C8B-B14F-4D97-AF65-F5344CB8AC3E}">
        <p14:creationId xmlns:p14="http://schemas.microsoft.com/office/powerpoint/2010/main" val="5446240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kshitij-pmt.com/Biology/Structural-organisation-in-animals/Cockroach/5.jpg"/>
          <p:cNvPicPr>
            <a:picLocks noChangeAspect="1" noChangeArrowheads="1"/>
          </p:cNvPicPr>
          <p:nvPr/>
        </p:nvPicPr>
        <p:blipFill rotWithShape="1">
          <a:blip r:embed="rId2">
            <a:extLst>
              <a:ext uri="{28A0092B-C50C-407E-A947-70E740481C1C}">
                <a14:useLocalDpi xmlns:a14="http://schemas.microsoft.com/office/drawing/2010/main" val="0"/>
              </a:ext>
            </a:extLst>
          </a:blip>
          <a:srcRect t="50000" r="28169" b="5171"/>
          <a:stretch/>
        </p:blipFill>
        <p:spPr bwMode="auto">
          <a:xfrm>
            <a:off x="4644008" y="4077072"/>
            <a:ext cx="4430549" cy="2564904"/>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www.ilri.org/InfoServ/Webpub/fulldocs/ILRADre1984v2n3/FIG%201%20P%201.jpg"/>
          <p:cNvPicPr>
            <a:picLocks noChangeAspect="1" noChangeArrowheads="1"/>
          </p:cNvPicPr>
          <p:nvPr/>
        </p:nvPicPr>
        <p:blipFill rotWithShape="1">
          <a:blip r:embed="rId3">
            <a:extLst>
              <a:ext uri="{28A0092B-C50C-407E-A947-70E740481C1C}">
                <a14:useLocalDpi xmlns:a14="http://schemas.microsoft.com/office/drawing/2010/main" val="0"/>
              </a:ext>
            </a:extLst>
          </a:blip>
          <a:srcRect l="1927" r="2697" b="4804"/>
          <a:stretch/>
        </p:blipFill>
        <p:spPr bwMode="auto">
          <a:xfrm>
            <a:off x="35496" y="139227"/>
            <a:ext cx="5148065" cy="3649813"/>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txBox="1">
            <a:spLocks/>
          </p:cNvSpPr>
          <p:nvPr/>
        </p:nvSpPr>
        <p:spPr>
          <a:xfrm>
            <a:off x="5148065" y="548680"/>
            <a:ext cx="3888432" cy="2487818"/>
          </a:xfrm>
          <a:prstGeom prst="rect">
            <a:avLst/>
          </a:prstGeom>
        </p:spPr>
        <p:txBody>
          <a:bodyPr>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r>
              <a:rPr lang="el-GR" dirty="0" smtClean="0"/>
              <a:t>Η διατροφή της προνύμφης είναι ένα έκκριμα «γάλακτος» που παράγεται από ένα γαλακτοφόρο αδένα που βγαίνει μέσα στη μήτρα</a:t>
            </a:r>
          </a:p>
        </p:txBody>
      </p:sp>
      <p:sp>
        <p:nvSpPr>
          <p:cNvPr id="5" name="Content Placeholder 2"/>
          <p:cNvSpPr txBox="1">
            <a:spLocks/>
          </p:cNvSpPr>
          <p:nvPr/>
        </p:nvSpPr>
        <p:spPr>
          <a:xfrm>
            <a:off x="160103" y="4221088"/>
            <a:ext cx="4555913" cy="2304256"/>
          </a:xfrm>
          <a:prstGeom prst="rect">
            <a:avLst/>
          </a:prstGeom>
        </p:spPr>
        <p:txBody>
          <a:bodyPr>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r>
              <a:rPr lang="el-GR" dirty="0" smtClean="0"/>
              <a:t>Ο γαλακτοφόρος αδένας της μύγας </a:t>
            </a:r>
            <a:r>
              <a:rPr lang="en-US" dirty="0" smtClean="0"/>
              <a:t>tsetse </a:t>
            </a:r>
            <a:r>
              <a:rPr lang="el-GR" dirty="0" smtClean="0"/>
              <a:t>είναι </a:t>
            </a:r>
            <a:r>
              <a:rPr lang="el-GR" dirty="0" err="1" smtClean="0"/>
              <a:t>ορθόλογος</a:t>
            </a:r>
            <a:r>
              <a:rPr lang="el-GR" dirty="0" smtClean="0"/>
              <a:t> με άλλους βοηθητικούς αδένες που βρίσκονται στο αναπαραγωγικό σύστημα των θηλυκών άλλων εντόμων</a:t>
            </a:r>
            <a:endParaRPr lang="el-GR" dirty="0"/>
          </a:p>
        </p:txBody>
      </p:sp>
    </p:spTree>
    <p:extLst>
      <p:ext uri="{BB962C8B-B14F-4D97-AF65-F5344CB8AC3E}">
        <p14:creationId xmlns:p14="http://schemas.microsoft.com/office/powerpoint/2010/main" val="332913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l-GR"/>
          </a:p>
        </p:txBody>
      </p:sp>
      <p:pic>
        <p:nvPicPr>
          <p:cNvPr id="6146" name="Picture 2" descr="http://pubs.rsc.org/services/images/RSCpubs.ePlatform.Service.FreeContent.ImageService.svc/ImageService/Articleimage/2014/NR/c4nr02814g/c4nr02814g-f10_hi-re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806" y="14858"/>
            <a:ext cx="8905875" cy="356235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insectsdiditfirst.files.wordpress.com/2014/01/helicoidalstack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92" y="3356992"/>
            <a:ext cx="5063333" cy="3424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09275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2067" y="2204864"/>
            <a:ext cx="7408333" cy="3450696"/>
          </a:xfrm>
        </p:spPr>
        <p:txBody>
          <a:bodyPr>
            <a:normAutofit/>
          </a:bodyPr>
          <a:lstStyle/>
          <a:p>
            <a:r>
              <a:rPr lang="el-GR" dirty="0" smtClean="0"/>
              <a:t>Τη στιγμή του τοκετού, </a:t>
            </a:r>
            <a:r>
              <a:rPr lang="el-GR" dirty="0" smtClean="0"/>
              <a:t>η </a:t>
            </a:r>
            <a:r>
              <a:rPr lang="el-GR" dirty="0" smtClean="0"/>
              <a:t>προνύμφη είναι σχεδόν του ίδιου βάρους με τη μητέρα. Αυτό δείχνει την τεράστια διατροφική «επένδυση» της μητέρας σε κάθε </a:t>
            </a:r>
            <a:r>
              <a:rPr lang="el-GR" dirty="0" err="1" smtClean="0"/>
              <a:t>γονοτροφικό</a:t>
            </a:r>
            <a:r>
              <a:rPr lang="el-GR" dirty="0" smtClean="0"/>
              <a:t> κύκλο</a:t>
            </a:r>
            <a:r>
              <a:rPr lang="en-US" dirty="0" smtClean="0"/>
              <a:t>. </a:t>
            </a:r>
            <a:endParaRPr lang="el-GR" dirty="0" smtClean="0"/>
          </a:p>
          <a:p>
            <a:endParaRPr lang="en-US" dirty="0" smtClean="0"/>
          </a:p>
          <a:p>
            <a:r>
              <a:rPr lang="el-GR" dirty="0" smtClean="0"/>
              <a:t>Ανάπτυξη μιας στρατηγικής που θα διέκοπτε τη «γαλουχία» στη μύγα </a:t>
            </a:r>
            <a:r>
              <a:rPr lang="en-US" dirty="0" smtClean="0"/>
              <a:t>tsetse </a:t>
            </a:r>
            <a:r>
              <a:rPr lang="el-GR" dirty="0" smtClean="0"/>
              <a:t>θα ήταν μια πολύ αποτελεσματική μέθοδος πληθυσμιακού ελέγχου</a:t>
            </a:r>
            <a:r>
              <a:rPr lang="en-US" dirty="0" smtClean="0"/>
              <a:t>.</a:t>
            </a:r>
            <a:endParaRPr lang="el-GR" dirty="0"/>
          </a:p>
        </p:txBody>
      </p:sp>
    </p:spTree>
    <p:extLst>
      <p:ext uri="{BB962C8B-B14F-4D97-AF65-F5344CB8AC3E}">
        <p14:creationId xmlns:p14="http://schemas.microsoft.com/office/powerpoint/2010/main" val="214734065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www.sciencemag.org/content/344/6182/380/F3.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4778" y="1"/>
            <a:ext cx="720762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12026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4664"/>
            <a:ext cx="8229600" cy="5721499"/>
          </a:xfrm>
        </p:spPr>
        <p:txBody>
          <a:bodyPr>
            <a:normAutofit/>
          </a:bodyPr>
          <a:lstStyle/>
          <a:p>
            <a:pPr>
              <a:spcAft>
                <a:spcPts val="600"/>
              </a:spcAft>
            </a:pPr>
            <a:r>
              <a:rPr lang="el-GR" dirty="0" smtClean="0"/>
              <a:t>Οι βασικές πρωτεΐνες του γάλακτος της μύγας </a:t>
            </a:r>
            <a:r>
              <a:rPr lang="en-US" dirty="0" smtClean="0"/>
              <a:t>tsetse</a:t>
            </a:r>
          </a:p>
          <a:p>
            <a:pPr lvl="1">
              <a:spcAft>
                <a:spcPts val="600"/>
              </a:spcAft>
            </a:pPr>
            <a:r>
              <a:rPr lang="en-US" dirty="0" smtClean="0"/>
              <a:t>Transferrin (</a:t>
            </a:r>
            <a:r>
              <a:rPr lang="en-US" dirty="0" err="1" smtClean="0"/>
              <a:t>trf</a:t>
            </a:r>
            <a:r>
              <a:rPr lang="en-US" dirty="0" smtClean="0"/>
              <a:t>)</a:t>
            </a:r>
          </a:p>
          <a:p>
            <a:pPr lvl="1">
              <a:spcAft>
                <a:spcPts val="600"/>
              </a:spcAft>
            </a:pPr>
            <a:r>
              <a:rPr lang="en-US" dirty="0" smtClean="0"/>
              <a:t>Acid </a:t>
            </a:r>
            <a:r>
              <a:rPr lang="en-US" dirty="0" err="1" smtClean="0"/>
              <a:t>Sphingomyelinase</a:t>
            </a:r>
            <a:r>
              <a:rPr lang="en-US" dirty="0" smtClean="0"/>
              <a:t> (asmase1)</a:t>
            </a:r>
          </a:p>
          <a:p>
            <a:pPr lvl="1">
              <a:spcAft>
                <a:spcPts val="600"/>
              </a:spcAft>
            </a:pPr>
            <a:r>
              <a:rPr lang="el-GR" dirty="0" smtClean="0"/>
              <a:t>Εννέα μοναδικές πρωτεΐνες</a:t>
            </a:r>
            <a:r>
              <a:rPr lang="en-US" dirty="0" smtClean="0"/>
              <a:t> (mgp2-10) </a:t>
            </a:r>
            <a:r>
              <a:rPr lang="el-GR" dirty="0" smtClean="0"/>
              <a:t>με άγνωστη ακόμη λειτουργία</a:t>
            </a:r>
            <a:endParaRPr lang="en-US" dirty="0" smtClean="0"/>
          </a:p>
          <a:p>
            <a:pPr>
              <a:spcAft>
                <a:spcPts val="600"/>
              </a:spcAft>
            </a:pPr>
            <a:r>
              <a:rPr lang="el-GR" dirty="0" smtClean="0"/>
              <a:t>Η μοριακή ανάλυση των εκκριμάτων των γαλακτοφόρων αδένων εντόπισε την </a:t>
            </a:r>
            <a:r>
              <a:rPr lang="en-US" dirty="0" smtClean="0"/>
              <a:t>Milk Gland Protein 1 (MGP1) </a:t>
            </a:r>
            <a:r>
              <a:rPr lang="el-GR" dirty="0" smtClean="0"/>
              <a:t>μιας εκ των κυριοτέρων πρωτεϊνών του γάλακτος της </a:t>
            </a:r>
            <a:r>
              <a:rPr lang="en-US" dirty="0" smtClean="0"/>
              <a:t>tsetse. MGP1 </a:t>
            </a:r>
            <a:r>
              <a:rPr lang="el-GR" dirty="0" smtClean="0"/>
              <a:t>είναι μέλος της οικογένειας της </a:t>
            </a:r>
            <a:r>
              <a:rPr lang="en-US" dirty="0" err="1" smtClean="0"/>
              <a:t>lipocalin</a:t>
            </a:r>
            <a:r>
              <a:rPr lang="en-US" dirty="0" smtClean="0"/>
              <a:t>, </a:t>
            </a:r>
            <a:r>
              <a:rPr lang="el-GR" dirty="0" smtClean="0"/>
              <a:t>που είναι γνωστό ότι προσδένονται σε μικρά υδροφοβικά μόρια</a:t>
            </a:r>
            <a:endParaRPr lang="en-US" dirty="0" smtClean="0"/>
          </a:p>
          <a:p>
            <a:pPr>
              <a:spcAft>
                <a:spcPts val="600"/>
              </a:spcAft>
            </a:pPr>
            <a:r>
              <a:rPr lang="el-GR" i="1" dirty="0" smtClean="0"/>
              <a:t>Ταυτοποίηση σημάτων και μηχανισμών που ρυθμίζουν την έκφραση των πρωτεϊνών του γάλακτος μπορεί να οδηγήσει σε νέες μεθόδους πληθυσμιακού ελέγχου της μύγας</a:t>
            </a:r>
            <a:endParaRPr lang="el-GR" i="1" dirty="0"/>
          </a:p>
        </p:txBody>
      </p:sp>
    </p:spTree>
    <p:extLst>
      <p:ext uri="{BB962C8B-B14F-4D97-AF65-F5344CB8AC3E}">
        <p14:creationId xmlns:p14="http://schemas.microsoft.com/office/powerpoint/2010/main" val="131427076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949" t="28435" r="40000" b="24218"/>
          <a:stretch/>
        </p:blipFill>
        <p:spPr bwMode="auto">
          <a:xfrm>
            <a:off x="107504" y="1196752"/>
            <a:ext cx="4273420" cy="3247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6312" t="24686" r="40643" b="19604"/>
          <a:stretch/>
        </p:blipFill>
        <p:spPr bwMode="auto">
          <a:xfrm>
            <a:off x="4546286" y="1196752"/>
            <a:ext cx="4028793" cy="3820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7054" t="52937" r="14951" b="33465"/>
          <a:stretch/>
        </p:blipFill>
        <p:spPr bwMode="auto">
          <a:xfrm>
            <a:off x="395535" y="5157192"/>
            <a:ext cx="8190037" cy="108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07504" y="274638"/>
            <a:ext cx="8867328" cy="634082"/>
          </a:xfrm>
        </p:spPr>
        <p:txBody>
          <a:bodyPr>
            <a:noAutofit/>
          </a:bodyPr>
          <a:lstStyle/>
          <a:p>
            <a:r>
              <a:rPr lang="el-GR" sz="2800" dirty="0" smtClean="0"/>
              <a:t>Μεταγραφική ρύθμιση του </a:t>
            </a:r>
            <a:r>
              <a:rPr lang="en-US" sz="2800" i="1" dirty="0" smtClean="0"/>
              <a:t>mgp1</a:t>
            </a:r>
            <a:r>
              <a:rPr lang="en-US" sz="2800" dirty="0" smtClean="0"/>
              <a:t> </a:t>
            </a:r>
            <a:r>
              <a:rPr lang="el-GR" sz="2800" dirty="0" smtClean="0"/>
              <a:t>κατά την εγκυμοσύνη</a:t>
            </a:r>
            <a:endParaRPr lang="el-GR" sz="2800" dirty="0"/>
          </a:p>
        </p:txBody>
      </p:sp>
    </p:spTree>
    <p:extLst>
      <p:ext uri="{BB962C8B-B14F-4D97-AF65-F5344CB8AC3E}">
        <p14:creationId xmlns:p14="http://schemas.microsoft.com/office/powerpoint/2010/main" val="166995295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778098"/>
          </a:xfrm>
        </p:spPr>
        <p:txBody>
          <a:bodyPr>
            <a:noAutofit/>
          </a:bodyPr>
          <a:lstStyle/>
          <a:p>
            <a:r>
              <a:rPr lang="el-GR" sz="2800" dirty="0" smtClean="0"/>
              <a:t>Ο υποκινητής του </a:t>
            </a:r>
            <a:r>
              <a:rPr lang="en-US" sz="2800" i="1" dirty="0" smtClean="0"/>
              <a:t>mgp1</a:t>
            </a:r>
            <a:r>
              <a:rPr lang="en-US" sz="2800" dirty="0" smtClean="0"/>
              <a:t> </a:t>
            </a:r>
            <a:r>
              <a:rPr lang="el-GR" sz="2800" dirty="0" smtClean="0"/>
              <a:t>λειτουργεί στη </a:t>
            </a:r>
            <a:r>
              <a:rPr lang="en-US" sz="2800" dirty="0" smtClean="0"/>
              <a:t>Drosophila</a:t>
            </a:r>
            <a:endParaRPr lang="el-GR" sz="2800" dirty="0"/>
          </a:p>
        </p:txBody>
      </p:sp>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806" t="25850" r="25000" b="13333"/>
          <a:stretch/>
        </p:blipFill>
        <p:spPr bwMode="auto">
          <a:xfrm>
            <a:off x="1115616" y="692696"/>
            <a:ext cx="6624736" cy="6093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3504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Tissue specificity of </a:t>
            </a:r>
            <a:r>
              <a:rPr lang="en-US" sz="2800" dirty="0" err="1" smtClean="0"/>
              <a:t>homeodomain</a:t>
            </a:r>
            <a:r>
              <a:rPr lang="en-US" sz="2800" dirty="0" smtClean="0"/>
              <a:t> factors</a:t>
            </a:r>
            <a:endParaRPr lang="el-GR" sz="2800" dirty="0"/>
          </a:p>
        </p:txBody>
      </p:sp>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939" t="26667" r="38240" b="8571"/>
          <a:stretch/>
        </p:blipFill>
        <p:spPr bwMode="auto">
          <a:xfrm>
            <a:off x="2431126" y="1628799"/>
            <a:ext cx="4245428" cy="4441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257132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5760640" cy="1872208"/>
          </a:xfrm>
        </p:spPr>
        <p:txBody>
          <a:bodyPr>
            <a:noAutofit/>
          </a:bodyPr>
          <a:lstStyle/>
          <a:p>
            <a:r>
              <a:rPr lang="el-GR" sz="2800" dirty="0" smtClean="0"/>
              <a:t>Αποσιώπηση του </a:t>
            </a:r>
            <a:r>
              <a:rPr lang="en-US" sz="2800" dirty="0" err="1" smtClean="0"/>
              <a:t>lbl</a:t>
            </a:r>
            <a:r>
              <a:rPr lang="el-GR" sz="2800" dirty="0" smtClean="0"/>
              <a:t>, ενός </a:t>
            </a:r>
            <a:r>
              <a:rPr lang="el-GR" sz="2800" dirty="0" err="1" smtClean="0"/>
              <a:t>ενεργοποιητή</a:t>
            </a:r>
            <a:r>
              <a:rPr lang="el-GR" sz="2800" dirty="0" smtClean="0"/>
              <a:t> των </a:t>
            </a:r>
            <a:r>
              <a:rPr lang="en-US" sz="2800" dirty="0" smtClean="0"/>
              <a:t>MGPs</a:t>
            </a:r>
            <a:r>
              <a:rPr lang="el-GR" sz="2800" dirty="0" smtClean="0"/>
              <a:t>, οδηγεί στη μειωμένη παραγωγή τους</a:t>
            </a:r>
            <a:endParaRPr lang="el-GR" sz="2800" dirty="0"/>
          </a:p>
        </p:txBody>
      </p:sp>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9970" t="18231" r="20025" b="8844"/>
          <a:stretch/>
        </p:blipFill>
        <p:spPr bwMode="auto">
          <a:xfrm>
            <a:off x="6012160" y="404663"/>
            <a:ext cx="3104319" cy="6365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827" t="66185" r="39202" b="8844"/>
          <a:stretch/>
        </p:blipFill>
        <p:spPr bwMode="auto">
          <a:xfrm>
            <a:off x="1115616" y="2276872"/>
            <a:ext cx="4009823"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07504" y="4797152"/>
            <a:ext cx="5904656" cy="1815882"/>
          </a:xfrm>
          <a:prstGeom prst="rect">
            <a:avLst/>
          </a:prstGeom>
          <a:noFill/>
        </p:spPr>
        <p:txBody>
          <a:bodyPr wrap="square" rtlCol="0">
            <a:spAutoFit/>
          </a:bodyPr>
          <a:lstStyle/>
          <a:p>
            <a:pPr marL="285750" indent="-285750">
              <a:buFont typeface="Arial" panose="020B0604020202020204" pitchFamily="34" charset="0"/>
              <a:buChar char="•"/>
            </a:pPr>
            <a:r>
              <a:rPr lang="el-GR" sz="1600" dirty="0" smtClean="0"/>
              <a:t>Αποσιώπηση του </a:t>
            </a:r>
            <a:r>
              <a:rPr lang="en-US" sz="1600" i="1" dirty="0" err="1" smtClean="0"/>
              <a:t>lbl</a:t>
            </a:r>
            <a:r>
              <a:rPr lang="el-GR" sz="1600" dirty="0" smtClean="0"/>
              <a:t> μέσω </a:t>
            </a:r>
            <a:r>
              <a:rPr lang="en-US" sz="1600" dirty="0" smtClean="0"/>
              <a:t>siRNA </a:t>
            </a:r>
            <a:r>
              <a:rPr lang="el-GR" sz="1600" dirty="0" smtClean="0"/>
              <a:t>μειώνει σημαντικά την έκφραση του γονιδίου στο </a:t>
            </a:r>
            <a:r>
              <a:rPr lang="en-US" sz="1600" dirty="0" smtClean="0"/>
              <a:t>30% </a:t>
            </a:r>
            <a:r>
              <a:rPr lang="el-GR" sz="1600" dirty="0" smtClean="0"/>
              <a:t>του κοντρόλ</a:t>
            </a:r>
            <a:r>
              <a:rPr lang="en-US" sz="1600" dirty="0" smtClean="0"/>
              <a:t> (B). </a:t>
            </a:r>
          </a:p>
          <a:p>
            <a:pPr marL="285750" indent="-285750">
              <a:buFont typeface="Arial" panose="020B0604020202020204" pitchFamily="34" charset="0"/>
              <a:buChar char="•"/>
            </a:pPr>
            <a:r>
              <a:rPr lang="el-GR" sz="1600" dirty="0" smtClean="0"/>
              <a:t>Η αποσιώπηση του </a:t>
            </a:r>
            <a:r>
              <a:rPr lang="en-US" sz="1600" i="1" dirty="0" err="1" smtClean="0"/>
              <a:t>lbl</a:t>
            </a:r>
            <a:r>
              <a:rPr lang="en-US" sz="1600" dirty="0" smtClean="0"/>
              <a:t> </a:t>
            </a:r>
            <a:r>
              <a:rPr lang="el-GR" sz="1600" dirty="0" smtClean="0"/>
              <a:t>επίσης μειώνει την έκφραση των γονιδίων </a:t>
            </a:r>
            <a:r>
              <a:rPr lang="en-US" sz="1600" i="1" dirty="0" smtClean="0"/>
              <a:t>mgp1</a:t>
            </a:r>
            <a:r>
              <a:rPr lang="en-US" sz="1600" dirty="0" smtClean="0"/>
              <a:t>, </a:t>
            </a:r>
            <a:r>
              <a:rPr lang="en-US" sz="1600" i="1" dirty="0" smtClean="0"/>
              <a:t>mgp2</a:t>
            </a:r>
            <a:r>
              <a:rPr lang="en-US" sz="1600" dirty="0" smtClean="0"/>
              <a:t> </a:t>
            </a:r>
            <a:r>
              <a:rPr lang="el-GR" sz="1600" dirty="0" smtClean="0"/>
              <a:t>και </a:t>
            </a:r>
            <a:r>
              <a:rPr lang="en-US" sz="1600" i="1" dirty="0" smtClean="0"/>
              <a:t>asmase1</a:t>
            </a:r>
            <a:r>
              <a:rPr lang="en-US" sz="1600" dirty="0" smtClean="0"/>
              <a:t> (C). </a:t>
            </a:r>
          </a:p>
          <a:p>
            <a:pPr marL="285750" indent="-285750">
              <a:buFont typeface="Arial" panose="020B0604020202020204" pitchFamily="34" charset="0"/>
              <a:buChar char="•"/>
            </a:pPr>
            <a:r>
              <a:rPr lang="el-GR" sz="1600" dirty="0" smtClean="0"/>
              <a:t>Τα δεδομένα αυτά συνηγορούν στο ότι η πρωτεΐνη </a:t>
            </a:r>
            <a:r>
              <a:rPr lang="en-US" sz="1600" dirty="0" err="1"/>
              <a:t>L</a:t>
            </a:r>
            <a:r>
              <a:rPr lang="en-US" sz="1600" dirty="0" err="1" smtClean="0"/>
              <a:t>bl</a:t>
            </a:r>
            <a:r>
              <a:rPr lang="en-US" sz="1600" dirty="0" smtClean="0"/>
              <a:t> </a:t>
            </a:r>
            <a:r>
              <a:rPr lang="el-GR" sz="1600" dirty="0" smtClean="0"/>
              <a:t>λειτουργεί ως </a:t>
            </a:r>
            <a:r>
              <a:rPr lang="el-GR" sz="1600" dirty="0" err="1" smtClean="0"/>
              <a:t>ενεργοποιητής</a:t>
            </a:r>
            <a:r>
              <a:rPr lang="el-GR" sz="1600" dirty="0" smtClean="0"/>
              <a:t> </a:t>
            </a:r>
            <a:r>
              <a:rPr lang="el-GR" sz="1600" dirty="0"/>
              <a:t>των γονιδίων </a:t>
            </a:r>
            <a:r>
              <a:rPr lang="en-US" sz="1600" i="1" dirty="0"/>
              <a:t>mgp1</a:t>
            </a:r>
            <a:r>
              <a:rPr lang="en-US" sz="1600" dirty="0"/>
              <a:t>, </a:t>
            </a:r>
            <a:r>
              <a:rPr lang="en-US" sz="1600" i="1" dirty="0"/>
              <a:t>mgp2</a:t>
            </a:r>
            <a:r>
              <a:rPr lang="en-US" sz="1600" dirty="0"/>
              <a:t> </a:t>
            </a:r>
            <a:r>
              <a:rPr lang="el-GR" sz="1600" dirty="0"/>
              <a:t>και </a:t>
            </a:r>
            <a:r>
              <a:rPr lang="en-US" sz="1600" i="1" dirty="0" smtClean="0"/>
              <a:t>asmase1</a:t>
            </a:r>
            <a:r>
              <a:rPr lang="el-GR" sz="1600" dirty="0" smtClean="0"/>
              <a:t>, είτε άμεσα είτε έμμεσα</a:t>
            </a:r>
            <a:r>
              <a:rPr lang="en-US" sz="1600" dirty="0" smtClean="0"/>
              <a:t>.</a:t>
            </a:r>
            <a:endParaRPr lang="el-GR" sz="1600" dirty="0"/>
          </a:p>
        </p:txBody>
      </p:sp>
    </p:spTree>
    <p:extLst>
      <p:ext uri="{BB962C8B-B14F-4D97-AF65-F5344CB8AC3E}">
        <p14:creationId xmlns:p14="http://schemas.microsoft.com/office/powerpoint/2010/main" val="364633423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60648"/>
            <a:ext cx="3888432" cy="1944216"/>
          </a:xfrm>
        </p:spPr>
        <p:txBody>
          <a:bodyPr>
            <a:normAutofit/>
          </a:bodyPr>
          <a:lstStyle/>
          <a:p>
            <a:r>
              <a:rPr lang="el-GR" sz="3200" dirty="0" smtClean="0">
                <a:solidFill>
                  <a:schemeClr val="tx2">
                    <a:lumMod val="50000"/>
                  </a:schemeClr>
                </a:solidFill>
              </a:rPr>
              <a:t>Αποσιώπηση του </a:t>
            </a:r>
            <a:r>
              <a:rPr lang="en-US" sz="3200" dirty="0" err="1" smtClean="0">
                <a:solidFill>
                  <a:schemeClr val="tx2">
                    <a:lumMod val="50000"/>
                  </a:schemeClr>
                </a:solidFill>
              </a:rPr>
              <a:t>Lbl</a:t>
            </a:r>
            <a:r>
              <a:rPr lang="el-GR" sz="3200" dirty="0" smtClean="0">
                <a:solidFill>
                  <a:schemeClr val="tx2">
                    <a:lumMod val="50000"/>
                  </a:schemeClr>
                </a:solidFill>
              </a:rPr>
              <a:t> επηρεάζει τη γονιμότητα</a:t>
            </a:r>
            <a:endParaRPr lang="el-GR" sz="3200" dirty="0">
              <a:solidFill>
                <a:schemeClr val="tx2">
                  <a:lumMod val="50000"/>
                </a:schemeClr>
              </a:solidFill>
            </a:endParaRPr>
          </a:p>
        </p:txBody>
      </p:sp>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398" t="19592" r="45127" b="16327"/>
          <a:stretch/>
        </p:blipFill>
        <p:spPr bwMode="auto">
          <a:xfrm>
            <a:off x="4067944" y="188640"/>
            <a:ext cx="5004049" cy="656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168375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cronodon.com/images/insect_female_reproductive_system_label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07461"/>
            <a:ext cx="2746485" cy="372573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cronodon.com/images/insect_male_reproductive_system_label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0013" y="107461"/>
            <a:ext cx="2738834" cy="37257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95536" y="3936539"/>
            <a:ext cx="8424936" cy="1754326"/>
          </a:xfrm>
          <a:prstGeom prst="rect">
            <a:avLst/>
          </a:prstGeom>
          <a:solidFill>
            <a:schemeClr val="accent5">
              <a:lumMod val="20000"/>
              <a:lumOff val="80000"/>
            </a:schemeClr>
          </a:solidFill>
        </p:spPr>
        <p:txBody>
          <a:bodyPr wrap="square" rtlCol="0">
            <a:spAutoFit/>
          </a:bodyPr>
          <a:lstStyle/>
          <a:p>
            <a:pPr marL="285750" indent="-285750">
              <a:buFont typeface="Arial" panose="020B0604020202020204" pitchFamily="34" charset="0"/>
              <a:buChar char="•"/>
            </a:pPr>
            <a:r>
              <a:rPr lang="el-GR" dirty="0" smtClean="0"/>
              <a:t>Το ζευγάρωμα προκαλεί δύο σημαντικές </a:t>
            </a:r>
            <a:r>
              <a:rPr lang="el-GR" dirty="0" err="1" smtClean="0"/>
              <a:t>μετα</a:t>
            </a:r>
            <a:r>
              <a:rPr lang="el-GR" dirty="0" smtClean="0"/>
              <a:t>-συζευκτικές συμπεριφορές στα θηλυκά: αυξάνεται η </a:t>
            </a:r>
            <a:r>
              <a:rPr lang="el-GR" dirty="0" err="1" smtClean="0"/>
              <a:t>ωοαπόθεση</a:t>
            </a:r>
            <a:r>
              <a:rPr lang="el-GR" dirty="0" smtClean="0"/>
              <a:t> και μειώνεται η επιθυμία τους για </a:t>
            </a:r>
            <a:r>
              <a:rPr lang="el-GR" dirty="0" err="1" smtClean="0"/>
              <a:t>επανασύζευξη</a:t>
            </a:r>
            <a:r>
              <a:rPr lang="el-GR" dirty="0" smtClean="0"/>
              <a:t>. Στη </a:t>
            </a:r>
            <a:r>
              <a:rPr lang="el-GR" dirty="0" err="1" smtClean="0"/>
              <a:t>Δροσόφιλα</a:t>
            </a:r>
            <a:r>
              <a:rPr lang="el-GR" dirty="0"/>
              <a:t> </a:t>
            </a:r>
            <a:r>
              <a:rPr lang="el-GR" dirty="0" smtClean="0"/>
              <a:t>αυτό διαρκεί περίπου μία εβδομάδα.  Πολλές πρωτεΐνες που βρίσκονται είτε στο σπέρμα είτε στους βοηθητικούς αδένες έχουν απομονωθεί και έχει αποδειχτεί ότι  παίζουν σημαντικό ρόλο στη συμπεριφορά αυτή. </a:t>
            </a:r>
            <a:endParaRPr lang="el-GR" dirty="0"/>
          </a:p>
        </p:txBody>
      </p:sp>
      <p:sp>
        <p:nvSpPr>
          <p:cNvPr id="6" name="TextBox 5"/>
          <p:cNvSpPr txBox="1"/>
          <p:nvPr/>
        </p:nvSpPr>
        <p:spPr>
          <a:xfrm>
            <a:off x="1403648" y="5703538"/>
            <a:ext cx="6408712" cy="923330"/>
          </a:xfrm>
          <a:prstGeom prst="rect">
            <a:avLst/>
          </a:prstGeom>
          <a:solidFill>
            <a:schemeClr val="accent1">
              <a:lumMod val="20000"/>
              <a:lumOff val="80000"/>
            </a:schemeClr>
          </a:solidFill>
        </p:spPr>
        <p:txBody>
          <a:bodyPr wrap="square" rtlCol="0">
            <a:spAutoFit/>
          </a:bodyPr>
          <a:lstStyle/>
          <a:p>
            <a:pPr marL="285750" indent="-285750">
              <a:buFont typeface="Arial" panose="020B0604020202020204" pitchFamily="34" charset="0"/>
              <a:buChar char="•"/>
            </a:pPr>
            <a:r>
              <a:rPr lang="el-GR" dirty="0" smtClean="0"/>
              <a:t>Σε πολλά έντομα, το αρσενικό μεταφέρει κατά τη σύζευξη ένα ζελατινώδες πώμα (που παράγεται από τα </a:t>
            </a:r>
            <a:r>
              <a:rPr lang="en-US" dirty="0" smtClean="0"/>
              <a:t>MAGs)</a:t>
            </a:r>
            <a:r>
              <a:rPr lang="el-GR" dirty="0" smtClean="0"/>
              <a:t> και φράζει το αναπαραγωγικό του θηλυκού</a:t>
            </a:r>
            <a:endParaRPr lang="el-GR" dirty="0"/>
          </a:p>
        </p:txBody>
      </p:sp>
    </p:spTree>
    <p:extLst>
      <p:ext uri="{BB962C8B-B14F-4D97-AF65-F5344CB8AC3E}">
        <p14:creationId xmlns:p14="http://schemas.microsoft.com/office/powerpoint/2010/main" val="182186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2218248"/>
            <a:ext cx="7408333" cy="3450696"/>
          </a:xfrm>
        </p:spPr>
        <p:txBody>
          <a:bodyPr>
            <a:normAutofit/>
          </a:bodyPr>
          <a:lstStyle/>
          <a:p>
            <a:pPr algn="ctr"/>
            <a:r>
              <a:rPr lang="el-GR" sz="3200" b="1" dirty="0" smtClean="0"/>
              <a:t>Το αναπαραγωγικό σύστημα είναι από τους πρωταρχικούς στόχους στις νέες προσεγγίσεις ελέγχου των πληθυσμών των εντόμων</a:t>
            </a:r>
            <a:endParaRPr lang="el-GR" sz="3200" b="1" dirty="0"/>
          </a:p>
        </p:txBody>
      </p:sp>
      <p:sp>
        <p:nvSpPr>
          <p:cNvPr id="3" name="Title 2"/>
          <p:cNvSpPr>
            <a:spLocks noGrp="1"/>
          </p:cNvSpPr>
          <p:nvPr>
            <p:ph type="title"/>
          </p:nvPr>
        </p:nvSpPr>
        <p:spPr/>
        <p:txBody>
          <a:bodyPr/>
          <a:lstStyle/>
          <a:p>
            <a:endParaRPr lang="el-GR"/>
          </a:p>
        </p:txBody>
      </p:sp>
    </p:spTree>
    <p:extLst>
      <p:ext uri="{BB962C8B-B14F-4D97-AF65-F5344CB8AC3E}">
        <p14:creationId xmlns:p14="http://schemas.microsoft.com/office/powerpoint/2010/main" val="23786808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03648" y="34652"/>
            <a:ext cx="6264696" cy="6716116"/>
            <a:chOff x="1403648" y="34652"/>
            <a:chExt cx="6264696" cy="6716116"/>
          </a:xfrm>
        </p:grpSpPr>
        <p:pic>
          <p:nvPicPr>
            <p:cNvPr id="1229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3431" t="23478" r="35924" b="18116"/>
            <a:stretch/>
          </p:blipFill>
          <p:spPr bwMode="auto">
            <a:xfrm>
              <a:off x="1403648" y="34652"/>
              <a:ext cx="6264696" cy="6716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5" descr="http://img.tvb.com/shawprize/upload/en/8f1x5olfyvc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8292" y="2102692"/>
              <a:ext cx="3083708" cy="42066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964275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ig 1 full siz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90711"/>
            <a:ext cx="8920264" cy="525658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7504" y="5517232"/>
            <a:ext cx="8784976" cy="738664"/>
          </a:xfrm>
          <a:prstGeom prst="rect">
            <a:avLst/>
          </a:prstGeom>
        </p:spPr>
        <p:txBody>
          <a:bodyPr wrap="square">
            <a:spAutoFit/>
          </a:bodyPr>
          <a:lstStyle/>
          <a:p>
            <a:r>
              <a:rPr lang="el-GR" sz="1400" b="1" dirty="0" smtClean="0">
                <a:latin typeface="Calibri" panose="020F0502020204030204" pitchFamily="34" charset="0"/>
              </a:rPr>
              <a:t>Η </a:t>
            </a:r>
            <a:r>
              <a:rPr lang="el-GR" sz="1400" b="1" dirty="0" err="1" smtClean="0">
                <a:latin typeface="Calibri" panose="020F0502020204030204" pitchFamily="34" charset="0"/>
              </a:rPr>
              <a:t>αντιμικροβιακή</a:t>
            </a:r>
            <a:r>
              <a:rPr lang="el-GR" sz="1400" b="1" dirty="0" smtClean="0">
                <a:latin typeface="Calibri" panose="020F0502020204030204" pitchFamily="34" charset="0"/>
              </a:rPr>
              <a:t> άμυνα της </a:t>
            </a:r>
            <a:r>
              <a:rPr lang="en-US" sz="1400" b="1" i="1" dirty="0" smtClean="0">
                <a:latin typeface="Calibri" panose="020F0502020204030204" pitchFamily="34" charset="0"/>
              </a:rPr>
              <a:t>Drosophila</a:t>
            </a:r>
            <a:r>
              <a:rPr lang="en-US" sz="1400" b="1" dirty="0">
                <a:latin typeface="Calibri" panose="020F0502020204030204" pitchFamily="34" charset="0"/>
              </a:rPr>
              <a:t>.</a:t>
            </a:r>
            <a:r>
              <a:rPr lang="en-US" sz="1400" dirty="0">
                <a:latin typeface="Calibri" panose="020F0502020204030204" pitchFamily="34" charset="0"/>
              </a:rPr>
              <a:t/>
            </a:r>
            <a:br>
              <a:rPr lang="en-US" sz="1400" dirty="0">
                <a:latin typeface="Calibri" panose="020F0502020204030204" pitchFamily="34" charset="0"/>
              </a:rPr>
            </a:br>
            <a:r>
              <a:rPr lang="en-US" sz="1400" dirty="0">
                <a:latin typeface="Calibri" panose="020F0502020204030204" pitchFamily="34" charset="0"/>
              </a:rPr>
              <a:t>Note that this scheme is probably valid for all </a:t>
            </a:r>
            <a:r>
              <a:rPr lang="en-US" sz="1400" dirty="0" err="1">
                <a:latin typeface="Calibri" panose="020F0502020204030204" pitchFamily="34" charset="0"/>
              </a:rPr>
              <a:t>holometabolous</a:t>
            </a:r>
            <a:r>
              <a:rPr lang="en-US" sz="1400" dirty="0">
                <a:latin typeface="Calibri" panose="020F0502020204030204" pitchFamily="34" charset="0"/>
              </a:rPr>
              <a:t> insects. Bacteria are illustrated as brown rods; pattern recognition proteins as purple pincers; and putative opsonizing proteins as red T-shapes.</a:t>
            </a:r>
            <a:endParaRPr lang="el-GR" sz="1400" dirty="0">
              <a:latin typeface="Calibri" panose="020F0502020204030204" pitchFamily="34" charset="0"/>
            </a:endParaRPr>
          </a:p>
        </p:txBody>
      </p:sp>
    </p:spTree>
    <p:extLst>
      <p:ext uri="{BB962C8B-B14F-4D97-AF65-F5344CB8AC3E}">
        <p14:creationId xmlns:p14="http://schemas.microsoft.com/office/powerpoint/2010/main" val="38433828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err="1" smtClean="0"/>
              <a:t>Συστημική</a:t>
            </a:r>
            <a:r>
              <a:rPr lang="el-GR" dirty="0" smtClean="0"/>
              <a:t> ανοσία</a:t>
            </a:r>
            <a:endParaRPr lang="el-GR" dirty="0"/>
          </a:p>
        </p:txBody>
      </p:sp>
      <p:sp>
        <p:nvSpPr>
          <p:cNvPr id="3" name="Text Placeholder 2"/>
          <p:cNvSpPr>
            <a:spLocks noGrp="1"/>
          </p:cNvSpPr>
          <p:nvPr>
            <p:ph type="body" idx="1"/>
          </p:nvPr>
        </p:nvSpPr>
        <p:spPr/>
        <p:txBody>
          <a:bodyPr/>
          <a:lstStyle/>
          <a:p>
            <a:endParaRPr lang="el-GR"/>
          </a:p>
        </p:txBody>
      </p:sp>
    </p:spTree>
    <p:extLst>
      <p:ext uri="{BB962C8B-B14F-4D97-AF65-F5344CB8AC3E}">
        <p14:creationId xmlns:p14="http://schemas.microsoft.com/office/powerpoint/2010/main" val="2997058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825" y="68096"/>
            <a:ext cx="5826978" cy="673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167336" y="1857983"/>
            <a:ext cx="2772383" cy="1200329"/>
          </a:xfrm>
          <a:prstGeom prst="rect">
            <a:avLst/>
          </a:prstGeom>
          <a:noFill/>
        </p:spPr>
        <p:txBody>
          <a:bodyPr wrap="square" rtlCol="0">
            <a:spAutoFit/>
          </a:bodyPr>
          <a:lstStyle/>
          <a:p>
            <a:r>
              <a:rPr lang="el-GR" dirty="0" err="1" smtClean="0"/>
              <a:t>Αντιμικροβιακά</a:t>
            </a:r>
            <a:r>
              <a:rPr lang="el-GR" dirty="0" smtClean="0"/>
              <a:t> πεπτίδια που παράγει το ανοσοποιητικό σύστημα της  </a:t>
            </a:r>
            <a:r>
              <a:rPr lang="en-US" i="1" dirty="0" smtClean="0"/>
              <a:t>D. melanogaster</a:t>
            </a:r>
            <a:endParaRPr lang="el-GR" i="1" dirty="0"/>
          </a:p>
        </p:txBody>
      </p:sp>
    </p:spTree>
    <p:extLst>
      <p:ext uri="{BB962C8B-B14F-4D97-AF65-F5344CB8AC3E}">
        <p14:creationId xmlns:p14="http://schemas.microsoft.com/office/powerpoint/2010/main" val="358842156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5303</TotalTime>
  <Words>1885</Words>
  <Application>Microsoft Office PowerPoint</Application>
  <PresentationFormat>On-screen Show (4:3)</PresentationFormat>
  <Paragraphs>154</Paragraphs>
  <Slides>59</Slides>
  <Notes>1</Notes>
  <HiddenSlides>0</HiddenSlides>
  <MMClips>1</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Waveform</vt:lpstr>
      <vt:lpstr>Φυσιολογία εντόμων-2</vt:lpstr>
      <vt:lpstr>4. Το ανοσοποιητικό σύστημα</vt:lpstr>
      <vt:lpstr>PowerPoint Presentation</vt:lpstr>
      <vt:lpstr>Η εγγενής ανοσία στα ασπόνδυλα</vt:lpstr>
      <vt:lpstr>PowerPoint Presentation</vt:lpstr>
      <vt:lpstr>PowerPoint Presentation</vt:lpstr>
      <vt:lpstr>PowerPoint Presentation</vt:lpstr>
      <vt:lpstr>Συστημική ανοσία</vt:lpstr>
      <vt:lpstr>PowerPoint Presentation</vt:lpstr>
      <vt:lpstr>PowerPoint Presentation</vt:lpstr>
      <vt:lpstr>PowerPoint Presentation</vt:lpstr>
      <vt:lpstr>PowerPoint Presentation</vt:lpstr>
      <vt:lpstr>Μπορεί ένα μόνο αντιμικροβιακό πεπτίδιο να προστατεύει τη Drosophila από μόλυνση; (Lemaitre, 2002)</vt:lpstr>
      <vt:lpstr>Επιθηλιακή ανοσία</vt:lpstr>
      <vt:lpstr>PowerPoint Presentation</vt:lpstr>
      <vt:lpstr>Κυτταρική ανοσία</vt:lpstr>
      <vt:lpstr>Η αιματοποίηση στη Drosophila και οι λειτουργίες των αιμοκυττάρων</vt:lpstr>
      <vt:lpstr>Μελανοποίηση </vt:lpstr>
      <vt:lpstr>PowerPoint Presentation</vt:lpstr>
      <vt:lpstr>Encapsulation</vt:lpstr>
      <vt:lpstr>PowerPoint Presentation</vt:lpstr>
      <vt:lpstr>6. Ωσμορρύθμιση και απέκκριση</vt:lpstr>
      <vt:lpstr>PowerPoint Presentation</vt:lpstr>
      <vt:lpstr>PowerPoint Presentation</vt:lpstr>
      <vt:lpstr>7. Ορμόνες και ενδοκρινικό σύστημα</vt:lpstr>
      <vt:lpstr>Συντονισμός ενδοκρινικού και νευρικού στα ασπόνδυλα</vt:lpstr>
      <vt:lpstr>PowerPoint Presentation</vt:lpstr>
      <vt:lpstr>PowerPoint Presentation</vt:lpstr>
      <vt:lpstr>PowerPoint Presentation</vt:lpstr>
      <vt:lpstr>PowerPoint Presentation</vt:lpstr>
      <vt:lpstr>Εντομοκτόνα – ρυθμιστές ανάπτυξης</vt:lpstr>
      <vt:lpstr>8. Η αναπαραγωγή των εντόμων</vt:lpstr>
      <vt:lpstr>Φυλετική και αφυλετική αναπαραγωγή</vt:lpstr>
      <vt:lpstr>Παρθενογένεση στη μέλισσα</vt:lpstr>
      <vt:lpstr>PowerPoint Presentation</vt:lpstr>
      <vt:lpstr>PowerPoint Presentation</vt:lpstr>
      <vt:lpstr>PowerPoint Presentation</vt:lpstr>
      <vt:lpstr>Παρθενογένεση στις αφίδες</vt:lpstr>
      <vt:lpstr>PowerPoint Presentation</vt:lpstr>
      <vt:lpstr>Η μύγα tsetse είναι ένα θηλαστικό!</vt:lpstr>
      <vt:lpstr>African Sleeping Sickness: Trypanosomiasis </vt:lpstr>
      <vt:lpstr>Το παράσιτο</vt:lpstr>
      <vt:lpstr>H νόσος</vt:lpstr>
      <vt:lpstr>PowerPoint Presentation</vt:lpstr>
      <vt:lpstr>PowerPoint Presentation</vt:lpstr>
      <vt:lpstr>Male Child infected with sleeping sickness</vt:lpstr>
      <vt:lpstr>PowerPoint Presentation</vt:lpstr>
      <vt:lpstr>PowerPoint Presentation</vt:lpstr>
      <vt:lpstr>PowerPoint Presentation</vt:lpstr>
      <vt:lpstr>PowerPoint Presentation</vt:lpstr>
      <vt:lpstr>PowerPoint Presentation</vt:lpstr>
      <vt:lpstr>PowerPoint Presentation</vt:lpstr>
      <vt:lpstr>Μεταγραφική ρύθμιση του mgp1 κατά την εγκυμοσύνη</vt:lpstr>
      <vt:lpstr>Ο υποκινητής του mgp1 λειτουργεί στη Drosophila</vt:lpstr>
      <vt:lpstr>Tissue specificity of homeodomain factors</vt:lpstr>
      <vt:lpstr>Αποσιώπηση του lbl, ενός ενεργοποιητή των MGPs, οδηγεί στη μειωμένη παραγωγή τους</vt:lpstr>
      <vt:lpstr>Αποσιώπηση του Lbl επηρεάζει τη γονιμότητα</vt:lpstr>
      <vt:lpstr>PowerPoint Presentation</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Ομοιόσταση</dc:title>
  <dc:creator>hp</dc:creator>
  <cp:lastModifiedBy>hp</cp:lastModifiedBy>
  <cp:revision>147</cp:revision>
  <dcterms:created xsi:type="dcterms:W3CDTF">2015-10-08T13:19:39Z</dcterms:created>
  <dcterms:modified xsi:type="dcterms:W3CDTF">2017-11-18T17:14:49Z</dcterms:modified>
</cp:coreProperties>
</file>