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3.xml" ContentType="application/vnd.openxmlformats-officedocument.presentationml.tags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2"/>
  </p:sldMasterIdLst>
  <p:notesMasterIdLst>
    <p:notesMasterId r:id="rId35"/>
  </p:notesMasterIdLst>
  <p:sldIdLst>
    <p:sldId id="256" r:id="rId3"/>
    <p:sldId id="417" r:id="rId4"/>
    <p:sldId id="418" r:id="rId5"/>
    <p:sldId id="419" r:id="rId6"/>
    <p:sldId id="420" r:id="rId7"/>
    <p:sldId id="421" r:id="rId8"/>
    <p:sldId id="422" r:id="rId9"/>
    <p:sldId id="423" r:id="rId10"/>
    <p:sldId id="424" r:id="rId11"/>
    <p:sldId id="425" r:id="rId12"/>
    <p:sldId id="426" r:id="rId13"/>
    <p:sldId id="427" r:id="rId14"/>
    <p:sldId id="428" r:id="rId15"/>
    <p:sldId id="429" r:id="rId16"/>
    <p:sldId id="430" r:id="rId17"/>
    <p:sldId id="431" r:id="rId18"/>
    <p:sldId id="433" r:id="rId19"/>
    <p:sldId id="434" r:id="rId20"/>
    <p:sldId id="435" r:id="rId21"/>
    <p:sldId id="436" r:id="rId22"/>
    <p:sldId id="437" r:id="rId23"/>
    <p:sldId id="438" r:id="rId24"/>
    <p:sldId id="439" r:id="rId25"/>
    <p:sldId id="440" r:id="rId26"/>
    <p:sldId id="441" r:id="rId27"/>
    <p:sldId id="442" r:id="rId28"/>
    <p:sldId id="443" r:id="rId29"/>
    <p:sldId id="444" r:id="rId30"/>
    <p:sldId id="445" r:id="rId31"/>
    <p:sldId id="446" r:id="rId32"/>
    <p:sldId id="447" r:id="rId33"/>
    <p:sldId id="416" r:id="rId34"/>
  </p:sldIdLst>
  <p:sldSz cx="9144000" cy="6858000" type="screen4x3"/>
  <p:notesSz cx="6858000" cy="9144000"/>
  <p:custDataLst>
    <p:tags r:id="rId3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5196" autoAdjust="0"/>
  </p:normalViewPr>
  <p:slideViewPr>
    <p:cSldViewPr>
      <p:cViewPr>
        <p:scale>
          <a:sx n="70" d="100"/>
          <a:sy n="70" d="100"/>
        </p:scale>
        <p:origin x="-2970" y="-9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10/11/2014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50884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3" Type="http://schemas.openxmlformats.org/officeDocument/2006/relationships/image" Target="../media/image58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6.png"/><Relationship Id="rId5" Type="http://schemas.openxmlformats.org/officeDocument/2006/relationships/image" Target="../media/image7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5.png"/><Relationship Id="rId11" Type="http://schemas.openxmlformats.org/officeDocument/2006/relationships/image" Target="../media/image90.png"/><Relationship Id="rId5" Type="http://schemas.openxmlformats.org/officeDocument/2006/relationships/image" Target="../media/image84.png"/><Relationship Id="rId10" Type="http://schemas.openxmlformats.org/officeDocument/2006/relationships/image" Target="../media/image89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5" Type="http://schemas.openxmlformats.org/officeDocument/2006/relationships/image" Target="../media/image93.png"/><Relationship Id="rId10" Type="http://schemas.openxmlformats.org/officeDocument/2006/relationships/image" Target="../media/image98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101.png"/><Relationship Id="rId7" Type="http://schemas.openxmlformats.org/officeDocument/2006/relationships/image" Target="../media/image103.png"/><Relationship Id="rId12" Type="http://schemas.openxmlformats.org/officeDocument/2006/relationships/image" Target="../media/image10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4.png"/><Relationship Id="rId11" Type="http://schemas.openxmlformats.org/officeDocument/2006/relationships/image" Target="../media/image106.png"/><Relationship Id="rId5" Type="http://schemas.openxmlformats.org/officeDocument/2006/relationships/image" Target="../media/image93.png"/><Relationship Id="rId10" Type="http://schemas.openxmlformats.org/officeDocument/2006/relationships/image" Target="../media/image105.png"/><Relationship Id="rId4" Type="http://schemas.openxmlformats.org/officeDocument/2006/relationships/image" Target="../media/image102.png"/><Relationship Id="rId9" Type="http://schemas.openxmlformats.org/officeDocument/2006/relationships/image" Target="../media/image10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7" Type="http://schemas.openxmlformats.org/officeDocument/2006/relationships/image" Target="../media/image10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13" Type="http://schemas.openxmlformats.org/officeDocument/2006/relationships/image" Target="../media/image123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12" Type="http://schemas.openxmlformats.org/officeDocument/2006/relationships/image" Target="../media/image1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6.png"/><Relationship Id="rId11" Type="http://schemas.openxmlformats.org/officeDocument/2006/relationships/image" Target="../media/image121.png"/><Relationship Id="rId5" Type="http://schemas.openxmlformats.org/officeDocument/2006/relationships/image" Target="../media/image115.png"/><Relationship Id="rId10" Type="http://schemas.openxmlformats.org/officeDocument/2006/relationships/image" Target="../media/image120.png"/><Relationship Id="rId4" Type="http://schemas.openxmlformats.org/officeDocument/2006/relationships/image" Target="../media/image114.png"/><Relationship Id="rId9" Type="http://schemas.openxmlformats.org/officeDocument/2006/relationships/image" Target="../media/image119.png"/><Relationship Id="rId14" Type="http://schemas.openxmlformats.org/officeDocument/2006/relationships/image" Target="../media/image1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3" Type="http://schemas.openxmlformats.org/officeDocument/2006/relationships/image" Target="../media/image135.png"/><Relationship Id="rId7" Type="http://schemas.openxmlformats.org/officeDocument/2006/relationships/image" Target="../media/image13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8.png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3" Type="http://schemas.openxmlformats.org/officeDocument/2006/relationships/image" Target="../media/image140.png"/><Relationship Id="rId7" Type="http://schemas.openxmlformats.org/officeDocument/2006/relationships/image" Target="../media/image14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3.png"/><Relationship Id="rId5" Type="http://schemas.openxmlformats.org/officeDocument/2006/relationships/image" Target="../media/image142.png"/><Relationship Id="rId4" Type="http://schemas.openxmlformats.org/officeDocument/2006/relationships/image" Target="../media/image141.png"/><Relationship Id="rId9" Type="http://schemas.openxmlformats.org/officeDocument/2006/relationships/image" Target="../media/image1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9.png"/><Relationship Id="rId4" Type="http://schemas.openxmlformats.org/officeDocument/2006/relationships/image" Target="../media/image1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3" Type="http://schemas.openxmlformats.org/officeDocument/2006/relationships/image" Target="../media/image150.png"/><Relationship Id="rId7" Type="http://schemas.openxmlformats.org/officeDocument/2006/relationships/image" Target="../media/image15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6.png"/><Relationship Id="rId5" Type="http://schemas.openxmlformats.org/officeDocument/2006/relationships/image" Target="../media/image152.png"/><Relationship Id="rId4" Type="http://schemas.openxmlformats.org/officeDocument/2006/relationships/image" Target="../media/image15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 descr="Λογότυπο του Πανεπιστημίου Θεσσαλίας και του προγράμματος &quot;Ανοικτά Ακαδημαϊκά Μαθήματα&quot;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grpSp>
          <p:nvGrpSpPr>
            <p:cNvPr id="11" name="Group 10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  <p:pic>
            <p:nvPicPr>
              <p:cNvPr id="1032" name="Picture 8" descr="Λογότυπο Πανεπιστημίου Θεσσαλίας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8" name="Picture 7" descr="Λογότυποι του πρόγραμματος &quot;Ανοικτά Ακαδημαϊκά Μαθήματα&quot;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16024" y="1916832"/>
            <a:ext cx="7772400" cy="1470025"/>
          </a:xfrm>
        </p:spPr>
        <p:txBody>
          <a:bodyPr/>
          <a:lstStyle/>
          <a:p>
            <a:r>
              <a:rPr lang="el-GR" dirty="0" smtClean="0"/>
              <a:t>Δυναμική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12976"/>
            <a:ext cx="7776864" cy="2016224"/>
          </a:xfrm>
        </p:spPr>
        <p:txBody>
          <a:bodyPr>
            <a:noAutofit/>
          </a:bodyPr>
          <a:lstStyle/>
          <a:p>
            <a:r>
              <a:rPr lang="el-GR" sz="2800" b="1" dirty="0"/>
              <a:t>Ενότητα </a:t>
            </a:r>
            <a:r>
              <a:rPr lang="el-GR" sz="2800" b="1" dirty="0" smtClean="0"/>
              <a:t>2:</a:t>
            </a:r>
            <a:r>
              <a:rPr lang="en-US" sz="2800" dirty="0" smtClean="0"/>
              <a:t> </a:t>
            </a:r>
            <a:r>
              <a:rPr lang="el-GR" sz="2800" dirty="0" smtClean="0"/>
              <a:t>Κινητική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l-GR" sz="2400" dirty="0" smtClean="0"/>
              <a:t>Κώστας Παπαδημητρίου</a:t>
            </a:r>
          </a:p>
          <a:p>
            <a:r>
              <a:rPr lang="el-GR" sz="2400" dirty="0" smtClean="0"/>
              <a:t>Τμήμα Μηχανολόγων Μηχανικών</a:t>
            </a:r>
          </a:p>
        </p:txBody>
      </p:sp>
      <p:pic>
        <p:nvPicPr>
          <p:cNvPr id="1026" name="Picture 2" descr="Λογότυπο Άδειας Χρήσης Creative Commons - Μη Εμπορική Χρήση - Παρόμοια Διανομή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758" y="5827611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91138" y="5591694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46856" y="1370186"/>
            <a:ext cx="8229600" cy="76267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l-GR" sz="2800" u="sng" dirty="0" smtClean="0"/>
              <a:t>Για Υλικό </a:t>
            </a:r>
            <a:r>
              <a:rPr lang="el-GR" sz="2800" u="sng" dirty="0"/>
              <a:t>Σ</a:t>
            </a:r>
            <a:r>
              <a:rPr lang="el-GR" sz="2800" u="sng" dirty="0" smtClean="0"/>
              <a:t>ημείο</a:t>
            </a:r>
            <a:endParaRPr lang="el-GR" sz="2800" dirty="0" smtClean="0"/>
          </a:p>
          <a:p>
            <a:pPr marL="0" indent="0">
              <a:buNone/>
            </a:pPr>
            <a:r>
              <a:rPr lang="el-GR" sz="2800" dirty="0" smtClean="0"/>
              <a:t>    </a:t>
            </a:r>
            <a:endParaRPr lang="en-US" sz="2800" dirty="0" smtClean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Αρχές Έργου - Ενέργειας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  <p:sp>
        <p:nvSpPr>
          <p:cNvPr id="12" name="Θέση κειμένου 7"/>
          <p:cNvSpPr txBox="1">
            <a:spLocks/>
          </p:cNvSpPr>
          <p:nvPr/>
        </p:nvSpPr>
        <p:spPr>
          <a:xfrm>
            <a:off x="971600" y="2060848"/>
            <a:ext cx="8208912" cy="57606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l-GR" sz="2400" dirty="0" smtClean="0"/>
              <a:t>Γνωρίζω ότι</a:t>
            </a:r>
            <a:r>
              <a:rPr lang="en-US" sz="2400" dirty="0" smtClean="0"/>
              <a:t>:</a:t>
            </a:r>
            <a:endParaRPr lang="el-GR" sz="2400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923928" y="2492896"/>
                <a:ext cx="1728192" cy="789816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400" b="1" i="1">
                              <a:latin typeface="Cambria Math"/>
                              <a:ea typeface="Cambria Math"/>
                            </a:rPr>
                            <m:t>𝛁</m:t>
                          </m:r>
                        </m:e>
                      </m:bar>
                      <m:r>
                        <a:rPr lang="en-US" sz="2400" b="1" i="1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×</m:t>
                      </m:r>
                      <m:bar>
                        <m:bar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𝛁</m:t>
                          </m:r>
                        </m:e>
                      </m:ba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𝑽</m:t>
                      </m:r>
                      <m:r>
                        <a:rPr lang="en-US" sz="2400" b="1" i="0" smtClean="0">
                          <a:latin typeface="Cambria Math"/>
                          <a:ea typeface="Cambria Math"/>
                        </a:rPr>
                        <m:t>=</m:t>
                      </m:r>
                      <m:bar>
                        <m:bar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</m:e>
                      </m:bar>
                    </m:oMath>
                  </m:oMathPara>
                </a14:m>
                <a:endParaRPr lang="en-US" sz="2400" b="1" dirty="0" smtClean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2492896"/>
                <a:ext cx="1728192" cy="789816"/>
              </a:xfrm>
              <a:prstGeom prst="rect">
                <a:avLst/>
              </a:prstGeom>
              <a:blipFill rotWithShape="1">
                <a:blip r:embed="rId3"/>
                <a:stretch>
                  <a:fillRect l="-702" r="-315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Θέση κειμένου 7"/>
              <p:cNvSpPr txBox="1">
                <a:spLocks/>
              </p:cNvSpPr>
              <p:nvPr/>
            </p:nvSpPr>
            <p:spPr>
              <a:xfrm>
                <a:off x="971600" y="3501008"/>
                <a:ext cx="8208912" cy="57606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l-GR" sz="2400" dirty="0" smtClean="0"/>
                  <a:t>Άρα αν η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𝐹</m:t>
                    </m:r>
                  </m:oMath>
                </a14:m>
                <a:r>
                  <a:rPr lang="el-GR" sz="2400" dirty="0" smtClean="0"/>
                  <a:t> είναι συντηρητική θα ισχύει</a:t>
                </a:r>
                <a:r>
                  <a:rPr lang="en-US" sz="2400" dirty="0" smtClean="0"/>
                  <a:t>:</a:t>
                </a:r>
                <a:endParaRPr lang="el-GR" sz="2400" b="1" i="1" dirty="0"/>
              </a:p>
            </p:txBody>
          </p:sp>
        </mc:Choice>
        <mc:Fallback xmlns="">
          <p:sp>
            <p:nvSpPr>
              <p:cNvPr id="9" name="Θέση κειμένου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3501008"/>
                <a:ext cx="8208912" cy="576064"/>
              </a:xfrm>
              <a:prstGeom prst="rect">
                <a:avLst/>
              </a:prstGeom>
              <a:blipFill rotWithShape="1">
                <a:blip r:embed="rId4"/>
                <a:stretch>
                  <a:fillRect l="-1114" t="-8421" b="-315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923928" y="4007336"/>
                <a:ext cx="1728192" cy="789816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400" b="1" i="1">
                              <a:latin typeface="Cambria Math"/>
                              <a:ea typeface="Cambria Math"/>
                            </a:rPr>
                            <m:t>𝛁</m:t>
                          </m:r>
                        </m:e>
                      </m:bar>
                      <m:r>
                        <a:rPr lang="en-US" sz="2400" b="1" i="1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×</m:t>
                      </m:r>
                      <m:bar>
                        <m:bar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𝑭</m:t>
                          </m:r>
                        </m:e>
                      </m:bar>
                      <m:r>
                        <a:rPr lang="en-US" sz="2400" b="1" i="0" smtClean="0">
                          <a:latin typeface="Cambria Math"/>
                          <a:ea typeface="Cambria Math"/>
                        </a:rPr>
                        <m:t>=</m:t>
                      </m:r>
                      <m:bar>
                        <m:bar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</m:e>
                      </m:bar>
                    </m:oMath>
                  </m:oMathPara>
                </a14:m>
                <a:endParaRPr lang="en-US" sz="2400" b="1" dirty="0" smtClean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4007336"/>
                <a:ext cx="1728192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Θέση κειμένου 7"/>
          <p:cNvSpPr txBox="1">
            <a:spLocks/>
          </p:cNvSpPr>
          <p:nvPr/>
        </p:nvSpPr>
        <p:spPr>
          <a:xfrm>
            <a:off x="971600" y="4797152"/>
            <a:ext cx="8208912" cy="57606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l-GR" sz="2400" dirty="0" smtClean="0"/>
              <a:t>Ισχύει όμως επίσης ότι αν</a:t>
            </a:r>
            <a:r>
              <a:rPr lang="en-US" sz="2400" dirty="0" smtClean="0"/>
              <a:t>:</a:t>
            </a:r>
            <a:endParaRPr lang="el-GR" sz="2400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923928" y="5301208"/>
                <a:ext cx="1728192" cy="789816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400" b="1" i="1">
                              <a:latin typeface="Cambria Math"/>
                              <a:ea typeface="Cambria Math"/>
                            </a:rPr>
                            <m:t>𝛁</m:t>
                          </m:r>
                        </m:e>
                      </m:bar>
                      <m:r>
                        <a:rPr lang="en-US" sz="2400" b="1" i="1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×</m:t>
                      </m:r>
                      <m:bar>
                        <m:bar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𝑭</m:t>
                          </m:r>
                        </m:e>
                      </m:bar>
                      <m:r>
                        <a:rPr lang="en-US" sz="2400" b="1" i="0" smtClean="0">
                          <a:latin typeface="Cambria Math"/>
                          <a:ea typeface="Cambria Math"/>
                        </a:rPr>
                        <m:t>=</m:t>
                      </m:r>
                      <m:bar>
                        <m:bar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</m:e>
                      </m:bar>
                    </m:oMath>
                  </m:oMathPara>
                </a14:m>
                <a:endParaRPr lang="en-US" sz="2400" b="1" dirty="0" smtClean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5301208"/>
                <a:ext cx="1728192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652120" y="5301208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5301208"/>
                <a:ext cx="936104" cy="7898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6444208" y="5511450"/>
                <a:ext cx="269979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b="1" dirty="0" smtClean="0"/>
                  <a:t>Η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</a:rPr>
                      <m:t>𝑭</m:t>
                    </m:r>
                  </m:oMath>
                </a14:m>
                <a:r>
                  <a:rPr lang="el-GR" b="1" dirty="0"/>
                  <a:t> είναι </a:t>
                </a:r>
                <a:r>
                  <a:rPr lang="el-GR" b="1" dirty="0" smtClean="0"/>
                  <a:t>συντηρητική </a:t>
                </a:r>
                <a:endParaRPr lang="el-GR" b="1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208" y="5511450"/>
                <a:ext cx="2699792" cy="369332"/>
              </a:xfrm>
              <a:prstGeom prst="rect">
                <a:avLst/>
              </a:prstGeom>
              <a:blipFill rotWithShape="1">
                <a:blip r:embed="rId8"/>
                <a:stretch>
                  <a:fillRect l="-1806" t="-8197" b="-2459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Θέση κειμένου 7"/>
          <p:cNvSpPr txBox="1">
            <a:spLocks/>
          </p:cNvSpPr>
          <p:nvPr/>
        </p:nvSpPr>
        <p:spPr>
          <a:xfrm>
            <a:off x="971600" y="6021288"/>
            <a:ext cx="8208912" cy="115212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l-GR" sz="2400" dirty="0" smtClean="0"/>
              <a:t>Τα πεδία που ικανοποιούν την παραπάνω σχέση ονομάζονται </a:t>
            </a:r>
            <a:r>
              <a:rPr lang="el-GR" sz="2400" dirty="0" smtClean="0">
                <a:solidFill>
                  <a:srgbClr val="FF0000"/>
                </a:solidFill>
              </a:rPr>
              <a:t>αστρόβιλα πεδία</a:t>
            </a:r>
            <a:r>
              <a:rPr lang="el-GR" sz="2400" dirty="0" smtClean="0"/>
              <a:t>.</a:t>
            </a:r>
            <a:endParaRPr lang="el-GR" sz="2400" b="1" i="1" dirty="0"/>
          </a:p>
        </p:txBody>
      </p:sp>
    </p:spTree>
    <p:extLst>
      <p:ext uri="{BB962C8B-B14F-4D97-AF65-F5344CB8AC3E}">
        <p14:creationId xmlns:p14="http://schemas.microsoft.com/office/powerpoint/2010/main" val="122573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46856" y="1370186"/>
            <a:ext cx="8229600" cy="690662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l-GR" sz="2800" u="sng" dirty="0" smtClean="0"/>
              <a:t>Για Υλικό </a:t>
            </a:r>
            <a:r>
              <a:rPr lang="el-GR" sz="2800" u="sng" dirty="0"/>
              <a:t>Σ</a:t>
            </a:r>
            <a:r>
              <a:rPr lang="el-GR" sz="2800" u="sng" dirty="0" smtClean="0"/>
              <a:t>ημείο</a:t>
            </a:r>
            <a:endParaRPr lang="el-GR" sz="2800" dirty="0" smtClean="0"/>
          </a:p>
          <a:p>
            <a:pPr marL="0" indent="0">
              <a:buNone/>
            </a:pPr>
            <a:r>
              <a:rPr lang="el-GR" sz="2800" dirty="0" smtClean="0"/>
              <a:t>    </a:t>
            </a:r>
            <a:endParaRPr lang="en-US" sz="2800" dirty="0" smtClean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Αρχές Έργου - Ενέργειας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23528" y="1847096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/>
                        </a:rPr>
                        <m:t>𝑊</m:t>
                      </m:r>
                      <m:r>
                        <a:rPr lang="el-GR" sz="3200" b="0" i="0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l-GR" sz="32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2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2</m:t>
                          </m:r>
                        </m:sup>
                        <m:e>
                          <m:bar>
                            <m:bar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𝑭</m:t>
                              </m:r>
                            </m:e>
                          </m:bar>
                          <m:r>
                            <m:rPr>
                              <m:nor/>
                            </m:rPr>
                            <a:rPr lang="en-US" sz="2800" b="1" dirty="0"/>
                            <m:t> </m:t>
                          </m:r>
                          <m:r>
                            <a:rPr lang="en-US" sz="2800" b="1" i="1" dirty="0">
                              <a:latin typeface="Cambria Math"/>
                              <a:ea typeface="Cambria Math"/>
                            </a:rPr>
                            <m:t>∙</m:t>
                          </m:r>
                          <m:bar>
                            <m:barPr>
                              <m:ctrlPr>
                                <a:rPr lang="en-US" sz="2800" b="1" i="1" dirty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1" i="1" dirty="0">
                                  <a:latin typeface="Cambria Math"/>
                                  <a:ea typeface="Cambria Math"/>
                                </a:rPr>
                                <m:t>𝒅𝒓</m:t>
                              </m:r>
                            </m:e>
                          </m:bar>
                        </m:e>
                      </m:nary>
                    </m:oMath>
                  </m:oMathPara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847096"/>
                <a:ext cx="3491880" cy="251800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664296" y="1844824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200" b="0" i="0" smtClean="0">
                          <a:latin typeface="Cambria Math"/>
                        </a:rPr>
                        <m:t>=</m:t>
                      </m:r>
                      <m:r>
                        <a:rPr lang="el-GR" sz="3200" b="1" i="0" smtClean="0">
                          <a:latin typeface="Cambria Math"/>
                        </a:rPr>
                        <m:t>−</m:t>
                      </m:r>
                      <m:nary>
                        <m:naryPr>
                          <m:limLoc m:val="undOvr"/>
                          <m:ctrlPr>
                            <a:rPr lang="el-GR" sz="3200" b="1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200" b="1" i="1" smtClean="0"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3200" b="1" i="1" smtClean="0">
                              <a:latin typeface="Cambria Math"/>
                            </a:rPr>
                            <m:t>𝟐</m:t>
                          </m:r>
                        </m:sup>
                        <m:e>
                          <m:r>
                            <a:rPr lang="en-US" sz="3200" b="1" i="1" smtClean="0">
                              <a:latin typeface="Cambria Math"/>
                            </a:rPr>
                            <m:t>𝒅𝑽</m:t>
                          </m:r>
                          <m:r>
                            <a:rPr lang="en-US" sz="3200" b="1" i="1" smtClean="0">
                              <a:latin typeface="Cambria Math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en-US" sz="2400" b="1" dirty="0" smtClean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4296" y="1844824"/>
                <a:ext cx="3491880" cy="251800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436096" y="1847096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l-GR" sz="32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l-GR" sz="3200" b="1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2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32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32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b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1847096"/>
                <a:ext cx="3491880" cy="251800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Θέση κειμένου 7"/>
          <p:cNvSpPr txBox="1">
            <a:spLocks/>
          </p:cNvSpPr>
          <p:nvPr/>
        </p:nvSpPr>
        <p:spPr>
          <a:xfrm>
            <a:off x="683568" y="1916832"/>
            <a:ext cx="8208912" cy="57606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l-GR" sz="2400" dirty="0" smtClean="0"/>
              <a:t>Για μια συντηρητική δύναμη </a:t>
            </a:r>
            <a:r>
              <a:rPr lang="en-US" sz="2400" dirty="0" smtClean="0"/>
              <a:t>F </a:t>
            </a:r>
            <a:r>
              <a:rPr lang="el-GR" sz="2400" dirty="0" smtClean="0"/>
              <a:t>από την σχέση (4) ισχύει</a:t>
            </a:r>
            <a:r>
              <a:rPr lang="en-US" sz="2400" dirty="0" smtClean="0"/>
              <a:t>:</a:t>
            </a:r>
            <a:endParaRPr lang="el-GR" sz="2400" b="1" i="1" dirty="0"/>
          </a:p>
        </p:txBody>
      </p:sp>
      <p:sp>
        <p:nvSpPr>
          <p:cNvPr id="15" name="Θέση κειμένου 7"/>
          <p:cNvSpPr txBox="1">
            <a:spLocks/>
          </p:cNvSpPr>
          <p:nvPr/>
        </p:nvSpPr>
        <p:spPr>
          <a:xfrm>
            <a:off x="683568" y="3789040"/>
            <a:ext cx="8208912" cy="57606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l-GR" sz="2400" dirty="0" smtClean="0"/>
              <a:t>Όμως</a:t>
            </a:r>
            <a:r>
              <a:rPr lang="en-US" sz="2400" dirty="0" smtClean="0"/>
              <a:t>:</a:t>
            </a:r>
            <a:endParaRPr lang="el-GR" sz="2400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059832" y="4005064"/>
                <a:ext cx="3491880" cy="790952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bar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𝑭</m:t>
                          </m:r>
                        </m:e>
                      </m:bar>
                      <m:r>
                        <a:rPr lang="en-US" sz="2400" b="1" i="1" smtClean="0">
                          <a:latin typeface="Cambria Math"/>
                        </a:rPr>
                        <m:t>=</m:t>
                      </m:r>
                      <m:bar>
                        <m:bar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barPr>
                        <m:e>
                          <m:sSub>
                            <m:sSubPr>
                              <m:ctrlPr>
                                <a:rPr lang="en-US" sz="24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/>
                                </a:rPr>
                                <m:t>𝒄</m:t>
                              </m:r>
                            </m:sub>
                          </m:sSub>
                        </m:e>
                      </m:bar>
                      <m:r>
                        <a:rPr lang="en-US" sz="2400" b="1" i="1" smtClean="0">
                          <a:latin typeface="Cambria Math"/>
                        </a:rPr>
                        <m:t>+</m:t>
                      </m:r>
                      <m:bar>
                        <m:bar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barPr>
                        <m:e>
                          <m:sSub>
                            <m:sSubPr>
                              <m:ctrlPr>
                                <a:rPr lang="en-US" sz="24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/>
                                </a:rPr>
                                <m:t>𝒏𝒄</m:t>
                              </m:r>
                            </m:sub>
                          </m:sSub>
                        </m:e>
                      </m:bar>
                    </m:oMath>
                  </m:oMathPara>
                </a14:m>
                <a:endParaRPr lang="en-US" sz="2400" b="1" dirty="0" smtClean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4005064"/>
                <a:ext cx="3491880" cy="79095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Θέση κειμένου 7"/>
          <p:cNvSpPr txBox="1">
            <a:spLocks/>
          </p:cNvSpPr>
          <p:nvPr/>
        </p:nvSpPr>
        <p:spPr>
          <a:xfrm>
            <a:off x="683568" y="4509120"/>
            <a:ext cx="8208912" cy="57606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l-GR" sz="2400" dirty="0" smtClean="0"/>
              <a:t>Οπότε</a:t>
            </a:r>
            <a:r>
              <a:rPr lang="en-US" sz="2400" dirty="0" smtClean="0"/>
              <a:t>:</a:t>
            </a:r>
            <a:endParaRPr lang="el-GR" sz="2400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23528" y="4439384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 fontScale="85000" lnSpcReduction="1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latin typeface="Cambria Math"/>
                        </a:rPr>
                        <m:t>𝑊</m:t>
                      </m:r>
                      <m:r>
                        <a:rPr lang="el-GR" sz="3600" b="0" i="0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l-GR" sz="36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3600" b="0" i="1" smtClean="0">
                              <a:latin typeface="Cambria Math"/>
                            </a:rPr>
                            <m:t>2</m:t>
                          </m:r>
                        </m:sup>
                        <m:e>
                          <m:r>
                            <a:rPr lang="el-GR" sz="3600" b="0" i="1" smtClean="0">
                              <a:latin typeface="Cambria Math"/>
                            </a:rPr>
                            <m:t>(</m:t>
                          </m:r>
                          <m:bar>
                            <m:bar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barPr>
                            <m:e>
                              <m:sSub>
                                <m:sSub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𝒄</m:t>
                                  </m:r>
                                </m:sub>
                              </m:sSub>
                            </m:e>
                          </m:bar>
                          <m:r>
                            <a:rPr lang="en-US" sz="2800" b="1" i="1">
                              <a:latin typeface="Cambria Math"/>
                            </a:rPr>
                            <m:t>+</m:t>
                          </m:r>
                          <m:bar>
                            <m:bar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barPr>
                            <m:e>
                              <m:sSub>
                                <m:sSub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𝒏𝒄</m:t>
                                  </m:r>
                                </m:sub>
                              </m:sSub>
                            </m:e>
                          </m:bar>
                          <m:r>
                            <m:rPr>
                              <m:nor/>
                            </m:rPr>
                            <a:rPr lang="en-US" sz="2800" b="1" dirty="0"/>
                            <m:t> </m:t>
                          </m:r>
                          <m:r>
                            <a:rPr lang="el-GR" sz="2800" b="1" i="1" dirty="0" smtClean="0">
                              <a:latin typeface="Cambria Math"/>
                            </a:rPr>
                            <m:t>)</m:t>
                          </m:r>
                          <m:r>
                            <a:rPr lang="en-US" sz="3200" b="1" i="1" dirty="0">
                              <a:latin typeface="Cambria Math"/>
                              <a:ea typeface="Cambria Math"/>
                            </a:rPr>
                            <m:t>∙</m:t>
                          </m:r>
                          <m:bar>
                            <m:barPr>
                              <m:ctrlPr>
                                <a:rPr lang="en-US" sz="3200" b="1" i="1" dirty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3200" b="1" i="1" dirty="0">
                                  <a:latin typeface="Cambria Math"/>
                                  <a:ea typeface="Cambria Math"/>
                                </a:rPr>
                                <m:t>𝒅𝒓</m:t>
                              </m:r>
                            </m:e>
                          </m:bar>
                        </m:e>
                      </m:nary>
                    </m:oMath>
                  </m:oMathPara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439384"/>
                <a:ext cx="3491880" cy="251800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275856" y="4437112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600" b="0" i="0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l-GR" sz="36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3600" b="0" i="1" smtClean="0">
                              <a:latin typeface="Cambria Math"/>
                            </a:rPr>
                            <m:t>2</m:t>
                          </m:r>
                        </m:sup>
                        <m:e>
                          <m:bar>
                            <m:bar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barPr>
                            <m:e>
                              <m:sSub>
                                <m:sSub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𝒄</m:t>
                                  </m:r>
                                </m:sub>
                              </m:sSub>
                            </m:e>
                          </m:bar>
                          <m:r>
                            <a:rPr lang="en-US" sz="3200" b="1" i="1" dirty="0">
                              <a:latin typeface="Cambria Math"/>
                              <a:ea typeface="Cambria Math"/>
                            </a:rPr>
                            <m:t>∙</m:t>
                          </m:r>
                          <m:bar>
                            <m:barPr>
                              <m:ctrlPr>
                                <a:rPr lang="en-US" sz="3200" b="1" i="1" dirty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3200" b="1" i="1" dirty="0">
                                  <a:latin typeface="Cambria Math"/>
                                  <a:ea typeface="Cambria Math"/>
                                </a:rPr>
                                <m:t>𝒅𝒓</m:t>
                              </m:r>
                            </m:e>
                          </m:bar>
                        </m:e>
                      </m:nary>
                    </m:oMath>
                  </m:oMathPara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4437112"/>
                <a:ext cx="3491880" cy="251800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616624" y="4437112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600" b="0" i="0" smtClean="0">
                          <a:latin typeface="Cambria Math"/>
                        </a:rPr>
                        <m:t>+</m:t>
                      </m:r>
                      <m:nary>
                        <m:naryPr>
                          <m:limLoc m:val="undOvr"/>
                          <m:ctrlPr>
                            <a:rPr lang="el-GR" sz="36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3600" b="0" i="1" smtClean="0">
                              <a:latin typeface="Cambria Math"/>
                            </a:rPr>
                            <m:t>2</m:t>
                          </m:r>
                        </m:sup>
                        <m:e>
                          <m:bar>
                            <m:bar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barPr>
                            <m:e>
                              <m:sSub>
                                <m:sSub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𝒏</m:t>
                                  </m:r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𝒄</m:t>
                                  </m:r>
                                </m:sub>
                              </m:sSub>
                            </m:e>
                          </m:bar>
                          <m:r>
                            <a:rPr lang="en-US" sz="3200" b="1" i="1" dirty="0">
                              <a:latin typeface="Cambria Math"/>
                              <a:ea typeface="Cambria Math"/>
                            </a:rPr>
                            <m:t>∙</m:t>
                          </m:r>
                          <m:bar>
                            <m:barPr>
                              <m:ctrlPr>
                                <a:rPr lang="en-US" sz="3200" b="1" i="1" dirty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3200" b="1" i="1" dirty="0">
                                  <a:latin typeface="Cambria Math"/>
                                  <a:ea typeface="Cambria Math"/>
                                </a:rPr>
                                <m:t>𝒅𝒓</m:t>
                              </m:r>
                            </m:e>
                          </m:bar>
                        </m:e>
                      </m:nary>
                    </m:oMath>
                  </m:oMathPara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6624" y="4437112"/>
                <a:ext cx="3491880" cy="251800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388424" y="5375488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8424" y="5375488"/>
                <a:ext cx="936104" cy="78981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885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46856" y="1370186"/>
            <a:ext cx="8229600" cy="690662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l-GR" sz="2800" u="sng" dirty="0" smtClean="0"/>
              <a:t>Για Υλικό </a:t>
            </a:r>
            <a:r>
              <a:rPr lang="el-GR" sz="2800" u="sng" dirty="0"/>
              <a:t>Σ</a:t>
            </a:r>
            <a:r>
              <a:rPr lang="el-GR" sz="2800" u="sng" dirty="0" smtClean="0"/>
              <a:t>ημείο</a:t>
            </a:r>
            <a:endParaRPr lang="el-GR" sz="2800" dirty="0" smtClean="0"/>
          </a:p>
          <a:p>
            <a:pPr marL="0" indent="0">
              <a:buNone/>
            </a:pPr>
            <a:r>
              <a:rPr lang="el-GR" sz="2800" dirty="0" smtClean="0"/>
              <a:t>    </a:t>
            </a:r>
            <a:endParaRPr lang="en-US" sz="2800" dirty="0" smtClean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Αρχές Έργου - Ενέργειας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  <p:sp>
        <p:nvSpPr>
          <p:cNvPr id="14" name="Θέση κειμένου 7"/>
          <p:cNvSpPr txBox="1">
            <a:spLocks/>
          </p:cNvSpPr>
          <p:nvPr/>
        </p:nvSpPr>
        <p:spPr>
          <a:xfrm>
            <a:off x="683568" y="1700808"/>
            <a:ext cx="8208912" cy="57606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l-GR" sz="2400" dirty="0" smtClean="0"/>
              <a:t>Για μια συντηρητική δύναμη </a:t>
            </a:r>
            <a:r>
              <a:rPr lang="en-US" sz="2400" dirty="0" smtClean="0"/>
              <a:t>F </a:t>
            </a:r>
            <a:r>
              <a:rPr lang="el-GR" sz="2400" dirty="0" smtClean="0"/>
              <a:t>από την σχέση (4) ισχύει</a:t>
            </a:r>
            <a:r>
              <a:rPr lang="en-US" sz="2400" dirty="0" smtClean="0"/>
              <a:t>:</a:t>
            </a:r>
            <a:endParaRPr lang="el-GR" sz="2400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971600" y="1487056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 fontScale="85000" lnSpcReduction="1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latin typeface="Cambria Math"/>
                        </a:rPr>
                        <m:t>𝑊</m:t>
                      </m:r>
                      <m:r>
                        <a:rPr lang="el-GR" sz="3600" b="0" i="0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l-GR" sz="36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3600" b="0" i="1" smtClean="0">
                              <a:latin typeface="Cambria Math"/>
                            </a:rPr>
                            <m:t>2</m:t>
                          </m:r>
                        </m:sup>
                        <m:e>
                          <m:r>
                            <a:rPr lang="el-GR" sz="3600" b="0" i="1" smtClean="0">
                              <a:latin typeface="Cambria Math"/>
                            </a:rPr>
                            <m:t>(</m:t>
                          </m:r>
                          <m:bar>
                            <m:bar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barPr>
                            <m:e>
                              <m:sSub>
                                <m:sSub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𝒄</m:t>
                                  </m:r>
                                </m:sub>
                              </m:sSub>
                            </m:e>
                          </m:bar>
                          <m:r>
                            <a:rPr lang="en-US" sz="2800" b="1" i="1">
                              <a:latin typeface="Cambria Math"/>
                            </a:rPr>
                            <m:t>+</m:t>
                          </m:r>
                          <m:bar>
                            <m:bar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barPr>
                            <m:e>
                              <m:sSub>
                                <m:sSub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𝒏𝒄</m:t>
                                  </m:r>
                                </m:sub>
                              </m:sSub>
                            </m:e>
                          </m:bar>
                          <m:r>
                            <m:rPr>
                              <m:nor/>
                            </m:rPr>
                            <a:rPr lang="en-US" sz="2800" b="1" dirty="0"/>
                            <m:t> </m:t>
                          </m:r>
                          <m:r>
                            <a:rPr lang="el-GR" sz="2800" b="1" i="1" dirty="0" smtClean="0">
                              <a:latin typeface="Cambria Math"/>
                            </a:rPr>
                            <m:t>)</m:t>
                          </m:r>
                          <m:r>
                            <a:rPr lang="en-US" sz="3200" b="1" i="1" dirty="0">
                              <a:latin typeface="Cambria Math"/>
                              <a:ea typeface="Cambria Math"/>
                            </a:rPr>
                            <m:t>∙</m:t>
                          </m:r>
                          <m:bar>
                            <m:barPr>
                              <m:ctrlPr>
                                <a:rPr lang="en-US" sz="3200" b="1" i="1" dirty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3200" b="1" i="1" dirty="0">
                                  <a:latin typeface="Cambria Math"/>
                                  <a:ea typeface="Cambria Math"/>
                                </a:rPr>
                                <m:t>𝒅𝒓</m:t>
                              </m:r>
                            </m:e>
                          </m:bar>
                        </m:e>
                      </m:nary>
                    </m:oMath>
                  </m:oMathPara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1487056"/>
                <a:ext cx="3491880" cy="251800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923928" y="1484784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600" b="0" i="0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l-GR" sz="36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3600" b="0" i="1" smtClean="0">
                              <a:latin typeface="Cambria Math"/>
                            </a:rPr>
                            <m:t>2</m:t>
                          </m:r>
                        </m:sup>
                        <m:e>
                          <m:bar>
                            <m:bar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barPr>
                            <m:e>
                              <m:sSub>
                                <m:sSub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𝒄</m:t>
                                  </m:r>
                                </m:sub>
                              </m:sSub>
                            </m:e>
                          </m:bar>
                          <m:r>
                            <a:rPr lang="en-US" sz="3200" b="1" i="1" dirty="0">
                              <a:latin typeface="Cambria Math"/>
                              <a:ea typeface="Cambria Math"/>
                            </a:rPr>
                            <m:t>∙</m:t>
                          </m:r>
                          <m:bar>
                            <m:barPr>
                              <m:ctrlPr>
                                <a:rPr lang="en-US" sz="3200" b="1" i="1" dirty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3200" b="1" i="1" dirty="0">
                                  <a:latin typeface="Cambria Math"/>
                                  <a:ea typeface="Cambria Math"/>
                                </a:rPr>
                                <m:t>𝒅𝒓</m:t>
                              </m:r>
                            </m:e>
                          </m:bar>
                        </m:e>
                      </m:nary>
                    </m:oMath>
                  </m:oMathPara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1484784"/>
                <a:ext cx="3491880" cy="251800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264696" y="1484784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600" b="0" i="0" smtClean="0">
                          <a:latin typeface="Cambria Math"/>
                        </a:rPr>
                        <m:t>+</m:t>
                      </m:r>
                      <m:nary>
                        <m:naryPr>
                          <m:limLoc m:val="undOvr"/>
                          <m:ctrlPr>
                            <a:rPr lang="el-GR" sz="36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3600" b="0" i="1" smtClean="0">
                              <a:latin typeface="Cambria Math"/>
                            </a:rPr>
                            <m:t>2</m:t>
                          </m:r>
                        </m:sup>
                        <m:e>
                          <m:bar>
                            <m:bar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barPr>
                            <m:e>
                              <m:sSub>
                                <m:sSub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𝒏</m:t>
                                  </m:r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𝒄</m:t>
                                  </m:r>
                                </m:sub>
                              </m:sSub>
                            </m:e>
                          </m:bar>
                          <m:r>
                            <a:rPr lang="en-US" sz="3200" b="1" i="1" dirty="0">
                              <a:latin typeface="Cambria Math"/>
                              <a:ea typeface="Cambria Math"/>
                            </a:rPr>
                            <m:t>∙</m:t>
                          </m:r>
                          <m:bar>
                            <m:barPr>
                              <m:ctrlPr>
                                <a:rPr lang="en-US" sz="3200" b="1" i="1" dirty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3200" b="1" i="1" dirty="0">
                                  <a:latin typeface="Cambria Math"/>
                                  <a:ea typeface="Cambria Math"/>
                                </a:rPr>
                                <m:t>𝒅𝒓</m:t>
                              </m:r>
                            </m:e>
                          </m:bar>
                        </m:e>
                      </m:nary>
                    </m:oMath>
                  </m:oMathPara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4696" y="1484784"/>
                <a:ext cx="3491880" cy="251800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79512" y="2348880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348880"/>
                <a:ext cx="936104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ight Brace 18"/>
          <p:cNvSpPr/>
          <p:nvPr/>
        </p:nvSpPr>
        <p:spPr>
          <a:xfrm rot="5400000">
            <a:off x="5418262" y="3230810"/>
            <a:ext cx="576064" cy="396379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" name="TextBox 19"/>
          <p:cNvSpPr txBox="1"/>
          <p:nvPr/>
        </p:nvSpPr>
        <p:spPr>
          <a:xfrm>
            <a:off x="5580113" y="3248980"/>
            <a:ext cx="792088" cy="1379022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337126" y="3761386"/>
                <a:ext cx="738335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</a:rPr>
                        <m:t>𝒅𝑽</m:t>
                      </m:r>
                    </m:oMath>
                  </m:oMathPara>
                </a14:m>
                <a:endParaRPr lang="en-US" sz="2400" b="1" dirty="0" smtClean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7126" y="3761386"/>
                <a:ext cx="738335" cy="789816"/>
              </a:xfrm>
              <a:prstGeom prst="rect">
                <a:avLst/>
              </a:prstGeom>
              <a:blipFill rotWithShape="1">
                <a:blip r:embed="rId7"/>
                <a:stretch>
                  <a:fillRect r="-1074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008112" y="3429000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 fontScale="77500" lnSpcReduction="2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latin typeface="Cambria Math"/>
                        </a:rPr>
                        <m:t>𝑊</m:t>
                      </m:r>
                      <m:r>
                        <a:rPr lang="el-GR" sz="3600" b="0" i="0" smtClean="0">
                          <a:latin typeface="Cambria Math"/>
                        </a:rPr>
                        <m:t>=</m:t>
                      </m:r>
                      <m:r>
                        <a:rPr lang="en-US" sz="3600" b="0" i="0" smtClean="0">
                          <a:latin typeface="Cambria Math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l-GR" sz="3600" b="0" i="0" smtClean="0">
                          <a:latin typeface="Cambria Math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latin typeface="Cambria Math"/>
                        </a:rPr>
                        <m:t>V</m:t>
                      </m:r>
                      <m:r>
                        <a:rPr lang="en-US" sz="3600" b="0" i="0" smtClean="0">
                          <a:latin typeface="Cambria Math"/>
                        </a:rPr>
                        <m:t>+</m:t>
                      </m:r>
                      <m:nary>
                        <m:naryPr>
                          <m:limLoc m:val="undOvr"/>
                          <m:ctrlPr>
                            <a:rPr lang="el-GR" sz="36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3600" b="0" i="1" smtClean="0">
                              <a:latin typeface="Cambria Math"/>
                            </a:rPr>
                            <m:t>2</m:t>
                          </m:r>
                        </m:sup>
                        <m:e>
                          <m:bar>
                            <m:bar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barPr>
                            <m:e>
                              <m:sSub>
                                <m:sSubPr>
                                  <m:ctrlPr>
                                    <a:rPr lang="en-US" sz="28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sz="2800" b="1" i="1">
                                      <a:latin typeface="Cambria Math"/>
                                    </a:rPr>
                                    <m:t>𝒏𝒄</m:t>
                                  </m:r>
                                </m:sub>
                              </m:sSub>
                            </m:e>
                          </m:bar>
                          <m:r>
                            <m:rPr>
                              <m:nor/>
                            </m:rPr>
                            <a:rPr lang="en-US" sz="2800" b="1" dirty="0"/>
                            <m:t> </m:t>
                          </m:r>
                          <m:r>
                            <a:rPr lang="en-US" sz="3200" b="1" i="1" dirty="0">
                              <a:latin typeface="Cambria Math"/>
                              <a:ea typeface="Cambria Math"/>
                            </a:rPr>
                            <m:t>∙</m:t>
                          </m:r>
                          <m:bar>
                            <m:barPr>
                              <m:ctrlPr>
                                <a:rPr lang="en-US" sz="3200" b="1" i="1" dirty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3200" b="1" i="1" dirty="0">
                                  <a:latin typeface="Cambria Math"/>
                                  <a:ea typeface="Cambria Math"/>
                                </a:rPr>
                                <m:t>𝒅𝒓</m:t>
                              </m:r>
                            </m:e>
                          </m:bar>
                        </m:e>
                      </m:nary>
                    </m:oMath>
                  </m:oMathPara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112" y="3429000"/>
                <a:ext cx="3491880" cy="251800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16024" y="4290824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024" y="4290824"/>
                <a:ext cx="936104" cy="78981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400600" y="3575288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latin typeface="Cambria Math"/>
                        </a:rPr>
                        <m:t>𝑊</m:t>
                      </m:r>
                      <m:r>
                        <a:rPr lang="el-GR" sz="3600" b="0" i="0" smtClean="0">
                          <a:latin typeface="Cambria Math"/>
                        </a:rPr>
                        <m:t>=</m:t>
                      </m:r>
                      <m:r>
                        <a:rPr lang="en-US" sz="3600" b="0" i="0" smtClean="0">
                          <a:latin typeface="Cambria Math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l-GR" sz="3600" b="0" i="0" smtClean="0">
                          <a:latin typeface="Cambria Math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latin typeface="Cambria Math"/>
                        </a:rPr>
                        <m:t>V</m:t>
                      </m:r>
                      <m:r>
                        <a:rPr lang="en-US" sz="3600" b="0" i="0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𝑛𝑐</m:t>
                          </m:r>
                        </m:sub>
                      </m:sSub>
                    </m:oMath>
                  </m:oMathPara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0600" y="3575288"/>
                <a:ext cx="3491880" cy="251800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608512" y="4290824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8512" y="4290824"/>
                <a:ext cx="936104" cy="78981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ectangle 30"/>
          <p:cNvSpPr/>
          <p:nvPr/>
        </p:nvSpPr>
        <p:spPr>
          <a:xfrm>
            <a:off x="5337126" y="4387051"/>
            <a:ext cx="3555353" cy="8944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4051363" y="5517232"/>
                <a:ext cx="1744773" cy="584775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𝐖</m:t>
                      </m:r>
                      <m:r>
                        <a:rPr lang="en-US" sz="3200" b="1">
                          <a:latin typeface="Cambria Math"/>
                        </a:rPr>
                        <m:t>=</m:t>
                      </m:r>
                      <m:r>
                        <a:rPr lang="el-GR" sz="3200" b="1" i="0" smtClean="0">
                          <a:latin typeface="Cambria Math"/>
                        </a:rPr>
                        <m:t>𝚫</m:t>
                      </m:r>
                      <m:r>
                        <a:rPr lang="en-US" sz="3200" b="1" i="0" smtClean="0">
                          <a:latin typeface="Cambria Math"/>
                        </a:rPr>
                        <m:t>𝐓</m:t>
                      </m:r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1363" y="5517232"/>
                <a:ext cx="1744773" cy="58477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Θέση κειμένου 7"/>
          <p:cNvSpPr txBox="1">
            <a:spLocks/>
          </p:cNvSpPr>
          <p:nvPr/>
        </p:nvSpPr>
        <p:spPr>
          <a:xfrm>
            <a:off x="683568" y="5589240"/>
            <a:ext cx="8208912" cy="57606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l-GR" sz="2400" dirty="0" smtClean="0"/>
              <a:t>Όμως</a:t>
            </a:r>
            <a:r>
              <a:rPr lang="en-US" sz="2400" dirty="0" smtClean="0"/>
              <a:t> </a:t>
            </a:r>
            <a:r>
              <a:rPr lang="el-GR" sz="2400" dirty="0" smtClean="0"/>
              <a:t>από την σχέση (3)</a:t>
            </a:r>
            <a:r>
              <a:rPr lang="en-US" sz="2400" dirty="0" smtClean="0"/>
              <a:t>:</a:t>
            </a:r>
            <a:endParaRPr lang="el-GR" sz="2400" b="1" i="1" dirty="0"/>
          </a:p>
        </p:txBody>
      </p:sp>
    </p:spTree>
    <p:extLst>
      <p:ext uri="{BB962C8B-B14F-4D97-AF65-F5344CB8AC3E}">
        <p14:creationId xmlns:p14="http://schemas.microsoft.com/office/powerpoint/2010/main" val="14108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46856" y="1370186"/>
            <a:ext cx="8229600" cy="690662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l-GR" sz="2800" u="sng" dirty="0" smtClean="0"/>
              <a:t>Για Υλικό </a:t>
            </a:r>
            <a:r>
              <a:rPr lang="el-GR" sz="2800" u="sng" dirty="0"/>
              <a:t>Σ</a:t>
            </a:r>
            <a:r>
              <a:rPr lang="el-GR" sz="2800" u="sng" dirty="0" smtClean="0"/>
              <a:t>ημείο</a:t>
            </a:r>
            <a:endParaRPr lang="el-GR" sz="2800" dirty="0" smtClean="0"/>
          </a:p>
          <a:p>
            <a:pPr marL="0" indent="0">
              <a:buNone/>
            </a:pPr>
            <a:r>
              <a:rPr lang="el-GR" sz="2800" dirty="0" smtClean="0"/>
              <a:t>    </a:t>
            </a:r>
            <a:endParaRPr lang="en-US" sz="2800" dirty="0" smtClean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Αρχές Έργου - Ενέργειας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  <p:sp>
        <p:nvSpPr>
          <p:cNvPr id="14" name="Θέση κειμένου 7"/>
          <p:cNvSpPr txBox="1">
            <a:spLocks/>
          </p:cNvSpPr>
          <p:nvPr/>
        </p:nvSpPr>
        <p:spPr>
          <a:xfrm>
            <a:off x="683568" y="1844824"/>
            <a:ext cx="8208912" cy="57606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l-GR" sz="2400" dirty="0" smtClean="0"/>
              <a:t>Για μια συντηρητική δύναμη </a:t>
            </a:r>
            <a:r>
              <a:rPr lang="en-US" sz="2400" dirty="0" smtClean="0"/>
              <a:t>F </a:t>
            </a:r>
            <a:r>
              <a:rPr lang="el-GR" sz="2400" dirty="0" smtClean="0"/>
              <a:t>από την σχέση (4) ισχύει</a:t>
            </a:r>
            <a:r>
              <a:rPr lang="en-US" sz="2400" dirty="0" smtClean="0"/>
              <a:t>:</a:t>
            </a:r>
            <a:endParaRPr lang="el-GR" sz="2400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79512" y="2348880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348880"/>
                <a:ext cx="936104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55576" y="2276872"/>
                <a:ext cx="3491880" cy="861824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3600" b="0" i="0" smtClean="0">
                          <a:latin typeface="Cambria Math"/>
                        </a:rPr>
                        <m:t>ΔΤ</m:t>
                      </m:r>
                      <m:r>
                        <a:rPr lang="el-GR" sz="3600" b="0" i="0" smtClean="0">
                          <a:latin typeface="Cambria Math"/>
                        </a:rPr>
                        <m:t>=−</m:t>
                      </m:r>
                      <m:r>
                        <m:rPr>
                          <m:sty m:val="p"/>
                        </m:rPr>
                        <a:rPr lang="el-GR" sz="3600" b="0" i="0" smtClean="0">
                          <a:latin typeface="Cambria Math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latin typeface="Cambria Math"/>
                        </a:rPr>
                        <m:t>V</m:t>
                      </m:r>
                      <m:r>
                        <a:rPr lang="en-US" sz="3600" b="0" i="0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𝑛𝑐</m:t>
                          </m:r>
                        </m:sub>
                      </m:sSub>
                    </m:oMath>
                  </m:oMathPara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2276872"/>
                <a:ext cx="3491880" cy="86182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257439" y="2368055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7439" y="2368055"/>
                <a:ext cx="936104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824536" y="2314012"/>
                <a:ext cx="3491880" cy="75494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𝑛𝑐</m:t>
                          </m:r>
                        </m:sub>
                      </m:sSub>
                      <m:r>
                        <a:rPr lang="el-GR" sz="32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32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n-US" sz="3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T</m:t>
                      </m:r>
                      <m:r>
                        <a:rPr lang="en-US" sz="3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32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V</m:t>
                      </m:r>
                      <m:r>
                        <a:rPr lang="en-US" sz="3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320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4536" y="2314012"/>
                <a:ext cx="3491880" cy="75494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79512" y="3647296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647296"/>
                <a:ext cx="936104" cy="7898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864096" y="3593253"/>
                <a:ext cx="3491880" cy="754948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𝑛𝑐</m:t>
                          </m:r>
                        </m:sub>
                      </m:sSub>
                      <m:r>
                        <a:rPr lang="el-GR" sz="32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32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n-US" sz="3200" b="0" i="1" smtClean="0">
                          <a:latin typeface="Cambria Math"/>
                          <a:ea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en-US" sz="320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096" y="3593253"/>
                <a:ext cx="3491880" cy="75494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Θέση κειμένου 7"/>
          <p:cNvSpPr txBox="1">
            <a:spLocks/>
          </p:cNvSpPr>
          <p:nvPr/>
        </p:nvSpPr>
        <p:spPr>
          <a:xfrm>
            <a:off x="5022304" y="3682695"/>
            <a:ext cx="3096344" cy="57606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l-GR" sz="2400" b="1" dirty="0" smtClean="0">
                <a:solidFill>
                  <a:srgbClr val="FF0000"/>
                </a:solidFill>
              </a:rPr>
              <a:t>Αρχή Έργου Ενέργειας</a:t>
            </a:r>
            <a:endParaRPr lang="el-GR" sz="2400" b="1" i="1" dirty="0">
              <a:solidFill>
                <a:srgbClr val="FF000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459232" y="3688805"/>
            <a:ext cx="5325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(</a:t>
            </a:r>
            <a:r>
              <a:rPr lang="el-GR" sz="2400" b="1" dirty="0" smtClean="0"/>
              <a:t>6</a:t>
            </a:r>
            <a:r>
              <a:rPr lang="en-US" sz="2400" b="1" dirty="0" smtClean="0"/>
              <a:t>)</a:t>
            </a:r>
            <a:endParaRPr lang="el-GR" sz="2400" dirty="0"/>
          </a:p>
        </p:txBody>
      </p:sp>
      <p:sp>
        <p:nvSpPr>
          <p:cNvPr id="39" name="Θέση κειμένου 7"/>
          <p:cNvSpPr txBox="1">
            <a:spLocks/>
          </p:cNvSpPr>
          <p:nvPr/>
        </p:nvSpPr>
        <p:spPr>
          <a:xfrm>
            <a:off x="683568" y="4581128"/>
            <a:ext cx="8208912" cy="57606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l-GR" sz="2400" dirty="0" smtClean="0"/>
              <a:t>Αν</a:t>
            </a:r>
            <a:r>
              <a:rPr lang="en-US" sz="2400" dirty="0" smtClean="0"/>
              <a:t>:</a:t>
            </a:r>
            <a:endParaRPr lang="el-GR" sz="2400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-252536" y="4834292"/>
                <a:ext cx="3491880" cy="75494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𝑛𝑐</m:t>
                          </m:r>
                        </m:sub>
                      </m:sSub>
                      <m:r>
                        <a:rPr lang="el-GR" sz="32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l-GR" sz="3200" i="1" smtClean="0">
                          <a:latin typeface="Cambria Math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52536" y="4834292"/>
                <a:ext cx="3491880" cy="75494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2051720" y="4797152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4797152"/>
                <a:ext cx="936104" cy="78981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800200" y="4797152"/>
                <a:ext cx="3491880" cy="75494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3200" b="0" i="0" smtClean="0">
                          <a:latin typeface="Cambria Math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en-US" sz="3200" b="0" i="1" smtClean="0">
                          <a:latin typeface="Cambria Math"/>
                          <a:ea typeface="Cambria Math" panose="02040503050406030204" pitchFamily="18" charset="0"/>
                        </a:rPr>
                        <m:t>𝐸</m:t>
                      </m:r>
                      <m:r>
                        <a:rPr lang="el-GR" sz="32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l-GR" sz="3200" i="1" smtClean="0">
                          <a:latin typeface="Cambria Math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0200" y="4797152"/>
                <a:ext cx="3491880" cy="754948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995936" y="4797152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4797152"/>
                <a:ext cx="936104" cy="78981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4752528" y="4797152"/>
                <a:ext cx="3491880" cy="754948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32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0" smtClean="0">
                          <a:latin typeface="Cambria Math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l-GR" sz="32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3200">
                          <a:latin typeface="Cambria Math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2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320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2528" y="4797152"/>
                <a:ext cx="3491880" cy="754948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Θέση κειμένου 7"/>
          <p:cNvSpPr txBox="1">
            <a:spLocks/>
          </p:cNvSpPr>
          <p:nvPr/>
        </p:nvSpPr>
        <p:spPr>
          <a:xfrm>
            <a:off x="4013684" y="5805264"/>
            <a:ext cx="6390964" cy="105273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l-GR" sz="2400" b="1" dirty="0" smtClean="0">
                <a:solidFill>
                  <a:srgbClr val="FF0000"/>
                </a:solidFill>
              </a:rPr>
              <a:t>Αρχή Διατήρησης Μηχανικής Ενέργειας</a:t>
            </a:r>
            <a:endParaRPr lang="el-GR" sz="2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77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84176"/>
          </a:xfrm>
        </p:spPr>
        <p:txBody>
          <a:bodyPr>
            <a:normAutofit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</a:t>
            </a:r>
            <a:r>
              <a:rPr lang="el-GR" dirty="0" smtClean="0"/>
              <a:t>1: Δυναμικό Γήινης 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      Βαρύτητας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5066729" y="1565102"/>
            <a:ext cx="4041775" cy="63976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Δεδομένα</a:t>
            </a:r>
            <a:endParaRPr lang="el-G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Θέση περιεχομένου 3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4645025" y="2286024"/>
                <a:ext cx="4041775" cy="3879280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l-GR" dirty="0" smtClean="0"/>
                  <a:t>Έστω υλικό σημείο μάζας   </a:t>
                </a:r>
                <a14:m>
                  <m:oMath xmlns:m="http://schemas.openxmlformats.org/officeDocument/2006/math">
                    <m:r>
                      <a:rPr lang="el-GR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</a:rPr>
                      <m:t>𝑚</m:t>
                    </m:r>
                  </m:oMath>
                </a14:m>
                <a:r>
                  <a:rPr lang="el-GR" dirty="0" smtClean="0"/>
                  <a:t>.</a:t>
                </a:r>
              </a:p>
              <a:p>
                <a:pPr algn="just"/>
                <a:r>
                  <a:rPr lang="en-US" dirty="0" smtClean="0"/>
                  <a:t>H </a:t>
                </a:r>
                <a:r>
                  <a:rPr lang="el-GR" dirty="0" smtClean="0"/>
                  <a:t>επιτάχυνση της βαρύτητας είναι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𝑔</m:t>
                    </m:r>
                    <m:r>
                      <a:rPr lang="en-US" i="1">
                        <a:latin typeface="Cambria Math"/>
                      </a:rPr>
                      <m:t>=9,81 </m:t>
                    </m:r>
                    <m:r>
                      <a:rPr lang="en-US" b="0" i="1" smtClean="0">
                        <a:latin typeface="Cambria Math"/>
                      </a:rPr>
                      <m:t>𝑚</m:t>
                    </m:r>
                    <m:r>
                      <a:rPr lang="en-US" b="0" i="1" smtClean="0">
                        <a:latin typeface="Cambria Math"/>
                      </a:rPr>
                      <m:t>/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𝑠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l-GR" dirty="0" smtClean="0"/>
                  <a:t> .</a:t>
                </a:r>
                <a:endParaRPr lang="en-US" dirty="0" smtClean="0"/>
              </a:p>
              <a:p>
                <a:pPr algn="just"/>
                <a:r>
                  <a:rPr lang="en-US" dirty="0" smtClean="0"/>
                  <a:t>H</a:t>
                </a:r>
                <a:r>
                  <a:rPr lang="el-GR" dirty="0" smtClean="0"/>
                  <a:t> δύναμη της βαρύτητας έχει την μορφή</a:t>
                </a:r>
                <a:r>
                  <a:rPr lang="en-US" dirty="0" smtClean="0"/>
                  <a:t>:</a:t>
                </a:r>
              </a:p>
              <a:p>
                <a:pPr algn="just"/>
                <a:endParaRPr lang="en-US" dirty="0" smtClean="0"/>
              </a:p>
            </p:txBody>
          </p:sp>
        </mc:Choice>
        <mc:Fallback xmlns="">
          <p:sp>
            <p:nvSpPr>
              <p:cNvPr id="4" name="Θέση περιεχομένου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4645025" y="2286024"/>
                <a:ext cx="4041775" cy="3879280"/>
              </a:xfrm>
              <a:blipFill rotWithShape="1">
                <a:blip r:embed="rId3"/>
                <a:stretch>
                  <a:fillRect l="-2112" t="-1258" r="-226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Πεδίο Βαρύτητας της Γης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987824" y="5229200"/>
                <a:ext cx="597666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14:m>
                  <m:oMath xmlns:m="http://schemas.openxmlformats.org/officeDocument/2006/math">
                    <m:bar>
                      <m:barPr>
                        <m:ctrlPr>
                          <a:rPr lang="el-GR" sz="2400" b="1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  <m:t>𝑭</m:t>
                        </m:r>
                      </m:e>
                    </m:bar>
                    <m:r>
                      <a:rPr lang="en-US" sz="2400" b="1" i="1" smtClean="0">
                        <a:latin typeface="Cambria Math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l-GR" sz="2400" b="1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  <m:t>𝟎</m:t>
                        </m:r>
                        <m: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  <m:t> </m:t>
                        </m:r>
                        <m:bar>
                          <m:barPr>
                            <m:ctrlPr>
                              <a:rPr lang="el-GR" sz="2400" b="1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barPr>
                          <m:e>
                            <m:sSub>
                              <m:sSubPr>
                                <m:ctrlPr>
                                  <a:rPr lang="el-GR" sz="2400" b="1" i="1" smtClean="0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𝒆</m:t>
                                </m:r>
                              </m:e>
                              <m:sub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𝒙</m:t>
                                </m:r>
                              </m:sub>
                            </m:sSub>
                          </m:e>
                        </m:ba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  <m:t>𝟎</m:t>
                        </m:r>
                        <m: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  <m:t> </m:t>
                        </m:r>
                        <m:bar>
                          <m:barPr>
                            <m:ctrlPr>
                              <a:rPr lang="el-GR" sz="2400" b="1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barPr>
                          <m:e>
                            <m:sSub>
                              <m:sSubPr>
                                <m:ctrlPr>
                                  <a:rPr lang="el-GR" sz="2400" b="1" i="1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𝒆</m:t>
                                </m:r>
                              </m:e>
                              <m:sub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𝒚</m:t>
                                </m:r>
                              </m:sub>
                            </m:sSub>
                          </m:e>
                        </m:ba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  <m:t>(−</m:t>
                        </m:r>
                        <m: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  <m:t>𝒎𝒈</m:t>
                        </m:r>
                        <m: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  <m:t>)</m:t>
                        </m:r>
                        <m:bar>
                          <m:barPr>
                            <m:ctrlPr>
                              <a:rPr lang="el-GR" sz="2400" b="1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barPr>
                          <m:e>
                            <m:sSub>
                              <m:sSubPr>
                                <m:ctrlPr>
                                  <a:rPr lang="el-GR" sz="2400" b="1" i="1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𝒆</m:t>
                                </m:r>
                              </m:e>
                              <m:sub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𝒛</m:t>
                                </m:r>
                              </m:sub>
                            </m:sSub>
                          </m:e>
                        </m:bar>
                      </m:e>
                    </m:d>
                  </m:oMath>
                </a14:m>
                <a:r>
                  <a:rPr lang="en-US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:r>
                  <a:rPr lang="el-GR" sz="24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2400" b="1" i="1">
                        <a:latin typeface="Cambria Math"/>
                        <a:ea typeface="Cambria Math" panose="02040503050406030204" pitchFamily="18" charset="0"/>
                      </a:rPr>
                      <m:t>𝒎𝒈</m:t>
                    </m:r>
                    <m:bar>
                      <m:barPr>
                        <m:ctrlPr>
                          <a:rPr lang="el-GR" sz="2400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barPr>
                      <m:e>
                        <m:sSub>
                          <m:sSubPr>
                            <m:ctrlPr>
                              <a:rPr lang="el-GR" sz="2400" b="1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𝒆</m:t>
                            </m:r>
                          </m:e>
                          <m:sub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𝒛</m:t>
                            </m:r>
                          </m:sub>
                        </m:sSub>
                      </m:e>
                    </m:bar>
                  </m:oMath>
                </a14:m>
                <a:endParaRPr lang="en-US" sz="24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5229200"/>
                <a:ext cx="5976664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76872"/>
            <a:ext cx="3568373" cy="278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014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84176"/>
          </a:xfrm>
        </p:spPr>
        <p:txBody>
          <a:bodyPr>
            <a:normAutofit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</a:t>
            </a:r>
            <a:r>
              <a:rPr lang="el-GR" dirty="0" smtClean="0"/>
              <a:t>1: Δυναμικό Γήινης 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      Βαρύτητας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5066729" y="1565102"/>
            <a:ext cx="4041775" cy="63976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Z</a:t>
            </a:r>
            <a:r>
              <a:rPr lang="el-GR" sz="2800" dirty="0" smtClean="0"/>
              <a:t>ητούμενα</a:t>
            </a:r>
            <a:endParaRPr lang="el-G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Θέση περιεχομένου 3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4645025" y="2286024"/>
                <a:ext cx="4041775" cy="1142976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l-GR" dirty="0" smtClean="0"/>
                  <a:t>Να βρεθεί η συνάρτηση δυναμικού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𝑉</m:t>
                    </m:r>
                    <m:r>
                      <a:rPr lang="en-US" b="0" i="1" smtClean="0">
                        <a:latin typeface="Cambria Math"/>
                      </a:rPr>
                      <m:t>.</m:t>
                    </m:r>
                  </m:oMath>
                </a14:m>
                <a:endParaRPr lang="el-GR" dirty="0" smtClean="0"/>
              </a:p>
              <a:p>
                <a:pPr algn="just"/>
                <a:endParaRPr lang="en-US" dirty="0" smtClean="0"/>
              </a:p>
            </p:txBody>
          </p:sp>
        </mc:Choice>
        <mc:Fallback xmlns="">
          <p:sp>
            <p:nvSpPr>
              <p:cNvPr id="4" name="Θέση περιεχομένου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4645025" y="2286024"/>
                <a:ext cx="4041775" cy="1142976"/>
              </a:xfrm>
              <a:blipFill rotWithShape="1">
                <a:blip r:embed="rId3"/>
                <a:stretch>
                  <a:fillRect l="-2112" t="-4255" r="-226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  <p:sp>
        <p:nvSpPr>
          <p:cNvPr id="10" name="Θέση κειμένου 1"/>
          <p:cNvSpPr txBox="1">
            <a:spLocks/>
          </p:cNvSpPr>
          <p:nvPr/>
        </p:nvSpPr>
        <p:spPr>
          <a:xfrm>
            <a:off x="619944" y="3941366"/>
            <a:ext cx="4040188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l-GR" sz="2800" dirty="0" smtClean="0"/>
              <a:t>1</a:t>
            </a:r>
            <a:endParaRPr lang="el-GR" sz="28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Πεδίο Βαρύτητας της Γης</a:t>
            </a:r>
            <a:endParaRPr lang="el-GR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372667"/>
            <a:ext cx="3568373" cy="278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5378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84176"/>
          </a:xfrm>
        </p:spPr>
        <p:txBody>
          <a:bodyPr>
            <a:normAutofit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</a:t>
            </a:r>
            <a:r>
              <a:rPr lang="el-GR" dirty="0" smtClean="0"/>
              <a:t>1: Δυναμικό Γήινης 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      Βαρύτητας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5066729" y="1565102"/>
            <a:ext cx="4041775" cy="63976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Βήμα 1</a:t>
            </a:r>
            <a:r>
              <a:rPr lang="el-GR" sz="2800" baseline="30000" dirty="0" smtClean="0"/>
              <a:t>ο</a:t>
            </a:r>
            <a:r>
              <a:rPr lang="el-GR" sz="2800" dirty="0" smtClean="0"/>
              <a:t> </a:t>
            </a:r>
            <a:endParaRPr lang="el-G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Θέση περιεχομένου 3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4645025" y="2286024"/>
                <a:ext cx="4041775" cy="1142976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buNone/>
                </a:pPr>
                <a:r>
                  <a:rPr lang="el-GR" dirty="0" smtClean="0"/>
                  <a:t>Ελέγχω αν η δύναμη </a:t>
                </a:r>
                <a14:m>
                  <m:oMath xmlns:m="http://schemas.openxmlformats.org/officeDocument/2006/math">
                    <m:bar>
                      <m:barPr>
                        <m:ctrlPr>
                          <a:rPr lang="el-GR" i="1" smtClean="0">
                            <a:latin typeface="Cambria Math"/>
                          </a:rPr>
                        </m:ctrlPr>
                      </m:barPr>
                      <m:e>
                        <m:r>
                          <a:rPr lang="en-US" b="0" i="1" smtClean="0">
                            <a:latin typeface="Cambria Math"/>
                          </a:rPr>
                          <m:t>𝐹</m:t>
                        </m:r>
                      </m:e>
                    </m:bar>
                  </m:oMath>
                </a14:m>
                <a:r>
                  <a:rPr lang="en-US" i="1" dirty="0" smtClean="0"/>
                  <a:t> </a:t>
                </a:r>
                <a:r>
                  <a:rPr lang="el-GR" dirty="0" smtClean="0"/>
                  <a:t>είναι συντηρητική</a:t>
                </a:r>
                <a:r>
                  <a:rPr lang="en-US" dirty="0" smtClean="0"/>
                  <a:t> </a:t>
                </a:r>
                <a:r>
                  <a:rPr lang="el-GR" dirty="0" smtClean="0"/>
                  <a:t>για να δω αν ισχύει η σχέση (5)</a:t>
                </a:r>
                <a:r>
                  <a:rPr lang="en-US" dirty="0" smtClean="0"/>
                  <a:t>:</a:t>
                </a:r>
              </a:p>
            </p:txBody>
          </p:sp>
        </mc:Choice>
        <mc:Fallback xmlns="">
          <p:sp>
            <p:nvSpPr>
              <p:cNvPr id="4" name="Θέση περιεχομένου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4645025" y="2286024"/>
                <a:ext cx="4041775" cy="1142976"/>
              </a:xfrm>
              <a:blipFill rotWithShape="1">
                <a:blip r:embed="rId3"/>
                <a:stretch>
                  <a:fillRect l="-2413" t="-6915" r="-2262" b="-744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Πεδίο Βαρύτητας της Γης</a:t>
            </a:r>
            <a:endParaRPr lang="el-GR" dirty="0"/>
          </a:p>
        </p:txBody>
      </p:sp>
      <p:sp>
        <p:nvSpPr>
          <p:cNvPr id="9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4644008" y="3438152"/>
            <a:ext cx="4041775" cy="50321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dirty="0" smtClean="0"/>
              <a:t>Εύκολα αποδεικνύεται ότι</a:t>
            </a:r>
            <a:r>
              <a:rPr lang="en-US" dirty="0" smtClean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788024" y="3861048"/>
                <a:ext cx="3528392" cy="1979084"/>
              </a:xfrm>
              <a:prstGeom prst="rect">
                <a:avLst/>
              </a:prstGeom>
              <a:ln>
                <a:noFill/>
              </a:ln>
            </p:spPr>
            <p:txBody>
              <a:bodyPr vert="horz" wrap="none" lIns="91440" tIns="45720" rIns="91440" bIns="45720" rtlCol="0" anchor="ctr">
                <a:normAutofit fontScale="85000" lnSpcReduction="1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400" b="1" i="1">
                              <a:latin typeface="Cambria Math"/>
                              <a:ea typeface="Cambria Math"/>
                            </a:rPr>
                            <m:t>𝛁</m:t>
                          </m:r>
                        </m:e>
                      </m:bar>
                      <m:r>
                        <a:rPr lang="en-US" sz="2400" b="1" i="1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×</m:t>
                      </m:r>
                      <m:bar>
                        <m:bar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𝑭</m:t>
                          </m:r>
                        </m:e>
                      </m:bar>
                      <m:r>
                        <a:rPr lang="el-GR" sz="2400" b="1" i="0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l-GR" sz="24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l-GR" sz="24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mPr>
                            <m:mr>
                              <m:e>
                                <m:bar>
                                  <m:barPr>
                                    <m:ctrlPr>
                                      <a:rPr lang="el-GR" sz="2400" b="1" i="1">
                                        <a:latin typeface="Cambria Math"/>
                                        <a:ea typeface="Cambria Math" panose="02040503050406030204" pitchFamily="18" charset="0"/>
                                      </a:rPr>
                                    </m:ctrlPr>
                                  </m:barPr>
                                  <m:e>
                                    <m:sSub>
                                      <m:sSubPr>
                                        <m:ctrlPr>
                                          <a:rPr lang="el-GR" sz="2400" b="1" i="1">
                                            <a:latin typeface="Cambria Math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1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𝒆</m:t>
                                        </m:r>
                                      </m:e>
                                      <m:sub>
                                        <m:r>
                                          <a:rPr lang="en-US" sz="2400" b="1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sub>
                                    </m:sSub>
                                  </m:e>
                                </m:bar>
                              </m:e>
                              <m:e>
                                <m:bar>
                                  <m:barPr>
                                    <m:ctrlPr>
                                      <a:rPr lang="el-GR" sz="2400" b="1" i="1">
                                        <a:latin typeface="Cambria Math"/>
                                        <a:ea typeface="Cambria Math" panose="02040503050406030204" pitchFamily="18" charset="0"/>
                                      </a:rPr>
                                    </m:ctrlPr>
                                  </m:barPr>
                                  <m:e>
                                    <m:sSub>
                                      <m:sSubPr>
                                        <m:ctrlPr>
                                          <a:rPr lang="el-GR" sz="2400" b="1" i="1">
                                            <a:latin typeface="Cambria Math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1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𝒆</m:t>
                                        </m:r>
                                      </m:e>
                                      <m:sub>
                                        <m:r>
                                          <a:rPr lang="en-US" sz="2400" b="1" i="1" smtClean="0">
                                            <a:latin typeface="Cambria Math"/>
                                            <a:ea typeface="Cambria Math" panose="02040503050406030204" pitchFamily="18" charset="0"/>
                                          </a:rPr>
                                          <m:t>𝒚</m:t>
                                        </m:r>
                                      </m:sub>
                                    </m:sSub>
                                  </m:e>
                                </m:bar>
                              </m:e>
                              <m:e>
                                <m:bar>
                                  <m:barPr>
                                    <m:ctrlPr>
                                      <a:rPr lang="el-GR" sz="2400" b="1" i="1">
                                        <a:latin typeface="Cambria Math"/>
                                        <a:ea typeface="Cambria Math" panose="02040503050406030204" pitchFamily="18" charset="0"/>
                                      </a:rPr>
                                    </m:ctrlPr>
                                  </m:barPr>
                                  <m:e>
                                    <m:sSub>
                                      <m:sSubPr>
                                        <m:ctrlPr>
                                          <a:rPr lang="el-GR" sz="2400" b="1" i="1">
                                            <a:latin typeface="Cambria Math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1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𝒆</m:t>
                                        </m:r>
                                      </m:e>
                                      <m:sub>
                                        <m:r>
                                          <a:rPr lang="en-US" sz="2400" b="1" i="1" smtClean="0">
                                            <a:latin typeface="Cambria Math"/>
                                            <a:ea typeface="Cambria Math" panose="02040503050406030204" pitchFamily="18" charset="0"/>
                                          </a:rPr>
                                          <m:t>𝒛</m:t>
                                        </m:r>
                                      </m:sub>
                                    </m:sSub>
                                  </m:e>
                                </m:bar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el-GR" sz="2400" b="1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l-GR" sz="2400" b="1" i="1" smtClean="0">
                                        <a:latin typeface="Cambria Math"/>
                                        <a:ea typeface="Cambria Math"/>
                                      </a:rPr>
                                      <m:t>𝝏</m:t>
                                    </m:r>
                                  </m:num>
                                  <m:den>
                                    <m:r>
                                      <a:rPr lang="el-GR" sz="2400" b="1" i="1" smtClean="0">
                                        <a:latin typeface="Cambria Math"/>
                                        <a:ea typeface="Cambria Math"/>
                                      </a:rPr>
                                      <m:t>𝝏</m:t>
                                    </m:r>
                                    <m:r>
                                      <a:rPr lang="en-US" sz="2400" b="1" i="1" smtClean="0">
                                        <a:latin typeface="Cambria Math"/>
                                        <a:ea typeface="Cambria Math"/>
                                      </a:rPr>
                                      <m:t>𝒙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l-GR" sz="2400" b="1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l-GR" sz="2400" b="1" i="1" smtClean="0">
                                        <a:latin typeface="Cambria Math"/>
                                        <a:ea typeface="Cambria Math"/>
                                      </a:rPr>
                                      <m:t>𝝏</m:t>
                                    </m:r>
                                  </m:num>
                                  <m:den>
                                    <m:r>
                                      <a:rPr lang="el-GR" sz="2400" b="1" i="1" smtClean="0">
                                        <a:latin typeface="Cambria Math"/>
                                        <a:ea typeface="Cambria Math"/>
                                      </a:rPr>
                                      <m:t>𝝏</m:t>
                                    </m:r>
                                    <m:r>
                                      <a:rPr lang="en-US" sz="2400" b="1" i="1" smtClean="0">
                                        <a:latin typeface="Cambria Math"/>
                                        <a:ea typeface="Cambria Math"/>
                                      </a:rPr>
                                      <m:t>𝒚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l-GR" sz="2400" b="1" i="1" smtClean="0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l-GR" sz="2400" b="1" i="1" smtClean="0">
                                        <a:latin typeface="Cambria Math"/>
                                        <a:ea typeface="Cambria Math"/>
                                      </a:rPr>
                                      <m:t>𝝏</m:t>
                                    </m:r>
                                  </m:num>
                                  <m:den>
                                    <m:r>
                                      <a:rPr lang="el-GR" sz="2400" b="1" i="1" smtClean="0">
                                        <a:latin typeface="Cambria Math"/>
                                        <a:ea typeface="Cambria Math"/>
                                      </a:rPr>
                                      <m:t>𝝏</m:t>
                                    </m:r>
                                    <m:r>
                                      <a:rPr lang="en-US" sz="2400" b="1" i="1" smtClean="0">
                                        <a:latin typeface="Cambria Math"/>
                                        <a:ea typeface="Cambria Math"/>
                                      </a:rPr>
                                      <m:t>𝒛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𝟎</m:t>
                                </m:r>
                              </m:e>
                              <m:e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𝟎</m:t>
                                </m:r>
                              </m:e>
                              <m:e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−</m:t>
                                </m:r>
                                <m:r>
                                  <a:rPr lang="en-US" sz="2400" b="1" i="1" smtClean="0">
                                    <a:latin typeface="Cambria Math"/>
                                    <a:ea typeface="Cambria Math"/>
                                  </a:rPr>
                                  <m:t>𝒎𝒈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sz="2400" b="1" i="0" smtClean="0">
                          <a:latin typeface="Cambria Math"/>
                          <a:ea typeface="Cambria Math"/>
                        </a:rPr>
                        <m:t>=</m:t>
                      </m:r>
                      <m:bar>
                        <m:bar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</m:e>
                      </m:bar>
                    </m:oMath>
                  </m:oMathPara>
                </a14:m>
                <a:endParaRPr lang="en-US" sz="2400" b="1" dirty="0" smtClean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3861048"/>
                <a:ext cx="3528392" cy="197908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Θέση περιεχομένου 3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4540602" y="5742408"/>
                <a:ext cx="8744366" cy="114297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l-GR" dirty="0" smtClean="0"/>
                  <a:t>Άρα η δύναμη </a:t>
                </a:r>
                <a14:m>
                  <m:oMath xmlns:m="http://schemas.openxmlformats.org/officeDocument/2006/math">
                    <m:bar>
                      <m:barPr>
                        <m:ctrlPr>
                          <a:rPr lang="el-GR" i="1" smtClean="0">
                            <a:latin typeface="Cambria Math"/>
                          </a:rPr>
                        </m:ctrlPr>
                      </m:barPr>
                      <m:e>
                        <m:r>
                          <a:rPr lang="en-US" b="0" i="1" smtClean="0">
                            <a:latin typeface="Cambria Math"/>
                          </a:rPr>
                          <m:t>𝐹</m:t>
                        </m:r>
                      </m:e>
                    </m:bar>
                  </m:oMath>
                </a14:m>
                <a:r>
                  <a:rPr lang="en-US" i="1" dirty="0" smtClean="0"/>
                  <a:t> </a:t>
                </a:r>
                <a:r>
                  <a:rPr lang="el-GR" dirty="0" smtClean="0"/>
                  <a:t>είναι συντηρητική</a:t>
                </a:r>
                <a:r>
                  <a:rPr lang="en-US" dirty="0" smtClean="0"/>
                  <a:t>.</a:t>
                </a:r>
              </a:p>
            </p:txBody>
          </p:sp>
        </mc:Choice>
        <mc:Fallback xmlns="">
          <p:sp>
            <p:nvSpPr>
              <p:cNvPr id="12" name="Θέση περιεχομένου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4540602" y="5742408"/>
                <a:ext cx="8744366" cy="1142976"/>
              </a:xfrm>
              <a:blipFill rotWithShape="1">
                <a:blip r:embed="rId6"/>
                <a:stretch>
                  <a:fillRect l="-1116" t="-374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44675"/>
            <a:ext cx="3568373" cy="278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925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84176"/>
          </a:xfrm>
        </p:spPr>
        <p:txBody>
          <a:bodyPr>
            <a:normAutofit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</a:t>
            </a:r>
            <a:r>
              <a:rPr lang="el-GR" dirty="0" smtClean="0"/>
              <a:t>1: Δυναμικό Γήινης 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      Βαρύτητας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683568" y="1709118"/>
            <a:ext cx="4041775" cy="63976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Βήμα 2</a:t>
            </a:r>
            <a:r>
              <a:rPr lang="el-GR" sz="2800" baseline="30000" dirty="0" smtClean="0"/>
              <a:t>ο</a:t>
            </a:r>
            <a:r>
              <a:rPr lang="el-GR" sz="2800" dirty="0" smtClean="0"/>
              <a:t> </a:t>
            </a:r>
            <a:endParaRPr lang="el-GR" sz="2800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  <p:sp>
        <p:nvSpPr>
          <p:cNvPr id="16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755576" y="2348880"/>
            <a:ext cx="8208912" cy="5040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dirty="0" smtClean="0"/>
              <a:t>Υπολογισμός της Δυναμικής Ενέργειας από την σχέση (5) </a:t>
            </a:r>
            <a:r>
              <a:rPr lang="en-US" dirty="0" smtClean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923928" y="2855208"/>
                <a:ext cx="1581018" cy="789816"/>
              </a:xfrm>
              <a:prstGeom prst="rect">
                <a:avLst/>
              </a:prstGeom>
              <a:ln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n-US" sz="24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F </a:t>
                </a:r>
                <a14:m>
                  <m:oMath xmlns:m="http://schemas.openxmlformats.org/officeDocument/2006/math">
                    <m:r>
                      <a:rPr lang="el-GR" sz="2400" b="1" i="1" smtClean="0"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latin typeface="Cambria Math"/>
                      </a:rPr>
                      <m:t>−</m:t>
                    </m:r>
                    <m:bar>
                      <m:barPr>
                        <m:ctrlPr>
                          <a:rPr lang="en-US" sz="2400" b="1" i="1" smtClean="0">
                            <a:latin typeface="Cambria Math"/>
                            <a:ea typeface="Cambria Math"/>
                          </a:rPr>
                        </m:ctrlPr>
                      </m:barPr>
                      <m:e>
                        <m:r>
                          <a:rPr lang="en-US" sz="2400" b="1" i="1" smtClean="0">
                            <a:latin typeface="Cambria Math"/>
                            <a:ea typeface="Cambria Math"/>
                          </a:rPr>
                          <m:t>𝛁</m:t>
                        </m:r>
                      </m:e>
                    </m:bar>
                    <m:r>
                      <a:rPr lang="en-US" sz="2400" b="1" i="1" smtClean="0">
                        <a:latin typeface="Cambria Math"/>
                        <a:ea typeface="Cambria Math"/>
                      </a:rPr>
                      <m:t>𝑽</m:t>
                    </m:r>
                  </m:oMath>
                </a14:m>
                <a:endParaRPr lang="en-US" sz="2400" b="1" dirty="0" smtClean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2855208"/>
                <a:ext cx="1581018" cy="789816"/>
              </a:xfrm>
              <a:prstGeom prst="rect">
                <a:avLst/>
              </a:prstGeom>
              <a:blipFill rotWithShape="1">
                <a:blip r:embed="rId3"/>
                <a:stretch>
                  <a:fillRect l="-617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292080" y="2855208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2855208"/>
                <a:ext cx="936104" cy="7898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39552" y="3719304"/>
                <a:ext cx="8604448" cy="1149856"/>
              </a:xfrm>
              <a:prstGeom prst="rect">
                <a:avLst/>
              </a:prstGeom>
              <a:ln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28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</m:t>
                        </m:r>
                      </m:num>
                      <m:den>
                        <m:r>
                          <a:rPr lang="en-US" sz="28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28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en-US" sz="28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d>
                      <m:dPr>
                        <m:ctrlPr>
                          <a:rPr lang="en-US" sz="2800" b="1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l-GR" sz="2800" b="1" i="1" smtClean="0">
                            <a:latin typeface="Cambria Math"/>
                            <a:ea typeface="Cambria Math" panose="02040503050406030204" pitchFamily="18" charset="0"/>
                          </a:rPr>
                          <m:t>𝜶</m:t>
                        </m:r>
                      </m:e>
                    </m:d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           </m:t>
                    </m:r>
                    <m:f>
                      <m:fPr>
                        <m:ctrlPr>
                          <a:rPr lang="en-US" sz="2800" b="1" i="1" dirty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</m:t>
                        </m:r>
                      </m:num>
                      <m:den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28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𝒚</m:t>
                        </m:r>
                      </m:den>
                    </m:f>
                    <m:r>
                      <m:rPr>
                        <m:nor/>
                      </m:rPr>
                      <a:rPr lang="en-US" sz="28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l-GR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d>
                      <m:dPr>
                        <m:ctrlPr>
                          <a:rPr lang="en-US" sz="2800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sz="28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dirty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</m:t>
                        </m:r>
                      </m:num>
                      <m:den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28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𝒛</m:t>
                        </m:r>
                      </m:den>
                    </m:f>
                    <m:r>
                      <m:rPr>
                        <m:nor/>
                      </m:rPr>
                      <a:rPr lang="en-US" sz="28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l-GR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 panose="02040503050406030204" pitchFamily="18" charset="0"/>
                      </a:rPr>
                      <m:t>𝒎𝒈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d>
                      <m:dPr>
                        <m:ctrlPr>
                          <a:rPr lang="en-US" sz="2800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</m:t>
                        </m:r>
                      </m:e>
                    </m:d>
                  </m:oMath>
                </a14:m>
                <a:endParaRPr lang="en-US" sz="2800" b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719304"/>
                <a:ext cx="8604448" cy="114985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560220" y="5157192"/>
                <a:ext cx="66396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400" b="1" i="1" smtClean="0">
                          <a:latin typeface="Cambria Math"/>
                          <a:ea typeface="Cambria Math" panose="02040503050406030204" pitchFamily="18" charset="0"/>
                        </a:rPr>
                        <m:t>𝒄</m:t>
                      </m:r>
                      <m:r>
                        <a:rPr lang="en-US" sz="2400" b="1" i="1" smtClean="0">
                          <a:latin typeface="Cambria Math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220" y="5157192"/>
                <a:ext cx="663964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2752" r="-1835" b="-1973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899592" y="4993116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4993116"/>
                <a:ext cx="936104" cy="7898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547664" y="5158264"/>
                <a:ext cx="2376264" cy="7228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𝒙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𝒚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𝒛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𝒛</m:t>
                        </m:r>
                      </m:den>
                    </m:f>
                  </m:oMath>
                </a14:m>
                <a:r>
                  <a:rPr lang="en-US" sz="28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 panose="02040503050406030204" pitchFamily="18" charset="0"/>
                      </a:rPr>
                      <m:t>𝒎𝒈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l-GR" sz="28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5158264"/>
                <a:ext cx="2376264" cy="72282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491880" y="5087456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5087456"/>
                <a:ext cx="936104" cy="78981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199388" y="4509120"/>
                <a:ext cx="4549076" cy="1941944"/>
              </a:xfrm>
              <a:prstGeom prst="rect">
                <a:avLst/>
              </a:prstGeom>
              <a:ln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𝑽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𝒚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𝒛</m:t>
                    </m:r>
                    <m:r>
                      <a:rPr lang="en-US" sz="2400" b="1" i="1" smtClean="0">
                        <a:latin typeface="Cambria Math"/>
                        <a:ea typeface="Cambria Math" panose="02040503050406030204" pitchFamily="18" charset="0"/>
                      </a:rPr>
                      <m:t>)=</m:t>
                    </m:r>
                    <m:r>
                      <a:rPr lang="en-US" sz="2400" b="1" i="1" smtClean="0">
                        <a:latin typeface="Cambria Math"/>
                        <a:ea typeface="Cambria Math" panose="02040503050406030204" pitchFamily="18" charset="0"/>
                      </a:rPr>
                      <m:t>𝒎𝒈𝒛</m:t>
                    </m:r>
                  </m:oMath>
                </a14:m>
                <a:r>
                  <a:rPr lang="en-US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  <m:t>𝒄</m:t>
                        </m:r>
                      </m:e>
                      <m:sub>
                        <m: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2400" b="1" i="1" dirty="0">
                        <a:latin typeface="Cambria Math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400" b="1" i="1" dirty="0">
                        <a:latin typeface="Cambria Math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sz="2400" b="1" i="1" dirty="0">
                        <a:latin typeface="Cambria Math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400" b="1" i="1" dirty="0">
                        <a:latin typeface="Cambria Math"/>
                        <a:ea typeface="Cambria Math" panose="02040503050406030204" pitchFamily="18" charset="0"/>
                      </a:rPr>
                      <m:t>𝒚</m:t>
                    </m:r>
                    <m:r>
                      <a:rPr lang="en-US" sz="2400" b="1" i="1" dirty="0">
                        <a:latin typeface="Cambria Math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b="1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9388" y="4509120"/>
                <a:ext cx="4549076" cy="1941944"/>
              </a:xfrm>
              <a:prstGeom prst="rect">
                <a:avLst/>
              </a:prstGeom>
              <a:blipFill rotWithShape="1">
                <a:blip r:embed="rId10"/>
                <a:stretch>
                  <a:fillRect l="-40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8464155" y="5295426"/>
                <a:ext cx="57823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𝒅</m:t>
                          </m:r>
                        </m:e>
                      </m:d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4155" y="5295426"/>
                <a:ext cx="578235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555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84176"/>
          </a:xfrm>
        </p:spPr>
        <p:txBody>
          <a:bodyPr>
            <a:normAutofit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</a:t>
            </a:r>
            <a:r>
              <a:rPr lang="el-GR" dirty="0" smtClean="0"/>
              <a:t>1: Δυναμικό Γήινης 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      Βαρύτητας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683568" y="1709118"/>
            <a:ext cx="4041775" cy="63976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Βήμα 2</a:t>
            </a:r>
            <a:r>
              <a:rPr lang="el-GR" sz="2800" baseline="30000" dirty="0" smtClean="0"/>
              <a:t>ο</a:t>
            </a:r>
            <a:r>
              <a:rPr lang="el-GR" sz="2800" dirty="0" smtClean="0"/>
              <a:t> </a:t>
            </a:r>
            <a:endParaRPr lang="el-GR" sz="2800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  <p:sp>
        <p:nvSpPr>
          <p:cNvPr id="16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755576" y="2348880"/>
            <a:ext cx="8208912" cy="5040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dirty="0" smtClean="0"/>
              <a:t>Αντικαθιστώ την (</a:t>
            </a:r>
            <a:r>
              <a:rPr lang="en-US" dirty="0" smtClean="0"/>
              <a:t>d) </a:t>
            </a:r>
            <a:r>
              <a:rPr lang="el-GR" dirty="0" smtClean="0"/>
              <a:t>στην </a:t>
            </a:r>
            <a:r>
              <a:rPr lang="en-US" dirty="0" smtClean="0"/>
              <a:t>(a) </a:t>
            </a:r>
            <a:r>
              <a:rPr lang="el-GR" dirty="0" smtClean="0"/>
              <a:t>κι έχω </a:t>
            </a:r>
            <a:r>
              <a:rPr lang="en-US" dirty="0" smtClean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776244" y="2996952"/>
                <a:ext cx="71525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l-GR" sz="2400" b="1" i="1" smtClean="0">
                          <a:latin typeface="Cambria Math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2400" b="1" i="1" smtClean="0">
                          <a:latin typeface="Cambria Math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244" y="2996952"/>
                <a:ext cx="715259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1695" r="-2542" b="-2133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1907704" y="2924944"/>
                <a:ext cx="2376264" cy="7228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𝒙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𝒚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𝒛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en-US" sz="28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l-GR" sz="2800"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2924944"/>
                <a:ext cx="2376264" cy="72282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127370" y="2852936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370" y="2852936"/>
                <a:ext cx="936104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635896" y="2852936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2852936"/>
                <a:ext cx="936104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4427984" y="2924944"/>
                <a:ext cx="5400600" cy="8136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32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[</m:t>
                        </m:r>
                        <m:r>
                          <a:rPr lang="en-US" sz="2800" b="1" i="1" smtClean="0">
                            <a:latin typeface="Cambria Math"/>
                            <a:ea typeface="Cambria Math" panose="02040503050406030204" pitchFamily="18" charset="0"/>
                          </a:rPr>
                          <m:t>𝒎𝒈𝒛</m:t>
                        </m:r>
                        <m:r>
                          <m:rPr>
                            <m:nor/>
                          </m:rPr>
                          <a:rPr lang="en-US" sz="2800" b="1" i="1" smtClean="0">
                            <a:latin typeface="Cambria Math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  <m:t>𝒄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sub>
                        </m:sSub>
                        <m:d>
                          <m:dPr>
                            <m:ctrlP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  <m:t>𝒚</m:t>
                            </m:r>
                          </m:e>
                        </m:d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]</m:t>
                        </m:r>
                        <m:r>
                          <m:rPr>
                            <m:nor/>
                          </m:rP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32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32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en-US" sz="28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l-GR" sz="2800" dirty="0"/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2924944"/>
                <a:ext cx="5400600" cy="81368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115616" y="3933056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3933056"/>
                <a:ext cx="936104" cy="78981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1907704" y="3933056"/>
                <a:ext cx="5400600" cy="8136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sSub>
                          <m:sSubPr>
                            <m:ctrlP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  <m:t>𝒄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sub>
                        </m:sSub>
                        <m:d>
                          <m:dPr>
                            <m:ctrlP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  <m:t>𝒙</m:t>
                            </m:r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  <m:t>𝒚</m:t>
                            </m:r>
                          </m:e>
                        </m:d>
                        <m:r>
                          <m:rPr>
                            <m:nor/>
                          </m:rP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32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32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en-US" sz="28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l-GR" sz="2800" dirty="0"/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3933056"/>
                <a:ext cx="5400600" cy="81368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755576" y="4941168"/>
            <a:ext cx="8208912" cy="5040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dirty="0" smtClean="0"/>
              <a:t>Ολοκληρώνω ως προς </a:t>
            </a:r>
            <a:r>
              <a:rPr lang="en-US" dirty="0" smtClean="0"/>
              <a:t>x </a:t>
            </a:r>
            <a:r>
              <a:rPr lang="el-GR" dirty="0" smtClean="0"/>
              <a:t>κι έχω</a:t>
            </a:r>
            <a:r>
              <a:rPr lang="en-US" dirty="0" smtClean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788024" y="4922004"/>
                <a:ext cx="302623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dirty="0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dirty="0" smtClean="0">
                              <a:latin typeface="Cambria Math"/>
                              <a:ea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400" b="1" i="1" dirty="0" smtClean="0">
                              <a:latin typeface="Cambria Math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400" b="1" i="1" dirty="0" smtClean="0">
                          <a:latin typeface="Cambria Math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400" b="1" i="1" dirty="0" smtClean="0">
                          <a:latin typeface="Cambria Math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2400" b="1" i="1" dirty="0" smtClean="0">
                          <a:latin typeface="Cambria Math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400" b="1" i="1" dirty="0" smtClean="0">
                          <a:latin typeface="Cambria Math"/>
                          <a:ea typeface="Cambria Math" panose="02040503050406030204" pitchFamily="18" charset="0"/>
                        </a:rPr>
                        <m:t>𝒚</m:t>
                      </m:r>
                      <m:r>
                        <a:rPr lang="en-US" sz="2400" b="1" i="1" dirty="0" smtClean="0">
                          <a:latin typeface="Cambria Math"/>
                          <a:ea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en-US" sz="2400" b="1" i="1" dirty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dirty="0">
                              <a:latin typeface="Cambria Math"/>
                              <a:ea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400" b="1" i="1" dirty="0" smtClean="0">
                              <a:latin typeface="Cambria Math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400" b="1" i="1" dirty="0">
                          <a:latin typeface="Cambria Math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400" b="1" i="1" dirty="0">
                          <a:latin typeface="Cambria Math"/>
                          <a:ea typeface="Cambria Math" panose="02040503050406030204" pitchFamily="18" charset="0"/>
                        </a:rPr>
                        <m:t>𝒚</m:t>
                      </m:r>
                      <m:r>
                        <a:rPr lang="en-US" sz="2400" b="1" i="1" dirty="0">
                          <a:latin typeface="Cambria Math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4922004"/>
                <a:ext cx="3026231" cy="461665"/>
              </a:xfrm>
              <a:prstGeom prst="rect">
                <a:avLst/>
              </a:prstGeom>
              <a:blipFill rotWithShape="1">
                <a:blip r:embed="rId10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755576" y="5589240"/>
            <a:ext cx="8208912" cy="5040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dirty="0" smtClean="0"/>
              <a:t>Οπότε</a:t>
            </a:r>
            <a:r>
              <a:rPr lang="en-US" dirty="0" smtClean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895132" y="4869160"/>
                <a:ext cx="4549076" cy="1941944"/>
              </a:xfrm>
              <a:prstGeom prst="rect">
                <a:avLst/>
              </a:prstGeom>
              <a:ln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𝑽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𝒚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𝒛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)=</m:t>
                    </m:r>
                    <m:r>
                      <a:rPr lang="en-US" sz="2400" b="1" i="1" smtClean="0">
                        <a:latin typeface="Cambria Math"/>
                        <a:ea typeface="Cambria Math" panose="02040503050406030204" pitchFamily="18" charset="0"/>
                      </a:rPr>
                      <m:t>𝒎𝒈𝒛</m:t>
                    </m:r>
                  </m:oMath>
                </a14:m>
                <a:r>
                  <a:rPr lang="en-US" sz="24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  <m:t>𝒄</m:t>
                        </m:r>
                      </m:e>
                      <m:sub>
                        <m: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2400" b="1" i="1" dirty="0">
                        <a:latin typeface="Cambria Math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400" b="1" i="1" dirty="0">
                        <a:latin typeface="Cambria Math"/>
                        <a:ea typeface="Cambria Math" panose="02040503050406030204" pitchFamily="18" charset="0"/>
                      </a:rPr>
                      <m:t>𝒚</m:t>
                    </m:r>
                    <m:r>
                      <a:rPr lang="en-US" sz="2400" b="1" i="1" dirty="0">
                        <a:latin typeface="Cambria Math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l-GR" sz="24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5132" y="4869160"/>
                <a:ext cx="4549076" cy="1941944"/>
              </a:xfrm>
              <a:prstGeom prst="rect">
                <a:avLst/>
              </a:prstGeom>
              <a:blipFill rotWithShape="1">
                <a:blip r:embed="rId11"/>
                <a:stretch>
                  <a:fillRect l="-40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/>
              <p:cNvSpPr/>
              <p:nvPr/>
            </p:nvSpPr>
            <p:spPr>
              <a:xfrm>
                <a:off x="6086578" y="5609299"/>
                <a:ext cx="67678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400" b="1" i="1" smtClean="0">
                          <a:latin typeface="Cambria Math"/>
                          <a:ea typeface="Cambria Math" panose="02040503050406030204" pitchFamily="18" charset="0"/>
                        </a:rPr>
                        <m:t>𝒆</m:t>
                      </m:r>
                      <m:r>
                        <a:rPr lang="en-US" sz="2400" b="1" i="1" smtClean="0">
                          <a:latin typeface="Cambria Math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6578" y="5609299"/>
                <a:ext cx="676788" cy="461665"/>
              </a:xfrm>
              <a:prstGeom prst="rect">
                <a:avLst/>
              </a:prstGeom>
              <a:blipFill rotWithShape="1">
                <a:blip r:embed="rId12"/>
                <a:stretch>
                  <a:fillRect l="-1802" r="-2703" b="-1973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812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84176"/>
          </a:xfrm>
        </p:spPr>
        <p:txBody>
          <a:bodyPr>
            <a:normAutofit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</a:t>
            </a:r>
            <a:r>
              <a:rPr lang="el-GR" dirty="0" smtClean="0"/>
              <a:t>1: Δυναμικό Γήινης 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       Βαρύτητας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683568" y="1709118"/>
            <a:ext cx="4041775" cy="63976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Βήμα 2</a:t>
            </a:r>
            <a:r>
              <a:rPr lang="el-GR" sz="2800" baseline="30000" dirty="0" smtClean="0"/>
              <a:t>ο</a:t>
            </a:r>
            <a:r>
              <a:rPr lang="el-GR" sz="2800" dirty="0" smtClean="0"/>
              <a:t> </a:t>
            </a:r>
            <a:endParaRPr lang="el-GR" sz="2800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19</a:t>
            </a:fld>
            <a:endParaRPr lang="el-GR" dirty="0"/>
          </a:p>
        </p:txBody>
      </p:sp>
      <p:sp>
        <p:nvSpPr>
          <p:cNvPr id="16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755576" y="2348880"/>
            <a:ext cx="8208912" cy="5040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dirty="0" smtClean="0"/>
              <a:t>Αντικαθιστώ την (</a:t>
            </a:r>
            <a:r>
              <a:rPr lang="en-US" dirty="0" smtClean="0"/>
              <a:t>e) </a:t>
            </a:r>
            <a:r>
              <a:rPr lang="el-GR" dirty="0" smtClean="0"/>
              <a:t>στην </a:t>
            </a:r>
            <a:r>
              <a:rPr lang="en-US" dirty="0" smtClean="0"/>
              <a:t>(b) </a:t>
            </a:r>
            <a:r>
              <a:rPr lang="el-GR" dirty="0" smtClean="0"/>
              <a:t>κι έχω </a:t>
            </a:r>
            <a:r>
              <a:rPr lang="en-US" dirty="0" smtClean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776244" y="2996952"/>
                <a:ext cx="71525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400" b="1" i="1" smtClean="0">
                          <a:latin typeface="Cambria Math"/>
                          <a:ea typeface="Cambria Math" panose="02040503050406030204" pitchFamily="18" charset="0"/>
                        </a:rPr>
                        <m:t>𝒃</m:t>
                      </m:r>
                      <m:r>
                        <a:rPr lang="en-US" sz="2400" b="1" i="1" smtClean="0">
                          <a:latin typeface="Cambria Math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244" y="2996952"/>
                <a:ext cx="715259" cy="461665"/>
              </a:xfrm>
              <a:prstGeom prst="rect">
                <a:avLst/>
              </a:prstGeom>
              <a:blipFill rotWithShape="1">
                <a:blip r:embed="rId3"/>
                <a:stretch>
                  <a:fillRect r="-847" b="-2133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1907704" y="2924944"/>
                <a:ext cx="2376264" cy="7766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𝒙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𝒚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𝒛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𝒚</m:t>
                        </m:r>
                      </m:den>
                    </m:f>
                  </m:oMath>
                </a14:m>
                <a:r>
                  <a:rPr lang="en-US" sz="28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l-GR" sz="2800"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2924944"/>
                <a:ext cx="2376264" cy="77668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127370" y="2852936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370" y="2852936"/>
                <a:ext cx="936104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635896" y="2852936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2852936"/>
                <a:ext cx="936104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4427984" y="2924944"/>
                <a:ext cx="5400600" cy="7878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[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𝒎𝒈𝒛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 +</m:t>
                        </m:r>
                        <m:sSub>
                          <m:sSubPr>
                            <m:ctrlP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  <m:t>𝒄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b>
                        </m:sSub>
                        <m:d>
                          <m:dPr>
                            <m:ctrlP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  <m:t>𝒚</m:t>
                            </m:r>
                          </m:e>
                        </m:d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]</m:t>
                        </m:r>
                        <m:r>
                          <m:rPr>
                            <m:nor/>
                          </m:rP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𝒚</m:t>
                        </m:r>
                      </m:den>
                    </m:f>
                  </m:oMath>
                </a14:m>
                <a:r>
                  <a:rPr lang="en-US" sz="28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l-GR" sz="2800" dirty="0"/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2924944"/>
                <a:ext cx="5400600" cy="78784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115616" y="3933056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3933056"/>
                <a:ext cx="936104" cy="78981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1907704" y="3933056"/>
                <a:ext cx="5400600" cy="8733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sSub>
                          <m:sSubPr>
                            <m:ctrlP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  <m:t>𝒄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b>
                        </m:sSub>
                        <m:d>
                          <m:dPr>
                            <m:ctrlP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800" b="1" i="1" smtClean="0">
                                <a:latin typeface="Cambria Math"/>
                                <a:ea typeface="Cambria Math"/>
                              </a:rPr>
                              <m:t>𝒚</m:t>
                            </m:r>
                          </m:e>
                        </m:d>
                        <m:r>
                          <m:rPr>
                            <m:nor/>
                          </m:rP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32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32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𝒚</m:t>
                        </m:r>
                      </m:den>
                    </m:f>
                  </m:oMath>
                </a14:m>
                <a:r>
                  <a:rPr lang="en-US" sz="28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l-GR" sz="2800" dirty="0"/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3933056"/>
                <a:ext cx="5400600" cy="87338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755576" y="4797152"/>
            <a:ext cx="8208912" cy="5040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dirty="0" smtClean="0"/>
              <a:t>Οπότε</a:t>
            </a:r>
            <a:r>
              <a:rPr lang="en-US" dirty="0" smtClean="0"/>
              <a:t> </a:t>
            </a:r>
            <a:r>
              <a:rPr lang="el-GR" dirty="0" smtClean="0"/>
              <a:t>η συνάρτηση Δυναμικού είναι</a:t>
            </a:r>
            <a:r>
              <a:rPr lang="en-US" dirty="0" smtClean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915816" y="4871432"/>
                <a:ext cx="4549076" cy="1941944"/>
              </a:xfrm>
              <a:prstGeom prst="rect">
                <a:avLst/>
              </a:prstGeom>
              <a:ln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𝑽</m:t>
                    </m:r>
                    <m:d>
                      <m:dPr>
                        <m:ctrlP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𝒚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𝒛</m:t>
                        </m:r>
                      </m:e>
                    </m:d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1" i="1" smtClean="0">
                        <a:latin typeface="Cambria Math"/>
                        <a:ea typeface="Cambria Math" panose="02040503050406030204" pitchFamily="18" charset="0"/>
                      </a:rPr>
                      <m:t>𝒎𝒈𝒛</m:t>
                    </m:r>
                  </m:oMath>
                </a14:m>
                <a:r>
                  <a:rPr lang="en-US" sz="24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endParaRPr lang="el-GR" sz="24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4871432"/>
                <a:ext cx="4549076" cy="1941944"/>
              </a:xfrm>
              <a:prstGeom prst="rect">
                <a:avLst/>
              </a:prstGeom>
              <a:blipFill rotWithShape="1">
                <a:blip r:embed="rId10"/>
                <a:stretch>
                  <a:fillRect l="-26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563888" y="3933056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3933056"/>
                <a:ext cx="936104" cy="78981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4169670" y="4097131"/>
                <a:ext cx="302623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dirty="0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dirty="0">
                              <a:latin typeface="Cambria Math"/>
                              <a:ea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400" b="1" i="1" dirty="0" smtClean="0">
                              <a:latin typeface="Cambria Math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d>
                        <m:dPr>
                          <m:ctrlPr>
                            <a:rPr lang="en-US" sz="2400" b="1" i="1" dirty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>
                              <a:latin typeface="Cambria Math"/>
                              <a:ea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  <m:r>
                        <a:rPr lang="en-US" sz="2400" b="1" i="1" dirty="0" smtClean="0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1" i="1" dirty="0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dirty="0" smtClean="0">
                              <a:latin typeface="Cambria Math"/>
                              <a:ea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2400" b="1" i="1" dirty="0" smtClean="0">
                              <a:latin typeface="Cambria Math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9670" y="4097131"/>
                <a:ext cx="3026231" cy="461665"/>
              </a:xfrm>
              <a:prstGeom prst="rect">
                <a:avLst/>
              </a:prstGeom>
              <a:blipFill rotWithShape="1">
                <a:blip r:embed="rId12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2736465" y="5517232"/>
            <a:ext cx="3671070" cy="7920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12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Αρχές Έργου - Ενέργειας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4436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84176"/>
          </a:xfrm>
        </p:spPr>
        <p:txBody>
          <a:bodyPr>
            <a:normAutofit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2</a:t>
            </a:r>
            <a:r>
              <a:rPr lang="el-GR" dirty="0" smtClean="0"/>
              <a:t>: Δυναμικό Ελαστικού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Ελατηρίου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5066729" y="1565102"/>
            <a:ext cx="4041775" cy="63976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Δεδομένα</a:t>
            </a:r>
            <a:endParaRPr lang="el-GR" sz="2800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4645025" y="2286024"/>
            <a:ext cx="4041775" cy="1070968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H</a:t>
            </a:r>
            <a:r>
              <a:rPr lang="el-GR" dirty="0" smtClean="0"/>
              <a:t> δύναμη του ελατηρίου έχει την μορφή</a:t>
            </a:r>
            <a:r>
              <a:rPr lang="en-US" dirty="0" smtClean="0"/>
              <a:t>:</a:t>
            </a:r>
          </a:p>
          <a:p>
            <a:pPr algn="just"/>
            <a:endParaRPr lang="en-US" dirty="0" smtClean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 dirty="0"/>
          </a:p>
        </p:txBody>
      </p:sp>
      <p:sp>
        <p:nvSpPr>
          <p:cNvPr id="10" name="Θέση κειμένου 1"/>
          <p:cNvSpPr txBox="1">
            <a:spLocks/>
          </p:cNvSpPr>
          <p:nvPr/>
        </p:nvSpPr>
        <p:spPr>
          <a:xfrm>
            <a:off x="619944" y="3941366"/>
            <a:ext cx="4040188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l-GR" sz="2800" dirty="0" smtClean="0"/>
              <a:t>1</a:t>
            </a:r>
            <a:endParaRPr lang="el-GR" sz="28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Ελαστικό Ελατήριο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076056" y="3151550"/>
                <a:ext cx="27363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14:m>
                  <m:oMath xmlns:m="http://schemas.openxmlformats.org/officeDocument/2006/math">
                    <m:bar>
                      <m:barPr>
                        <m:ctrlPr>
                          <a:rPr lang="el-GR" sz="2400" b="1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  <m:t>𝑭</m:t>
                        </m:r>
                      </m:e>
                    </m:bar>
                  </m:oMath>
                </a14:m>
                <a:r>
                  <a:rPr lang="en-US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:r>
                  <a:rPr lang="el-GR" sz="24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2400" b="1" i="1" smtClean="0">
                        <a:latin typeface="Cambria Math"/>
                        <a:ea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</m:d>
                    <m:bar>
                      <m:barPr>
                        <m:ctrlPr>
                          <a:rPr lang="el-GR" sz="2400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barPr>
                      <m:e>
                        <m:sSub>
                          <m:sSubPr>
                            <m:ctrlPr>
                              <a:rPr lang="el-GR" sz="2400" b="1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𝒆</m:t>
                            </m:r>
                          </m:e>
                          <m:sub>
                            <m:r>
                              <a:rPr lang="en-US" sz="2400" b="1" i="1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𝒙</m:t>
                            </m:r>
                          </m:sub>
                        </m:sSub>
                      </m:e>
                    </m:bar>
                  </m:oMath>
                </a14:m>
                <a:endParaRPr lang="en-US" sz="24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3151550"/>
                <a:ext cx="2736304" cy="789816"/>
              </a:xfrm>
              <a:prstGeom prst="rect">
                <a:avLst/>
              </a:prstGeom>
              <a:blipFill rotWithShape="1">
                <a:blip r:embed="rId3"/>
                <a:stretch>
                  <a:fillRect l="-66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527" y="2202041"/>
            <a:ext cx="3879899" cy="3603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920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84176"/>
          </a:xfrm>
        </p:spPr>
        <p:txBody>
          <a:bodyPr>
            <a:normAutofit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2</a:t>
            </a:r>
            <a:r>
              <a:rPr lang="el-GR" dirty="0" smtClean="0"/>
              <a:t>: Δυναμικό Ελαστικού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Ελατηρίου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5066729" y="1565102"/>
            <a:ext cx="4041775" cy="63976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Ζητούμενα</a:t>
            </a:r>
            <a:endParaRPr lang="el-G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Θέση περιεχομένου 3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4645025" y="2286024"/>
                <a:ext cx="4041775" cy="1070968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l-GR" dirty="0"/>
                  <a:t>Να βρεθεί η συνάρτηση δυναμικού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𝑉</m:t>
                    </m:r>
                    <m:r>
                      <a:rPr lang="en-US" i="1">
                        <a:latin typeface="Cambria Math"/>
                      </a:rPr>
                      <m:t>.</m:t>
                    </m:r>
                  </m:oMath>
                </a14:m>
                <a:endParaRPr lang="el-GR" dirty="0"/>
              </a:p>
              <a:p>
                <a:pPr algn="just"/>
                <a:endParaRPr lang="en-US" dirty="0" smtClean="0"/>
              </a:p>
            </p:txBody>
          </p:sp>
        </mc:Choice>
        <mc:Fallback xmlns="">
          <p:sp>
            <p:nvSpPr>
              <p:cNvPr id="4" name="Θέση περιεχομένου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4645025" y="2286024"/>
                <a:ext cx="4041775" cy="1070968"/>
              </a:xfrm>
              <a:blipFill rotWithShape="1">
                <a:blip r:embed="rId3"/>
                <a:stretch>
                  <a:fillRect l="-2112" t="-4545" r="-226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21</a:t>
            </a:fld>
            <a:endParaRPr lang="el-GR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Ελαστικό Ελατήριο</a:t>
            </a:r>
            <a:endParaRPr lang="el-GR" dirty="0"/>
          </a:p>
        </p:txBody>
      </p:sp>
      <p:sp>
        <p:nvSpPr>
          <p:cNvPr id="11" name="Θέση κειμένου 2"/>
          <p:cNvSpPr txBox="1">
            <a:spLocks/>
          </p:cNvSpPr>
          <p:nvPr/>
        </p:nvSpPr>
        <p:spPr>
          <a:xfrm>
            <a:off x="4706689" y="3212976"/>
            <a:ext cx="4041775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800" dirty="0" smtClean="0"/>
              <a:t>Βήμα 1</a:t>
            </a:r>
            <a:r>
              <a:rPr lang="el-GR" sz="2800" baseline="30000" dirty="0" smtClean="0"/>
              <a:t>ο</a:t>
            </a:r>
            <a:r>
              <a:rPr lang="el-GR" sz="2800" dirty="0" smtClean="0"/>
              <a:t> </a:t>
            </a:r>
            <a:endParaRPr lang="el-G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Θέση περιεχομένου 3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4706689" y="3933898"/>
                <a:ext cx="4041775" cy="1142976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buNone/>
                </a:pPr>
                <a:r>
                  <a:rPr lang="el-GR" dirty="0" smtClean="0"/>
                  <a:t>Ελέγχω αν η δύναμη </a:t>
                </a:r>
                <a14:m>
                  <m:oMath xmlns:m="http://schemas.openxmlformats.org/officeDocument/2006/math">
                    <m:bar>
                      <m:barPr>
                        <m:ctrlPr>
                          <a:rPr lang="el-GR" i="1" smtClean="0">
                            <a:latin typeface="Cambria Math"/>
                          </a:rPr>
                        </m:ctrlPr>
                      </m:barPr>
                      <m:e>
                        <m:r>
                          <a:rPr lang="en-US" b="0" i="1" smtClean="0">
                            <a:latin typeface="Cambria Math"/>
                          </a:rPr>
                          <m:t>𝐹</m:t>
                        </m:r>
                      </m:e>
                    </m:bar>
                  </m:oMath>
                </a14:m>
                <a:r>
                  <a:rPr lang="en-US" i="1" dirty="0" smtClean="0"/>
                  <a:t> </a:t>
                </a:r>
                <a:r>
                  <a:rPr lang="el-GR" dirty="0" smtClean="0"/>
                  <a:t>είναι συντηρητική</a:t>
                </a:r>
                <a:r>
                  <a:rPr lang="en-US" dirty="0" smtClean="0"/>
                  <a:t> </a:t>
                </a:r>
                <a:r>
                  <a:rPr lang="el-GR" dirty="0" smtClean="0"/>
                  <a:t>για να δω αν ισχύει η σχέση (5)</a:t>
                </a:r>
                <a:r>
                  <a:rPr lang="en-US" dirty="0" smtClean="0"/>
                  <a:t>:</a:t>
                </a:r>
              </a:p>
            </p:txBody>
          </p:sp>
        </mc:Choice>
        <mc:Fallback xmlns="">
          <p:sp>
            <p:nvSpPr>
              <p:cNvPr id="13" name="Θέση περιεχομένου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4706689" y="3933898"/>
                <a:ext cx="4041775" cy="1142976"/>
              </a:xfrm>
              <a:blipFill rotWithShape="1">
                <a:blip r:embed="rId5"/>
                <a:stretch>
                  <a:fillRect l="-2262" t="-6915" r="-2413" b="-744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4778697" y="5086026"/>
            <a:ext cx="4041775" cy="50321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dirty="0" smtClean="0"/>
              <a:t>Εύκολα αποδεικνύεται ότι</a:t>
            </a:r>
            <a:r>
              <a:rPr lang="en-US" dirty="0" smtClean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572000" y="5013176"/>
                <a:ext cx="3528392" cy="1979084"/>
              </a:xfrm>
              <a:prstGeom prst="rect">
                <a:avLst/>
              </a:prstGeom>
              <a:ln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ar>
                        <m:bar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400" b="1" i="1">
                              <a:latin typeface="Cambria Math"/>
                              <a:ea typeface="Cambria Math"/>
                            </a:rPr>
                            <m:t>𝛁</m:t>
                          </m:r>
                        </m:e>
                      </m:bar>
                      <m:r>
                        <a:rPr lang="en-US" sz="2400" b="1" i="1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×</m:t>
                      </m:r>
                      <m:bar>
                        <m:bar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𝑭</m:t>
                          </m:r>
                        </m:e>
                      </m:bar>
                      <m:r>
                        <a:rPr lang="el-GR" sz="2400" b="1" i="0" smtClean="0">
                          <a:latin typeface="Cambria Math"/>
                          <a:ea typeface="Cambria Math"/>
                        </a:rPr>
                        <m:t>=</m:t>
                      </m:r>
                      <m:bar>
                        <m:bar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bar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</m:e>
                      </m:bar>
                    </m:oMath>
                  </m:oMathPara>
                </a14:m>
                <a:endParaRPr lang="en-US" sz="2400" b="1" dirty="0" smtClean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5013176"/>
                <a:ext cx="3528392" cy="197908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Θέση κειμένου 2"/>
          <p:cNvSpPr txBox="1">
            <a:spLocks/>
          </p:cNvSpPr>
          <p:nvPr/>
        </p:nvSpPr>
        <p:spPr>
          <a:xfrm>
            <a:off x="7524328" y="5575961"/>
            <a:ext cx="1353152" cy="63976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800" dirty="0" smtClean="0">
                <a:solidFill>
                  <a:srgbClr val="FF0000"/>
                </a:solidFill>
              </a:rPr>
              <a:t>Άσκηση</a:t>
            </a:r>
            <a:endParaRPr lang="el-GR" sz="2800" dirty="0">
              <a:solidFill>
                <a:srgbClr val="FF0000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527" y="2202041"/>
            <a:ext cx="3879899" cy="3603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346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84176"/>
          </a:xfrm>
        </p:spPr>
        <p:txBody>
          <a:bodyPr>
            <a:normAutofit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</a:t>
            </a:r>
            <a:r>
              <a:rPr lang="el-GR" dirty="0" smtClean="0"/>
              <a:t>2</a:t>
            </a:r>
            <a:r>
              <a:rPr lang="el-GR" dirty="0"/>
              <a:t>: Δυναμικό Ελαστικού</a:t>
            </a:r>
            <a:br>
              <a:rPr lang="el-GR" dirty="0"/>
            </a:br>
            <a:r>
              <a:rPr lang="el-GR" dirty="0"/>
              <a:t>      Ελατηρίου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818257" y="1484784"/>
            <a:ext cx="4041775" cy="63976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Βήμα 2</a:t>
            </a:r>
            <a:r>
              <a:rPr lang="el-GR" sz="2800" baseline="30000" dirty="0" smtClean="0"/>
              <a:t>ο</a:t>
            </a:r>
            <a:r>
              <a:rPr lang="el-GR" sz="2800" dirty="0" smtClean="0"/>
              <a:t> </a:t>
            </a:r>
            <a:endParaRPr lang="el-GR" sz="2800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22</a:t>
            </a:fld>
            <a:endParaRPr lang="el-GR" dirty="0"/>
          </a:p>
        </p:txBody>
      </p:sp>
      <p:sp>
        <p:nvSpPr>
          <p:cNvPr id="16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755576" y="2060848"/>
            <a:ext cx="8208912" cy="5040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dirty="0" smtClean="0"/>
              <a:t>Υπολογισμός της Δυναμικής Ενέργειας από την σχέση (5) </a:t>
            </a:r>
            <a:r>
              <a:rPr lang="en-US" dirty="0" smtClean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923928" y="2276872"/>
                <a:ext cx="1581018" cy="789816"/>
              </a:xfrm>
              <a:prstGeom prst="rect">
                <a:avLst/>
              </a:prstGeom>
              <a:ln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n-US" sz="24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F </a:t>
                </a:r>
                <a14:m>
                  <m:oMath xmlns:m="http://schemas.openxmlformats.org/officeDocument/2006/math">
                    <m:r>
                      <a:rPr lang="el-GR" sz="2400" b="1" i="1" smtClean="0"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latin typeface="Cambria Math"/>
                      </a:rPr>
                      <m:t>−</m:t>
                    </m:r>
                    <m:bar>
                      <m:barPr>
                        <m:ctrlPr>
                          <a:rPr lang="en-US" sz="2400" b="1" i="1" smtClean="0">
                            <a:latin typeface="Cambria Math"/>
                            <a:ea typeface="Cambria Math"/>
                          </a:rPr>
                        </m:ctrlPr>
                      </m:barPr>
                      <m:e>
                        <m:r>
                          <a:rPr lang="en-US" sz="2400" b="1" i="1" smtClean="0">
                            <a:latin typeface="Cambria Math"/>
                            <a:ea typeface="Cambria Math"/>
                          </a:rPr>
                          <m:t>𝛁</m:t>
                        </m:r>
                      </m:e>
                    </m:bar>
                    <m:r>
                      <a:rPr lang="en-US" sz="2400" b="1" i="1" smtClean="0">
                        <a:latin typeface="Cambria Math"/>
                        <a:ea typeface="Cambria Math"/>
                      </a:rPr>
                      <m:t>𝑽</m:t>
                    </m:r>
                  </m:oMath>
                </a14:m>
                <a:endParaRPr lang="en-US" sz="2400" b="1" dirty="0" smtClean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2276872"/>
                <a:ext cx="1581018" cy="789816"/>
              </a:xfrm>
              <a:prstGeom prst="rect">
                <a:avLst/>
              </a:prstGeom>
              <a:blipFill rotWithShape="1">
                <a:blip r:embed="rId3"/>
                <a:stretch>
                  <a:fillRect l="-617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292080" y="2276872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2276872"/>
                <a:ext cx="936104" cy="7898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39552" y="3140968"/>
                <a:ext cx="8604448" cy="1149856"/>
              </a:xfrm>
              <a:prstGeom prst="rect">
                <a:avLst/>
              </a:prstGeom>
              <a:ln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28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</m:t>
                        </m:r>
                      </m:num>
                      <m:den>
                        <m:r>
                          <a:rPr lang="en-US" sz="28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28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en-US" sz="28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 panose="02040503050406030204" pitchFamily="18" charset="0"/>
                      </a:rPr>
                      <m:t>𝒇</m:t>
                    </m:r>
                    <m:r>
                      <a:rPr lang="en-US" sz="2800" b="1" i="1" smtClean="0">
                        <a:latin typeface="Cambria Math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800" b="1" i="1" smtClean="0">
                        <a:latin typeface="Cambria Math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sz="2800" b="1" i="1" smtClean="0">
                        <a:latin typeface="Cambria Math"/>
                        <a:ea typeface="Cambria Math" panose="02040503050406030204" pitchFamily="18" charset="0"/>
                      </a:rPr>
                      <m:t>)  </m:t>
                    </m:r>
                    <m:d>
                      <m:dPr>
                        <m:ctrlPr>
                          <a:rPr lang="en-US" sz="2800" b="1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/>
                            <a:ea typeface="Cambria Math" panose="02040503050406030204" pitchFamily="18" charset="0"/>
                          </a:rPr>
                          <m:t>𝒂</m:t>
                        </m:r>
                      </m:e>
                    </m:d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           </m:t>
                    </m:r>
                    <m:f>
                      <m:fPr>
                        <m:ctrlPr>
                          <a:rPr lang="en-US" sz="2800" b="1" i="1" dirty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</m:t>
                        </m:r>
                      </m:num>
                      <m:den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28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𝒚</m:t>
                        </m:r>
                      </m:den>
                    </m:f>
                    <m:r>
                      <m:rPr>
                        <m:nor/>
                      </m:rPr>
                      <a:rPr lang="en-US" sz="28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l-GR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d>
                      <m:dPr>
                        <m:ctrlPr>
                          <a:rPr lang="en-US" sz="2800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𝒃</m:t>
                        </m:r>
                      </m:e>
                    </m:d>
                  </m:oMath>
                </a14:m>
                <a:r>
                  <a:rPr lang="en-US" sz="28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dirty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</m:t>
                        </m:r>
                      </m:num>
                      <m:den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28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𝒛</m:t>
                        </m:r>
                      </m:den>
                    </m:f>
                    <m:r>
                      <m:rPr>
                        <m:nor/>
                      </m:rPr>
                      <a:rPr lang="en-US" sz="28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l-GR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l-GR" sz="2800" b="1" i="1" smtClean="0">
                        <a:latin typeface="Cambria Math"/>
                        <a:ea typeface="Cambria Math" panose="02040503050406030204" pitchFamily="18" charset="0"/>
                      </a:rPr>
                      <m:t>𝟎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d>
                      <m:dPr>
                        <m:ctrlPr>
                          <a:rPr lang="en-US" sz="2800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</m:t>
                        </m:r>
                      </m:e>
                    </m:d>
                  </m:oMath>
                </a14:m>
                <a:endParaRPr lang="en-US" sz="2800" b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140968"/>
                <a:ext cx="8604448" cy="114985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560220" y="4578856"/>
                <a:ext cx="69923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2400" b="1" i="1" smtClean="0">
                          <a:latin typeface="Cambria Math"/>
                          <a:ea typeface="Cambria Math" panose="02040503050406030204" pitchFamily="18" charset="0"/>
                        </a:rPr>
                        <m:t>𝒂</m:t>
                      </m:r>
                      <m:r>
                        <a:rPr lang="en-US" sz="2400" b="1" i="1" smtClean="0">
                          <a:latin typeface="Cambria Math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b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220" y="4578856"/>
                <a:ext cx="699230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2609" r="-1739" b="-1973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899592" y="4414780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4414780"/>
                <a:ext cx="936104" cy="7898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547664" y="4579928"/>
                <a:ext cx="2880320" cy="7228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𝒙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𝒚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𝒛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2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𝝏</m:t>
                        </m:r>
                        <m:r>
                          <a:rPr lang="en-US" sz="28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en-US" sz="28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ea typeface="Cambria Math" panose="02040503050406030204" pitchFamily="18" charset="0"/>
                      </a:rPr>
                      <m:t>𝒇</m:t>
                    </m:r>
                    <m:r>
                      <a:rPr lang="en-US" sz="2800" b="1" i="1" smtClean="0">
                        <a:latin typeface="Cambria Math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800" b="1" i="1" smtClean="0">
                        <a:latin typeface="Cambria Math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sz="2800" b="1" i="1" smtClean="0">
                        <a:latin typeface="Cambria Math"/>
                        <a:ea typeface="Cambria Math" panose="02040503050406030204" pitchFamily="18" charset="0"/>
                      </a:rPr>
                      <m:t>) </m:t>
                    </m:r>
                  </m:oMath>
                </a14:m>
                <a:endParaRPr lang="el-GR" sz="28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4579928"/>
                <a:ext cx="2880320" cy="72282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635896" y="4437112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4437112"/>
                <a:ext cx="936104" cy="78981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339681" y="3714760"/>
                <a:ext cx="4264767" cy="2348880"/>
              </a:xfrm>
              <a:prstGeom prst="rect">
                <a:avLst/>
              </a:prstGeom>
              <a:ln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𝑽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𝒚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𝒛</m:t>
                    </m:r>
                    <m:r>
                      <a:rPr lang="en-US" sz="2400" b="1" i="1" smtClean="0">
                        <a:latin typeface="Cambria Math"/>
                        <a:ea typeface="Cambria Math" panose="02040503050406030204" pitchFamily="18" charset="0"/>
                      </a:rPr>
                      <m:t>)=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400" b="1" i="1">
                            <a:latin typeface="Cambria Math"/>
                            <a:ea typeface="Cambria Math" panose="02040503050406030204" pitchFamily="18" charset="0"/>
                          </a:rPr>
                          <m:t>𝒇</m:t>
                        </m:r>
                        <m:d>
                          <m:dPr>
                            <m:ctrlPr>
                              <a:rPr lang="en-US" sz="2400" b="1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>
                                <a:latin typeface="Cambria Math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  <m: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  <m:t>𝒅𝒙</m:t>
                        </m:r>
                      </m:e>
                    </m:nary>
                  </m:oMath>
                </a14:m>
                <a:r>
                  <a:rPr lang="en-US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  <m:t>𝒄</m:t>
                        </m:r>
                      </m:e>
                      <m:sub>
                        <m: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2400" b="1" i="1" dirty="0">
                        <a:latin typeface="Cambria Math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400" b="1" i="1" dirty="0" smtClean="0">
                        <a:latin typeface="Cambria Math"/>
                        <a:ea typeface="Cambria Math" panose="02040503050406030204" pitchFamily="18" charset="0"/>
                      </a:rPr>
                      <m:t>𝒚</m:t>
                    </m:r>
                    <m:r>
                      <a:rPr lang="en-US" sz="2400" b="1" i="1" dirty="0">
                        <a:latin typeface="Cambria Math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400" b="1" i="1" dirty="0" smtClean="0">
                        <a:latin typeface="Cambria Math"/>
                        <a:ea typeface="Cambria Math" panose="02040503050406030204" pitchFamily="18" charset="0"/>
                      </a:rPr>
                      <m:t>𝒛</m:t>
                    </m:r>
                    <m:r>
                      <a:rPr lang="en-US" sz="2400" b="1" i="1" dirty="0">
                        <a:latin typeface="Cambria Math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b="1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9681" y="3714760"/>
                <a:ext cx="4264767" cy="2348880"/>
              </a:xfrm>
              <a:prstGeom prst="rect">
                <a:avLst/>
              </a:prstGeom>
              <a:blipFill rotWithShape="1">
                <a:blip r:embed="rId10"/>
                <a:stretch>
                  <a:fillRect l="-429" r="-1431" b="-595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8602277" y="4717090"/>
                <a:ext cx="57823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𝒅</m:t>
                          </m:r>
                        </m:e>
                      </m:d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2277" y="4717090"/>
                <a:ext cx="578235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611560" y="5373216"/>
            <a:ext cx="8208912" cy="5040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dirty="0" smtClean="0"/>
              <a:t>Με την ίδια διαδικασία όπως στην Εφαρμογή 1 βρίσκω ότι</a:t>
            </a:r>
            <a:r>
              <a:rPr lang="en-US" dirty="0" smtClean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646911" y="5832807"/>
                <a:ext cx="302623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dirty="0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dirty="0">
                              <a:latin typeface="Cambria Math"/>
                              <a:ea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l-GR" sz="2400" b="1" i="1" dirty="0" smtClean="0">
                              <a:latin typeface="Cambria Math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d>
                        <m:dPr>
                          <m:ctrlPr>
                            <a:rPr lang="en-US" sz="2400" b="1" i="1" dirty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>
                              <a:latin typeface="Cambria Math"/>
                              <a:ea typeface="Cambria Math" panose="02040503050406030204" pitchFamily="18" charset="0"/>
                            </a:rPr>
                            <m:t>𝒚</m:t>
                          </m:r>
                          <m:r>
                            <a:rPr lang="el-GR" sz="2400" b="1" i="1" dirty="0" smtClean="0">
                              <a:latin typeface="Cambria Math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1" i="1" dirty="0" smtClean="0">
                              <a:latin typeface="Cambria Math"/>
                              <a:ea typeface="Cambria Math" panose="02040503050406030204" pitchFamily="18" charset="0"/>
                            </a:rPr>
                            <m:t>𝒛</m:t>
                          </m:r>
                        </m:e>
                      </m:d>
                      <m:r>
                        <a:rPr lang="en-US" sz="2400" b="1" i="1" dirty="0" smtClean="0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1" i="1" dirty="0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dirty="0" smtClean="0">
                              <a:latin typeface="Cambria Math"/>
                              <a:ea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2400" b="1" i="1" dirty="0" smtClean="0">
                              <a:latin typeface="Cambria Math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911" y="5832807"/>
                <a:ext cx="3026231" cy="461665"/>
              </a:xfrm>
              <a:prstGeom prst="rect">
                <a:avLst/>
              </a:prstGeom>
              <a:blipFill rotWithShape="1">
                <a:blip r:embed="rId12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205090" y="5668731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5090" y="5668731"/>
                <a:ext cx="936104" cy="789816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923928" y="4941341"/>
                <a:ext cx="4264767" cy="2348880"/>
              </a:xfrm>
              <a:prstGeom prst="rect">
                <a:avLst/>
              </a:prstGeom>
              <a:ln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𝑽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𝒚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𝒛</m:t>
                    </m:r>
                    <m:r>
                      <a:rPr lang="en-US" sz="2400" b="1" i="1" smtClean="0">
                        <a:latin typeface="Cambria Math"/>
                        <a:ea typeface="Cambria Math" panose="02040503050406030204" pitchFamily="18" charset="0"/>
                      </a:rPr>
                      <m:t>)=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400" b="1" i="1">
                            <a:latin typeface="Cambria Math"/>
                            <a:ea typeface="Cambria Math" panose="02040503050406030204" pitchFamily="18" charset="0"/>
                          </a:rPr>
                          <m:t>𝒇</m:t>
                        </m:r>
                        <m:d>
                          <m:dPr>
                            <m:ctrlPr>
                              <a:rPr lang="en-US" sz="2400" b="1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>
                                <a:latin typeface="Cambria Math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  <m: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  <m:t>𝒅𝒙</m:t>
                        </m:r>
                      </m:e>
                    </m:nary>
                  </m:oMath>
                </a14:m>
                <a:r>
                  <a:rPr lang="en-US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endParaRPr lang="en-US" sz="2400" b="1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4941341"/>
                <a:ext cx="4264767" cy="2348880"/>
              </a:xfrm>
              <a:prstGeom prst="rect">
                <a:avLst/>
              </a:prstGeom>
              <a:blipFill rotWithShape="1">
                <a:blip r:embed="rId14"/>
                <a:stretch>
                  <a:fillRect l="-429" b="-597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/>
          <p:cNvSpPr/>
          <p:nvPr/>
        </p:nvSpPr>
        <p:spPr>
          <a:xfrm>
            <a:off x="3988914" y="5832807"/>
            <a:ext cx="4039469" cy="7920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18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84176"/>
          </a:xfrm>
        </p:spPr>
        <p:txBody>
          <a:bodyPr>
            <a:normAutofit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</a:t>
            </a:r>
            <a:r>
              <a:rPr lang="el-GR" dirty="0" smtClean="0"/>
              <a:t>2: </a:t>
            </a:r>
            <a:r>
              <a:rPr lang="el-GR" dirty="0"/>
              <a:t>Δυναμικό Ελαστικού</a:t>
            </a:r>
            <a:br>
              <a:rPr lang="el-GR" dirty="0"/>
            </a:br>
            <a:r>
              <a:rPr lang="el-GR" dirty="0"/>
              <a:t>      Ελατηρίου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818257" y="1484784"/>
            <a:ext cx="4041775" cy="63976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Βήμα 2</a:t>
            </a:r>
            <a:r>
              <a:rPr lang="el-GR" sz="2800" baseline="30000" dirty="0" smtClean="0"/>
              <a:t>ο</a:t>
            </a:r>
            <a:r>
              <a:rPr lang="el-GR" sz="2800" dirty="0" smtClean="0"/>
              <a:t> </a:t>
            </a:r>
            <a:endParaRPr lang="el-GR" sz="2800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23</a:t>
            </a:fld>
            <a:endParaRPr lang="el-GR" dirty="0"/>
          </a:p>
        </p:txBody>
      </p:sp>
      <p:sp>
        <p:nvSpPr>
          <p:cNvPr id="16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737320" y="2060848"/>
            <a:ext cx="8208912" cy="5040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dirty="0" smtClean="0"/>
              <a:t>Στην ειδική περίπτωση του </a:t>
            </a:r>
            <a:r>
              <a:rPr lang="el-GR" dirty="0" smtClean="0">
                <a:solidFill>
                  <a:srgbClr val="FF0000"/>
                </a:solidFill>
              </a:rPr>
              <a:t>γραμμικού ελατηρίου </a:t>
            </a:r>
            <a:r>
              <a:rPr lang="el-GR" dirty="0" smtClean="0"/>
              <a:t>ισχύει</a:t>
            </a:r>
            <a:r>
              <a:rPr lang="en-US" dirty="0" smtClean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187553" y="4162772"/>
                <a:ext cx="4264767" cy="2348880"/>
              </a:xfrm>
              <a:prstGeom prst="rect">
                <a:avLst/>
              </a:prstGeom>
              <a:ln>
                <a:noFill/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𝑽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𝒚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𝒛</m:t>
                    </m:r>
                    <m:r>
                      <a:rPr lang="en-US" sz="2400" b="1" i="1" smtClean="0">
                        <a:latin typeface="Cambria Math"/>
                        <a:ea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2400" b="1" i="1" smtClean="0">
                        <a:latin typeface="Cambria Math"/>
                        <a:ea typeface="Cambria Math" panose="02040503050406030204" pitchFamily="18" charset="0"/>
                      </a:rPr>
                      <m:t>𝒌</m:t>
                    </m:r>
                    <m:sSup>
                      <m:sSupPr>
                        <m:ctrlP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4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endParaRPr lang="en-US" sz="2400" b="1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7553" y="4162772"/>
                <a:ext cx="4264767" cy="234888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/>
          <p:cNvSpPr/>
          <p:nvPr/>
        </p:nvSpPr>
        <p:spPr>
          <a:xfrm>
            <a:off x="2699792" y="4941168"/>
            <a:ext cx="4039469" cy="7920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292910" y="2594182"/>
                <a:ext cx="2558179" cy="576064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latin typeface="Cambria Math"/>
                          <a:ea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2400" b="1" i="1" dirty="0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 smtClean="0">
                              <a:latin typeface="Cambria Math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2400" b="1" i="1" dirty="0" smtClean="0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b="1" i="1" dirty="0" smtClean="0">
                          <a:latin typeface="Cambria Math"/>
                          <a:ea typeface="Cambria Math" panose="02040503050406030204" pitchFamily="18" charset="0"/>
                        </a:rPr>
                        <m:t>𝒌𝒙</m:t>
                      </m:r>
                    </m:oMath>
                  </m:oMathPara>
                </a14:m>
                <a:endParaRPr lang="en-US" sz="2400" b="1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2910" y="2594182"/>
                <a:ext cx="2558179" cy="576064"/>
              </a:xfrm>
              <a:prstGeom prst="rect">
                <a:avLst/>
              </a:prstGeom>
              <a:blipFill rotWithShape="1">
                <a:blip r:embed="rId4"/>
                <a:stretch>
                  <a:fillRect b="-520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Θέση περιεχομένου 3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827584" y="3284984"/>
                <a:ext cx="8136904" cy="1368152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 algn="just">
                  <a:buNone/>
                </a:pPr>
                <a:r>
                  <a:rPr lang="el-GR" b="1" dirty="0" smtClean="0"/>
                  <a:t>Όπου</a:t>
                </a:r>
                <a:r>
                  <a:rPr lang="en-US" b="1" dirty="0" smtClean="0"/>
                  <a:t> </a:t>
                </a:r>
                <a:r>
                  <a:rPr lang="el-GR" b="1" dirty="0" smtClean="0"/>
                  <a:t>η παράμετρος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𝒌</m:t>
                    </m:r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l-GR" b="1" dirty="0" smtClean="0"/>
                  <a:t>ονομάζεται</a:t>
                </a:r>
                <a:r>
                  <a:rPr lang="el-GR" b="1" dirty="0" smtClean="0">
                    <a:solidFill>
                      <a:srgbClr val="FF0000"/>
                    </a:solidFill>
                  </a:rPr>
                  <a:t> στιβαρότητα ή σταθερά του ελατηρίου </a:t>
                </a:r>
                <a:r>
                  <a:rPr lang="el-GR" b="1" dirty="0" smtClean="0"/>
                  <a:t>.</a:t>
                </a:r>
              </a:p>
              <a:p>
                <a:pPr marL="0" indent="0" algn="just">
                  <a:buNone/>
                </a:pPr>
                <a:r>
                  <a:rPr lang="el-GR" b="1" dirty="0" smtClean="0"/>
                  <a:t>Η συνάρτηση Δυναμικού του γραμμικού ελατηρίου δίνεται από την σχέση</a:t>
                </a:r>
                <a:r>
                  <a:rPr lang="en-US" b="1" dirty="0" smtClean="0"/>
                  <a:t>:</a:t>
                </a:r>
              </a:p>
            </p:txBody>
          </p:sp>
        </mc:Choice>
        <mc:Fallback xmlns="">
          <p:sp>
            <p:nvSpPr>
              <p:cNvPr id="31" name="Θέση περιεχομένου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827584" y="3284984"/>
                <a:ext cx="8136904" cy="1368152"/>
              </a:xfrm>
              <a:blipFill rotWithShape="1">
                <a:blip r:embed="rId5"/>
                <a:stretch>
                  <a:fillRect l="-974" t="-4911" r="-974" b="-892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Θέση περιεχομένου 3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827584" y="5949280"/>
                <a:ext cx="8136904" cy="720080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 algn="just">
                  <a:buNone/>
                </a:pPr>
                <a:r>
                  <a:rPr lang="el-GR" b="1" dirty="0" smtClean="0"/>
                  <a:t>Όπου</a:t>
                </a:r>
                <a:r>
                  <a:rPr lang="en-US" b="1" dirty="0" smtClean="0"/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𝒙</m:t>
                    </m:r>
                  </m:oMath>
                </a14:m>
                <a:r>
                  <a:rPr lang="en-US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l-GR" b="1" dirty="0" smtClean="0"/>
                  <a:t>είναι η</a:t>
                </a:r>
                <a:r>
                  <a:rPr lang="el-GR" b="1" dirty="0" smtClean="0">
                    <a:solidFill>
                      <a:srgbClr val="FF0000"/>
                    </a:solidFill>
                  </a:rPr>
                  <a:t> επιμήκυνση του ελατηρίου από την απαραμόρφωτη θέση</a:t>
                </a:r>
                <a:r>
                  <a:rPr lang="el-GR" b="1" dirty="0" smtClean="0"/>
                  <a:t>.</a:t>
                </a:r>
              </a:p>
            </p:txBody>
          </p:sp>
        </mc:Choice>
        <mc:Fallback xmlns="">
          <p:sp>
            <p:nvSpPr>
              <p:cNvPr id="32" name="Θέση περιεχομένου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827584" y="5949280"/>
                <a:ext cx="8136904" cy="720080"/>
              </a:xfrm>
              <a:blipFill rotWithShape="1">
                <a:blip r:embed="rId6"/>
                <a:stretch>
                  <a:fillRect l="-974" t="-9322" r="-974" b="-1355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665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84176"/>
          </a:xfrm>
        </p:spPr>
        <p:txBody>
          <a:bodyPr>
            <a:normAutofit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</a:t>
            </a:r>
            <a:r>
              <a:rPr lang="el-GR" dirty="0" smtClean="0"/>
              <a:t>3: Κίνηση σε κυκλική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στεφάνη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5066729" y="1565102"/>
            <a:ext cx="4041775" cy="63976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Δεδομένα</a:t>
            </a:r>
            <a:endParaRPr lang="el-G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Θέση περιεχομένου 3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4645025" y="2286024"/>
                <a:ext cx="4041775" cy="4167312"/>
              </a:xfrm>
            </p:spPr>
            <p:txBody>
              <a:bodyPr>
                <a:normAutofit fontScale="92500" lnSpcReduction="20000"/>
              </a:bodyPr>
              <a:lstStyle/>
              <a:p>
                <a:pPr algn="just"/>
                <a:r>
                  <a:rPr lang="el-GR" dirty="0" smtClean="0"/>
                  <a:t>Μηχανικό εξάρτημα μάζας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𝑚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l-GR" dirty="0" smtClean="0"/>
                  <a:t>κινείται με αμελητέες τριβές (</a:t>
                </a:r>
                <a14:m>
                  <m:oMath xmlns:m="http://schemas.openxmlformats.org/officeDocument/2006/math">
                    <m:r>
                      <a:rPr lang="el-GR" b="0" i="1" smtClean="0">
                        <a:latin typeface="Cambria Math"/>
                      </a:rPr>
                      <m:t>𝜇</m:t>
                    </m:r>
                    <m:r>
                      <a:rPr lang="el-GR" b="0" i="1" smtClean="0">
                        <a:latin typeface="Cambria Math"/>
                      </a:rPr>
                      <m:t>=0)</m:t>
                    </m:r>
                  </m:oMath>
                </a14:m>
                <a:r>
                  <a:rPr lang="el-GR" dirty="0" smtClean="0"/>
                  <a:t> σε κατακόρυφη κυκλική στεφάνη ακτίνας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𝑅</m:t>
                    </m:r>
                  </m:oMath>
                </a14:m>
                <a:r>
                  <a:rPr lang="en-US" dirty="0" smtClean="0"/>
                  <a:t>:</a:t>
                </a:r>
              </a:p>
              <a:p>
                <a:pPr algn="just"/>
                <a:r>
                  <a:rPr lang="el-GR" dirty="0" smtClean="0"/>
                  <a:t>Η μάζα είναι συνδεμένη με γραμμικό ελατήριο με συντελεστή στιβαρότητας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𝑘</m:t>
                    </m:r>
                    <m:r>
                      <a:rPr lang="en-US" b="0" i="1" smtClean="0">
                        <a:latin typeface="Cambria Math"/>
                      </a:rPr>
                      <m:t>.</m:t>
                    </m:r>
                  </m:oMath>
                </a14:m>
                <a:endParaRPr lang="en-US" dirty="0" smtClean="0"/>
              </a:p>
              <a:p>
                <a:pPr algn="just"/>
                <a:r>
                  <a:rPr lang="el-GR" dirty="0" smtClean="0"/>
                  <a:t>Το άλλο άκρο του ελατηρίου συνδέεται με ακίνητο σημείο Ο’, σε απόσταση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𝑟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l-GR" dirty="0" smtClean="0"/>
                  <a:t>από το κέντρο της στεφάνης.</a:t>
                </a:r>
              </a:p>
              <a:p>
                <a:pPr algn="just"/>
                <a:r>
                  <a:rPr lang="el-GR" dirty="0" smtClean="0"/>
                  <a:t>Δίνεται η ταχύτητα της μάζας στη θέση Β</a:t>
                </a:r>
                <a:r>
                  <a:rPr lang="en-US" dirty="0" smtClean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l-GR" b="0" i="0" smtClean="0">
                            <a:latin typeface="Cambria Math"/>
                          </a:rPr>
                          <m:t>Β</m:t>
                        </m:r>
                      </m:sub>
                    </m:sSub>
                  </m:oMath>
                </a14:m>
                <a:endParaRPr lang="en-US" dirty="0" smtClean="0"/>
              </a:p>
            </p:txBody>
          </p:sp>
        </mc:Choice>
        <mc:Fallback xmlns="">
          <p:sp>
            <p:nvSpPr>
              <p:cNvPr id="4" name="Θέση περιεχομένου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4645025" y="2286024"/>
                <a:ext cx="4041775" cy="4167312"/>
              </a:xfrm>
              <a:blipFill rotWithShape="1">
                <a:blip r:embed="rId3"/>
                <a:stretch>
                  <a:fillRect l="-1810" t="-2339" r="-196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24</a:t>
            </a:fld>
            <a:endParaRPr lang="el-GR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Κυκλική Στεφάνη</a:t>
            </a:r>
            <a:endParaRPr lang="el-GR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22901"/>
            <a:ext cx="3744416" cy="361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143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84176"/>
          </a:xfrm>
        </p:spPr>
        <p:txBody>
          <a:bodyPr>
            <a:normAutofit/>
          </a:bodyPr>
          <a:lstStyle/>
          <a:p>
            <a:r>
              <a:rPr lang="el-GR" dirty="0" smtClean="0"/>
              <a:t>Εφαρμογή</a:t>
            </a:r>
            <a:r>
              <a:rPr lang="en-US" dirty="0" smtClean="0"/>
              <a:t> </a:t>
            </a:r>
            <a:r>
              <a:rPr lang="el-GR" dirty="0" smtClean="0"/>
              <a:t>3: Κίνηση σε κυκλική</a:t>
            </a:r>
            <a:br>
              <a:rPr lang="el-GR" dirty="0" smtClean="0"/>
            </a:br>
            <a:r>
              <a:rPr lang="el-GR" dirty="0"/>
              <a:t> </a:t>
            </a:r>
            <a:r>
              <a:rPr lang="el-GR" dirty="0" smtClean="0"/>
              <a:t>      στεφάνη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sz="quarter" idx="3"/>
          </p:nvPr>
        </p:nvSpPr>
        <p:spPr>
          <a:xfrm>
            <a:off x="5066729" y="1565102"/>
            <a:ext cx="4041775" cy="63976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Ζητούμενα</a:t>
            </a:r>
            <a:endParaRPr lang="el-G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Θέση περιεχομένου 3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4645025" y="2286024"/>
                <a:ext cx="4041775" cy="4167312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el-GR" dirty="0" smtClean="0"/>
                  <a:t>Να προσδιορισθεί η  η ταχύτητα της μάζας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𝑚</m:t>
                    </m:r>
                  </m:oMath>
                </a14:m>
                <a:r>
                  <a:rPr lang="el-GR" dirty="0" smtClean="0"/>
                  <a:t> στις θέσεις Α και Γ</a:t>
                </a:r>
                <a:r>
                  <a:rPr lang="en-US" dirty="0" smtClean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A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  <a:r>
                  <a:rPr lang="el-GR" dirty="0" smtClean="0"/>
                  <a:t>και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l-GR" b="0" i="0" smtClean="0">
                            <a:latin typeface="Cambria Math"/>
                          </a:rPr>
                          <m:t>Γ</m:t>
                        </m:r>
                      </m:sub>
                    </m:sSub>
                  </m:oMath>
                </a14:m>
                <a:endParaRPr lang="en-US" dirty="0" smtClean="0"/>
              </a:p>
            </p:txBody>
          </p:sp>
        </mc:Choice>
        <mc:Fallback xmlns="">
          <p:sp>
            <p:nvSpPr>
              <p:cNvPr id="4" name="Θέση περιεχομένου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4645025" y="2286024"/>
                <a:ext cx="4041775" cy="4167312"/>
              </a:xfrm>
              <a:blipFill rotWithShape="1">
                <a:blip r:embed="rId3"/>
                <a:stretch>
                  <a:fillRect l="-2112" t="-1170" r="-226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25</a:t>
            </a:fld>
            <a:endParaRPr lang="el-GR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Κυκλική Στεφάνη</a:t>
            </a:r>
            <a:endParaRPr lang="el-GR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22901"/>
            <a:ext cx="3744416" cy="361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588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4644008" y="1700808"/>
            <a:ext cx="4041775" cy="8640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sz="2200" b="1" u="sng" dirty="0" smtClean="0"/>
              <a:t>Βήμα 1</a:t>
            </a:r>
            <a:r>
              <a:rPr lang="en-US" sz="2200" b="1" dirty="0" smtClean="0"/>
              <a:t>: </a:t>
            </a:r>
            <a:r>
              <a:rPr lang="el-GR" sz="2200" b="1" dirty="0" smtClean="0"/>
              <a:t>Επιλογή συστήματος και ΔΕΣ.</a:t>
            </a:r>
          </a:p>
          <a:p>
            <a:pPr marL="457200" indent="-457200" algn="just">
              <a:buFont typeface="+mj-lt"/>
              <a:buAutoNum type="alphaLcPeriod"/>
            </a:pPr>
            <a:endParaRPr lang="el-GR" dirty="0" smtClean="0"/>
          </a:p>
          <a:p>
            <a:pPr marL="457200" indent="-457200" algn="just">
              <a:buFont typeface="+mj-lt"/>
              <a:buAutoNum type="alphaLcPeriod"/>
            </a:pPr>
            <a:endParaRPr lang="el-GR" dirty="0" smtClean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26</a:t>
            </a:fld>
            <a:endParaRPr lang="el-GR" dirty="0"/>
          </a:p>
        </p:txBody>
      </p:sp>
      <p:sp>
        <p:nvSpPr>
          <p:cNvPr id="10" name="Θέση κειμένου 2"/>
          <p:cNvSpPr txBox="1">
            <a:spLocks/>
          </p:cNvSpPr>
          <p:nvPr/>
        </p:nvSpPr>
        <p:spPr>
          <a:xfrm>
            <a:off x="4644007" y="2492896"/>
            <a:ext cx="4041775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u="sng" dirty="0" smtClean="0"/>
              <a:t>Βήμα 2</a:t>
            </a:r>
            <a:r>
              <a:rPr lang="el-GR" sz="2200" dirty="0" smtClean="0"/>
              <a:t>:  Εξισώσεις Κίνησης ή Αρχές (1.Ώσης-Ορμής/2.Στροφικής Ώσης-Στροφορμής/3.Έργου Ενέργειας)</a:t>
            </a:r>
            <a:endParaRPr lang="el-GR" sz="2200" dirty="0"/>
          </a:p>
        </p:txBody>
      </p:sp>
      <p:sp>
        <p:nvSpPr>
          <p:cNvPr id="13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Εφαρμογή</a:t>
            </a:r>
            <a:r>
              <a:rPr lang="en-US" dirty="0"/>
              <a:t> </a:t>
            </a:r>
            <a:r>
              <a:rPr lang="el-GR" dirty="0"/>
              <a:t>3: Κίνηση σε κυκλική</a:t>
            </a:r>
            <a:br>
              <a:rPr lang="el-GR" dirty="0"/>
            </a:br>
            <a:r>
              <a:rPr lang="el-GR" dirty="0"/>
              <a:t>       στεφάνη</a:t>
            </a:r>
          </a:p>
        </p:txBody>
      </p:sp>
      <p:sp>
        <p:nvSpPr>
          <p:cNvPr id="15" name="Θέση κειμένου 2"/>
          <p:cNvSpPr txBox="1">
            <a:spLocks/>
          </p:cNvSpPr>
          <p:nvPr/>
        </p:nvSpPr>
        <p:spPr>
          <a:xfrm>
            <a:off x="4644008" y="3140968"/>
            <a:ext cx="4041775" cy="10081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dirty="0" smtClean="0"/>
              <a:t>Εφαρμόζουμε την </a:t>
            </a:r>
            <a:r>
              <a:rPr lang="el-GR" sz="2200" u="sng" dirty="0" smtClean="0"/>
              <a:t>Αρχή Έργου Ενέργειας</a:t>
            </a:r>
            <a:r>
              <a:rPr lang="el-GR" sz="2200" dirty="0" smtClean="0"/>
              <a:t> για το σύστημα.</a:t>
            </a:r>
            <a:endParaRPr lang="el-GR" sz="2200" dirty="0"/>
          </a:p>
        </p:txBody>
      </p:sp>
      <p:sp>
        <p:nvSpPr>
          <p:cNvPr id="17" name="Rectangle 16"/>
          <p:cNvSpPr/>
          <p:nvPr/>
        </p:nvSpPr>
        <p:spPr>
          <a:xfrm>
            <a:off x="899592" y="4955867"/>
            <a:ext cx="7920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400" b="1" dirty="0" smtClean="0"/>
              <a:t>Συντηρητικές Δυνάμεις                      Δυναμική Ενέργεια   </a:t>
            </a:r>
            <a:endParaRPr lang="el-GR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051720" y="5531931"/>
                <a:ext cx="936104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i="1" smtClean="0">
                          <a:latin typeface="Cambria Math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/>
                          <a:ea typeface="Cambria Math" panose="02040503050406030204" pitchFamily="18" charset="0"/>
                        </a:rPr>
                        <m:t>𝒎𝒈</m:t>
                      </m:r>
                    </m:oMath>
                  </m:oMathPara>
                </a14:m>
                <a:endParaRPr lang="en-US" sz="2400" b="1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US" sz="24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sz="24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/>
                            <a:ea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l-GR" sz="2400" b="1" i="1" smtClean="0">
                            <a:latin typeface="Cambria Math"/>
                            <a:ea typeface="Cambria Math" panose="02040503050406030204" pitchFamily="18" charset="0"/>
                          </a:rPr>
                          <m:t>𝜺𝝀</m:t>
                        </m:r>
                      </m:sub>
                    </m:sSub>
                  </m:oMath>
                </a14:m>
                <a:endParaRPr lang="en-US" sz="24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5531931"/>
                <a:ext cx="936104" cy="830997"/>
              </a:xfrm>
              <a:prstGeom prst="rect">
                <a:avLst/>
              </a:prstGeom>
              <a:blipFill rotWithShape="1">
                <a:blip r:embed="rId3"/>
                <a:stretch>
                  <a:fillRect b="-219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5724128" y="5459923"/>
                <a:ext cx="1728192" cy="9934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  <a:ea typeface="Cambria Math" panose="02040503050406030204" pitchFamily="18" charset="0"/>
                        </a:rPr>
                        <m:t>𝒎𝒈𝒛</m:t>
                      </m:r>
                      <m:r>
                        <a:rPr lang="en-US" sz="2400" b="1" i="1" smtClean="0">
                          <a:latin typeface="Cambria Math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n-US" sz="2400" b="1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>
                            <a:latin typeface="Cambria Math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2400" b="1" i="1">
                        <a:latin typeface="Cambria Math"/>
                        <a:ea typeface="Cambria Math" panose="02040503050406030204" pitchFamily="18" charset="0"/>
                      </a:rPr>
                      <m:t>𝒌</m:t>
                    </m:r>
                    <m:sSup>
                      <m:sSupPr>
                        <m:ctrlPr>
                          <a:rPr lang="en-US" sz="2400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latin typeface="Cambria Math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2400" b="1" i="1">
                            <a:latin typeface="Cambria Math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4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  <m:t>𝑽</m:t>
                        </m:r>
                        <m:r>
                          <a:rPr lang="en-US" sz="24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′</m:t>
                        </m:r>
                      </m:e>
                      <m:sub>
                        <m:r>
                          <a:rPr lang="en-US" sz="2400" b="1" i="1" dirty="0">
                            <a:latin typeface="Cambria Math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endParaRPr lang="en-US" sz="24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5459923"/>
                <a:ext cx="1728192" cy="993413"/>
              </a:xfrm>
              <a:prstGeom prst="rect">
                <a:avLst/>
              </a:prstGeom>
              <a:blipFill rotWithShape="1">
                <a:blip r:embed="rId4"/>
                <a:stretch>
                  <a:fillRect b="-429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5"/>
            <a:ext cx="4176463" cy="3543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975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περιεχομένου 3"/>
          <p:cNvSpPr>
            <a:spLocks noGrp="1"/>
          </p:cNvSpPr>
          <p:nvPr>
            <p:ph sz="quarter" idx="4"/>
          </p:nvPr>
        </p:nvSpPr>
        <p:spPr>
          <a:xfrm>
            <a:off x="4644008" y="1700808"/>
            <a:ext cx="4041775" cy="8640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sz="2200" b="1" u="sng" dirty="0" smtClean="0"/>
              <a:t>Βήμα 1</a:t>
            </a:r>
            <a:r>
              <a:rPr lang="en-US" sz="2200" b="1" dirty="0" smtClean="0"/>
              <a:t>: </a:t>
            </a:r>
            <a:r>
              <a:rPr lang="el-GR" sz="2200" b="1" dirty="0" smtClean="0"/>
              <a:t>Επιλογή συστήματος και ΔΕΣ.</a:t>
            </a:r>
          </a:p>
          <a:p>
            <a:pPr marL="457200" indent="-457200" algn="just">
              <a:buFont typeface="+mj-lt"/>
              <a:buAutoNum type="alphaLcPeriod"/>
            </a:pPr>
            <a:endParaRPr lang="el-GR" dirty="0" smtClean="0"/>
          </a:p>
          <a:p>
            <a:pPr marL="457200" indent="-457200" algn="just">
              <a:buFont typeface="+mj-lt"/>
              <a:buAutoNum type="alphaLcPeriod"/>
            </a:pPr>
            <a:endParaRPr lang="el-GR" dirty="0" smtClean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27</a:t>
            </a:fld>
            <a:endParaRPr lang="el-GR" dirty="0"/>
          </a:p>
        </p:txBody>
      </p:sp>
      <p:sp>
        <p:nvSpPr>
          <p:cNvPr id="10" name="Θέση κειμένου 2"/>
          <p:cNvSpPr txBox="1">
            <a:spLocks/>
          </p:cNvSpPr>
          <p:nvPr/>
        </p:nvSpPr>
        <p:spPr>
          <a:xfrm>
            <a:off x="4644007" y="2492896"/>
            <a:ext cx="4041775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u="sng" dirty="0" smtClean="0"/>
              <a:t>Βήμα 2</a:t>
            </a:r>
            <a:r>
              <a:rPr lang="el-GR" sz="2200" dirty="0" smtClean="0"/>
              <a:t>:  Εξισώσεις Κίνησης ή Αρχές (1.Ώσης-Ορμής/2.Στροφικής Ώσης-Στροφορμής/3.Έργου Ενέργειας)</a:t>
            </a:r>
            <a:endParaRPr lang="el-GR" sz="2200" dirty="0"/>
          </a:p>
        </p:txBody>
      </p:sp>
      <p:sp>
        <p:nvSpPr>
          <p:cNvPr id="13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Εφαρμογή</a:t>
            </a:r>
            <a:r>
              <a:rPr lang="en-US" dirty="0"/>
              <a:t> </a:t>
            </a:r>
            <a:r>
              <a:rPr lang="el-GR" dirty="0"/>
              <a:t>3: Κίνηση σε κυκλική</a:t>
            </a:r>
            <a:br>
              <a:rPr lang="el-GR" dirty="0"/>
            </a:br>
            <a:r>
              <a:rPr lang="el-GR" dirty="0"/>
              <a:t>       στεφάνη</a:t>
            </a:r>
          </a:p>
        </p:txBody>
      </p:sp>
      <p:sp>
        <p:nvSpPr>
          <p:cNvPr id="15" name="Θέση κειμένου 2"/>
          <p:cNvSpPr txBox="1">
            <a:spLocks/>
          </p:cNvSpPr>
          <p:nvPr/>
        </p:nvSpPr>
        <p:spPr>
          <a:xfrm>
            <a:off x="4644008" y="3140968"/>
            <a:ext cx="4041775" cy="10081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dirty="0" smtClean="0"/>
              <a:t>Εφαρμόζουμε την </a:t>
            </a:r>
            <a:r>
              <a:rPr lang="el-GR" sz="2200" u="sng" dirty="0" smtClean="0"/>
              <a:t>Αρχή Έργου Ενέργειας</a:t>
            </a:r>
            <a:r>
              <a:rPr lang="el-GR" sz="2200" dirty="0" smtClean="0"/>
              <a:t> για το σύστημα.</a:t>
            </a:r>
            <a:endParaRPr lang="el-GR" sz="2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899592" y="4797152"/>
                <a:ext cx="792088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 b="1" dirty="0" smtClean="0"/>
                  <a:t> </a:t>
                </a:r>
                <a:r>
                  <a:rPr lang="el-GR" sz="2400" b="1" dirty="0" smtClean="0"/>
                  <a:t>Μη Συντηρητικές Δυνάμεις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400" b="1" i="1" smtClean="0">
                            <a:latin typeface="Cambria Math"/>
                            <a:ea typeface="Cambria Math" panose="02040503050406030204" pitchFamily="18" charset="0"/>
                          </a:rPr>
                          <m:t>                           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𝑾</m:t>
                        </m:r>
                      </m:e>
                      <m:sub>
                        <m: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𝒏𝒄</m:t>
                        </m:r>
                      </m:sub>
                    </m:sSub>
                  </m:oMath>
                </a14:m>
                <a:r>
                  <a:rPr lang="el-GR" sz="2400" b="1" dirty="0" smtClean="0"/>
                  <a:t>  </a:t>
                </a:r>
                <a:endParaRPr lang="el-GR" sz="2400" b="1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4797152"/>
                <a:ext cx="7920880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385" t="-10526" b="-2894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051720" y="5373216"/>
                <a:ext cx="93610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i="1" smtClean="0">
                          <a:latin typeface="Cambria Math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l-GR" sz="2400" b="1" i="0" smtClean="0">
                          <a:latin typeface="Cambria Math"/>
                          <a:ea typeface="Cambria Math" panose="02040503050406030204" pitchFamily="18" charset="0"/>
                        </a:rPr>
                        <m:t>𝚴</m:t>
                      </m:r>
                    </m:oMath>
                  </m:oMathPara>
                </a14:m>
                <a:endParaRPr lang="en-US" sz="24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5373216"/>
                <a:ext cx="936104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5724128" y="5301208"/>
                <a:ext cx="172819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i="1" smtClean="0">
                          <a:latin typeface="Cambria Math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US" sz="24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5301208"/>
                <a:ext cx="1728192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-36512" y="6021288"/>
                <a:ext cx="3491880" cy="75494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𝑛𝑐</m:t>
                          </m:r>
                        </m:sub>
                      </m:sSub>
                      <m:r>
                        <a:rPr lang="el-GR" sz="32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l-GR" sz="3200" i="1" smtClean="0">
                          <a:latin typeface="Cambria Math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320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6021288"/>
                <a:ext cx="3491880" cy="75494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339752" y="6023560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6023560"/>
                <a:ext cx="936104" cy="78981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Θέση κειμένου 7"/>
          <p:cNvSpPr txBox="1">
            <a:spLocks/>
          </p:cNvSpPr>
          <p:nvPr/>
        </p:nvSpPr>
        <p:spPr>
          <a:xfrm>
            <a:off x="3131840" y="6165304"/>
            <a:ext cx="5328592" cy="52636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l-GR" sz="2400" b="1" dirty="0" smtClean="0">
                <a:solidFill>
                  <a:srgbClr val="FF0000"/>
                </a:solidFill>
              </a:rPr>
              <a:t>Αρχή Διατήρησης Μηχανικής Ενέργειας</a:t>
            </a:r>
            <a:endParaRPr lang="el-GR" sz="2400" b="1" i="1" dirty="0">
              <a:solidFill>
                <a:srgbClr val="FF0000"/>
              </a:solidFill>
            </a:endParaRPr>
          </a:p>
        </p:txBody>
      </p:sp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5"/>
            <a:ext cx="4176463" cy="3384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889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28</a:t>
            </a:fld>
            <a:endParaRPr lang="el-GR" dirty="0"/>
          </a:p>
        </p:txBody>
      </p:sp>
      <p:sp>
        <p:nvSpPr>
          <p:cNvPr id="10" name="Θέση κειμένου 2"/>
          <p:cNvSpPr txBox="1">
            <a:spLocks/>
          </p:cNvSpPr>
          <p:nvPr/>
        </p:nvSpPr>
        <p:spPr>
          <a:xfrm>
            <a:off x="602233" y="1772816"/>
            <a:ext cx="8218239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u="sng" dirty="0" smtClean="0"/>
              <a:t>Βήμα 2</a:t>
            </a:r>
            <a:r>
              <a:rPr lang="el-GR" sz="2200" dirty="0" smtClean="0"/>
              <a:t>:  Εφαρμόζω την Αρχή Διατήρησης της Μηχανικής Ενέργειας από την Θέση Α στην Θέση Β</a:t>
            </a:r>
            <a:r>
              <a:rPr lang="en-US" sz="2200" dirty="0" smtClean="0"/>
              <a:t>:</a:t>
            </a:r>
            <a:endParaRPr lang="el-GR" sz="2200" dirty="0"/>
          </a:p>
        </p:txBody>
      </p:sp>
      <p:sp>
        <p:nvSpPr>
          <p:cNvPr id="13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Εφαρμογή</a:t>
            </a:r>
            <a:r>
              <a:rPr lang="en-US" dirty="0"/>
              <a:t> </a:t>
            </a:r>
            <a:r>
              <a:rPr lang="el-GR" dirty="0"/>
              <a:t>3: Κίνηση σε κυκλική</a:t>
            </a:r>
            <a:br>
              <a:rPr lang="el-GR" dirty="0"/>
            </a:br>
            <a:r>
              <a:rPr lang="el-GR" dirty="0"/>
              <a:t>       στεφάνη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230761" y="2780928"/>
                <a:ext cx="306943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US" sz="2400">
                          <a:latin typeface="Cambria Math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US" sz="2400" i="1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l-GR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sz="2400">
                          <a:latin typeface="Cambria Math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0761" y="2780928"/>
                <a:ext cx="3069431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6156176" y="2827094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(1)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39552" y="3068960"/>
                <a:ext cx="2304256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US" sz="2400" i="1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</m:e>
                        <m:sup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068960"/>
                <a:ext cx="2304256" cy="78380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539552" y="3869332"/>
                <a:ext cx="2304256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sz="2400" i="1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e>
                        <m:sup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869332"/>
                <a:ext cx="2304256" cy="78380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467544" y="4695527"/>
                <a:ext cx="569558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US" sz="2400" i="1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0+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′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𝑚𝑔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0+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′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695527"/>
                <a:ext cx="5695586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28542" y="5309492"/>
                <a:ext cx="5695586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sz="2400" i="1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𝑘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sz="2400" b="0" i="0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Β</m:t>
                              </m:r>
                            </m:sub>
                          </m:sSub>
                        </m:e>
                        <m:sup>
                          <m:r>
                            <a:rPr lang="el-GR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′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𝑚𝑔𝑅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42" y="5309492"/>
                <a:ext cx="5695586" cy="78380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-828600" y="6103243"/>
                <a:ext cx="8431890" cy="5661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𝑂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𝑂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−(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28600" y="6103243"/>
                <a:ext cx="8431890" cy="56611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ight Brace 23"/>
          <p:cNvSpPr/>
          <p:nvPr/>
        </p:nvSpPr>
        <p:spPr>
          <a:xfrm>
            <a:off x="6487166" y="3398096"/>
            <a:ext cx="108012" cy="3127248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804248" y="4614886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4248" y="4614886"/>
                <a:ext cx="936104" cy="78981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/>
          <p:cNvSpPr/>
          <p:nvPr/>
        </p:nvSpPr>
        <p:spPr>
          <a:xfrm>
            <a:off x="3563888" y="2780928"/>
            <a:ext cx="24482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62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29</a:t>
            </a:fld>
            <a:endParaRPr lang="el-GR" dirty="0"/>
          </a:p>
        </p:txBody>
      </p:sp>
      <p:sp>
        <p:nvSpPr>
          <p:cNvPr id="10" name="Θέση κειμένου 2"/>
          <p:cNvSpPr txBox="1">
            <a:spLocks/>
          </p:cNvSpPr>
          <p:nvPr/>
        </p:nvSpPr>
        <p:spPr>
          <a:xfrm>
            <a:off x="602233" y="1772816"/>
            <a:ext cx="8218239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u="sng" dirty="0" smtClean="0"/>
              <a:t>Βήμα 2</a:t>
            </a:r>
            <a:r>
              <a:rPr lang="el-GR" sz="2200" dirty="0" smtClean="0"/>
              <a:t>:  Εφαρμόζω την Αρχή Διατήρησης της Μηχανικής Ενέργειας από την Θέση Α στην Θέση Β</a:t>
            </a:r>
            <a:r>
              <a:rPr lang="en-US" sz="2200" dirty="0" smtClean="0"/>
              <a:t>:</a:t>
            </a:r>
            <a:endParaRPr lang="el-GR" sz="2200" dirty="0"/>
          </a:p>
        </p:txBody>
      </p:sp>
      <p:sp>
        <p:nvSpPr>
          <p:cNvPr id="13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Εφαρμογή</a:t>
            </a:r>
            <a:r>
              <a:rPr lang="en-US" dirty="0"/>
              <a:t> </a:t>
            </a:r>
            <a:r>
              <a:rPr lang="el-GR" dirty="0"/>
              <a:t>3: Κίνηση σε κυκλική</a:t>
            </a:r>
            <a:br>
              <a:rPr lang="el-GR" dirty="0"/>
            </a:br>
            <a:r>
              <a:rPr lang="el-GR" dirty="0"/>
              <a:t>       στεφάνη</a:t>
            </a:r>
          </a:p>
        </p:txBody>
      </p:sp>
      <p:sp>
        <p:nvSpPr>
          <p:cNvPr id="7" name="Rectangle 6"/>
          <p:cNvSpPr/>
          <p:nvPr/>
        </p:nvSpPr>
        <p:spPr>
          <a:xfrm>
            <a:off x="611560" y="2993442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(1)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34538" y="2783200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538" y="2783200"/>
                <a:ext cx="936104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388582" y="2738909"/>
                <a:ext cx="8431890" cy="7936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</m:e>
                        <m:sup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e>
                        <m:sup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𝑘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2400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i="1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  <m:t>𝑅</m:t>
                                      </m:r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400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i="1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−(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  <m:r>
                                <m:rPr>
                                  <m:nor/>
                                </m:rPr>
                                <a:rPr lang="el-GR" sz="2400" dirty="0"/>
                                <m:t> </m:t>
                              </m:r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dirty="0">
                          <a:latin typeface="Cambria Math"/>
                        </a:rPr>
                        <m:t>+</m:t>
                      </m:r>
                      <m:r>
                        <a:rPr lang="en-US" sz="2400" b="0" i="0" dirty="0" smtClean="0">
                          <a:latin typeface="Cambria Math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sz="2400" b="0" i="0" dirty="0" smtClean="0">
                          <a:latin typeface="Cambria Math"/>
                        </a:rPr>
                        <m:t>gR</m:t>
                      </m:r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582" y="2738909"/>
                <a:ext cx="8431890" cy="79361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1547664" y="2708920"/>
            <a:ext cx="6264696" cy="10801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p:sp>
        <p:nvSpPr>
          <p:cNvPr id="17" name="Θέση κειμένου 2"/>
          <p:cNvSpPr txBox="1">
            <a:spLocks/>
          </p:cNvSpPr>
          <p:nvPr/>
        </p:nvSpPr>
        <p:spPr>
          <a:xfrm>
            <a:off x="611560" y="4005064"/>
            <a:ext cx="8218239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dirty="0" smtClean="0"/>
              <a:t>Στη συνέχεια εφαρμόζω την Αρχή Διατήρησης της Μηχανικής Ενέργειας από την Θέση Β στην Θέση Γ</a:t>
            </a:r>
            <a:r>
              <a:rPr lang="en-US" sz="2200" dirty="0" smtClean="0"/>
              <a:t>:</a:t>
            </a:r>
            <a:endParaRPr lang="el-GR" sz="2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3059832" y="5127575"/>
                <a:ext cx="306943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sz="2400" b="0" i="0" smtClean="0">
                              <a:latin typeface="Cambria Math"/>
                              <a:ea typeface="Cambria Math" panose="02040503050406030204" pitchFamily="18" charset="0"/>
                            </a:rPr>
                            <m:t>Β</m:t>
                          </m:r>
                        </m:sub>
                      </m:sSub>
                      <m:r>
                        <a:rPr lang="en-US" sz="2400">
                          <a:latin typeface="Cambria Math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sz="2400" b="0" i="0" smtClean="0">
                              <a:latin typeface="Cambria Math"/>
                              <a:ea typeface="Cambria Math" panose="02040503050406030204" pitchFamily="18" charset="0"/>
                            </a:rPr>
                            <m:t>Β</m:t>
                          </m:r>
                        </m:sub>
                      </m:sSub>
                      <m:r>
                        <a:rPr lang="en-US" sz="2400" i="1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l-GR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sz="2400" b="0" i="0" smtClean="0">
                              <a:latin typeface="Cambria Math"/>
                              <a:ea typeface="Cambria Math" panose="02040503050406030204" pitchFamily="18" charset="0"/>
                            </a:rPr>
                            <m:t>Γ</m:t>
                          </m:r>
                        </m:sub>
                      </m:sSub>
                      <m:r>
                        <a:rPr lang="en-US" sz="2400">
                          <a:latin typeface="Cambria Math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sz="2400" b="0" i="0" smtClean="0">
                              <a:latin typeface="Cambria Math"/>
                              <a:ea typeface="Cambria Math" panose="02040503050406030204" pitchFamily="18" charset="0"/>
                            </a:rPr>
                            <m:t>Γ</m:t>
                          </m:r>
                        </m:sub>
                      </m:sSub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5127575"/>
                <a:ext cx="3069431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/>
          <p:cNvSpPr/>
          <p:nvPr/>
        </p:nvSpPr>
        <p:spPr>
          <a:xfrm>
            <a:off x="6372200" y="5173741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(</a:t>
            </a:r>
            <a:r>
              <a:rPr lang="el-GR" b="1" dirty="0" smtClean="0"/>
              <a:t>2</a:t>
            </a:r>
            <a:r>
              <a:rPr lang="en-US" b="1" dirty="0" smtClean="0"/>
              <a:t>)</a:t>
            </a:r>
            <a:endParaRPr lang="el-GR" dirty="0"/>
          </a:p>
        </p:txBody>
      </p:sp>
      <p:sp>
        <p:nvSpPr>
          <p:cNvPr id="27" name="Rectangle 26"/>
          <p:cNvSpPr/>
          <p:nvPr/>
        </p:nvSpPr>
        <p:spPr>
          <a:xfrm>
            <a:off x="3203848" y="4941168"/>
            <a:ext cx="2592288" cy="7920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54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46856" y="1370186"/>
            <a:ext cx="8229600" cy="110872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l-GR" sz="2800" u="sng" dirty="0" smtClean="0"/>
              <a:t>Για Υλικό </a:t>
            </a:r>
            <a:r>
              <a:rPr lang="el-GR" sz="2800" u="sng" dirty="0"/>
              <a:t>Σ</a:t>
            </a:r>
            <a:r>
              <a:rPr lang="el-GR" sz="2800" u="sng" dirty="0" smtClean="0"/>
              <a:t>ημείο</a:t>
            </a:r>
            <a:endParaRPr lang="el-GR" sz="2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u="sng" dirty="0" smtClean="0"/>
              <a:t>Έργο</a:t>
            </a:r>
            <a:endParaRPr lang="el-GR" sz="2800" dirty="0"/>
          </a:p>
          <a:p>
            <a:pPr marL="0" indent="0">
              <a:buNone/>
            </a:pPr>
            <a:r>
              <a:rPr lang="el-GR" sz="2800" dirty="0" smtClean="0"/>
              <a:t>    </a:t>
            </a:r>
            <a:endParaRPr lang="en-US" sz="2800" dirty="0" smtClean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Αρχές Έργου - Ενέργειας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860032" y="2495168"/>
                <a:ext cx="417646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𝒅𝑾</m:t>
                    </m:r>
                    <m:r>
                      <a:rPr lang="en-US" sz="2400" b="1" i="1" smtClean="0">
                        <a:latin typeface="Cambria Math"/>
                      </a:rPr>
                      <m:t>=</m:t>
                    </m:r>
                    <m:bar>
                      <m:bar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barPr>
                      <m:e>
                        <m:r>
                          <a:rPr lang="en-US" sz="2400" b="1" i="1" smtClean="0">
                            <a:latin typeface="Cambria Math"/>
                          </a:rPr>
                          <m:t>𝑭</m:t>
                        </m:r>
                      </m:e>
                    </m:bar>
                  </m:oMath>
                </a14:m>
                <a:r>
                  <a:rPr lang="en-US" sz="2400" b="1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/>
                        <a:ea typeface="Cambria Math"/>
                      </a:rPr>
                      <m:t>∙</m:t>
                    </m:r>
                    <m:bar>
                      <m:barPr>
                        <m:ctrlPr>
                          <a:rPr lang="en-US" sz="2400" b="1" i="1" dirty="0" smtClean="0">
                            <a:latin typeface="Cambria Math"/>
                            <a:ea typeface="Cambria Math"/>
                          </a:rPr>
                        </m:ctrlPr>
                      </m:barPr>
                      <m:e>
                        <m:r>
                          <a:rPr lang="en-US" sz="2400" b="1" i="1" dirty="0" smtClean="0">
                            <a:latin typeface="Cambria Math"/>
                            <a:ea typeface="Cambria Math"/>
                          </a:rPr>
                          <m:t>𝒅𝒓</m:t>
                        </m:r>
                      </m:e>
                    </m:bar>
                  </m:oMath>
                </a14:m>
                <a:r>
                  <a:rPr lang="en-US" sz="2400" b="1" dirty="0" smtClean="0"/>
                  <a:t>                    (1)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2495168"/>
                <a:ext cx="4176464" cy="789816"/>
              </a:xfrm>
              <a:prstGeom prst="rect">
                <a:avLst/>
              </a:prstGeom>
              <a:blipFill rotWithShape="1">
                <a:blip r:embed="rId3"/>
                <a:stretch>
                  <a:fillRect l="-43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Θέση κειμένου 2"/>
          <p:cNvSpPr txBox="1">
            <a:spLocks/>
          </p:cNvSpPr>
          <p:nvPr/>
        </p:nvSpPr>
        <p:spPr>
          <a:xfrm>
            <a:off x="4645025" y="3293294"/>
            <a:ext cx="4041775" cy="63976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/>
              <a:t>M</a:t>
            </a:r>
            <a:r>
              <a:rPr lang="el-GR" sz="2400" dirty="0" smtClean="0"/>
              <a:t>ε ολοκλήρωση της (1) από την θέση (1) στη θέση (2) έχω</a:t>
            </a:r>
            <a:r>
              <a:rPr lang="en-US" sz="2400" dirty="0" smtClean="0"/>
              <a:t>:</a:t>
            </a: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752528" y="3933056"/>
                <a:ext cx="3491880" cy="2518008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/>
                        </a:rPr>
                        <m:t>𝑊</m:t>
                      </m:r>
                      <m:r>
                        <a:rPr lang="el-GR" sz="3200" b="0" i="0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l-GR" sz="32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2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2</m:t>
                          </m:r>
                        </m:sup>
                        <m:e>
                          <m:bar>
                            <m:bar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𝑭</m:t>
                              </m:r>
                            </m:e>
                          </m:bar>
                          <m:r>
                            <m:rPr>
                              <m:nor/>
                            </m:rPr>
                            <a:rPr lang="en-US" sz="2800" b="1" dirty="0"/>
                            <m:t> </m:t>
                          </m:r>
                          <m:r>
                            <a:rPr lang="en-US" sz="2800" b="1" i="1" dirty="0">
                              <a:latin typeface="Cambria Math"/>
                              <a:ea typeface="Cambria Math"/>
                            </a:rPr>
                            <m:t>∙</m:t>
                          </m:r>
                          <m:bar>
                            <m:barPr>
                              <m:ctrlPr>
                                <a:rPr lang="en-US" sz="2800" b="1" i="1" dirty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1" i="1" dirty="0">
                                  <a:latin typeface="Cambria Math"/>
                                  <a:ea typeface="Cambria Math"/>
                                </a:rPr>
                                <m:t>𝒅𝒓</m:t>
                              </m:r>
                            </m:e>
                          </m:bar>
                        </m:e>
                      </m:nary>
                    </m:oMath>
                  </m:oMathPara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2528" y="3933056"/>
                <a:ext cx="3491880" cy="251800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8250723" y="5007394"/>
            <a:ext cx="5325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(2)</a:t>
            </a:r>
            <a:endParaRPr lang="el-GR" sz="24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64904"/>
            <a:ext cx="4458816" cy="2571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876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30</a:t>
            </a:fld>
            <a:endParaRPr lang="el-GR" dirty="0"/>
          </a:p>
        </p:txBody>
      </p:sp>
      <p:sp>
        <p:nvSpPr>
          <p:cNvPr id="10" name="Θέση κειμένου 2"/>
          <p:cNvSpPr txBox="1">
            <a:spLocks/>
          </p:cNvSpPr>
          <p:nvPr/>
        </p:nvSpPr>
        <p:spPr>
          <a:xfrm>
            <a:off x="602233" y="1772816"/>
            <a:ext cx="8218239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u="sng" dirty="0" smtClean="0"/>
              <a:t>Βήμα 2</a:t>
            </a:r>
            <a:r>
              <a:rPr lang="el-GR" sz="2200" dirty="0" smtClean="0"/>
              <a:t>:  Εφαρμόζω την Αρχή Διατήρησης της Μηχανικής Ενέργειας από την Θέση Β στην Θέση Γ</a:t>
            </a:r>
            <a:r>
              <a:rPr lang="en-US" sz="2200" dirty="0" smtClean="0"/>
              <a:t>:</a:t>
            </a:r>
            <a:endParaRPr lang="el-GR" sz="2200" dirty="0"/>
          </a:p>
        </p:txBody>
      </p:sp>
      <p:sp>
        <p:nvSpPr>
          <p:cNvPr id="13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Εφαρμογή</a:t>
            </a:r>
            <a:r>
              <a:rPr lang="en-US" dirty="0"/>
              <a:t> </a:t>
            </a:r>
            <a:r>
              <a:rPr lang="el-GR" dirty="0"/>
              <a:t>3: Κίνηση σε κυκλική</a:t>
            </a:r>
            <a:br>
              <a:rPr lang="el-GR" dirty="0"/>
            </a:br>
            <a:r>
              <a:rPr lang="el-GR" dirty="0"/>
              <a:t>       στεφάνη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230761" y="2780928"/>
                <a:ext cx="306943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sz="2400" b="0" i="0" smtClean="0">
                              <a:latin typeface="Cambria Math"/>
                              <a:ea typeface="Cambria Math" panose="02040503050406030204" pitchFamily="18" charset="0"/>
                            </a:rPr>
                            <m:t>Β</m:t>
                          </m:r>
                        </m:sub>
                      </m:sSub>
                      <m:r>
                        <a:rPr lang="en-US" sz="2400">
                          <a:latin typeface="Cambria Math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sz="2400" b="0" i="0" smtClean="0">
                              <a:latin typeface="Cambria Math"/>
                              <a:ea typeface="Cambria Math" panose="02040503050406030204" pitchFamily="18" charset="0"/>
                            </a:rPr>
                            <m:t>Β</m:t>
                          </m:r>
                        </m:sub>
                      </m:sSub>
                      <m:r>
                        <a:rPr lang="en-US" sz="2400" i="1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l-GR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sz="2400" b="0" i="0" smtClean="0">
                              <a:latin typeface="Cambria Math"/>
                              <a:ea typeface="Cambria Math" panose="02040503050406030204" pitchFamily="18" charset="0"/>
                            </a:rPr>
                            <m:t>Γ</m:t>
                          </m:r>
                        </m:sub>
                      </m:sSub>
                      <m:r>
                        <a:rPr lang="en-US" sz="2400">
                          <a:latin typeface="Cambria Math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sz="2400" b="0" i="0" smtClean="0">
                              <a:latin typeface="Cambria Math"/>
                              <a:ea typeface="Cambria Math" panose="02040503050406030204" pitchFamily="18" charset="0"/>
                            </a:rPr>
                            <m:t>Γ</m:t>
                          </m:r>
                        </m:sub>
                      </m:sSub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0761" y="2780928"/>
                <a:ext cx="3069431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6156176" y="2827094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(2)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539552" y="3068960"/>
                <a:ext cx="2304256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sz="2400" i="1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e>
                        <m:sup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068960"/>
                <a:ext cx="2304256" cy="78380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28542" y="4653136"/>
                <a:ext cx="5695586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sz="2400" i="1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𝑘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sz="2400" b="0" i="0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Β</m:t>
                              </m:r>
                            </m:sub>
                          </m:sSub>
                        </m:e>
                        <m:sup>
                          <m:r>
                            <a:rPr lang="el-GR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′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𝑚𝑔𝑅</m:t>
                      </m:r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42" y="4653136"/>
                <a:ext cx="5695586" cy="78380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ight Brace 23"/>
          <p:cNvSpPr/>
          <p:nvPr/>
        </p:nvSpPr>
        <p:spPr>
          <a:xfrm>
            <a:off x="6487166" y="3398096"/>
            <a:ext cx="54006" cy="2623192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804248" y="4614886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4248" y="4614886"/>
                <a:ext cx="936104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/>
          <p:cNvSpPr/>
          <p:nvPr/>
        </p:nvSpPr>
        <p:spPr>
          <a:xfrm>
            <a:off x="3563888" y="2780928"/>
            <a:ext cx="2448272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539552" y="3869332"/>
                <a:ext cx="2304256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l-GR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𝛤</m:t>
                          </m:r>
                        </m:sub>
                      </m:sSub>
                      <m:r>
                        <a:rPr lang="en-US" sz="2400" i="1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l-GR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𝛤</m:t>
                              </m:r>
                            </m:sub>
                          </m:sSub>
                        </m:e>
                        <m:sup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869332"/>
                <a:ext cx="2304256" cy="78380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827584" y="5551418"/>
                <a:ext cx="8208912" cy="613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l-GR" sz="24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l-GR" sz="2400" b="0" i="0" smtClean="0">
                            <a:latin typeface="Cambria Math"/>
                            <a:ea typeface="Cambria Math" panose="02040503050406030204" pitchFamily="18" charset="0"/>
                          </a:rPr>
                          <m:t>Γ</m:t>
                        </m:r>
                      </m:sub>
                    </m:sSub>
                    <m:r>
                      <a:rPr lang="en-US" sz="2400" i="1">
                        <a:latin typeface="Cambria Math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  <a:ea typeface="Cambria Math" panose="02040503050406030204" pitchFamily="18" charset="0"/>
                      </a:rPr>
                      <m:t>𝑘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sz="2400" b="0" i="1" smtClean="0">
                            <a:latin typeface="Cambria Math"/>
                            <a:ea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l-GR" sz="24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l-GR" sz="2400" b="0" i="0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Ο</m:t>
                            </m:r>
                          </m:e>
                          <m:sup>
                            <m:r>
                              <a:rPr lang="el-GR" sz="2400" b="0" i="0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l-GR" sz="2400" b="0" i="0" smtClean="0">
                            <a:latin typeface="Cambria Math"/>
                            <a:ea typeface="Cambria Math" panose="02040503050406030204" pitchFamily="18" charset="0"/>
                          </a:rPr>
                          <m:t>Γ</m:t>
                        </m:r>
                        <m:r>
                          <a:rPr lang="el-GR" sz="2400" b="0" i="0" smtClean="0">
                            <a:latin typeface="Cambria Math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l-GR" sz="24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l-GR" sz="2400" b="0" i="0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Ο</m:t>
                            </m:r>
                          </m:e>
                          <m:sup>
                            <m:r>
                              <a:rPr lang="el-GR" sz="2400" b="0" i="0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l-GR" sz="2400" b="0" i="0" smtClean="0">
                            <a:latin typeface="Cambria Math"/>
                            <a:ea typeface="Cambria Math" panose="02040503050406030204" pitchFamily="18" charset="0"/>
                          </a:rPr>
                          <m:t>Α</m:t>
                        </m:r>
                        <m:r>
                          <a:rPr lang="el-GR" sz="2400" b="0" i="0" smtClean="0">
                            <a:latin typeface="Cambria Math"/>
                            <a:ea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l-GR" sz="2400" b="0" i="1" smtClean="0">
                            <a:latin typeface="Cambria Math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l-GR" sz="2400" b="0" i="1" smtClean="0">
                        <a:latin typeface="Cambria Math"/>
                        <a:ea typeface="Cambria Math" panose="02040503050406030204" pitchFamily="18" charset="0"/>
                      </a:rPr>
                      <m:t>+0=</m:t>
                    </m:r>
                    <m:f>
                      <m:fPr>
                        <m:ctrlPr>
                          <a:rPr lang="en-US" sz="24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i="1">
                        <a:latin typeface="Cambria Math"/>
                        <a:ea typeface="Cambria Math" panose="02040503050406030204" pitchFamily="18" charset="0"/>
                      </a:rPr>
                      <m:t>𝑘</m:t>
                    </m:r>
                    <m:sSup>
                      <m:sSupPr>
                        <m:ctrlPr>
                          <a:rPr lang="en-US" sz="24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sz="2400" i="1">
                            <a:latin typeface="Cambria Math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l-GR" sz="2400" b="0" i="1" smtClean="0">
                            <a:latin typeface="Cambria Math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/>
                            <a:ea typeface="Cambria Math" panose="02040503050406030204" pitchFamily="18" charset="0"/>
                          </a:rPr>
                          <m:t>r</m:t>
                        </m:r>
                        <m:r>
                          <a:rPr lang="el-GR" sz="2400">
                            <a:latin typeface="Cambria Math"/>
                            <a:ea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l-GR" sz="2400" i="1">
                            <a:latin typeface="Cambria Math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l-GR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2400" i="1">
                        <a:latin typeface="Cambria Math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  <a:ea typeface="Cambria Math" panose="02040503050406030204" pitchFamily="18" charset="0"/>
                      </a:rPr>
                      <m:t>2</m:t>
                    </m:r>
                    <m:r>
                      <a:rPr lang="en-US" sz="2400" i="1">
                        <a:latin typeface="Cambria Math"/>
                        <a:ea typeface="Cambria Math" panose="02040503050406030204" pitchFamily="18" charset="0"/>
                      </a:rPr>
                      <m:t>𝑘</m:t>
                    </m:r>
                    <m:sSup>
                      <m:sSupPr>
                        <m:ctrlPr>
                          <a:rPr lang="en-US" sz="24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400">
                            <a:latin typeface="Cambria Math"/>
                            <a:ea typeface="Cambria Math" panose="02040503050406030204" pitchFamily="18" charset="0"/>
                          </a:rPr>
                          <m:t>r</m:t>
                        </m:r>
                      </m:e>
                      <m:sup>
                        <m:r>
                          <a:rPr lang="el-GR" sz="2400" i="1">
                            <a:latin typeface="Cambria Math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l-GR" sz="2400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5551418"/>
                <a:ext cx="8208912" cy="61388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75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31</a:t>
            </a:fld>
            <a:endParaRPr lang="el-GR" dirty="0"/>
          </a:p>
        </p:txBody>
      </p:sp>
      <p:sp>
        <p:nvSpPr>
          <p:cNvPr id="10" name="Θέση κειμένου 2"/>
          <p:cNvSpPr txBox="1">
            <a:spLocks/>
          </p:cNvSpPr>
          <p:nvPr/>
        </p:nvSpPr>
        <p:spPr>
          <a:xfrm>
            <a:off x="602233" y="1772816"/>
            <a:ext cx="8218239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200" u="sng" dirty="0" smtClean="0"/>
              <a:t>Βήμα 2</a:t>
            </a:r>
            <a:r>
              <a:rPr lang="el-GR" sz="2200" dirty="0" smtClean="0"/>
              <a:t>:  Εφαρμόζω την Αρχή Διατήρησης της Μηχανικής Ενέργειας από την Θέση </a:t>
            </a:r>
            <a:r>
              <a:rPr lang="en-US" sz="2200" dirty="0" smtClean="0"/>
              <a:t>B</a:t>
            </a:r>
            <a:r>
              <a:rPr lang="el-GR" sz="2200" dirty="0" smtClean="0"/>
              <a:t> στην Θέση </a:t>
            </a:r>
            <a:r>
              <a:rPr lang="el-GR" sz="2200" dirty="0"/>
              <a:t>Γ</a:t>
            </a:r>
            <a:r>
              <a:rPr lang="en-US" sz="2200" dirty="0" smtClean="0"/>
              <a:t>:</a:t>
            </a:r>
            <a:endParaRPr lang="el-GR" sz="2200" dirty="0"/>
          </a:p>
        </p:txBody>
      </p:sp>
      <p:sp>
        <p:nvSpPr>
          <p:cNvPr id="13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Εφαρμογή</a:t>
            </a:r>
            <a:r>
              <a:rPr lang="en-US" dirty="0"/>
              <a:t> </a:t>
            </a:r>
            <a:r>
              <a:rPr lang="el-GR" dirty="0"/>
              <a:t>3: Κίνηση σε κυκλική</a:t>
            </a:r>
            <a:br>
              <a:rPr lang="el-GR" dirty="0"/>
            </a:br>
            <a:r>
              <a:rPr lang="el-GR" dirty="0"/>
              <a:t>       στεφάνη</a:t>
            </a:r>
          </a:p>
        </p:txBody>
      </p:sp>
      <p:sp>
        <p:nvSpPr>
          <p:cNvPr id="7" name="Rectangle 6"/>
          <p:cNvSpPr/>
          <p:nvPr/>
        </p:nvSpPr>
        <p:spPr>
          <a:xfrm>
            <a:off x="611560" y="2993442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(</a:t>
            </a:r>
            <a:r>
              <a:rPr lang="el-GR" b="1" dirty="0" smtClean="0"/>
              <a:t>2</a:t>
            </a:r>
            <a:r>
              <a:rPr lang="en-US" b="1" dirty="0" smtClean="0"/>
              <a:t>)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34538" y="2783200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538" y="2783200"/>
                <a:ext cx="936104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964646" y="2738909"/>
                <a:ext cx="8431890" cy="8181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l-GR" sz="2400" b="0" i="0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Γ</m:t>
                              </m:r>
                            </m:sub>
                          </m:sSub>
                        </m:e>
                        <m:sup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e>
                        <m:sup>
                          <m:r>
                            <a:rPr lang="en-US" sz="2400" i="1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𝑘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2400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i="1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  <m:t>𝑅</m:t>
                                      </m:r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400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US" sz="2400" i="1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i="1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en-US" sz="2400" i="1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−(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sz="2400" i="1">
                                  <a:latin typeface="Cambria Math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  <m:r>
                                <m:rPr>
                                  <m:nor/>
                                </m:rPr>
                                <a:rPr lang="el-GR" sz="2400" dirty="0"/>
                                <m:t> </m:t>
                              </m:r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dirty="0">
                          <a:latin typeface="Cambria Math"/>
                        </a:rPr>
                        <m:t>+</m:t>
                      </m:r>
                      <m:r>
                        <a:rPr lang="en-US" sz="2400" b="0" i="0" dirty="0" smtClean="0">
                          <a:latin typeface="Cambria Math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sz="2400" b="0" i="0" dirty="0" smtClean="0">
                          <a:latin typeface="Cambria Math"/>
                        </a:rPr>
                        <m:t>gR</m:t>
                      </m:r>
                      <m:r>
                        <a:rPr lang="el-GR" sz="2400" b="0" i="0" dirty="0" smtClean="0">
                          <a:latin typeface="Cambria Math"/>
                        </a:rPr>
                        <m:t>−4</m:t>
                      </m:r>
                      <m:f>
                        <m:fPr>
                          <m:ctrlPr>
                            <a:rPr lang="el-GR" sz="2400" b="0" i="1" dirty="0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dirty="0" smtClean="0">
                              <a:latin typeface="Cambria Math"/>
                            </a:rPr>
                            <m:t>𝑘</m:t>
                          </m:r>
                        </m:num>
                        <m:den>
                          <m:r>
                            <a:rPr lang="en-US" sz="2400" b="0" i="1" dirty="0" smtClean="0">
                              <a:latin typeface="Cambria Math"/>
                            </a:rPr>
                            <m:t>𝑚</m:t>
                          </m:r>
                        </m:den>
                      </m:f>
                      <m:sSup>
                        <m:sSupPr>
                          <m:ctrlPr>
                            <a:rPr lang="el-GR" sz="2400" b="0" i="1" dirty="0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latin typeface="Cambria Math"/>
                            </a:rPr>
                            <m:t>𝑟</m:t>
                          </m:r>
                        </m:e>
                        <m:sup>
                          <m:r>
                            <a:rPr lang="en-US" sz="2400" b="0" i="1" dirty="0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646" y="2738909"/>
                <a:ext cx="8431890" cy="8181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1547664" y="2708920"/>
            <a:ext cx="7272808" cy="10801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rgbClr val="FF0000"/>
              </a:solidFill>
            </a:endParaRPr>
          </a:p>
        </p:txBody>
      </p:sp>
      <p:sp>
        <p:nvSpPr>
          <p:cNvPr id="18" name="Θέση κειμένου 7"/>
          <p:cNvSpPr txBox="1">
            <a:spLocks/>
          </p:cNvSpPr>
          <p:nvPr/>
        </p:nvSpPr>
        <p:spPr>
          <a:xfrm>
            <a:off x="494030" y="4221088"/>
            <a:ext cx="8208912" cy="158417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400" dirty="0" smtClean="0"/>
              <a:t>To </a:t>
            </a:r>
            <a:r>
              <a:rPr lang="el-GR" sz="2400" dirty="0" smtClean="0"/>
              <a:t>βασικό πλεονέκτημα της παραπάνω μεθοδολογίας είναι ότι έγινε εφαρμογή της Αρχής Διατήρησης της Μηχανικής Ενέργειας σε συγκεκριμένες θέσεις χωρίς να χρειάζεται η παρακολούθηση όλης της κίνησης της μάζας.</a:t>
            </a:r>
            <a:endParaRPr lang="el-GR" sz="2400" b="1" i="1" dirty="0"/>
          </a:p>
        </p:txBody>
      </p:sp>
    </p:spTree>
    <p:extLst>
      <p:ext uri="{BB962C8B-B14F-4D97-AF65-F5344CB8AC3E}">
        <p14:creationId xmlns:p14="http://schemas.microsoft.com/office/powerpoint/2010/main" val="201059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 descr="Λογότυπο του Πανεπιστημίου Θεσσαλίας και του προγράμματος &quot;Ανοικτά Ακαδημαϊκά Μαθήματα&quot;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  <p:pic>
            <p:nvPicPr>
              <p:cNvPr id="15" name="Picture 8" descr="Λογότυπο του Πανεπιστημίου Θεσσαλίας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3" name="Picture 12" descr="Λογότυπο του προγράμματος &quot;Ανοικτά Ακαδημαϊκά Μαθήματα&quot;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</p:grpSp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7" name="Picture 2" descr="Λογότυπο Άδειας Χρήσης Creative Commons - Μη Εμπορική Χρήση - Παρόμοια Διανομή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758" y="5827611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08934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46856" y="980728"/>
            <a:ext cx="8229600" cy="1108720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el-GR" u="sng" dirty="0" smtClean="0"/>
              <a:t>Παράδειγμα</a:t>
            </a:r>
            <a:endParaRPr lang="el-GR" sz="2800" u="sng" dirty="0"/>
          </a:p>
          <a:p>
            <a:pPr marL="0" indent="0">
              <a:buNone/>
            </a:pPr>
            <a:r>
              <a:rPr lang="el-GR" sz="2800" dirty="0" smtClean="0"/>
              <a:t>    </a:t>
            </a:r>
            <a:endParaRPr lang="en-US" sz="2800" dirty="0" smtClean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Αρχές Έργου - Ενέργειας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004048" y="2495168"/>
                <a:ext cx="417646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14:m>
                  <m:oMath xmlns:m="http://schemas.openxmlformats.org/officeDocument/2006/math">
                    <m:bar>
                      <m:bar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barPr>
                      <m:e>
                        <m:r>
                          <a:rPr lang="en-US" sz="2400" b="1" i="1" smtClean="0">
                            <a:latin typeface="Cambria Math"/>
                          </a:rPr>
                          <m:t>𝑵</m:t>
                        </m:r>
                      </m:e>
                    </m:bar>
                  </m:oMath>
                </a14:m>
                <a:r>
                  <a:rPr lang="en-US" sz="2400" b="1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/>
                        <a:ea typeface="Cambria Math"/>
                      </a:rPr>
                      <m:t>∙</m:t>
                    </m:r>
                    <m:bar>
                      <m:barPr>
                        <m:ctrlPr>
                          <a:rPr lang="en-US" sz="2400" b="1" i="1" dirty="0" smtClean="0">
                            <a:latin typeface="Cambria Math"/>
                            <a:ea typeface="Cambria Math"/>
                          </a:rPr>
                        </m:ctrlPr>
                      </m:barPr>
                      <m:e>
                        <m:r>
                          <a:rPr lang="en-US" sz="2400" b="1" i="1" dirty="0" smtClean="0">
                            <a:latin typeface="Cambria Math"/>
                            <a:ea typeface="Cambria Math"/>
                          </a:rPr>
                          <m:t>𝒅𝒓</m:t>
                        </m:r>
                      </m:e>
                    </m:bar>
                  </m:oMath>
                </a14:m>
                <a:r>
                  <a:rPr lang="en-US" sz="2400" b="1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/>
                      </a:rPr>
                      <m:t>=</m:t>
                    </m:r>
                    <m:r>
                      <a:rPr lang="en-US" sz="2400" b="1" i="1" dirty="0" smtClean="0">
                        <a:latin typeface="Cambria Math"/>
                      </a:rPr>
                      <m:t>𝟎</m:t>
                    </m:r>
                  </m:oMath>
                </a14:m>
                <a:r>
                  <a:rPr lang="en-US" sz="2400" b="1" dirty="0" smtClean="0"/>
                  <a:t>                   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2495168"/>
                <a:ext cx="4176464" cy="789816"/>
              </a:xfrm>
              <a:prstGeom prst="rect">
                <a:avLst/>
              </a:prstGeom>
              <a:blipFill rotWithShape="1">
                <a:blip r:embed="rId3"/>
                <a:stretch>
                  <a:fillRect l="-43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39552" y="3933056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𝑄</m:t>
                          </m:r>
                        </m:sub>
                      </m:sSub>
                      <m:r>
                        <a:rPr lang="el-GR" sz="3200" b="0" i="0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l-GR" sz="32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2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2</m:t>
                          </m:r>
                        </m:sup>
                        <m:e>
                          <m:bar>
                            <m:bar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𝑸</m:t>
                              </m:r>
                            </m:e>
                          </m:bar>
                          <m:r>
                            <m:rPr>
                              <m:nor/>
                            </m:rPr>
                            <a:rPr lang="en-US" sz="2800" b="1" dirty="0"/>
                            <m:t> </m:t>
                          </m:r>
                          <m:r>
                            <a:rPr lang="en-US" sz="2800" b="1" i="1" dirty="0">
                              <a:latin typeface="Cambria Math"/>
                              <a:ea typeface="Cambria Math"/>
                            </a:rPr>
                            <m:t>∙</m:t>
                          </m:r>
                          <m:bar>
                            <m:barPr>
                              <m:ctrlPr>
                                <a:rPr lang="en-US" sz="2800" b="1" i="1" dirty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1" i="1" dirty="0">
                                  <a:latin typeface="Cambria Math"/>
                                  <a:ea typeface="Cambria Math"/>
                                </a:rPr>
                                <m:t>𝒅𝒓</m:t>
                              </m:r>
                            </m:e>
                          </m:bar>
                        </m:e>
                      </m:nary>
                    </m:oMath>
                  </m:oMathPara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933056"/>
                <a:ext cx="3491880" cy="251800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Θέση κειμένου 2"/>
          <p:cNvSpPr txBox="1">
            <a:spLocks/>
          </p:cNvSpPr>
          <p:nvPr/>
        </p:nvSpPr>
        <p:spPr>
          <a:xfrm>
            <a:off x="4645025" y="1853134"/>
            <a:ext cx="4041775" cy="186389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Έργο δυνάμ</a:t>
            </a:r>
            <a:r>
              <a:rPr lang="el-GR" sz="2400" dirty="0"/>
              <a:t>ε</a:t>
            </a:r>
            <a:r>
              <a:rPr lang="el-GR" sz="2400" dirty="0" smtClean="0"/>
              <a:t>ων επαφής</a:t>
            </a:r>
            <a:r>
              <a:rPr lang="en-US" sz="2400" dirty="0" smtClean="0"/>
              <a:t>:</a:t>
            </a:r>
          </a:p>
          <a:p>
            <a:r>
              <a:rPr lang="el-GR" sz="2400" dirty="0"/>
              <a:t> </a:t>
            </a:r>
            <a:r>
              <a:rPr lang="el-GR" sz="2400" dirty="0" smtClean="0"/>
              <a:t>Έργο της Ν</a:t>
            </a:r>
            <a:r>
              <a:rPr lang="en-US" sz="2400" dirty="0" smtClean="0"/>
              <a:t>:</a:t>
            </a:r>
          </a:p>
          <a:p>
            <a:endParaRPr lang="en-US" sz="2400" dirty="0"/>
          </a:p>
          <a:p>
            <a:r>
              <a:rPr lang="el-GR" sz="2400" dirty="0" smtClean="0"/>
              <a:t>Έργο της </a:t>
            </a:r>
            <a:r>
              <a:rPr lang="en-US" sz="2400" dirty="0" smtClean="0"/>
              <a:t>Q:</a:t>
            </a:r>
          </a:p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004048" y="3356992"/>
                <a:ext cx="417646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14:m>
                  <m:oMath xmlns:m="http://schemas.openxmlformats.org/officeDocument/2006/math">
                    <m:bar>
                      <m:bar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barPr>
                      <m:e>
                        <m:r>
                          <a:rPr lang="en-US" sz="2400" b="1" i="1" smtClean="0">
                            <a:latin typeface="Cambria Math"/>
                          </a:rPr>
                          <m:t>𝑸</m:t>
                        </m:r>
                      </m:e>
                    </m:bar>
                  </m:oMath>
                </a14:m>
                <a:r>
                  <a:rPr lang="en-US" sz="2400" b="1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/>
                        <a:ea typeface="Cambria Math"/>
                      </a:rPr>
                      <m:t>∙</m:t>
                    </m:r>
                    <m:bar>
                      <m:barPr>
                        <m:ctrlPr>
                          <a:rPr lang="en-US" sz="2400" b="1" i="1" dirty="0" smtClean="0">
                            <a:latin typeface="Cambria Math"/>
                            <a:ea typeface="Cambria Math"/>
                          </a:rPr>
                        </m:ctrlPr>
                      </m:barPr>
                      <m:e>
                        <m:r>
                          <a:rPr lang="en-US" sz="2400" b="1" i="1" dirty="0" smtClean="0">
                            <a:latin typeface="Cambria Math"/>
                            <a:ea typeface="Cambria Math"/>
                          </a:rPr>
                          <m:t>𝒅𝒓</m:t>
                        </m:r>
                      </m:e>
                    </m:bar>
                  </m:oMath>
                </a14:m>
                <a:r>
                  <a:rPr lang="en-US" sz="2400" b="1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/>
                      </a:rPr>
                      <m:t>=−</m:t>
                    </m:r>
                    <m:r>
                      <a:rPr lang="en-US" sz="2400" b="1" i="1" smtClean="0">
                        <a:latin typeface="Cambria Math"/>
                      </a:rPr>
                      <m:t>𝑸</m:t>
                    </m:r>
                    <m:r>
                      <m:rPr>
                        <m:nor/>
                      </m:rPr>
                      <a:rPr lang="en-US" sz="2400" b="1" dirty="0"/>
                      <m:t> </m:t>
                    </m:r>
                    <m:r>
                      <a:rPr lang="en-US" sz="2400" b="1" i="1" dirty="0">
                        <a:latin typeface="Cambria Math"/>
                        <a:ea typeface="Cambria Math"/>
                      </a:rPr>
                      <m:t>∙</m:t>
                    </m:r>
                    <m:bar>
                      <m:barPr>
                        <m:ctrlPr>
                          <a:rPr lang="en-US" sz="2400" b="1" i="1" dirty="0">
                            <a:latin typeface="Cambria Math"/>
                            <a:ea typeface="Cambria Math"/>
                          </a:rPr>
                        </m:ctrlPr>
                      </m:barPr>
                      <m:e>
                        <m:r>
                          <a:rPr lang="en-US" sz="2400" b="1" i="1" dirty="0">
                            <a:latin typeface="Cambria Math"/>
                            <a:ea typeface="Cambria Math"/>
                          </a:rPr>
                          <m:t>𝒅𝒓</m:t>
                        </m:r>
                      </m:e>
                    </m:bar>
                  </m:oMath>
                </a14:m>
                <a:endParaRPr lang="en-US" sz="2400" b="1" dirty="0" smtClean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3356992"/>
                <a:ext cx="4176464" cy="789816"/>
              </a:xfrm>
              <a:prstGeom prst="rect">
                <a:avLst/>
              </a:prstGeom>
              <a:blipFill rotWithShape="1">
                <a:blip r:embed="rId5"/>
                <a:stretch>
                  <a:fillRect l="-102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915816" y="3935328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200" b="0" i="0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l-GR" sz="32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2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2</m:t>
                          </m:r>
                        </m:sup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𝑸</m:t>
                          </m:r>
                          <m:r>
                            <a:rPr lang="en-US" sz="2800" b="1" i="1" dirty="0">
                              <a:latin typeface="Cambria Math"/>
                              <a:ea typeface="Cambria Math"/>
                            </a:rPr>
                            <m:t>∙</m:t>
                          </m:r>
                          <m:bar>
                            <m:barPr>
                              <m:ctrlPr>
                                <a:rPr lang="en-US" sz="2800" b="1" i="1" dirty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1" i="1" dirty="0">
                                  <a:latin typeface="Cambria Math"/>
                                  <a:ea typeface="Cambria Math"/>
                                </a:rPr>
                                <m:t>𝒅𝒓</m:t>
                              </m:r>
                            </m:e>
                          </m:bar>
                        </m:e>
                      </m:nary>
                    </m:oMath>
                  </m:oMathPara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3935328"/>
                <a:ext cx="3491880" cy="251800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5184576" y="3933056"/>
            <a:ext cx="3491880" cy="2518008"/>
          </a:xfrm>
          <a:prstGeom prst="rect">
            <a:avLst/>
          </a:prstGeom>
          <a:ln w="28575">
            <a:noFill/>
          </a:ln>
        </p:spPr>
        <p:txBody>
          <a:bodyPr vert="horz" wrap="none" lIns="91440" tIns="45720" rIns="91440" bIns="45720" rtlCol="0" anchor="ctr">
            <a:normAutofit/>
          </a:bodyPr>
          <a:lstStyle/>
          <a:p>
            <a:endParaRPr lang="en-US" sz="24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968552" y="4007336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200" b="0" i="0" smtClean="0">
                          <a:latin typeface="Cambria Math"/>
                        </a:rPr>
                        <m:t>=</m:t>
                      </m:r>
                      <m:r>
                        <a:rPr lang="en-US" sz="3200" b="1" i="0" smtClean="0">
                          <a:latin typeface="Cambria Math"/>
                        </a:rPr>
                        <m:t>−</m:t>
                      </m:r>
                      <m:r>
                        <a:rPr lang="en-US" sz="3200" b="1" i="0" smtClean="0">
                          <a:latin typeface="Cambria Math"/>
                        </a:rPr>
                        <m:t>𝐐</m:t>
                      </m:r>
                      <m:r>
                        <a:rPr lang="en-US" sz="32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l-GR" sz="3200" b="1" i="0" smtClean="0">
                          <a:latin typeface="Cambria Math"/>
                          <a:ea typeface="Cambria Math"/>
                        </a:rPr>
                        <m:t>𝚫</m:t>
                      </m:r>
                      <m:r>
                        <a:rPr lang="en-US" sz="3200" b="1" i="0" smtClean="0">
                          <a:latin typeface="Cambria Math"/>
                          <a:ea typeface="Cambria Math"/>
                        </a:rPr>
                        <m:t>𝐫</m:t>
                      </m:r>
                    </m:oMath>
                  </m:oMathPara>
                </a14:m>
                <a:endParaRPr lang="en-US" sz="3200" b="1" dirty="0" smtClean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8552" y="4007336"/>
                <a:ext cx="3491880" cy="251800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98631"/>
            <a:ext cx="1927026" cy="2150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375" y="1802529"/>
            <a:ext cx="2044625" cy="1842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98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46856" y="1370186"/>
            <a:ext cx="8229600" cy="110872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l-GR" sz="2800" u="sng" dirty="0" smtClean="0"/>
              <a:t>Για Υλικό </a:t>
            </a:r>
            <a:r>
              <a:rPr lang="el-GR" sz="2800" u="sng" dirty="0"/>
              <a:t>Σ</a:t>
            </a:r>
            <a:r>
              <a:rPr lang="el-GR" sz="2800" u="sng" dirty="0" smtClean="0"/>
              <a:t>ημείο</a:t>
            </a:r>
            <a:endParaRPr lang="el-GR" sz="2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u="sng" dirty="0" smtClean="0"/>
              <a:t>Έργο</a:t>
            </a:r>
            <a:endParaRPr lang="el-GR" sz="2800" dirty="0"/>
          </a:p>
          <a:p>
            <a:pPr marL="0" indent="0">
              <a:buNone/>
            </a:pPr>
            <a:r>
              <a:rPr lang="el-GR" sz="2800" dirty="0" smtClean="0"/>
              <a:t>    </a:t>
            </a:r>
            <a:endParaRPr lang="en-US" sz="2800" dirty="0" smtClean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Αρχές Έργου - Ενέργειας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471635" y="6340509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pPr/>
              <a:t>5</a:t>
            </a:fld>
            <a:endParaRPr lang="el-GR" dirty="0"/>
          </a:p>
        </p:txBody>
      </p:sp>
      <p:sp>
        <p:nvSpPr>
          <p:cNvPr id="16" name="Θέση κειμένου 2"/>
          <p:cNvSpPr txBox="1">
            <a:spLocks/>
          </p:cNvSpPr>
          <p:nvPr/>
        </p:nvSpPr>
        <p:spPr>
          <a:xfrm>
            <a:off x="899591" y="2420888"/>
            <a:ext cx="7351132" cy="63976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/>
              <a:t>H </a:t>
            </a:r>
            <a:r>
              <a:rPr lang="el-GR" sz="2400" dirty="0" smtClean="0"/>
              <a:t>(2) λόγω του 2</a:t>
            </a:r>
            <a:r>
              <a:rPr lang="el-GR" sz="2400" baseline="30000" dirty="0" smtClean="0"/>
              <a:t>ου</a:t>
            </a:r>
            <a:r>
              <a:rPr lang="el-GR" sz="2400" dirty="0" smtClean="0"/>
              <a:t> Νόμου του Νεύτωνα γίνεται</a:t>
            </a:r>
            <a:r>
              <a:rPr lang="en-US" sz="2400" dirty="0" smtClean="0"/>
              <a:t>:</a:t>
            </a: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23528" y="2374907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𝑾</m:t>
                      </m:r>
                      <m:r>
                        <a:rPr lang="el-GR" sz="3200" b="1" i="0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l-GR" sz="3200" b="1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200" b="1" i="1" smtClean="0"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3200" b="1" i="1" smtClean="0">
                              <a:latin typeface="Cambria Math"/>
                            </a:rPr>
                            <m:t>𝟐</m:t>
                          </m:r>
                        </m:sup>
                        <m:e>
                          <m:bar>
                            <m:bar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𝑭</m:t>
                              </m:r>
                            </m:e>
                          </m:bar>
                          <m:r>
                            <m:rPr>
                              <m:nor/>
                            </m:rPr>
                            <a:rPr lang="en-US" sz="2800" b="1" dirty="0"/>
                            <m:t> </m:t>
                          </m:r>
                          <m:r>
                            <a:rPr lang="en-US" sz="2800" b="1" i="1" dirty="0">
                              <a:latin typeface="Cambria Math"/>
                              <a:ea typeface="Cambria Math"/>
                            </a:rPr>
                            <m:t>∙</m:t>
                          </m:r>
                          <m:bar>
                            <m:barPr>
                              <m:ctrlPr>
                                <a:rPr lang="en-US" sz="2800" b="1" i="1" dirty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1" i="1" dirty="0">
                                  <a:latin typeface="Cambria Math"/>
                                  <a:ea typeface="Cambria Math"/>
                                </a:rPr>
                                <m:t>𝒅𝒓</m:t>
                              </m:r>
                            </m:e>
                          </m:bar>
                        </m:e>
                      </m:nary>
                    </m:oMath>
                  </m:oMathPara>
                </a14:m>
                <a:endParaRPr lang="en-US" sz="2400" b="1" dirty="0" smtClean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374907"/>
                <a:ext cx="3491880" cy="251800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555776" y="2374907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200" b="0" i="0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l-GR" sz="32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2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2</m:t>
                          </m:r>
                        </m:sup>
                        <m:e>
                          <m:bar>
                            <m:bar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𝒎</m:t>
                              </m:r>
                            </m:e>
                          </m:bar>
                          <m:r>
                            <m:rPr>
                              <m:nor/>
                            </m:rPr>
                            <a:rPr lang="en-US" sz="2800" b="1" dirty="0"/>
                            <m:t> </m:t>
                          </m:r>
                          <m:r>
                            <a:rPr lang="en-US" sz="2800" b="1" i="1" dirty="0">
                              <a:latin typeface="Cambria Math"/>
                              <a:ea typeface="Cambria Math"/>
                            </a:rPr>
                            <m:t>∙</m:t>
                          </m:r>
                          <m:bar>
                            <m:barPr>
                              <m:ctrlPr>
                                <a:rPr lang="en-US" sz="2800" b="1" i="1" dirty="0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acc>
                                <m:accPr>
                                  <m:chr m:val="̈"/>
                                  <m:ctrlPr>
                                    <a:rPr lang="en-US" sz="2800" b="1" i="1" dirty="0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b="1" i="1" dirty="0" smtClean="0">
                                      <a:latin typeface="Cambria Math"/>
                                      <a:ea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</m:bar>
                          <m:r>
                            <a:rPr lang="en-US" sz="2800" b="1" i="1" dirty="0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bar>
                            <m:barPr>
                              <m:ctrlPr>
                                <a:rPr lang="en-US" sz="2800" b="1" i="1" dirty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1" i="1" dirty="0">
                                  <a:latin typeface="Cambria Math"/>
                                  <a:ea typeface="Cambria Math"/>
                                </a:rPr>
                                <m:t>𝒅𝒓</m:t>
                              </m:r>
                            </m:e>
                          </m:bar>
                        </m:e>
                      </m:nary>
                    </m:oMath>
                  </m:oMathPara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2374907"/>
                <a:ext cx="3491880" cy="251800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148064" y="2374907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200" b="0" i="0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l-GR" sz="3200" b="1" i="1" smtClean="0">
                              <a:latin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32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b="1" i="1" smtClean="0">
                                  <a:latin typeface="Cambria Math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sz="32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32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b="1" i="1" smtClean="0">
                                  <a:latin typeface="Cambria Math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sz="3200" b="1" i="1" smtClean="0"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sup>
                        <m:e>
                          <m:bar>
                            <m:bar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𝒎</m:t>
                              </m:r>
                            </m:e>
                          </m:bar>
                          <m:r>
                            <m:rPr>
                              <m:nor/>
                            </m:rPr>
                            <a:rPr lang="en-US" sz="2800" b="1" dirty="0"/>
                            <m:t> </m:t>
                          </m:r>
                          <m:r>
                            <a:rPr lang="en-US" sz="2800" b="1" i="1" dirty="0">
                              <a:latin typeface="Cambria Math"/>
                              <a:ea typeface="Cambria Math"/>
                            </a:rPr>
                            <m:t>∙</m:t>
                          </m:r>
                          <m:bar>
                            <m:barPr>
                              <m:ctrlPr>
                                <a:rPr lang="en-US" sz="2800" b="1" i="1" dirty="0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acc>
                                <m:accPr>
                                  <m:chr m:val="̈"/>
                                  <m:ctrlPr>
                                    <a:rPr lang="en-US" sz="2800" b="1" i="1" dirty="0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b="1" i="1" dirty="0" smtClean="0">
                                      <a:latin typeface="Cambria Math"/>
                                      <a:ea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</m:bar>
                          <m:r>
                            <a:rPr lang="en-US" sz="2800" b="1" i="1" dirty="0" smtClean="0">
                              <a:latin typeface="Cambria Math"/>
                              <a:ea typeface="Cambria Math"/>
                            </a:rPr>
                            <m:t> ∙</m:t>
                          </m:r>
                          <m:bar>
                            <m:barPr>
                              <m:ctrlPr>
                                <a:rPr lang="en-US" sz="2800" b="1" i="1" dirty="0" smtClean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acc>
                                <m:accPr>
                                  <m:chr m:val="̇"/>
                                  <m:ctrlPr>
                                    <a:rPr lang="en-US" sz="2800" b="1" i="1" dirty="0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b="1" i="1" dirty="0" smtClean="0">
                                      <a:latin typeface="Cambria Math"/>
                                      <a:ea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</m:bar>
                        </m:e>
                      </m:nary>
                      <m:r>
                        <a:rPr lang="en-US" sz="3200" b="1" i="1" smtClean="0">
                          <a:latin typeface="Cambria Math"/>
                        </a:rPr>
                        <m:t>𝒅𝒕</m:t>
                      </m:r>
                    </m:oMath>
                  </m:oMathPara>
                </a14:m>
                <a:endParaRPr lang="en-US" sz="2400" b="1" dirty="0" smtClean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2374907"/>
                <a:ext cx="3491880" cy="251800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67544" y="4005064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𝑾</m:t>
                      </m:r>
                      <m:r>
                        <a:rPr lang="el-GR" sz="3200" b="1" i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3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el-GR" sz="3200" b="1" i="1" smtClean="0">
                              <a:latin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32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b="1" i="1" smtClean="0">
                                  <a:latin typeface="Cambria Math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sz="32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32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b="1" i="1" smtClean="0">
                                  <a:latin typeface="Cambria Math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sz="3200" b="1" i="1" smtClean="0"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sup>
                        <m:e>
                          <m:r>
                            <a:rPr lang="en-US" sz="3200" b="1" i="1" smtClean="0">
                              <a:latin typeface="Cambria Math"/>
                            </a:rPr>
                            <m:t>𝒎</m:t>
                          </m:r>
                          <m:r>
                            <a:rPr lang="en-US" sz="32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f>
                            <m:fPr>
                              <m:ctrlPr>
                                <a:rPr lang="en-US" sz="32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3200" b="1" i="1" smtClean="0">
                                  <a:latin typeface="Cambria Math"/>
                                  <a:ea typeface="Cambria Math"/>
                                </a:rPr>
                                <m:t>𝒅</m:t>
                              </m:r>
                            </m:num>
                            <m:den>
                              <m:r>
                                <a:rPr lang="en-US" sz="3200" b="1" i="1" smtClean="0">
                                  <a:latin typeface="Cambria Math"/>
                                  <a:ea typeface="Cambria Math"/>
                                </a:rPr>
                                <m:t>𝒅𝒕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en-US" sz="2400" b="1" dirty="0" smtClean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005064"/>
                <a:ext cx="3491880" cy="251800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699792" y="4005064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n-US" sz="2400" dirty="0" smtClean="0"/>
                  <a:t>            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/>
                        <a:ea typeface="Cambria Math"/>
                      </a:rPr>
                      <m:t>∙(</m:t>
                    </m:r>
                    <m:bar>
                      <m:barPr>
                        <m:ctrlPr>
                          <a:rPr lang="en-US" sz="3200" b="1" i="1" dirty="0">
                            <a:latin typeface="Cambria Math"/>
                            <a:ea typeface="Cambria Math"/>
                          </a:rPr>
                        </m:ctrlPr>
                      </m:barPr>
                      <m:e>
                        <m:acc>
                          <m:accPr>
                            <m:chr m:val="̇"/>
                            <m:ctrlPr>
                              <a:rPr lang="en-US" sz="3200" b="1" i="1" dirty="0" smtClean="0"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3200" b="1" i="1" dirty="0" smtClean="0">
                                <a:latin typeface="Cambria Math"/>
                                <a:ea typeface="Cambria Math"/>
                              </a:rPr>
                              <m:t>𝒓</m:t>
                            </m:r>
                          </m:e>
                        </m:acc>
                      </m:e>
                    </m:bar>
                    <m:r>
                      <a:rPr lang="en-US" sz="3200" b="1" i="1" dirty="0">
                        <a:latin typeface="Cambria Math"/>
                        <a:ea typeface="Cambria Math"/>
                      </a:rPr>
                      <m:t> ∙</m:t>
                    </m:r>
                    <m:bar>
                      <m:barPr>
                        <m:ctrlPr>
                          <a:rPr lang="en-US" sz="3200" b="1" i="1" dirty="0">
                            <a:latin typeface="Cambria Math"/>
                            <a:ea typeface="Cambria Math"/>
                          </a:rPr>
                        </m:ctrlPr>
                      </m:barPr>
                      <m:e>
                        <m:acc>
                          <m:accPr>
                            <m:chr m:val="̇"/>
                            <m:ctrlPr>
                              <a:rPr lang="en-US" sz="3200" b="1" i="1" dirty="0"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3200" b="1" i="1" dirty="0">
                                <a:latin typeface="Cambria Math"/>
                                <a:ea typeface="Cambria Math"/>
                              </a:rPr>
                              <m:t>𝒓</m:t>
                            </m:r>
                          </m:e>
                        </m:acc>
                      </m:e>
                    </m:bar>
                  </m:oMath>
                </a14:m>
                <a:r>
                  <a:rPr lang="en-US" sz="3200" b="1" dirty="0" smtClean="0"/>
                  <a:t>)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4005064"/>
                <a:ext cx="3491880" cy="251800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528392" y="4005064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𝒅𝒕</m:t>
                      </m:r>
                    </m:oMath>
                  </m:oMathPara>
                </a14:m>
                <a:endParaRPr lang="en-US" sz="2400" b="1" dirty="0" smtClean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8392" y="4005064"/>
                <a:ext cx="3491880" cy="251800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004048" y="4005064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200" b="1" i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3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3200" b="1" i="1" smtClean="0">
                          <a:latin typeface="Cambria Math"/>
                        </a:rPr>
                        <m:t>𝒎</m:t>
                      </m:r>
                      <m:nary>
                        <m:naryPr>
                          <m:limLoc m:val="undOvr"/>
                          <m:ctrlPr>
                            <a:rPr lang="el-GR" sz="3200" b="1" i="1" smtClean="0">
                              <a:latin typeface="Cambria Math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32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b="1" i="1" smtClean="0">
                                  <a:latin typeface="Cambria Math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sz="32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32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b="1" i="1" smtClean="0">
                                  <a:latin typeface="Cambria Math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sz="3200" b="1" i="1" smtClean="0"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sup>
                        <m:e>
                          <m:f>
                            <m:fPr>
                              <m:ctrlPr>
                                <a:rPr lang="en-US" sz="32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3200" b="1" i="1" smtClean="0">
                                  <a:latin typeface="Cambria Math"/>
                                  <a:ea typeface="Cambria Math"/>
                                </a:rPr>
                                <m:t>𝒅</m:t>
                              </m:r>
                              <m:sSup>
                                <m:sSupPr>
                                  <m:ctrlPr>
                                    <a:rPr lang="en-US" sz="3200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1" i="1" smtClean="0">
                                      <a:latin typeface="Cambria Math"/>
                                      <a:ea typeface="Cambria Math"/>
                                    </a:rPr>
                                    <m:t>𝒗</m:t>
                                  </m:r>
                                </m:e>
                                <m:sup>
                                  <m:r>
                                    <a:rPr lang="en-US" sz="3200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3200" b="1" i="1" smtClean="0">
                                  <a:latin typeface="Cambria Math"/>
                                  <a:ea typeface="Cambria Math"/>
                                </a:rPr>
                                <m:t>𝒅𝒕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en-US" sz="2400" b="1" dirty="0" smtClean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4005064"/>
                <a:ext cx="3491880" cy="251800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8013104" y="4941168"/>
                <a:ext cx="71365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>
                          <a:latin typeface="Cambria Math"/>
                        </a:rPr>
                        <m:t>𝒅𝒕</m:t>
                      </m:r>
                    </m:oMath>
                  </m:oMathPara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3104" y="4941168"/>
                <a:ext cx="713657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8172400" y="3215248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2400" y="3215248"/>
                <a:ext cx="936104" cy="78981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388424" y="4871432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8424" y="4871432"/>
                <a:ext cx="936104" cy="78981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101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46856" y="1370186"/>
            <a:ext cx="8229600" cy="110872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l-GR" sz="2800" u="sng" dirty="0" smtClean="0"/>
              <a:t>Για Υλικό </a:t>
            </a:r>
            <a:r>
              <a:rPr lang="el-GR" sz="2800" u="sng" dirty="0"/>
              <a:t>Σ</a:t>
            </a:r>
            <a:r>
              <a:rPr lang="el-GR" sz="2800" u="sng" dirty="0" smtClean="0"/>
              <a:t>ημείο</a:t>
            </a:r>
            <a:endParaRPr lang="el-GR" sz="2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u="sng" dirty="0" smtClean="0"/>
              <a:t>Έργο</a:t>
            </a:r>
            <a:endParaRPr lang="el-GR" sz="2800" dirty="0"/>
          </a:p>
          <a:p>
            <a:pPr marL="0" indent="0">
              <a:buNone/>
            </a:pPr>
            <a:r>
              <a:rPr lang="el-GR" sz="2800" dirty="0" smtClean="0"/>
              <a:t>    </a:t>
            </a:r>
            <a:endParaRPr lang="en-US" sz="2800" dirty="0" smtClean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Αρχές Έργου - Ενέργειας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471635" y="6340509"/>
            <a:ext cx="2133600" cy="365125"/>
          </a:xfrm>
        </p:spPr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-1476672" y="1700808"/>
                <a:ext cx="10009112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𝑾</m:t>
                      </m:r>
                      <m:r>
                        <a:rPr lang="el-GR" sz="3200" b="1" i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3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3200" b="1" i="1" smtClean="0">
                          <a:latin typeface="Cambria Math"/>
                        </a:rPr>
                        <m:t>𝒎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b="1" i="1" smtClean="0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2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3200" b="1" i="1" smtClean="0">
                                  <a:latin typeface="Cambria Math"/>
                                </a:rPr>
                                <m:t>𝒗</m:t>
                              </m:r>
                            </m:e>
                            <m:sup>
                              <m:r>
                                <a:rPr lang="en-US" sz="32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32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200" b="1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1" i="1" smtClean="0">
                                      <a:latin typeface="Cambria Math"/>
                                    </a:rPr>
                                    <m:t>𝒕</m:t>
                                  </m:r>
                                </m:e>
                                <m:sub>
                                  <m:r>
                                    <a:rPr lang="en-US" sz="3200" b="1" i="1" smtClean="0">
                                      <a:latin typeface="Cambria Math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3200" b="1" i="1" smtClean="0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32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3200" b="1" i="1">
                                  <a:latin typeface="Cambria Math"/>
                                </a:rPr>
                                <m:t>𝒗</m:t>
                              </m:r>
                            </m:e>
                            <m:sup>
                              <m:r>
                                <a:rPr lang="en-US" sz="3200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3200" b="1" i="1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2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1" i="1">
                                      <a:latin typeface="Cambria Math"/>
                                    </a:rPr>
                                    <m:t>𝒕</m:t>
                                  </m:r>
                                </m:e>
                                <m:sub>
                                  <m:r>
                                    <a:rPr lang="en-US" sz="3200" b="1" i="1" smtClean="0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en-US" sz="2400" b="1" dirty="0" smtClean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476672" y="1700808"/>
                <a:ext cx="10009112" cy="251800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Θέση κειμένου 2"/>
          <p:cNvSpPr txBox="1">
            <a:spLocks/>
          </p:cNvSpPr>
          <p:nvPr/>
        </p:nvSpPr>
        <p:spPr>
          <a:xfrm>
            <a:off x="1109300" y="3501008"/>
            <a:ext cx="7351132" cy="63976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Εισάγω την κινητική ενέργεια ενός υλικού σημείου</a:t>
            </a:r>
            <a:r>
              <a:rPr lang="en-US" sz="2400" dirty="0" smtClean="0"/>
              <a:t>:</a:t>
            </a: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-2844824" y="3071232"/>
                <a:ext cx="10009112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200" b="1" i="0" smtClean="0">
                          <a:latin typeface="Cambria Math"/>
                        </a:rPr>
                        <m:t>𝚻</m:t>
                      </m:r>
                      <m:r>
                        <a:rPr lang="el-GR" sz="3200" b="1" i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3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3200" b="1" i="1" smtClean="0">
                          <a:latin typeface="Cambria Math"/>
                        </a:rPr>
                        <m:t>𝒎</m:t>
                      </m:r>
                      <m:sSup>
                        <m:sSupPr>
                          <m:ctrlPr>
                            <a:rPr lang="en-US" sz="32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b="1" i="1" smtClean="0">
                              <a:latin typeface="Cambria Math"/>
                            </a:rPr>
                            <m:t>𝒗</m:t>
                          </m:r>
                        </m:e>
                        <m:sup>
                          <m:r>
                            <a:rPr lang="el-GR" sz="32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sz="2400" b="1" dirty="0" smtClean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844824" y="3071232"/>
                <a:ext cx="10009112" cy="251800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Θέση κειμένου 2"/>
          <p:cNvSpPr txBox="1">
            <a:spLocks/>
          </p:cNvSpPr>
          <p:nvPr/>
        </p:nvSpPr>
        <p:spPr>
          <a:xfrm>
            <a:off x="1115616" y="4877470"/>
            <a:ext cx="7776864" cy="639762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Οπότε το έργο ισούται με την μεταβολή της κινητικής ενέργειας</a:t>
            </a:r>
            <a:r>
              <a:rPr lang="en-US" sz="2400" dirty="0" smtClean="0"/>
              <a:t>:</a:t>
            </a: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-2628800" y="4509120"/>
                <a:ext cx="10009112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𝐖</m:t>
                      </m:r>
                      <m:r>
                        <a:rPr lang="en-US" sz="3200" b="1" i="0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32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3200" b="1" i="0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32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2400" b="1" dirty="0" smtClean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628800" y="4509120"/>
                <a:ext cx="10009112" cy="251800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419872" y="5373216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5373216"/>
                <a:ext cx="936104" cy="7898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123371" y="5517232"/>
                <a:ext cx="1744773" cy="584775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𝐖</m:t>
                      </m:r>
                      <m:r>
                        <a:rPr lang="en-US" sz="3200" b="1">
                          <a:latin typeface="Cambria Math"/>
                        </a:rPr>
                        <m:t>=</m:t>
                      </m:r>
                      <m:r>
                        <a:rPr lang="el-GR" sz="3200" b="1" i="0" smtClean="0">
                          <a:latin typeface="Cambria Math"/>
                        </a:rPr>
                        <m:t>𝚫</m:t>
                      </m:r>
                      <m:r>
                        <a:rPr lang="en-US" sz="3200" b="1" i="0" smtClean="0">
                          <a:latin typeface="Cambria Math"/>
                        </a:rPr>
                        <m:t>𝐓</m:t>
                      </m:r>
                    </m:oMath>
                  </m:oMathPara>
                </a14:m>
                <a:endParaRPr lang="el-GR" sz="32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3371" y="5517232"/>
                <a:ext cx="1744773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6156176" y="5578786"/>
            <a:ext cx="5325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(3)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88309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46856" y="1370186"/>
            <a:ext cx="8229600" cy="151989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l-GR" sz="2800" u="sng" dirty="0" smtClean="0"/>
              <a:t>Για Υλικό </a:t>
            </a:r>
            <a:r>
              <a:rPr lang="el-GR" sz="2800" u="sng" dirty="0"/>
              <a:t>Σ</a:t>
            </a:r>
            <a:r>
              <a:rPr lang="el-GR" sz="2800" u="sng" dirty="0" smtClean="0"/>
              <a:t>ημείο</a:t>
            </a:r>
            <a:endParaRPr lang="el-GR" sz="2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u="sng" dirty="0" smtClean="0"/>
              <a:t>Προσδιορισμός των συνθηκών έτσι ώστε το έργο μιας δύναμης να είναι ανεξάρτητο της τροχιάς</a:t>
            </a:r>
            <a:endParaRPr lang="el-GR" sz="2800" dirty="0"/>
          </a:p>
          <a:p>
            <a:pPr marL="0" indent="0">
              <a:buNone/>
            </a:pPr>
            <a:r>
              <a:rPr lang="el-GR" sz="2800" dirty="0" smtClean="0"/>
              <a:t>    </a:t>
            </a:r>
            <a:endParaRPr lang="en-US" sz="2800" dirty="0" smtClean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Αρχές Έργου - Ενέργειας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  <p:sp>
        <p:nvSpPr>
          <p:cNvPr id="16" name="Θέση κειμένου 2"/>
          <p:cNvSpPr txBox="1">
            <a:spLocks/>
          </p:cNvSpPr>
          <p:nvPr/>
        </p:nvSpPr>
        <p:spPr>
          <a:xfrm>
            <a:off x="4645025" y="2717230"/>
            <a:ext cx="4041775" cy="63976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Για να συμβεί αυτό θα πρέπει</a:t>
            </a:r>
            <a:r>
              <a:rPr lang="en-US" sz="2400" dirty="0" smtClean="0"/>
              <a:t>:</a:t>
            </a: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644008" y="3071232"/>
                <a:ext cx="417646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14:m>
                  <m:oMath xmlns:m="http://schemas.openxmlformats.org/officeDocument/2006/math">
                    <m:bar>
                      <m:bar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barPr>
                      <m:e>
                        <m:r>
                          <a:rPr lang="en-US" sz="2400" b="1" i="1">
                            <a:latin typeface="Cambria Math"/>
                          </a:rPr>
                          <m:t>𝑭</m:t>
                        </m:r>
                      </m:e>
                    </m:bar>
                  </m:oMath>
                </a14:m>
                <a:r>
                  <a:rPr lang="en-US" sz="2400" b="1" dirty="0"/>
                  <a:t> </a:t>
                </a:r>
                <a14:m>
                  <m:oMath xmlns:m="http://schemas.openxmlformats.org/officeDocument/2006/math">
                    <m:r>
                      <a:rPr lang="en-US" sz="2400" b="1" i="1" dirty="0">
                        <a:latin typeface="Cambria Math"/>
                        <a:ea typeface="Cambria Math"/>
                      </a:rPr>
                      <m:t>∙</m:t>
                    </m:r>
                    <m:bar>
                      <m:barPr>
                        <m:ctrlPr>
                          <a:rPr lang="en-US" sz="2400" b="1" i="1" dirty="0">
                            <a:latin typeface="Cambria Math"/>
                            <a:ea typeface="Cambria Math"/>
                          </a:rPr>
                        </m:ctrlPr>
                      </m:barPr>
                      <m:e>
                        <m:r>
                          <a:rPr lang="en-US" sz="2400" b="1" i="1" dirty="0">
                            <a:latin typeface="Cambria Math"/>
                            <a:ea typeface="Cambria Math"/>
                          </a:rPr>
                          <m:t>𝒅𝒓</m:t>
                        </m:r>
                      </m:e>
                    </m:bar>
                    <m:r>
                      <a:rPr lang="el-GR" sz="2400" b="1" i="1" smtClean="0">
                        <a:latin typeface="Cambria Math"/>
                      </a:rPr>
                      <m:t>=−</m:t>
                    </m:r>
                    <m:r>
                      <a:rPr lang="en-US" sz="2400" b="1" i="1" smtClean="0">
                        <a:latin typeface="Cambria Math"/>
                      </a:rPr>
                      <m:t>𝒅𝑽</m:t>
                    </m:r>
                  </m:oMath>
                </a14:m>
                <a:endParaRPr lang="en-US" sz="2400" b="1" dirty="0" smtClean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3071232"/>
                <a:ext cx="4176464" cy="789816"/>
              </a:xfrm>
              <a:prstGeom prst="rect">
                <a:avLst/>
              </a:prstGeom>
              <a:blipFill rotWithShape="1">
                <a:blip r:embed="rId3"/>
                <a:stretch>
                  <a:fillRect l="-43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Θέση κειμένου 2"/>
              <p:cNvSpPr txBox="1">
                <a:spLocks/>
              </p:cNvSpPr>
              <p:nvPr/>
            </p:nvSpPr>
            <p:spPr>
              <a:xfrm>
                <a:off x="4644008" y="3725342"/>
                <a:ext cx="4499992" cy="1287834"/>
              </a:xfrm>
              <a:prstGeom prst="rect">
                <a:avLst/>
              </a:prstGeom>
            </p:spPr>
            <p:txBody>
              <a:bodyPr>
                <a:normAutofit fontScale="77500" lnSpcReduction="20000"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l-GR" sz="3100" dirty="0" smtClean="0"/>
                  <a:t>Όπου </a:t>
                </a:r>
                <a14:m>
                  <m:oMath xmlns:m="http://schemas.openxmlformats.org/officeDocument/2006/math">
                    <m:r>
                      <a:rPr lang="en-US" sz="3100" b="0" i="1" smtClean="0">
                        <a:latin typeface="Cambria Math"/>
                      </a:rPr>
                      <m:t>𝑉</m:t>
                    </m:r>
                    <m:r>
                      <a:rPr lang="en-US" sz="31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l-GR" sz="3100" dirty="0" smtClean="0"/>
                  <a:t>καλέιται η </a:t>
                </a:r>
                <a:r>
                  <a:rPr lang="el-GR" sz="3100" dirty="0" smtClean="0">
                    <a:solidFill>
                      <a:srgbClr val="FF0000"/>
                    </a:solidFill>
                  </a:rPr>
                  <a:t>Συνάρτηση Δυναμικού</a:t>
                </a:r>
                <a:r>
                  <a:rPr lang="el-GR" sz="3100" dirty="0" smtClean="0"/>
                  <a:t> ή </a:t>
                </a:r>
                <a:r>
                  <a:rPr lang="el-GR" sz="3100" dirty="0" smtClean="0">
                    <a:solidFill>
                      <a:srgbClr val="FF0000"/>
                    </a:solidFill>
                  </a:rPr>
                  <a:t>Δυναμική Ενέργεια</a:t>
                </a:r>
                <a:r>
                  <a:rPr lang="el-GR" sz="3100" dirty="0" smtClean="0"/>
                  <a:t>.</a:t>
                </a:r>
              </a:p>
              <a:p>
                <a:pPr marL="0" indent="0">
                  <a:buNone/>
                </a:pPr>
                <a:r>
                  <a:rPr lang="el-GR" sz="3100" dirty="0" smtClean="0"/>
                  <a:t>Στην περίπτωση αυτή</a:t>
                </a:r>
                <a:r>
                  <a:rPr lang="en-US" sz="3100" dirty="0" smtClean="0"/>
                  <a:t>:</a:t>
                </a:r>
                <a:endParaRPr lang="el-GR" sz="3100" dirty="0" smtClean="0"/>
              </a:p>
              <a:p>
                <a:pPr marL="0" indent="0">
                  <a:buNone/>
                </a:pPr>
                <a:endParaRPr lang="el-GR" sz="2400" dirty="0"/>
              </a:p>
            </p:txBody>
          </p:sp>
        </mc:Choice>
        <mc:Fallback xmlns="">
          <p:sp>
            <p:nvSpPr>
              <p:cNvPr id="12" name="Θέση κειμένου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3725342"/>
                <a:ext cx="4499992" cy="1287834"/>
              </a:xfrm>
              <a:prstGeom prst="rect">
                <a:avLst/>
              </a:prstGeom>
              <a:blipFill rotWithShape="1">
                <a:blip r:embed="rId4"/>
                <a:stretch>
                  <a:fillRect l="-2168" t="-900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23528" y="4367376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/>
                        </a:rPr>
                        <m:t>𝑊</m:t>
                      </m:r>
                      <m:r>
                        <a:rPr lang="el-GR" sz="3200" b="0" i="0" smtClean="0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l-GR" sz="32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2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3200" b="0" i="1" smtClean="0">
                              <a:latin typeface="Cambria Math"/>
                            </a:rPr>
                            <m:t>2</m:t>
                          </m:r>
                        </m:sup>
                        <m:e>
                          <m:bar>
                            <m:bar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𝑭</m:t>
                              </m:r>
                            </m:e>
                          </m:bar>
                          <m:r>
                            <m:rPr>
                              <m:nor/>
                            </m:rPr>
                            <a:rPr lang="en-US" sz="2800" b="1" dirty="0"/>
                            <m:t> </m:t>
                          </m:r>
                          <m:r>
                            <a:rPr lang="en-US" sz="2800" b="1" i="1" dirty="0">
                              <a:latin typeface="Cambria Math"/>
                              <a:ea typeface="Cambria Math"/>
                            </a:rPr>
                            <m:t>∙</m:t>
                          </m:r>
                          <m:bar>
                            <m:barPr>
                              <m:ctrlPr>
                                <a:rPr lang="en-US" sz="2800" b="1" i="1" dirty="0">
                                  <a:latin typeface="Cambria Math"/>
                                  <a:ea typeface="Cambria Math"/>
                                </a:rPr>
                              </m:ctrlPr>
                            </m:barPr>
                            <m:e>
                              <m:r>
                                <a:rPr lang="en-US" sz="2800" b="1" i="1" dirty="0">
                                  <a:latin typeface="Cambria Math"/>
                                  <a:ea typeface="Cambria Math"/>
                                </a:rPr>
                                <m:t>𝒅𝒓</m:t>
                              </m:r>
                            </m:e>
                          </m:bar>
                        </m:e>
                      </m:nary>
                    </m:oMath>
                  </m:oMathPara>
                </a14:m>
                <a:endParaRPr lang="en-US" sz="2400" dirty="0" smtClean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367376"/>
                <a:ext cx="3491880" cy="251800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664296" y="4365104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200" b="0" i="0" smtClean="0">
                          <a:latin typeface="Cambria Math"/>
                        </a:rPr>
                        <m:t>=</m:t>
                      </m:r>
                      <m:r>
                        <a:rPr lang="el-GR" sz="3200" b="1" i="0" smtClean="0">
                          <a:latin typeface="Cambria Math"/>
                        </a:rPr>
                        <m:t>−</m:t>
                      </m:r>
                      <m:nary>
                        <m:naryPr>
                          <m:limLoc m:val="undOvr"/>
                          <m:ctrlPr>
                            <a:rPr lang="el-GR" sz="3200" b="1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200" b="1" i="1" smtClean="0"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3200" b="1" i="1" smtClean="0">
                              <a:latin typeface="Cambria Math"/>
                            </a:rPr>
                            <m:t>𝟐</m:t>
                          </m:r>
                        </m:sup>
                        <m:e>
                          <m:r>
                            <a:rPr lang="en-US" sz="3200" b="1" i="1" smtClean="0">
                              <a:latin typeface="Cambria Math"/>
                            </a:rPr>
                            <m:t>𝒅𝑽</m:t>
                          </m:r>
                          <m:r>
                            <a:rPr lang="en-US" sz="3200" b="1" i="1" smtClean="0">
                              <a:latin typeface="Cambria Math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en-US" sz="2400" b="1" dirty="0" smtClean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4296" y="4365104"/>
                <a:ext cx="3491880" cy="251800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436096" y="4367376"/>
                <a:ext cx="3491880" cy="2518008"/>
              </a:xfrm>
              <a:prstGeom prst="rect">
                <a:avLst/>
              </a:prstGeom>
              <a:ln w="28575">
                <a:noFill/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l-GR" sz="32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l-GR" sz="3200" b="1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2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32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32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b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4367376"/>
                <a:ext cx="3491880" cy="251800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/>
          <p:cNvSpPr/>
          <p:nvPr/>
        </p:nvSpPr>
        <p:spPr>
          <a:xfrm>
            <a:off x="6703778" y="3183359"/>
            <a:ext cx="5325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(3)</a:t>
            </a:r>
            <a:endParaRPr lang="el-GR" sz="2400" dirty="0"/>
          </a:p>
        </p:txBody>
      </p:sp>
      <p:sp>
        <p:nvSpPr>
          <p:cNvPr id="20" name="Rectangle 19"/>
          <p:cNvSpPr/>
          <p:nvPr/>
        </p:nvSpPr>
        <p:spPr>
          <a:xfrm>
            <a:off x="7524328" y="5393275"/>
            <a:ext cx="5325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(4)</a:t>
            </a:r>
            <a:endParaRPr lang="el-GR" sz="24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924944"/>
            <a:ext cx="3100893" cy="1867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125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46856" y="1370186"/>
            <a:ext cx="8229600" cy="151989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l-GR" sz="2800" u="sng" dirty="0" smtClean="0"/>
              <a:t>Για Υλικό </a:t>
            </a:r>
            <a:r>
              <a:rPr lang="el-GR" sz="2800" u="sng" dirty="0"/>
              <a:t>Σ</a:t>
            </a:r>
            <a:r>
              <a:rPr lang="el-GR" sz="2800" u="sng" dirty="0" smtClean="0"/>
              <a:t>ημείο</a:t>
            </a:r>
            <a:endParaRPr lang="el-GR" sz="2800" dirty="0" smtClean="0"/>
          </a:p>
          <a:p>
            <a:pPr marL="457200" lvl="1" indent="0">
              <a:buNone/>
            </a:pPr>
            <a:r>
              <a:rPr lang="el-GR" sz="2400" dirty="0" smtClean="0"/>
              <a:t>Εκφράζοντας την σχέση (4) σε καρτεσιανές συντεταγμένες</a:t>
            </a:r>
          </a:p>
          <a:p>
            <a:pPr marL="457200" lvl="1" indent="0">
              <a:buNone/>
            </a:pPr>
            <a:r>
              <a:rPr lang="el-GR" sz="2400" dirty="0"/>
              <a:t>π</a:t>
            </a:r>
            <a:r>
              <a:rPr lang="el-GR" sz="2400" dirty="0" smtClean="0"/>
              <a:t>ροκύπτει ότι</a:t>
            </a:r>
            <a:r>
              <a:rPr lang="en-US" sz="2400" dirty="0" smtClean="0"/>
              <a:t>:</a:t>
            </a:r>
            <a:r>
              <a:rPr lang="el-GR" sz="2400" dirty="0" smtClean="0"/>
              <a:t> </a:t>
            </a:r>
            <a:endParaRPr lang="el-GR" sz="2800" dirty="0"/>
          </a:p>
          <a:p>
            <a:pPr marL="0" indent="0">
              <a:buNone/>
            </a:pPr>
            <a:r>
              <a:rPr lang="el-GR" sz="2800" dirty="0" smtClean="0"/>
              <a:t>    </a:t>
            </a:r>
            <a:endParaRPr lang="en-US" sz="2800" dirty="0" smtClean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Αρχές Έργου - Ενέργειας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-468560" y="2996952"/>
                <a:ext cx="10585176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 fontScale="85000" lnSpcReduction="1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l-GR" sz="24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l-GR" sz="2400" b="1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sub>
                          </m:sSub>
                          <m:bar>
                            <m:barPr>
                              <m:ctrlPr>
                                <a:rPr lang="el-GR" sz="2400" b="1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sSub>
                                <m:sSubPr>
                                  <m:ctrlPr>
                                    <a:rPr lang="el-GR" sz="2400" b="1" i="1" smtClean="0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b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sub>
                              </m:sSub>
                            </m:e>
                          </m:ba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sz="2400" b="1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</m:sub>
                          </m:sSub>
                          <m:bar>
                            <m:barPr>
                              <m:ctrlPr>
                                <a:rPr lang="el-GR" sz="2400" b="1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sSub>
                                <m:sSubPr>
                                  <m:ctrlPr>
                                    <a:rPr lang="el-GR" sz="2400" b="1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b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𝒚</m:t>
                                  </m:r>
                                </m:sub>
                              </m:sSub>
                            </m:e>
                          </m:ba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sz="2400" b="1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𝒛</m:t>
                              </m:r>
                            </m:sub>
                          </m:sSub>
                          <m:bar>
                            <m:barPr>
                              <m:ctrlPr>
                                <a:rPr lang="el-GR" sz="2400" b="1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sSub>
                                <m:sSubPr>
                                  <m:ctrlPr>
                                    <a:rPr lang="el-GR" sz="2400" b="1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b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𝒛</m:t>
                                  </m:r>
                                </m:sub>
                              </m:sSub>
                            </m:e>
                          </m:bar>
                        </m:e>
                      </m:d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l-GR" sz="2400" b="1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  <m:bar>
                            <m:barPr>
                              <m:ctrlPr>
                                <a:rPr lang="el-GR" sz="2400" b="1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sSub>
                                <m:sSubPr>
                                  <m:ctrlPr>
                                    <a:rPr lang="el-GR" sz="2400" b="1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b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sub>
                              </m:sSub>
                            </m:e>
                          </m:ba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𝒅𝒚</m:t>
                          </m:r>
                          <m:bar>
                            <m:barPr>
                              <m:ctrlPr>
                                <a:rPr lang="el-GR" sz="2400" b="1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sSub>
                                <m:sSubPr>
                                  <m:ctrlPr>
                                    <a:rPr lang="el-GR" sz="2400" b="1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b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𝒚</m:t>
                                  </m:r>
                                </m:sub>
                              </m:sSub>
                            </m:e>
                          </m:ba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𝒅𝒛</m:t>
                          </m:r>
                          <m:bar>
                            <m:barPr>
                              <m:ctrlPr>
                                <a:rPr lang="el-GR" sz="2400" b="1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sSub>
                                <m:sSubPr>
                                  <m:ctrlPr>
                                    <a:rPr lang="el-GR" sz="2400" b="1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b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𝒛</m:t>
                                  </m:r>
                                </m:sub>
                              </m:sSub>
                            </m:e>
                          </m:bar>
                        </m:e>
                      </m:d>
                      <m:r>
                        <a:rPr lang="el-GR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2400" b="1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b="1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𝝏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𝑽</m:t>
                              </m:r>
                            </m:num>
                            <m:den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𝝏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den>
                          </m:f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400" b="1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𝝏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𝑽</m:t>
                              </m:r>
                            </m:num>
                            <m:den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𝝏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</m:den>
                          </m:f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𝒅𝒚</m:t>
                          </m:r>
                          <m:r>
                            <m:rPr>
                              <m:nor/>
                            </m:rPr>
                            <a:rPr lang="en-US" sz="2400" b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400" b="1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𝝏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𝑽</m:t>
                              </m:r>
                            </m:num>
                            <m:den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𝝏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𝒛</m:t>
                              </m:r>
                            </m:den>
                          </m:f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𝒅𝒛</m:t>
                          </m:r>
                        </m:e>
                      </m:d>
                    </m:oMath>
                  </m:oMathPara>
                </a14:m>
                <a:endParaRPr lang="en-US" sz="2400" b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68560" y="2996952"/>
                <a:ext cx="10585176" cy="7898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/>
          <p:cNvSpPr/>
          <p:nvPr/>
        </p:nvSpPr>
        <p:spPr>
          <a:xfrm>
            <a:off x="5889192" y="5683579"/>
            <a:ext cx="5325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(5)</a:t>
            </a:r>
            <a:endParaRPr lang="el-GR" sz="2400" dirty="0"/>
          </a:p>
        </p:txBody>
      </p:sp>
      <p:sp>
        <p:nvSpPr>
          <p:cNvPr id="14" name="Θέση κειμένου 2"/>
          <p:cNvSpPr txBox="1">
            <a:spLocks/>
          </p:cNvSpPr>
          <p:nvPr/>
        </p:nvSpPr>
        <p:spPr>
          <a:xfrm>
            <a:off x="893276" y="3941366"/>
            <a:ext cx="7351132" cy="63976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Δηλαδή η δύναμη </a:t>
            </a:r>
            <a:r>
              <a:rPr lang="en-US" sz="2400" dirty="0" smtClean="0"/>
              <a:t>F </a:t>
            </a:r>
            <a:r>
              <a:rPr lang="el-GR" sz="2400" dirty="0" smtClean="0"/>
              <a:t>μπορεί να παρασταθεί στην μορφή</a:t>
            </a:r>
            <a:r>
              <a:rPr lang="en-US" sz="2400" dirty="0" smtClean="0"/>
              <a:t>:</a:t>
            </a: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987824" y="4511392"/>
                <a:ext cx="4032448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n-US" sz="24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F </a:t>
                </a:r>
                <a14:m>
                  <m:oMath xmlns:m="http://schemas.openxmlformats.org/officeDocument/2006/math">
                    <m:r>
                      <a:rPr lang="el-GR" sz="2400" b="1" i="1" smtClean="0"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latin typeface="Cambria Math"/>
                      </a:rPr>
                      <m:t>−</m:t>
                    </m:r>
                    <m:d>
                      <m:d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latin typeface="Cambria Math"/>
                                <a:ea typeface="Cambria Math"/>
                              </a:rPr>
                              <m:t>𝝏</m:t>
                            </m:r>
                            <m:r>
                              <a:rPr lang="en-US" sz="2400" b="1" i="1">
                                <a:latin typeface="Cambria Math"/>
                                <a:ea typeface="Cambria Math"/>
                              </a:rPr>
                              <m:t>𝑽</m:t>
                            </m:r>
                          </m:num>
                          <m:den>
                            <m:r>
                              <a:rPr lang="en-US" sz="2400" b="1" i="1">
                                <a:latin typeface="Cambria Math"/>
                                <a:ea typeface="Cambria Math"/>
                              </a:rPr>
                              <m:t>𝝏</m:t>
                            </m:r>
                            <m:r>
                              <a:rPr lang="en-US" sz="2400" b="1" i="1">
                                <a:latin typeface="Cambria Math"/>
                                <a:ea typeface="Cambria Math"/>
                              </a:rPr>
                              <m:t>𝒙</m:t>
                            </m:r>
                          </m:den>
                        </m:f>
                        <m:bar>
                          <m:barPr>
                            <m:ctrlPr>
                              <a:rPr lang="el-GR" sz="2400" b="1" i="1">
                                <a:latin typeface="Cambria Math"/>
                              </a:rPr>
                            </m:ctrlPr>
                          </m:barPr>
                          <m:e>
                            <m:sSub>
                              <m:sSubPr>
                                <m:ctrlPr>
                                  <a:rPr lang="el-GR" sz="2400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>
                                    <a:latin typeface="Cambria Math"/>
                                  </a:rPr>
                                  <m:t>𝒆</m:t>
                                </m:r>
                              </m:e>
                              <m:sub>
                                <m:r>
                                  <a:rPr lang="en-US" sz="2400" b="1" i="1">
                                    <a:latin typeface="Cambria Math"/>
                                  </a:rPr>
                                  <m:t>𝒙</m:t>
                                </m:r>
                              </m:sub>
                            </m:sSub>
                          </m:e>
                        </m:bar>
                        <m:r>
                          <a:rPr lang="en-US" sz="2400" b="1" i="1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latin typeface="Cambria Math"/>
                                <a:ea typeface="Cambria Math"/>
                              </a:rPr>
                              <m:t>𝝏</m:t>
                            </m:r>
                            <m:r>
                              <a:rPr lang="en-US" sz="2400" b="1" i="1">
                                <a:latin typeface="Cambria Math"/>
                                <a:ea typeface="Cambria Math"/>
                              </a:rPr>
                              <m:t>𝑽</m:t>
                            </m:r>
                          </m:num>
                          <m:den>
                            <m:r>
                              <a:rPr lang="en-US" sz="2400" b="1" i="1">
                                <a:latin typeface="Cambria Math"/>
                                <a:ea typeface="Cambria Math"/>
                              </a:rPr>
                              <m:t>𝝏</m:t>
                            </m:r>
                            <m:r>
                              <a:rPr lang="en-US" sz="2400" b="1" i="1">
                                <a:latin typeface="Cambria Math"/>
                                <a:ea typeface="Cambria Math"/>
                              </a:rPr>
                              <m:t>𝒚</m:t>
                            </m:r>
                          </m:den>
                        </m:f>
                        <m:bar>
                          <m:barPr>
                            <m:ctrlPr>
                              <a:rPr lang="el-GR" sz="2400" b="1" i="1">
                                <a:latin typeface="Cambria Math"/>
                              </a:rPr>
                            </m:ctrlPr>
                          </m:barPr>
                          <m:e>
                            <m:sSub>
                              <m:sSubPr>
                                <m:ctrlPr>
                                  <a:rPr lang="el-GR" sz="2400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>
                                    <a:latin typeface="Cambria Math"/>
                                  </a:rPr>
                                  <m:t>𝒆</m:t>
                                </m:r>
                              </m:e>
                              <m:sub>
                                <m:r>
                                  <a:rPr lang="en-US" sz="2400" b="1" i="1">
                                    <a:latin typeface="Cambria Math"/>
                                  </a:rPr>
                                  <m:t>𝒙</m:t>
                                </m:r>
                              </m:sub>
                            </m:sSub>
                          </m:e>
                        </m:bar>
                        <m:r>
                          <m:rPr>
                            <m:nor/>
                          </m:rPr>
                          <a:rPr lang="en-US" sz="2400" b="1" dirty="0"/>
                          <m:t>+</m:t>
                        </m:r>
                        <m:f>
                          <m:fPr>
                            <m:ctrlPr>
                              <a:rPr lang="en-US" sz="2400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latin typeface="Cambria Math"/>
                                <a:ea typeface="Cambria Math"/>
                              </a:rPr>
                              <m:t>𝝏</m:t>
                            </m:r>
                            <m:r>
                              <a:rPr lang="en-US" sz="2400" b="1" i="1">
                                <a:latin typeface="Cambria Math"/>
                                <a:ea typeface="Cambria Math"/>
                              </a:rPr>
                              <m:t>𝑽</m:t>
                            </m:r>
                          </m:num>
                          <m:den>
                            <m:r>
                              <a:rPr lang="en-US" sz="2400" b="1" i="1">
                                <a:latin typeface="Cambria Math"/>
                                <a:ea typeface="Cambria Math"/>
                              </a:rPr>
                              <m:t>𝝏</m:t>
                            </m:r>
                            <m:r>
                              <a:rPr lang="en-US" sz="2400" b="1" i="1">
                                <a:latin typeface="Cambria Math"/>
                                <a:ea typeface="Cambria Math"/>
                              </a:rPr>
                              <m:t>𝒛</m:t>
                            </m:r>
                          </m:den>
                        </m:f>
                        <m:bar>
                          <m:barPr>
                            <m:ctrlPr>
                              <a:rPr lang="el-GR" sz="2400" b="1" i="1">
                                <a:latin typeface="Cambria Math"/>
                              </a:rPr>
                            </m:ctrlPr>
                          </m:barPr>
                          <m:e>
                            <m:sSub>
                              <m:sSubPr>
                                <m:ctrlPr>
                                  <a:rPr lang="el-GR" sz="2400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>
                                    <a:latin typeface="Cambria Math"/>
                                  </a:rPr>
                                  <m:t>𝒆</m:t>
                                </m:r>
                              </m:e>
                              <m:sub>
                                <m:r>
                                  <a:rPr lang="en-US" sz="2400" b="1" i="1">
                                    <a:latin typeface="Cambria Math"/>
                                  </a:rPr>
                                  <m:t>𝒙</m:t>
                                </m:r>
                              </m:sub>
                            </m:sSub>
                          </m:e>
                        </m:bar>
                      </m:e>
                    </m:d>
                  </m:oMath>
                </a14:m>
                <a:endParaRPr lang="en-US" sz="2400" b="1" dirty="0" smtClean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4511392"/>
                <a:ext cx="4032448" cy="789816"/>
              </a:xfrm>
              <a:prstGeom prst="rect">
                <a:avLst/>
              </a:prstGeom>
              <a:blipFill rotWithShape="1">
                <a:blip r:embed="rId4"/>
                <a:stretch>
                  <a:fillRect l="-226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588224" y="4511392"/>
                <a:ext cx="936104" cy="789816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ctr"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n-US" sz="2800" b="1" dirty="0" smtClean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4511392"/>
                <a:ext cx="936104" cy="7898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923928" y="5519504"/>
                <a:ext cx="1581018" cy="789816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n-US" sz="24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F </a:t>
                </a:r>
                <a14:m>
                  <m:oMath xmlns:m="http://schemas.openxmlformats.org/officeDocument/2006/math">
                    <m:r>
                      <a:rPr lang="el-GR" sz="2400" b="1" i="1" smtClean="0"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latin typeface="Cambria Math"/>
                      </a:rPr>
                      <m:t>−</m:t>
                    </m:r>
                    <m:bar>
                      <m:barPr>
                        <m:ctrlPr>
                          <a:rPr lang="en-US" sz="2400" b="1" i="1" smtClean="0">
                            <a:latin typeface="Cambria Math"/>
                            <a:ea typeface="Cambria Math"/>
                          </a:rPr>
                        </m:ctrlPr>
                      </m:barPr>
                      <m:e>
                        <m:r>
                          <a:rPr lang="en-US" sz="2400" b="1" i="1" smtClean="0">
                            <a:latin typeface="Cambria Math"/>
                            <a:ea typeface="Cambria Math"/>
                          </a:rPr>
                          <m:t>𝛁</m:t>
                        </m:r>
                      </m:e>
                    </m:bar>
                    <m:r>
                      <a:rPr lang="en-US" sz="2400" b="1" i="1" smtClean="0">
                        <a:latin typeface="Cambria Math"/>
                        <a:ea typeface="Cambria Math"/>
                      </a:rPr>
                      <m:t>𝑽</m:t>
                    </m:r>
                  </m:oMath>
                </a14:m>
                <a:endParaRPr lang="en-US" sz="2400" b="1" dirty="0" smtClean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5519504"/>
                <a:ext cx="1581018" cy="789816"/>
              </a:xfrm>
              <a:prstGeom prst="rect">
                <a:avLst/>
              </a:prstGeom>
              <a:blipFill rotWithShape="1">
                <a:blip r:embed="rId6"/>
                <a:stretch>
                  <a:fillRect l="-5747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484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46856" y="1370186"/>
            <a:ext cx="8229600" cy="76267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l-GR" sz="2800" u="sng" dirty="0" smtClean="0"/>
              <a:t>Για Υλικό </a:t>
            </a:r>
            <a:r>
              <a:rPr lang="el-GR" sz="2800" u="sng" dirty="0"/>
              <a:t>Σ</a:t>
            </a:r>
            <a:r>
              <a:rPr lang="el-GR" sz="2800" u="sng" dirty="0" smtClean="0"/>
              <a:t>ημείο</a:t>
            </a:r>
            <a:endParaRPr lang="el-GR" sz="2800" dirty="0" smtClean="0"/>
          </a:p>
          <a:p>
            <a:pPr marL="0" indent="0">
              <a:buNone/>
            </a:pPr>
            <a:r>
              <a:rPr lang="el-GR" sz="2800" dirty="0" smtClean="0"/>
              <a:t>    </a:t>
            </a:r>
            <a:endParaRPr lang="en-US" sz="2800" dirty="0" smtClean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Αρχές Έργου - Ενέργειας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  <p:sp>
        <p:nvSpPr>
          <p:cNvPr id="20" name="Rectangle 19"/>
          <p:cNvSpPr/>
          <p:nvPr/>
        </p:nvSpPr>
        <p:spPr>
          <a:xfrm>
            <a:off x="5889192" y="2679303"/>
            <a:ext cx="5325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(5)</a:t>
            </a:r>
            <a:endParaRPr lang="el-G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923928" y="2495168"/>
                <a:ext cx="1581018" cy="789816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n-US" sz="2400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F </a:t>
                </a:r>
                <a14:m>
                  <m:oMath xmlns:m="http://schemas.openxmlformats.org/officeDocument/2006/math">
                    <m:r>
                      <a:rPr lang="el-GR" sz="2400" b="1" i="1" smtClean="0"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latin typeface="Cambria Math"/>
                      </a:rPr>
                      <m:t>−</m:t>
                    </m:r>
                    <m:bar>
                      <m:barPr>
                        <m:ctrlPr>
                          <a:rPr lang="en-US" sz="2400" b="1" i="1" smtClean="0">
                            <a:latin typeface="Cambria Math"/>
                            <a:ea typeface="Cambria Math"/>
                          </a:rPr>
                        </m:ctrlPr>
                      </m:barPr>
                      <m:e>
                        <m:r>
                          <a:rPr lang="en-US" sz="2400" b="1" i="1" smtClean="0">
                            <a:latin typeface="Cambria Math"/>
                            <a:ea typeface="Cambria Math"/>
                          </a:rPr>
                          <m:t>𝛁</m:t>
                        </m:r>
                      </m:e>
                    </m:bar>
                    <m:r>
                      <a:rPr lang="en-US" sz="2400" b="1" i="1" smtClean="0">
                        <a:latin typeface="Cambria Math"/>
                        <a:ea typeface="Cambria Math"/>
                      </a:rPr>
                      <m:t>𝑽</m:t>
                    </m:r>
                  </m:oMath>
                </a14:m>
                <a:endParaRPr lang="en-US" sz="2400" b="1" dirty="0" smtClean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2495168"/>
                <a:ext cx="1581018" cy="789816"/>
              </a:xfrm>
              <a:prstGeom prst="rect">
                <a:avLst/>
              </a:prstGeom>
              <a:blipFill rotWithShape="1">
                <a:blip r:embed="rId3"/>
                <a:stretch>
                  <a:fillRect l="-5747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Θέση κειμένου 7"/>
          <p:cNvSpPr txBox="1">
            <a:spLocks/>
          </p:cNvSpPr>
          <p:nvPr/>
        </p:nvSpPr>
        <p:spPr>
          <a:xfrm>
            <a:off x="494030" y="3717032"/>
            <a:ext cx="8208912" cy="201622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l-GR" sz="2400" dirty="0" smtClean="0"/>
              <a:t>Οι δυνάμεις που ικανοποιούν την σχέση (3) ή (5) ονομάζονται </a:t>
            </a:r>
            <a:r>
              <a:rPr lang="el-GR" sz="2400" b="1" dirty="0" smtClean="0">
                <a:solidFill>
                  <a:srgbClr val="FF0000"/>
                </a:solidFill>
              </a:rPr>
              <a:t>Συντηρητικές Δυνάμεις.</a:t>
            </a:r>
            <a:r>
              <a:rPr lang="el-GR" sz="2400" dirty="0" smtClean="0"/>
              <a:t>Οι δυνάμεις αυτές ενεργούν στην διεύθυνση που αντιστοιχεί στο μέγιστο ρυθμό μείωσης της συνάρτησης δυναμικού στο χώρο και έχουν μέτρο ίσο με το μέτρο της κλίσης αυτής της μείωσης.</a:t>
            </a:r>
            <a:endParaRPr lang="el-GR" sz="2400" b="1" i="1" dirty="0"/>
          </a:p>
        </p:txBody>
      </p:sp>
    </p:spTree>
    <p:extLst>
      <p:ext uri="{BB962C8B-B14F-4D97-AF65-F5344CB8AC3E}">
        <p14:creationId xmlns:p14="http://schemas.microsoft.com/office/powerpoint/2010/main" val="398700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17/9/2014 8:35:30 μ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2,2,3,1026,5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2,7,8,17,10,"/>
</p:tagLst>
</file>

<file path=ppt/theme/theme1.xml><?xml version="1.0" encoding="utf-8"?>
<a:theme xmlns:a="http://schemas.openxmlformats.org/drawingml/2006/main" name="UTH_Opencourse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 t r u e < / C h e c k T e x t S i z e >  
     < C h e c k S c r e e n T i p > f a l s e < / C h e c k S c r e e n T i p >  
     < S h o w S h a p e N a m e C o l u m n > f a l s e < / S h o w S h a p e N a m e C o l u m n >  
     < S h o w I s s u e D e s c r i p t i o n > f a l s e 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5E660CE9-CF9F-4905-8878-B8801F9EB79E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18096</TotalTime>
  <Words>2682</Words>
  <Application>Microsoft Office PowerPoint</Application>
  <PresentationFormat>On-screen Show (4:3)</PresentationFormat>
  <Paragraphs>369</Paragraphs>
  <Slides>32</Slides>
  <Notes>32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UTH_Opencourses Powerpoint Template</vt:lpstr>
      <vt:lpstr>Δυναμική</vt:lpstr>
      <vt:lpstr>Αρχές Έργου - Ενέργειας</vt:lpstr>
      <vt:lpstr>Αρχές Έργου - Ενέργειας</vt:lpstr>
      <vt:lpstr>Αρχές Έργου - Ενέργειας</vt:lpstr>
      <vt:lpstr>Αρχές Έργου - Ενέργειας</vt:lpstr>
      <vt:lpstr>Αρχές Έργου - Ενέργειας</vt:lpstr>
      <vt:lpstr>Αρχές Έργου - Ενέργειας</vt:lpstr>
      <vt:lpstr>Αρχές Έργου - Ενέργειας</vt:lpstr>
      <vt:lpstr>Αρχές Έργου - Ενέργειας</vt:lpstr>
      <vt:lpstr>Αρχές Έργου - Ενέργειας</vt:lpstr>
      <vt:lpstr>Αρχές Έργου - Ενέργειας</vt:lpstr>
      <vt:lpstr>Αρχές Έργου - Ενέργειας</vt:lpstr>
      <vt:lpstr>Αρχές Έργου - Ενέργειας</vt:lpstr>
      <vt:lpstr>Εφαρμογή 1: Δυναμικό Γήινης                Βαρύτητας</vt:lpstr>
      <vt:lpstr>Εφαρμογή 1: Δυναμικό Γήινης                Βαρύτητας</vt:lpstr>
      <vt:lpstr>Εφαρμογή 1: Δυναμικό Γήινης                Βαρύτητας</vt:lpstr>
      <vt:lpstr>Εφαρμογή 1: Δυναμικό Γήινης                Βαρύτητας</vt:lpstr>
      <vt:lpstr>Εφαρμογή 1: Δυναμικό Γήινης                Βαρύτητας</vt:lpstr>
      <vt:lpstr>Εφαρμογή 1: Δυναμικό Γήινης                Βαρύτητας</vt:lpstr>
      <vt:lpstr>Εφαρμογή 2: Δυναμικό Ελαστικού       Ελατηρίου</vt:lpstr>
      <vt:lpstr>Εφαρμογή 2: Δυναμικό Ελαστικού       Ελατηρίου</vt:lpstr>
      <vt:lpstr>Εφαρμογή 2: Δυναμικό Ελαστικού       Ελατηρίου</vt:lpstr>
      <vt:lpstr>Εφαρμογή 2: Δυναμικό Ελαστικού       Ελατηρίου</vt:lpstr>
      <vt:lpstr>Εφαρμογή 3: Κίνηση σε κυκλική        στεφάνη</vt:lpstr>
      <vt:lpstr>Εφαρμογή 3: Κίνηση σε κυκλική        στεφάνη</vt:lpstr>
      <vt:lpstr>Εφαρμογή 3: Κίνηση σε κυκλική        στεφάνη</vt:lpstr>
      <vt:lpstr>Εφαρμογή 3: Κίνηση σε κυκλική        στεφάνη</vt:lpstr>
      <vt:lpstr>Εφαρμογή 3: Κίνηση σε κυκλική        στεφάνη</vt:lpstr>
      <vt:lpstr>Εφαρμογή 3: Κίνηση σε κυκλική        στεφάνη</vt:lpstr>
      <vt:lpstr>Εφαρμογή 3: Κίνηση σε κυκλική        στεφάνη</vt:lpstr>
      <vt:lpstr>Εφαρμογή 3: Κίνηση σε κυκλική        στεφάνη</vt:lpstr>
      <vt:lpstr>Τέλος Ενότητας</vt:lpstr>
    </vt:vector>
  </TitlesOfParts>
  <Company>UTH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Τίτλος Μαθήματος - Ενότητα</dc:title>
  <dc:creator>ΔΙδάσκων</dc:creator>
  <cp:lastModifiedBy>Christina</cp:lastModifiedBy>
  <cp:revision>272</cp:revision>
  <dcterms:created xsi:type="dcterms:W3CDTF">2014-09-17T16:29:18Z</dcterms:created>
  <dcterms:modified xsi:type="dcterms:W3CDTF">2014-11-10T12:46:00Z</dcterms:modified>
</cp:coreProperties>
</file>