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88" r:id="rId6"/>
    <p:sldId id="282" r:id="rId7"/>
    <p:sldId id="283" r:id="rId8"/>
    <p:sldId id="294" r:id="rId9"/>
    <p:sldId id="284" r:id="rId10"/>
    <p:sldId id="285" r:id="rId11"/>
    <p:sldId id="286" r:id="rId12"/>
    <p:sldId id="287" r:id="rId13"/>
    <p:sldId id="289" r:id="rId14"/>
    <p:sldId id="292" r:id="rId15"/>
    <p:sldId id="280" r:id="rId16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168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15/12/2014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/>
              <a:t>Ενότητα </a:t>
            </a:r>
            <a:r>
              <a:rPr lang="el-GR" sz="2800" b="1" dirty="0"/>
              <a:t>4</a:t>
            </a:r>
            <a:r>
              <a:rPr lang="el-GR" sz="2800" b="1" smtClean="0"/>
              <a:t>η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Οι δεξιότητες του αγώνα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Ως επίθεση ορίζετε η </a:t>
            </a:r>
            <a:r>
              <a:rPr lang="el-GR" dirty="0"/>
              <a:t>ενέργεια που κάνουν </a:t>
            </a:r>
            <a:r>
              <a:rPr lang="el-GR" dirty="0" smtClean="0"/>
              <a:t>οι παίκτες, είτε της επιθετικής, είτε της αμυντικής ζώνης που σκοπό έχουν την κατάκτηση ενός πόντου.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επίθεση είναι από τις πιο </a:t>
            </a:r>
            <a:r>
              <a:rPr lang="el-GR" dirty="0" smtClean="0"/>
              <a:t>εντυπωσιακές ενέργειες </a:t>
            </a:r>
            <a:r>
              <a:rPr lang="el-GR" dirty="0"/>
              <a:t>στο </a:t>
            </a:r>
            <a:r>
              <a:rPr lang="el-GR" dirty="0" smtClean="0"/>
              <a:t>βόλεϊ.</a:t>
            </a:r>
            <a:endParaRPr lang="el-GR" dirty="0"/>
          </a:p>
          <a:p>
            <a:r>
              <a:rPr lang="el-GR" dirty="0" smtClean="0"/>
              <a:t>Διακρίνουμε 2 </a:t>
            </a:r>
            <a:r>
              <a:rPr lang="el-GR" dirty="0"/>
              <a:t>διαφορετικά είδη επίθεσης</a:t>
            </a:r>
            <a:r>
              <a:rPr lang="el-GR" dirty="0" smtClean="0"/>
              <a:t>: α) την  </a:t>
            </a:r>
            <a:r>
              <a:rPr lang="el-GR" dirty="0"/>
              <a:t>επίθεση μετά από υποδοχή του </a:t>
            </a:r>
            <a:r>
              <a:rPr lang="el-GR" dirty="0" err="1" smtClean="0"/>
              <a:t>σερβίς</a:t>
            </a:r>
            <a:r>
              <a:rPr lang="el-GR" dirty="0" smtClean="0"/>
              <a:t> και β</a:t>
            </a:r>
            <a:r>
              <a:rPr lang="el-GR" dirty="0"/>
              <a:t>) </a:t>
            </a:r>
            <a:r>
              <a:rPr lang="el-GR" dirty="0" smtClean="0"/>
              <a:t>την επίθεση </a:t>
            </a:r>
            <a:r>
              <a:rPr lang="el-GR" dirty="0"/>
              <a:t>μετά από άμυνα </a:t>
            </a:r>
            <a:r>
              <a:rPr lang="el-GR" dirty="0" smtClean="0"/>
              <a:t>του μπλοκ ή άμυνα εδάφους που ονομάζεται αντεπίθεση.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47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μπλοκ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Το μπλοκ είναι η ενέργεια </a:t>
            </a:r>
            <a:r>
              <a:rPr lang="el-GR" dirty="0" smtClean="0"/>
              <a:t>εκείνη που </a:t>
            </a:r>
            <a:r>
              <a:rPr lang="el-GR" dirty="0"/>
              <a:t>γίνεται από τους </a:t>
            </a:r>
            <a:r>
              <a:rPr lang="el-GR" dirty="0" smtClean="0"/>
              <a:t>παίκτες της </a:t>
            </a:r>
            <a:r>
              <a:rPr lang="el-GR" dirty="0"/>
              <a:t>επιθετικής ζώνης </a:t>
            </a:r>
            <a:r>
              <a:rPr lang="el-GR" dirty="0" smtClean="0"/>
              <a:t>που </a:t>
            </a:r>
            <a:r>
              <a:rPr lang="el-GR" dirty="0"/>
              <a:t>σκοπό </a:t>
            </a:r>
            <a:r>
              <a:rPr lang="el-GR" dirty="0" smtClean="0"/>
              <a:t>έχει να σταματήσει την επιθετική </a:t>
            </a:r>
            <a:r>
              <a:rPr lang="el-GR" dirty="0"/>
              <a:t>ενέργεια του </a:t>
            </a:r>
            <a:r>
              <a:rPr lang="el-GR" dirty="0" smtClean="0"/>
              <a:t>αντιπάλου πριν περάσει η μπάλα στο δικό τους γήπεδο.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μπλοκ </a:t>
            </a:r>
            <a:r>
              <a:rPr lang="el-GR" dirty="0" smtClean="0"/>
              <a:t> είναι η μοναδική ενέργεια που επιτρέπεται από τον κανονισμό τα χέρια ενός παίκτη να περάσουν στο αντίπαλο γήπεδο και να ακουμπήσουν την μπάλα χωρίς να σφυρίξει παράβαση ο διαιτητής.</a:t>
            </a:r>
          </a:p>
          <a:p>
            <a:r>
              <a:rPr lang="el-GR" dirty="0" smtClean="0"/>
              <a:t>Το μπλοκ διαχωρίζεται </a:t>
            </a:r>
            <a:r>
              <a:rPr lang="el-GR" dirty="0"/>
              <a:t>ανάλογα με τον αριθμό </a:t>
            </a:r>
            <a:r>
              <a:rPr lang="el-GR" dirty="0" smtClean="0"/>
              <a:t>των παικτών που συμμετέχουν σε αυτό σε: α</a:t>
            </a:r>
            <a:r>
              <a:rPr lang="el-GR" dirty="0"/>
              <a:t>) μονό</a:t>
            </a:r>
            <a:r>
              <a:rPr lang="el-GR" dirty="0" smtClean="0"/>
              <a:t>, β</a:t>
            </a:r>
            <a:r>
              <a:rPr lang="el-GR" dirty="0"/>
              <a:t>) </a:t>
            </a:r>
            <a:r>
              <a:rPr lang="el-GR" dirty="0" smtClean="0"/>
              <a:t>διπλό, γ</a:t>
            </a:r>
            <a:r>
              <a:rPr lang="el-GR" dirty="0"/>
              <a:t>) </a:t>
            </a:r>
            <a:r>
              <a:rPr lang="el-GR" dirty="0" smtClean="0"/>
              <a:t>τριπλό.</a:t>
            </a:r>
          </a:p>
          <a:p>
            <a:r>
              <a:rPr lang="el-GR" dirty="0" smtClean="0"/>
              <a:t>Το μπλοκ επίσης διαχωρίζεται και </a:t>
            </a:r>
            <a:r>
              <a:rPr lang="el-GR" dirty="0"/>
              <a:t>ανάλογα με την τεχνική των χεριών πάνω στην </a:t>
            </a:r>
            <a:r>
              <a:rPr lang="el-GR" dirty="0" smtClean="0"/>
              <a:t>μπάλα σε: α</a:t>
            </a:r>
            <a:r>
              <a:rPr lang="el-GR" dirty="0"/>
              <a:t>) παθητικό </a:t>
            </a:r>
            <a:r>
              <a:rPr lang="el-GR" dirty="0" smtClean="0"/>
              <a:t>μπλοκ όπου λυγίζουν  οι καρποί των χεριών προς τα πίσω και αναπηδά η μπάλα πάνω τους έτσι ώστε ευκολότερα να μπορέσει να βγάλει την μπάλα ένας παίκτης της άμυνας εδάφους, β</a:t>
            </a:r>
            <a:r>
              <a:rPr lang="el-GR" dirty="0"/>
              <a:t>) ενεργητικό </a:t>
            </a:r>
            <a:r>
              <a:rPr lang="el-GR" dirty="0" smtClean="0"/>
              <a:t>μπλοκ όπου </a:t>
            </a:r>
            <a:r>
              <a:rPr lang="el-GR" smtClean="0"/>
              <a:t>οι </a:t>
            </a:r>
            <a:r>
              <a:rPr lang="el-GR" smtClean="0"/>
              <a:t>παίκτες </a:t>
            </a:r>
            <a:r>
              <a:rPr lang="el-GR" dirty="0" smtClean="0"/>
              <a:t>έχοντας λυγισμένους τους καρπούς στέλνουν την μπάλα στο αντίπαλο γήπεδο και κερδίζουν πόντο.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26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άμυνα εδάφους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άμυνα εδάφους χρησιμοποιείται </a:t>
            </a:r>
            <a:r>
              <a:rPr lang="el-GR" dirty="0" smtClean="0"/>
              <a:t>από τους </a:t>
            </a:r>
            <a:r>
              <a:rPr lang="el-GR" dirty="0"/>
              <a:t>παίκτες της ομάδας που </a:t>
            </a:r>
            <a:r>
              <a:rPr lang="el-GR" dirty="0" smtClean="0"/>
              <a:t>δεν συμμετέχουν </a:t>
            </a:r>
            <a:r>
              <a:rPr lang="el-GR" dirty="0"/>
              <a:t>στο μπλοκ με σκοπό να </a:t>
            </a:r>
            <a:r>
              <a:rPr lang="el-GR" dirty="0" smtClean="0"/>
              <a:t>μην αφήσουν </a:t>
            </a:r>
            <a:r>
              <a:rPr lang="el-GR" dirty="0"/>
              <a:t>την μπάλα να καταλήξει </a:t>
            </a:r>
            <a:r>
              <a:rPr lang="el-GR" dirty="0" smtClean="0"/>
              <a:t>στο έδαφος </a:t>
            </a:r>
            <a:r>
              <a:rPr lang="el-GR" dirty="0"/>
              <a:t>και χάσουν τον </a:t>
            </a:r>
            <a:r>
              <a:rPr lang="el-GR" dirty="0" smtClean="0"/>
              <a:t>πόντο.</a:t>
            </a:r>
          </a:p>
          <a:p>
            <a:r>
              <a:rPr lang="el-GR" dirty="0" smtClean="0"/>
              <a:t>Ο απώτερος σκοπός της άμυνας εδάφους είναι να συνεχιστεί </a:t>
            </a:r>
            <a:r>
              <a:rPr lang="el-GR" dirty="0"/>
              <a:t>το παιχνίδι και </a:t>
            </a:r>
            <a:r>
              <a:rPr lang="el-GR" dirty="0" smtClean="0"/>
              <a:t>να πραγματοποιήσουν μια αντεπίθεση.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πιο συνηθισμένη τεχνική άμυνας </a:t>
            </a:r>
            <a:r>
              <a:rPr lang="el-GR" dirty="0" smtClean="0"/>
              <a:t>γίνεται με </a:t>
            </a:r>
            <a:r>
              <a:rPr lang="el-GR" dirty="0"/>
              <a:t>τους πήχεις των χεριών (μανσέτα</a:t>
            </a:r>
            <a:r>
              <a:rPr lang="el-GR" dirty="0" smtClean="0"/>
              <a:t>) με το ένα ή με δύο χέρια.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01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0" dirty="0"/>
              <a:t>ΠΡΩΤΟΚΟΛΛΟ ΑΓΩΝΑ,</a:t>
            </a:r>
            <a:br>
              <a:rPr lang="el-GR" b="0" dirty="0"/>
            </a:br>
            <a:r>
              <a:rPr lang="el-GR" b="0" dirty="0"/>
              <a:t>ΣΦΑΛΜΑΤΑ ΚΑΙ ΔΙΑΙΤΗΤΕΣ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Το πρωτόκολλο του αγώνα είναι το φύλλο αγώνα </a:t>
            </a:r>
            <a:r>
              <a:rPr lang="el-GR" dirty="0" smtClean="0"/>
              <a:t>όπου καταγράφονται </a:t>
            </a:r>
            <a:r>
              <a:rPr lang="el-GR" dirty="0"/>
              <a:t>οι παίκτες, οι προπονητές, οι πόντοι, </a:t>
            </a:r>
            <a:r>
              <a:rPr lang="el-GR" dirty="0" smtClean="0"/>
              <a:t>οι αλλαγές</a:t>
            </a:r>
            <a:r>
              <a:rPr lang="el-GR" dirty="0"/>
              <a:t>, τα σφάλματα και τα σετ του </a:t>
            </a:r>
            <a:r>
              <a:rPr lang="el-GR" dirty="0" smtClean="0"/>
              <a:t>αγώνα </a:t>
            </a:r>
          </a:p>
          <a:p>
            <a:r>
              <a:rPr lang="el-GR" dirty="0" smtClean="0"/>
              <a:t>Τον </a:t>
            </a:r>
            <a:r>
              <a:rPr lang="el-GR" dirty="0"/>
              <a:t>αγώνα διευθύνουν 2 </a:t>
            </a:r>
            <a:r>
              <a:rPr lang="el-GR" dirty="0" smtClean="0"/>
              <a:t>διαιτητές και 4 επόπτες γραμμών σε παιχνίδια </a:t>
            </a:r>
            <a:r>
              <a:rPr lang="en-US" dirty="0" smtClean="0"/>
              <a:t>FIVB, CEV</a:t>
            </a:r>
            <a:r>
              <a:rPr lang="el-GR" dirty="0" smtClean="0"/>
              <a:t> Εθνικών ομάδων κλπ.:</a:t>
            </a:r>
            <a:endParaRPr lang="el-GR" dirty="0"/>
          </a:p>
          <a:p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/>
              <a:t>πρώτος διαιτητής </a:t>
            </a:r>
            <a:r>
              <a:rPr lang="el-GR" dirty="0" smtClean="0"/>
              <a:t>κάθεται </a:t>
            </a:r>
            <a:r>
              <a:rPr lang="el-GR" dirty="0"/>
              <a:t>σε μια σκάλα στην κεντρική γραμμή </a:t>
            </a:r>
            <a:r>
              <a:rPr lang="el-GR" dirty="0" smtClean="0"/>
              <a:t>στο ύψος </a:t>
            </a:r>
            <a:r>
              <a:rPr lang="el-GR" dirty="0"/>
              <a:t>του φιλέ </a:t>
            </a:r>
            <a:r>
              <a:rPr lang="el-GR" dirty="0" smtClean="0"/>
              <a:t>απέναντι ακριβώς από την γραμματεία και </a:t>
            </a:r>
            <a:r>
              <a:rPr lang="el-GR" dirty="0"/>
              <a:t>είναι </a:t>
            </a:r>
            <a:r>
              <a:rPr lang="el-GR" dirty="0" smtClean="0"/>
              <a:t>αυτός που διευθύνει το παιχνίδι και οι αποφάσεις του έχουν δεσμευτικό χαρακτήρα για τις ομάδες.</a:t>
            </a:r>
            <a:endParaRPr lang="el-GR" dirty="0"/>
          </a:p>
          <a:p>
            <a:r>
              <a:rPr lang="el-GR" dirty="0" smtClean="0"/>
              <a:t>Ο δεύτερος </a:t>
            </a:r>
            <a:r>
              <a:rPr lang="el-GR" dirty="0"/>
              <a:t>διαιτητής </a:t>
            </a:r>
            <a:r>
              <a:rPr lang="el-GR" dirty="0" smtClean="0"/>
              <a:t> </a:t>
            </a:r>
            <a:r>
              <a:rPr lang="el-GR" dirty="0"/>
              <a:t>είναι ο βοηθός του πρώτου </a:t>
            </a:r>
            <a:r>
              <a:rPr lang="el-GR" dirty="0" smtClean="0"/>
              <a:t>διαιτητή και έχει κυρίως συμβουλευτικό ρόλο, ελέγχει τις γραμμές και τις παραβάσεις στις περιστροφές των παικτών των ομάδων κλπ.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διαιτητές ελέγχουν το σκορ, σφυρίζουν τα </a:t>
            </a:r>
            <a:r>
              <a:rPr lang="el-GR" dirty="0" smtClean="0"/>
              <a:t>σφάλματα κανονισμών </a:t>
            </a:r>
            <a:r>
              <a:rPr lang="el-GR" dirty="0"/>
              <a:t>που κάνουν οι παίκτες κατά τη διάρκεια </a:t>
            </a:r>
            <a:r>
              <a:rPr lang="el-GR" dirty="0" smtClean="0"/>
              <a:t>του αγώνα </a:t>
            </a:r>
            <a:r>
              <a:rPr lang="el-GR" dirty="0"/>
              <a:t>και γενικά είναι υπεύθυνοι για την </a:t>
            </a:r>
            <a:r>
              <a:rPr lang="el-GR" dirty="0" smtClean="0"/>
              <a:t>ομαλή διεξαγωγή </a:t>
            </a:r>
            <a:r>
              <a:rPr lang="el-GR" dirty="0"/>
              <a:t>του </a:t>
            </a:r>
            <a:r>
              <a:rPr lang="el-GR" dirty="0" smtClean="0"/>
              <a:t>αγώνα.</a:t>
            </a:r>
          </a:p>
          <a:p>
            <a:r>
              <a:rPr lang="el-GR" dirty="0" smtClean="0"/>
              <a:t>Οι επόπτες γραμμών ελέγχουν τις παραβάσεις των γραμμών κατά το </a:t>
            </a:r>
            <a:r>
              <a:rPr lang="el-GR" dirty="0" err="1" smtClean="0"/>
              <a:t>σερβίς</a:t>
            </a:r>
            <a:r>
              <a:rPr lang="el-GR" dirty="0" smtClean="0"/>
              <a:t>, τα άουτ και συμβουλεύουν τον 1</a:t>
            </a:r>
            <a:r>
              <a:rPr lang="el-GR" baseline="30000" dirty="0" smtClean="0"/>
              <a:t>ο</a:t>
            </a:r>
            <a:r>
              <a:rPr lang="el-GR" dirty="0" smtClean="0"/>
              <a:t> διαιτητή για το μπλοκ άουτ χωρίς οι αποφάσεις τους να έχουν δεσμευτικό χαρακτήρα.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693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/>
              <a:t>διδασκαλία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</a:t>
            </a:r>
            <a:r>
              <a:rPr lang="en-US" smtClean="0"/>
              <a:t> </a:t>
            </a:r>
            <a:r>
              <a:rPr lang="el-GR" smtClean="0"/>
              <a:t>Η </a:t>
            </a:r>
            <a:r>
              <a:rPr lang="el-GR" dirty="0"/>
              <a:t>διδασκαλία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00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δεξιότητες που εμπλέκονται σε ένα αγώνα βόλεϊ και χρησιμοποιούνται από τους παίκτες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βασικά στοιχεία που απαρτίζουν τις δεξιότητες των παικτών στο άθλημα του βόλεϊ, το </a:t>
            </a:r>
            <a:r>
              <a:rPr lang="el-GR" altLang="el-GR" dirty="0" err="1" smtClean="0"/>
              <a:t>σερβίς</a:t>
            </a:r>
            <a:r>
              <a:rPr lang="el-GR" altLang="el-GR" dirty="0" smtClean="0"/>
              <a:t>, η πάσα, </a:t>
            </a:r>
            <a:r>
              <a:rPr lang="el-GR" altLang="el-GR" smtClean="0"/>
              <a:t>η επίθεση, το </a:t>
            </a:r>
            <a:r>
              <a:rPr lang="el-GR" altLang="el-GR" dirty="0" smtClean="0"/>
              <a:t>μπλοκ, η άμυνα εδάφους, το φύλλο αγώνα, </a:t>
            </a:r>
            <a:r>
              <a:rPr lang="el-GR" altLang="el-GR" smtClean="0"/>
              <a:t>οι διαιτητές.</a:t>
            </a:r>
            <a:endParaRPr lang="el-GR" altLang="el-GR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ο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Το </a:t>
            </a:r>
            <a:r>
              <a:rPr lang="el-GR" dirty="0" err="1"/>
              <a:t>σερβίς</a:t>
            </a:r>
            <a:r>
              <a:rPr lang="el-GR" dirty="0"/>
              <a:t> είναι η δεξιότητα με την </a:t>
            </a:r>
            <a:r>
              <a:rPr lang="el-GR" dirty="0" smtClean="0"/>
              <a:t>οποία αρχίζει </a:t>
            </a:r>
            <a:r>
              <a:rPr lang="el-GR" dirty="0"/>
              <a:t>το παιχνίδι και κάθε </a:t>
            </a:r>
            <a:r>
              <a:rPr lang="el-GR" dirty="0" smtClean="0"/>
              <a:t>αγωνιστικό επεισόδιο σε έναν αγώνα βόλεϊ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 err="1"/>
              <a:t>σερβίς</a:t>
            </a:r>
            <a:r>
              <a:rPr lang="el-GR" dirty="0"/>
              <a:t> εκτελείται </a:t>
            </a:r>
            <a:r>
              <a:rPr lang="el-GR" dirty="0" smtClean="0"/>
              <a:t>πάντοτε από </a:t>
            </a:r>
            <a:r>
              <a:rPr lang="el-GR" dirty="0"/>
              <a:t>τον </a:t>
            </a:r>
            <a:r>
              <a:rPr lang="el-GR" dirty="0" smtClean="0"/>
              <a:t>εκάστοτε παίκτη που βρίσκεται </a:t>
            </a:r>
            <a:r>
              <a:rPr lang="el-GR" dirty="0"/>
              <a:t>στη θέση 1 του γηπέδου</a:t>
            </a:r>
          </a:p>
          <a:p>
            <a:r>
              <a:rPr lang="el-GR" dirty="0" smtClean="0"/>
              <a:t>Ο </a:t>
            </a:r>
            <a:r>
              <a:rPr lang="el-GR" dirty="0"/>
              <a:t>παίκτης έχει δικαίωμα μέσα στο </a:t>
            </a:r>
            <a:r>
              <a:rPr lang="el-GR" dirty="0" smtClean="0"/>
              <a:t>χρόνο των </a:t>
            </a:r>
            <a:r>
              <a:rPr lang="el-GR" dirty="0"/>
              <a:t>8΄΄ να πετάξει τη μπάλα στον αέρα </a:t>
            </a:r>
            <a:r>
              <a:rPr lang="el-GR" dirty="0" smtClean="0"/>
              <a:t>και να </a:t>
            </a:r>
            <a:r>
              <a:rPr lang="el-GR" dirty="0"/>
              <a:t>τη χτυπήσει με το ένα χέρι </a:t>
            </a:r>
            <a:r>
              <a:rPr lang="el-GR" dirty="0" smtClean="0"/>
              <a:t>στέλνοντάς την </a:t>
            </a:r>
            <a:r>
              <a:rPr lang="el-GR" dirty="0"/>
              <a:t>στο αντίπαλο </a:t>
            </a:r>
            <a:r>
              <a:rPr lang="el-GR" dirty="0" smtClean="0"/>
              <a:t>γήπεδο</a:t>
            </a:r>
          </a:p>
          <a:p>
            <a:r>
              <a:rPr lang="el-GR" dirty="0" smtClean="0"/>
              <a:t>Σε περίπτωση που ο παίκτης δεν καταφέρει να χτυπήσει την μπάλα ή παρέλθει ο χρόνος που αναφέρθηκε παραπάνω τότε </a:t>
            </a:r>
            <a:r>
              <a:rPr lang="el-GR" dirty="0"/>
              <a:t>η</a:t>
            </a:r>
            <a:r>
              <a:rPr lang="el-GR" dirty="0" smtClean="0"/>
              <a:t> μπάλα αλλάζει κατοχή και σερβίρει ο αντίπαλος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62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υποδοχή του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υποδοχή του </a:t>
            </a:r>
            <a:r>
              <a:rPr lang="el-GR" dirty="0" err="1"/>
              <a:t>σερβίς</a:t>
            </a:r>
            <a:r>
              <a:rPr lang="el-GR" dirty="0"/>
              <a:t> γίνεται από τους </a:t>
            </a:r>
            <a:r>
              <a:rPr lang="el-GR" dirty="0" smtClean="0"/>
              <a:t>παίκτες της </a:t>
            </a:r>
            <a:r>
              <a:rPr lang="el-GR" dirty="0"/>
              <a:t>ομάδας που </a:t>
            </a:r>
            <a:r>
              <a:rPr lang="el-GR" dirty="0" smtClean="0"/>
              <a:t>υποδέχεται την μπάλα χρησιμοποιώντας συγκεκριμένους </a:t>
            </a:r>
            <a:r>
              <a:rPr lang="el-GR" dirty="0"/>
              <a:t>σχηματισμούς </a:t>
            </a:r>
            <a:r>
              <a:rPr lang="el-GR" dirty="0" smtClean="0"/>
              <a:t>μέσα στο γήπεδο.</a:t>
            </a:r>
          </a:p>
          <a:p>
            <a:r>
              <a:rPr lang="el-GR" dirty="0" smtClean="0"/>
              <a:t>Οι σχηματισμοί αυτοί </a:t>
            </a:r>
            <a:r>
              <a:rPr lang="el-GR" dirty="0"/>
              <a:t>(πενταμελής υποδοχή σε W, πενταμελής ή τετραμελής υποδοχή σε </a:t>
            </a:r>
            <a:r>
              <a:rPr lang="el-GR" dirty="0" smtClean="0"/>
              <a:t>U) έχουν σκοπό </a:t>
            </a:r>
            <a:r>
              <a:rPr lang="el-GR" dirty="0"/>
              <a:t>να καλύψουν ικανοποιητικά ένα </a:t>
            </a:r>
            <a:r>
              <a:rPr lang="el-GR" dirty="0" smtClean="0"/>
              <a:t>μεγάλο μέρος </a:t>
            </a:r>
            <a:r>
              <a:rPr lang="el-GR" dirty="0"/>
              <a:t>του γηπέδου </a:t>
            </a:r>
            <a:endParaRPr lang="el-GR" dirty="0" smtClean="0"/>
          </a:p>
          <a:p>
            <a:r>
              <a:rPr lang="el-GR" dirty="0" smtClean="0"/>
              <a:t>Σκοπός </a:t>
            </a:r>
            <a:r>
              <a:rPr lang="el-GR" dirty="0"/>
              <a:t>της υποδοχής </a:t>
            </a:r>
            <a:r>
              <a:rPr lang="el-GR" dirty="0" smtClean="0"/>
              <a:t>είναι να καλύψει τα κενά στο γήπεδο που αφήνει ο </a:t>
            </a:r>
            <a:r>
              <a:rPr lang="el-GR" dirty="0" err="1"/>
              <a:t>π</a:t>
            </a:r>
            <a:r>
              <a:rPr lang="el-GR" dirty="0" err="1" smtClean="0"/>
              <a:t>ασαδόρος</a:t>
            </a:r>
            <a:r>
              <a:rPr lang="el-GR" dirty="0" smtClean="0"/>
              <a:t> της ομάδας που δεν συμμετέχει στην υποδοχή.</a:t>
            </a:r>
          </a:p>
          <a:p>
            <a:r>
              <a:rPr lang="el-GR" dirty="0" smtClean="0"/>
              <a:t>Χρησιμοποιούμε την υποδοχή </a:t>
            </a:r>
            <a:r>
              <a:rPr lang="en-US" dirty="0" smtClean="0"/>
              <a:t>W </a:t>
            </a:r>
            <a:r>
              <a:rPr lang="el-GR" dirty="0" smtClean="0"/>
              <a:t>όταν το </a:t>
            </a:r>
            <a:r>
              <a:rPr lang="el-GR" dirty="0" err="1" smtClean="0"/>
              <a:t>σερβίς</a:t>
            </a:r>
            <a:r>
              <a:rPr lang="el-GR" dirty="0" smtClean="0"/>
              <a:t> του αντιπάλου έρχεται σε κοντινή ή μεσαία απόσταση από τον φιλέ, ενώ στα </a:t>
            </a:r>
            <a:r>
              <a:rPr lang="el-GR" dirty="0" err="1" smtClean="0"/>
              <a:t>σερβίς</a:t>
            </a:r>
            <a:r>
              <a:rPr lang="el-GR" dirty="0" smtClean="0"/>
              <a:t> που κατευθύνονται προς την τελική γραμμή του γηπέδου χρησιμοποιείται η υποδοχή σε </a:t>
            </a:r>
            <a:r>
              <a:rPr lang="en-US" dirty="0" smtClean="0"/>
              <a:t>U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15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υποδοχή του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σχηματισμοί της υποδοχής του </a:t>
            </a:r>
            <a:r>
              <a:rPr lang="el-GR" dirty="0" err="1" smtClean="0"/>
              <a:t>σερβίς</a:t>
            </a:r>
            <a:r>
              <a:rPr lang="el-GR" dirty="0" smtClean="0"/>
              <a:t> (πενταμελής </a:t>
            </a:r>
            <a:r>
              <a:rPr lang="el-GR" dirty="0"/>
              <a:t>υποδοχή σε </a:t>
            </a:r>
            <a:r>
              <a:rPr lang="el-GR" dirty="0" smtClean="0"/>
              <a:t>W, πενταμελής ή τετραμελής </a:t>
            </a:r>
            <a:r>
              <a:rPr lang="el-GR" dirty="0"/>
              <a:t>υποδοχή σε U</a:t>
            </a:r>
            <a:r>
              <a:rPr lang="el-GR" dirty="0" smtClean="0"/>
              <a:t>) χρησιμοποιούνται από αρχαρίους και σε αναπτυξιακές ηλικίες</a:t>
            </a:r>
            <a:endParaRPr lang="el-GR" dirty="0"/>
          </a:p>
          <a:p>
            <a:r>
              <a:rPr lang="el-GR" dirty="0" smtClean="0"/>
              <a:t>Σκοπός των σχηματισμών υποδοχής του </a:t>
            </a:r>
            <a:r>
              <a:rPr lang="el-GR" dirty="0" err="1"/>
              <a:t>σερβίς</a:t>
            </a:r>
            <a:r>
              <a:rPr lang="el-GR" dirty="0"/>
              <a:t> είναι </a:t>
            </a:r>
            <a:r>
              <a:rPr lang="el-GR" dirty="0" smtClean="0"/>
              <a:t>οι παίκτες να στείλουν την </a:t>
            </a:r>
            <a:r>
              <a:rPr lang="el-GR" dirty="0"/>
              <a:t>μπάλα </a:t>
            </a:r>
            <a:r>
              <a:rPr lang="el-GR" dirty="0" smtClean="0"/>
              <a:t>όσο το δυνατόν καλύτερα στον </a:t>
            </a:r>
            <a:r>
              <a:rPr lang="el-GR" dirty="0" err="1"/>
              <a:t>πασαδόρο</a:t>
            </a:r>
            <a:r>
              <a:rPr lang="el-GR" dirty="0"/>
              <a:t> της ομάδας που </a:t>
            </a:r>
            <a:r>
              <a:rPr lang="el-GR" dirty="0" smtClean="0"/>
              <a:t>δεν συμμετέχει </a:t>
            </a:r>
            <a:r>
              <a:rPr lang="el-GR" dirty="0"/>
              <a:t>στην </a:t>
            </a:r>
            <a:r>
              <a:rPr lang="el-GR" dirty="0" smtClean="0"/>
              <a:t>υποδοχή του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66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πάσα με δάχτυλα από πάνω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πάσα με δάχτυλα χρησιμοποιείται κυρίως </a:t>
            </a:r>
            <a:r>
              <a:rPr lang="el-GR" dirty="0" smtClean="0"/>
              <a:t>από τον </a:t>
            </a:r>
            <a:r>
              <a:rPr lang="el-GR" dirty="0" err="1"/>
              <a:t>πασαδόρο</a:t>
            </a:r>
            <a:r>
              <a:rPr lang="el-GR" dirty="0"/>
              <a:t> για να μεταβιβάσει την μπάλα </a:t>
            </a:r>
            <a:r>
              <a:rPr lang="el-GR" dirty="0" smtClean="0"/>
              <a:t>με ακρίβεια </a:t>
            </a:r>
            <a:r>
              <a:rPr lang="el-GR" dirty="0"/>
              <a:t>προς κάποιον επιθετικό της ομάδας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 smtClean="0"/>
              <a:t>Η πάσα με δάχτυλα μπορεί να χρησιμοποιηθεί και από τους </a:t>
            </a:r>
            <a:r>
              <a:rPr lang="el-GR" dirty="0" smtClean="0"/>
              <a:t>άλλου</a:t>
            </a:r>
            <a:r>
              <a:rPr lang="el-GR" dirty="0"/>
              <a:t>ς</a:t>
            </a:r>
            <a:r>
              <a:rPr lang="el-GR" dirty="0" smtClean="0"/>
              <a:t> </a:t>
            </a:r>
            <a:r>
              <a:rPr lang="el-GR" dirty="0" smtClean="0"/>
              <a:t>παίκτες της ομάδας όταν αμύνονται σε μια εύκολη μπαλιά του αντιπάλου ή στην υποδοχή του </a:t>
            </a:r>
            <a:r>
              <a:rPr lang="el-GR" dirty="0" err="1" smtClean="0"/>
              <a:t>σερβίς</a:t>
            </a:r>
            <a:r>
              <a:rPr lang="el-GR" dirty="0" smtClean="0"/>
              <a:t> σε ένα εύκολο και αδύναμο </a:t>
            </a:r>
            <a:r>
              <a:rPr lang="el-GR" dirty="0" err="1" smtClean="0"/>
              <a:t>σερβίς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πάσα </a:t>
            </a:r>
            <a:r>
              <a:rPr lang="el-GR" dirty="0" smtClean="0"/>
              <a:t>του </a:t>
            </a:r>
            <a:r>
              <a:rPr lang="el-GR" dirty="0" err="1" smtClean="0"/>
              <a:t>πασαδόρου</a:t>
            </a:r>
            <a:r>
              <a:rPr lang="el-GR" dirty="0" smtClean="0"/>
              <a:t> αποτελεί </a:t>
            </a:r>
            <a:r>
              <a:rPr lang="el-GR" dirty="0"/>
              <a:t>τη δεύτερη επαφή της </a:t>
            </a:r>
            <a:r>
              <a:rPr lang="el-GR" dirty="0" smtClean="0"/>
              <a:t>ομάδας με </a:t>
            </a:r>
            <a:r>
              <a:rPr lang="el-GR" dirty="0"/>
              <a:t>τη </a:t>
            </a:r>
            <a:r>
              <a:rPr lang="el-GR" dirty="0" smtClean="0"/>
              <a:t>μπάλα.</a:t>
            </a:r>
          </a:p>
          <a:p>
            <a:r>
              <a:rPr lang="el-GR" dirty="0" smtClean="0"/>
              <a:t>Συνολικά </a:t>
            </a:r>
            <a:r>
              <a:rPr lang="el-GR" dirty="0"/>
              <a:t>σε ένα αγωνιστικό </a:t>
            </a:r>
            <a:r>
              <a:rPr lang="el-GR" dirty="0" smtClean="0"/>
              <a:t>επεισόδιο, σε μια φάση σε έναν αγώνα μια ομάδα </a:t>
            </a:r>
            <a:r>
              <a:rPr lang="el-GR" dirty="0"/>
              <a:t>μπορεί να πραγματοποιήσει 3 </a:t>
            </a:r>
            <a:r>
              <a:rPr lang="el-GR" dirty="0" smtClean="0"/>
              <a:t>επαφές που </a:t>
            </a:r>
            <a:r>
              <a:rPr lang="el-GR" dirty="0"/>
              <a:t>αυξάνονται σε 4 αν η μπάλα </a:t>
            </a:r>
            <a:r>
              <a:rPr lang="el-GR" dirty="0" smtClean="0"/>
              <a:t>μετά από καρφί ή επιθετική ενέργεια του αντιπάλου ακουμπήσει πρώτα </a:t>
            </a:r>
            <a:r>
              <a:rPr lang="el-GR" dirty="0"/>
              <a:t>στο </a:t>
            </a:r>
            <a:r>
              <a:rPr lang="el-GR" dirty="0" smtClean="0"/>
              <a:t>μπλοκ.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957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1156</Words>
  <Application>Microsoft Office PowerPoint</Application>
  <PresentationFormat>Προβολή στην οθόνη (4:3)</PresentationFormat>
  <Paragraphs>84</Paragraphs>
  <Slides>15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Tο σερβίς</vt:lpstr>
      <vt:lpstr>Η υποδοχή του σερβίς</vt:lpstr>
      <vt:lpstr>Η υποδοχή του σερβίς</vt:lpstr>
      <vt:lpstr>Η πάσα με δάχτυλα από πάνω</vt:lpstr>
      <vt:lpstr>Η επίθεση</vt:lpstr>
      <vt:lpstr>Το μπλοκ</vt:lpstr>
      <vt:lpstr>Η άμυνα εδάφους</vt:lpstr>
      <vt:lpstr>ΠΡΩΤΟΚΟΛΛΟ ΑΓΩΝΑ, ΣΦΑΛΜΑΤΑ ΚΑΙ ΔΙΑΙΤΗΤΕΣ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216</cp:revision>
  <dcterms:created xsi:type="dcterms:W3CDTF">2012-09-06T09:03:05Z</dcterms:created>
  <dcterms:modified xsi:type="dcterms:W3CDTF">2014-12-15T14:08:39Z</dcterms:modified>
</cp:coreProperties>
</file>