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  <p:sldId id="267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374D0-E117-4683-BD71-C5925DD32B08}" type="datetimeFigureOut">
              <a:rPr lang="el-GR" smtClean="0"/>
              <a:t>7/12/2018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EB870-B565-444C-BE84-40F774CBDD11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Πάντα άσπρα τα γάντια ανεξαρτήτως βαθμού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0EB870-B565-444C-BE84-40F774CBDD11}" type="slidenum">
              <a:rPr lang="el-GR" smtClean="0"/>
              <a:t>8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- Ορθογώνιο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Ορθογώνιο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11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11" name="10 - Ορθογώνιο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- Ορθογώνιο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- Ορθογώνιο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6 - Ορθογώνιο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2342CEA3-3058-4D43-AE35-B3DA76CB4003}" type="datetimeFigureOut">
              <a:rPr lang="el-GR" smtClean="0"/>
              <a:pPr/>
              <a:t>6/12/2018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5576" y="1772816"/>
            <a:ext cx="8077200" cy="1673352"/>
          </a:xfrm>
        </p:spPr>
        <p:txBody>
          <a:bodyPr/>
          <a:lstStyle/>
          <a:p>
            <a:pPr algn="ctr"/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ΤΕΚΤΟΝΙΣΜΟΣ- ‘’ΜΑΣΟΝΙΑ’’</a:t>
            </a:r>
            <a:endParaRPr lang="el-G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066800" y="260648"/>
            <a:ext cx="8077200" cy="1499616"/>
          </a:xfrm>
        </p:spPr>
        <p:txBody>
          <a:bodyPr>
            <a:normAutofit fontScale="92500" lnSpcReduction="20000"/>
          </a:bodyPr>
          <a:lstStyle/>
          <a:p>
            <a:pPr algn="r"/>
            <a:r>
              <a:rPr lang="el-GR" sz="4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Θρησκευτικές Μειονότητες</a:t>
            </a:r>
          </a:p>
          <a:p>
            <a:pPr algn="r"/>
            <a:r>
              <a:rPr lang="el-GR" sz="4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Χειμερινό εξάμηνο 2018-2019</a:t>
            </a:r>
          </a:p>
          <a:p>
            <a:pPr algn="r"/>
            <a:r>
              <a:rPr lang="el-GR" sz="4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Καλλέργης Ι. Στέργιος</a:t>
            </a:r>
            <a:endParaRPr lang="el-GR" sz="4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Εικόνα" descr="index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87824" y="3268286"/>
            <a:ext cx="3573760" cy="358971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- Θέση περιεχομένου" descr="stoa09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247377" y="1774825"/>
            <a:ext cx="6649245" cy="46259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4800" i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Άπαξ τέκτον για πάντα τέκτον</a:t>
            </a:r>
            <a:endParaRPr lang="el-GR" sz="4800" i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Ενεργός Τέκτον      Ανενεργός Τέκτον</a:t>
            </a:r>
          </a:p>
          <a:p>
            <a:endParaRPr lang="el-GR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Τελετουργίες(π.χ. ξίφος)</a:t>
            </a:r>
          </a:p>
          <a:p>
            <a:pPr>
              <a:buNone/>
            </a:pPr>
            <a:endParaRPr lang="el-GR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Διάφορο"/>
          <p:cNvSpPr/>
          <p:nvPr/>
        </p:nvSpPr>
        <p:spPr>
          <a:xfrm>
            <a:off x="3635896" y="1844824"/>
            <a:ext cx="504056" cy="576064"/>
          </a:xfrm>
          <a:prstGeom prst="mathNot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ΤΕΛΟΣ</a:t>
            </a:r>
            <a:endParaRPr lang="el-GR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 smtClean="0"/>
              <a:t>21 Σεπτεμβρίου-21 Ιουνίου </a:t>
            </a:r>
          </a:p>
          <a:p>
            <a:endParaRPr lang="el-GR" i="1" dirty="0" smtClean="0"/>
          </a:p>
          <a:p>
            <a:r>
              <a:rPr lang="el-GR" i="1" dirty="0" smtClean="0"/>
              <a:t>Διαγραφή = ως ποινή για αδίκημα</a:t>
            </a:r>
            <a:endParaRPr lang="el-GR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Ορισμός Τεκτονισμού</a:t>
            </a:r>
            <a:endParaRPr lang="el-GR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Τεκτονισμός</a:t>
            </a:r>
            <a:r>
              <a:rPr lang="el-GR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l-GR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Παγκόσμιο σύστημα </a:t>
            </a:r>
            <a:r>
              <a:rPr lang="el-GR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αδελφοτήτων</a:t>
            </a:r>
            <a:r>
              <a:rPr lang="en-US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κάθε</a:t>
            </a:r>
            <a:r>
              <a:rPr lang="el-GR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l-GR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μέλος πιστεύει στην ύπαρξη μιας ανώτερης δύναμης</a:t>
            </a:r>
          </a:p>
          <a:p>
            <a:endParaRPr lang="el-GR" i="1" dirty="0" smtClean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l-GR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Ανώτατη δύναμη για τους Τέκτονες </a:t>
            </a:r>
            <a:r>
              <a:rPr lang="el-GR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l-GR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ΜΑΤΣ</a:t>
            </a:r>
            <a:endParaRPr lang="el-GR" b="1" i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Αριστερό-δεξιό βέλος"/>
          <p:cNvSpPr/>
          <p:nvPr/>
        </p:nvSpPr>
        <p:spPr>
          <a:xfrm>
            <a:off x="3131840" y="2492896"/>
            <a:ext cx="1080120" cy="36004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Ιστορία Τεκτονισμού</a:t>
            </a:r>
            <a:endParaRPr lang="el-GR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Αρχές 11</a:t>
            </a:r>
            <a:r>
              <a:rPr lang="el-GR" i="1" baseline="30000" dirty="0" smtClean="0">
                <a:latin typeface="Times New Roman" pitchFamily="18" charset="0"/>
                <a:cs typeface="Times New Roman" pitchFamily="18" charset="0"/>
              </a:rPr>
              <a:t>ου</a:t>
            </a:r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 αιώνα</a:t>
            </a:r>
          </a:p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Καθιερώθηκε επίσημα στις 24 Ιουνίου 1717 στο Λονδίνο</a:t>
            </a:r>
          </a:p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4 Ιανουαρίου 1928      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επίσημα στην Ελλάδα </a:t>
            </a:r>
            <a:r>
              <a:rPr lang="el-GR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προεδρικό διάταγμα 2/2/1927</a:t>
            </a:r>
            <a:endParaRPr lang="el-GR" b="1" i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Δεξιό βέλος"/>
          <p:cNvSpPr/>
          <p:nvPr/>
        </p:nvSpPr>
        <p:spPr>
          <a:xfrm>
            <a:off x="4067944" y="3429000"/>
            <a:ext cx="504056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8532440" y="3429000"/>
            <a:ext cx="216024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Τεκτονικές στοές</a:t>
            </a:r>
            <a:endParaRPr lang="el-GR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Στοά: 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Αποκαλείται το έμψυχο υλικό = Τέκτονες</a:t>
            </a:r>
          </a:p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Τακτικές συνεδριάσεις</a:t>
            </a:r>
          </a:p>
          <a:p>
            <a:r>
              <a:rPr lang="el-GR" i="1" dirty="0" smtClean="0">
                <a:latin typeface="Times New Roman" pitchFamily="18" charset="0"/>
                <a:cs typeface="Times New Roman" pitchFamily="18" charset="0"/>
              </a:rPr>
              <a:t>Ένταξη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   προσωπική επιλογή</a:t>
            </a:r>
          </a:p>
          <a:p>
            <a:r>
              <a:rPr lang="el-GR" b="1" i="1" u="sng" dirty="0" smtClean="0">
                <a:latin typeface="Times New Roman" pitchFamily="18" charset="0"/>
                <a:cs typeface="Times New Roman" pitchFamily="18" charset="0"/>
              </a:rPr>
              <a:t>ΌΧΙ ΟΡΚΟΣ ΑΛΛΑ ΥΠΟΣΧΕΣΗ   ΜΑΤΣ</a:t>
            </a:r>
          </a:p>
          <a:p>
            <a:r>
              <a:rPr lang="el-GR" b="1" i="1" u="sng" dirty="0" smtClean="0">
                <a:latin typeface="Times New Roman" pitchFamily="18" charset="0"/>
                <a:cs typeface="Times New Roman" pitchFamily="18" charset="0"/>
              </a:rPr>
              <a:t>ΌΧΙ ΠΡΟΣΗΛΥΤΙΣΜΟΣ </a:t>
            </a:r>
          </a:p>
          <a:p>
            <a:r>
              <a:rPr lang="el-GR" b="1" i="1" u="sng" dirty="0" smtClean="0">
                <a:latin typeface="Times New Roman" pitchFamily="18" charset="0"/>
                <a:cs typeface="Times New Roman" pitchFamily="18" charset="0"/>
              </a:rPr>
              <a:t>Υπόσχεση αλληγορική</a:t>
            </a:r>
          </a:p>
          <a:p>
            <a:pPr>
              <a:buNone/>
            </a:pP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l-GR" b="1" i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Δεξιό βέλος"/>
          <p:cNvSpPr/>
          <p:nvPr/>
        </p:nvSpPr>
        <p:spPr>
          <a:xfrm>
            <a:off x="2195736" y="3429000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Δεξιό βέλος"/>
          <p:cNvSpPr/>
          <p:nvPr/>
        </p:nvSpPr>
        <p:spPr>
          <a:xfrm>
            <a:off x="6588224" y="3933056"/>
            <a:ext cx="288032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Βαθμοί Μασονίας</a:t>
            </a:r>
            <a:endParaRPr lang="el-GR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algn="ctr"/>
            <a:r>
              <a:rPr lang="el-GR" sz="4000" b="1" dirty="0" smtClean="0"/>
              <a:t>«</a:t>
            </a:r>
            <a:r>
              <a:rPr lang="el-GR" sz="4000" b="1" i="1" dirty="0" smtClean="0">
                <a:latin typeface="Times New Roman" pitchFamily="18" charset="0"/>
                <a:cs typeface="Times New Roman" pitchFamily="18" charset="0"/>
              </a:rPr>
              <a:t>Μαθητής»</a:t>
            </a:r>
          </a:p>
          <a:p>
            <a:pPr algn="ctr"/>
            <a:r>
              <a:rPr lang="el-GR" sz="4000" b="1" i="1" dirty="0" smtClean="0">
                <a:latin typeface="Times New Roman" pitchFamily="18" charset="0"/>
                <a:cs typeface="Times New Roman" pitchFamily="18" charset="0"/>
              </a:rPr>
              <a:t>«εταίρος»</a:t>
            </a:r>
          </a:p>
          <a:p>
            <a:pPr algn="ctr"/>
            <a:r>
              <a:rPr lang="el-GR" sz="4000" b="1" i="1" dirty="0" smtClean="0">
                <a:latin typeface="Times New Roman" pitchFamily="18" charset="0"/>
                <a:cs typeface="Times New Roman" pitchFamily="18" charset="0"/>
              </a:rPr>
              <a:t>«Διδάσκαλος»</a:t>
            </a:r>
          </a:p>
          <a:p>
            <a:pPr algn="ctr">
              <a:buNone/>
            </a:pPr>
            <a:r>
              <a:rPr lang="el-GR" sz="4000" b="1" i="1" dirty="0" smtClean="0">
                <a:latin typeface="Times New Roman" pitchFamily="18" charset="0"/>
                <a:cs typeface="Times New Roman" pitchFamily="18" charset="0"/>
              </a:rPr>
              <a:t>3 πρώτοι βαθμοί</a:t>
            </a:r>
          </a:p>
          <a:p>
            <a:r>
              <a:rPr lang="el-GR" sz="4000" b="1" i="1" dirty="0" smtClean="0">
                <a:latin typeface="Times New Roman" pitchFamily="18" charset="0"/>
                <a:cs typeface="Times New Roman" pitchFamily="18" charset="0"/>
              </a:rPr>
              <a:t>Ανώτερος βαθμός 33ος</a:t>
            </a:r>
          </a:p>
          <a:p>
            <a:pPr algn="ctr">
              <a:buNone/>
            </a:pPr>
            <a:endParaRPr lang="el-GR" sz="4000" b="1" dirty="0"/>
          </a:p>
        </p:txBody>
      </p:sp>
      <p:sp>
        <p:nvSpPr>
          <p:cNvPr id="4" name="3 - Βέλος προς τα κάτω"/>
          <p:cNvSpPr/>
          <p:nvPr/>
        </p:nvSpPr>
        <p:spPr>
          <a:xfrm>
            <a:off x="4499992" y="3717032"/>
            <a:ext cx="432048" cy="2160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Προϋποθέσεις ένταξης</a:t>
            </a:r>
            <a:endParaRPr lang="el-GR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4000" b="1" i="1" dirty="0" smtClean="0">
                <a:latin typeface="Times New Roman" pitchFamily="18" charset="0"/>
                <a:cs typeface="Times New Roman" pitchFamily="18" charset="0"/>
              </a:rPr>
              <a:t>ΌΧΙ </a:t>
            </a:r>
            <a:r>
              <a:rPr lang="el-GR" sz="4000" i="1" dirty="0" smtClean="0">
                <a:latin typeface="Times New Roman" pitchFamily="18" charset="0"/>
                <a:cs typeface="Times New Roman" pitchFamily="18" charset="0"/>
              </a:rPr>
              <a:t>Άθεους</a:t>
            </a:r>
          </a:p>
          <a:p>
            <a:r>
              <a:rPr lang="el-GR" sz="4000" b="1" i="1" dirty="0" smtClean="0">
                <a:latin typeface="Times New Roman" pitchFamily="18" charset="0"/>
                <a:cs typeface="Times New Roman" pitchFamily="18" charset="0"/>
              </a:rPr>
              <a:t>ΌΧΙ </a:t>
            </a:r>
            <a:r>
              <a:rPr lang="el-GR" sz="4000" i="1" dirty="0" smtClean="0">
                <a:latin typeface="Times New Roman" pitchFamily="18" charset="0"/>
                <a:cs typeface="Times New Roman" pitchFamily="18" charset="0"/>
              </a:rPr>
              <a:t>άνεργους</a:t>
            </a:r>
            <a:endParaRPr lang="el-GR" sz="40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4000" b="1" i="1" dirty="0" smtClean="0">
                <a:latin typeface="Times New Roman" pitchFamily="18" charset="0"/>
                <a:cs typeface="Times New Roman" pitchFamily="18" charset="0"/>
              </a:rPr>
              <a:t>ΌΧΙ </a:t>
            </a:r>
            <a:r>
              <a:rPr lang="el-GR" sz="4000" i="1" dirty="0" smtClean="0">
                <a:latin typeface="Times New Roman" pitchFamily="18" charset="0"/>
                <a:cs typeface="Times New Roman" pitchFamily="18" charset="0"/>
              </a:rPr>
              <a:t>Κουμουνιστές     μαρξιστές</a:t>
            </a:r>
            <a:endParaRPr lang="en-US" sz="40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l-GR" sz="4000" b="1" i="1" dirty="0" smtClean="0">
                <a:latin typeface="Times New Roman" pitchFamily="18" charset="0"/>
                <a:cs typeface="Times New Roman" pitchFamily="18" charset="0"/>
              </a:rPr>
              <a:t>ΌΧΙ </a:t>
            </a:r>
            <a:r>
              <a:rPr lang="el-GR" sz="4000" i="1" dirty="0" smtClean="0">
                <a:latin typeface="Times New Roman" pitchFamily="18" charset="0"/>
                <a:cs typeface="Times New Roman" pitchFamily="18" charset="0"/>
              </a:rPr>
              <a:t>κατάδικος </a:t>
            </a:r>
            <a:endParaRPr lang="el-GR" sz="40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Δεξιό βέλος"/>
          <p:cNvSpPr/>
          <p:nvPr/>
        </p:nvSpPr>
        <p:spPr>
          <a:xfrm>
            <a:off x="4716016" y="3284984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Ενδυμασία</a:t>
            </a:r>
            <a:endParaRPr lang="el-GR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Θέση περιεχομένου" descr="freemasons_091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204864"/>
            <a:ext cx="5587551" cy="3125537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Ενδυμασία</a:t>
            </a:r>
            <a:endParaRPr lang="el-GR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3 - Θέση περιεχομένου" descr="images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483768" y="2060848"/>
            <a:ext cx="4032448" cy="302044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Σύμβολα στοών</a:t>
            </a:r>
            <a:endParaRPr lang="el-GR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Γνώμονας</a:t>
            </a:r>
          </a:p>
          <a:p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Διαβήτης</a:t>
            </a:r>
          </a:p>
          <a:p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Βίβλος του Νόμου     Γίνεται η υπόσχεση στον ΜΑΤΣ    ΔΗΜΙΟΥΡΓΟΣ ΣΥΜΠΑΝΤΟΣ </a:t>
            </a:r>
            <a:r>
              <a:rPr lang="el-GR" b="1" i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ΌΧΙ</a:t>
            </a:r>
            <a:r>
              <a:rPr lang="el-GR" b="1" i="1" dirty="0" smtClean="0">
                <a:latin typeface="Times New Roman" pitchFamily="18" charset="0"/>
                <a:cs typeface="Times New Roman" pitchFamily="18" charset="0"/>
              </a:rPr>
              <a:t> ΘΕΟΣ</a:t>
            </a:r>
          </a:p>
          <a:p>
            <a:endParaRPr lang="el-GR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G=Geometry</a:t>
            </a:r>
            <a:endParaRPr lang="el-GR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l-GR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3 - Δεξιό άγκιστρο"/>
          <p:cNvSpPr/>
          <p:nvPr/>
        </p:nvSpPr>
        <p:spPr>
          <a:xfrm>
            <a:off x="3059832" y="2132856"/>
            <a:ext cx="648072" cy="648072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4 - Ορθογώνιο"/>
          <p:cNvSpPr/>
          <p:nvPr/>
        </p:nvSpPr>
        <p:spPr>
          <a:xfrm>
            <a:off x="3779912" y="2132856"/>
            <a:ext cx="4572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el-GR" sz="2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Διότι μέσω των μαθηματικών μπαίνει η τάξη στην κοινωνία</a:t>
            </a:r>
          </a:p>
        </p:txBody>
      </p:sp>
      <p:sp>
        <p:nvSpPr>
          <p:cNvPr id="6" name="5 - Δεξιό βέλος"/>
          <p:cNvSpPr/>
          <p:nvPr/>
        </p:nvSpPr>
        <p:spPr>
          <a:xfrm>
            <a:off x="4067944" y="2996952"/>
            <a:ext cx="432048" cy="2880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ιάσημα"/>
          <p:cNvSpPr/>
          <p:nvPr/>
        </p:nvSpPr>
        <p:spPr>
          <a:xfrm>
            <a:off x="2987824" y="3429000"/>
            <a:ext cx="360040" cy="288032"/>
          </a:xfrm>
          <a:prstGeom prst="chevr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>
              <a:solidFill>
                <a:schemeClr val="tx1"/>
              </a:solidFill>
            </a:endParaRPr>
          </a:p>
        </p:txBody>
      </p:sp>
      <p:cxnSp>
        <p:nvCxnSpPr>
          <p:cNvPr id="16" name="15 - Γωνιακή σύνδεση"/>
          <p:cNvCxnSpPr/>
          <p:nvPr/>
        </p:nvCxnSpPr>
        <p:spPr>
          <a:xfrm rot="10800000" flipV="1">
            <a:off x="3635896" y="2564904"/>
            <a:ext cx="4176464" cy="2520280"/>
          </a:xfrm>
          <a:prstGeom prst="bentConnector3">
            <a:avLst>
              <a:gd name="adj1" fmla="val 50000"/>
            </a:avLst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Λειτουργική μονάδα">
  <a:themeElements>
    <a:clrScheme name="Λειτουργική μονάδα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Λειτουργική μονάδα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Λειτουργική μονάδ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147</TotalTime>
  <Words>168</Words>
  <Application>Microsoft Office PowerPoint</Application>
  <PresentationFormat>Προβολή στην οθόνη (4:3)</PresentationFormat>
  <Paragraphs>50</Paragraphs>
  <Slides>12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3" baseType="lpstr">
      <vt:lpstr>Λειτουργική μονάδα</vt:lpstr>
      <vt:lpstr>ΤΕΚΤΟΝΙΣΜΟΣ- ‘’ΜΑΣΟΝΙΑ’’</vt:lpstr>
      <vt:lpstr>Ορισμός Τεκτονισμού</vt:lpstr>
      <vt:lpstr>Ιστορία Τεκτονισμού</vt:lpstr>
      <vt:lpstr>Τεκτονικές στοές</vt:lpstr>
      <vt:lpstr>Βαθμοί Μασονίας</vt:lpstr>
      <vt:lpstr>Προϋποθέσεις ένταξης</vt:lpstr>
      <vt:lpstr>Ενδυμασία</vt:lpstr>
      <vt:lpstr>Ενδυμασία</vt:lpstr>
      <vt:lpstr>Σύμβολα στοών</vt:lpstr>
      <vt:lpstr>Διαφάνεια 10</vt:lpstr>
      <vt:lpstr>Άπαξ τέκτον για πάντα τέκτον</vt:lpstr>
      <vt:lpstr>ΤΕΛΟΣ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ΤΕΚΤΟΝΙΣΜΟΣ- ‘’ΜΑΣΟΝΙΑ’’</dc:title>
  <dc:creator>Στέργιος Καλλέργης</dc:creator>
  <cp:lastModifiedBy>USER</cp:lastModifiedBy>
  <cp:revision>6</cp:revision>
  <dcterms:created xsi:type="dcterms:W3CDTF">2018-12-03T15:16:26Z</dcterms:created>
  <dcterms:modified xsi:type="dcterms:W3CDTF">2018-12-06T23:50:09Z</dcterms:modified>
</cp:coreProperties>
</file>