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374D0-E117-4683-BD71-C5925DD32B08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EB870-B565-444C-BE84-40F774CBDD1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Πάντα άσπρα τα γάντια ανεξαρτήτως βαθμού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B870-B565-444C-BE84-40F774CBDD11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8077200" cy="1673352"/>
          </a:xfrm>
        </p:spPr>
        <p:txBody>
          <a:bodyPr/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ΤΕΚΤΟΝΙΣΜΟΣ- ‘’ΜΑΣΟΝΙΑ’’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66800" y="260648"/>
            <a:ext cx="8077200" cy="149961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l-GR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Θρησκευτικές Μειονότητες</a:t>
            </a:r>
          </a:p>
          <a:p>
            <a:pPr algn="r"/>
            <a:r>
              <a:rPr lang="el-GR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Χειμερινό εξάμηνο 2018-2019</a:t>
            </a:r>
          </a:p>
          <a:p>
            <a:pPr algn="r"/>
            <a:r>
              <a:rPr lang="el-GR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Καλλέργης Ι. Στέργιος</a:t>
            </a:r>
            <a:endParaRPr lang="el-GR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268286"/>
            <a:ext cx="3573760" cy="3589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toa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7377" y="1774825"/>
            <a:ext cx="6649245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Άπαξ τέκτον για πάντα τέκτον</a:t>
            </a:r>
            <a:endParaRPr lang="el-GR" sz="4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Ενεργός Τέκτον      Ανενεργός Τέκτον</a:t>
            </a:r>
          </a:p>
          <a:p>
            <a:endParaRPr lang="el-GR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Τελετουργίες(π.χ. ξίφος)</a:t>
            </a:r>
          </a:p>
          <a:p>
            <a:pPr>
              <a:buNone/>
            </a:pPr>
            <a:endParaRPr lang="el-GR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Διάφορο"/>
          <p:cNvSpPr/>
          <p:nvPr/>
        </p:nvSpPr>
        <p:spPr>
          <a:xfrm>
            <a:off x="3635896" y="1844824"/>
            <a:ext cx="504056" cy="57606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ΤΕΛΟΣ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/>
              <a:t>21 Σεπτεμβρίου-21 Ιουνίου </a:t>
            </a:r>
          </a:p>
          <a:p>
            <a:endParaRPr lang="el-GR" i="1" dirty="0" smtClean="0"/>
          </a:p>
          <a:p>
            <a:r>
              <a:rPr lang="el-GR" i="1" dirty="0" smtClean="0"/>
              <a:t>Διαγραφή = ως ποινή για αδίκημα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Ορισμός Τεκτονισμού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Τεκτονισμός</a:t>
            </a:r>
            <a:r>
              <a:rPr lang="el-G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Παγκόσμιο σύστημα </a:t>
            </a:r>
            <a:r>
              <a:rPr lang="el-GR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αδελφοτήτων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κάθε</a:t>
            </a:r>
            <a:r>
              <a:rPr lang="el-GR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μέλος πιστεύει στην ύπαρξη μιας ανώτερης δύναμης</a:t>
            </a:r>
          </a:p>
          <a:p>
            <a:endParaRPr lang="el-GR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Ανώτατη δύναμη για τους Τέκτονες </a:t>
            </a:r>
            <a:r>
              <a:rPr lang="el-G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ΜΑΤΣ</a:t>
            </a:r>
            <a:endParaRPr lang="el-GR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Αριστερό-δεξιό βέλος"/>
          <p:cNvSpPr/>
          <p:nvPr/>
        </p:nvSpPr>
        <p:spPr>
          <a:xfrm>
            <a:off x="3131840" y="2492896"/>
            <a:ext cx="1080120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Ιστορία Τεκτονισμού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Αρχές 11</a:t>
            </a:r>
            <a:r>
              <a:rPr lang="el-GR" i="1" baseline="30000" dirty="0" smtClean="0">
                <a:latin typeface="Times New Roman" pitchFamily="18" charset="0"/>
                <a:cs typeface="Times New Roman" pitchFamily="18" charset="0"/>
              </a:rPr>
              <a:t>ου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αιώνα</a:t>
            </a: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Καθιερώθηκε επίσημα στις 24 Ιουνίου 1717 στο Λονδίνο</a:t>
            </a: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4 Ιανουαρίου 1928      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επίσημα στην Ελλάδα </a:t>
            </a:r>
            <a:r>
              <a:rPr lang="el-GR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προεδρικό διάταγμα 2/2/1927</a:t>
            </a:r>
            <a:endParaRPr lang="el-GR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4067944" y="3429000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8532440" y="3429000"/>
            <a:ext cx="21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Τεκτονικές στοές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Στοά: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Αποκαλείται το έμψυχο υλικό = Τέκτονες</a:t>
            </a: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Τακτικές συνεδριάσεις</a:t>
            </a: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Ένταξη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   προσωπική επιλογή</a:t>
            </a:r>
          </a:p>
          <a:p>
            <a:r>
              <a:rPr lang="el-GR" b="1" i="1" u="sng" dirty="0" smtClean="0">
                <a:latin typeface="Times New Roman" pitchFamily="18" charset="0"/>
                <a:cs typeface="Times New Roman" pitchFamily="18" charset="0"/>
              </a:rPr>
              <a:t>ΌΧΙ ΟΡΚΟΣ ΑΛΛΑ ΥΠΟΣΧΕΣΗ   ΜΑΤΣ</a:t>
            </a:r>
          </a:p>
          <a:p>
            <a:r>
              <a:rPr lang="el-GR" b="1" i="1" u="sng" dirty="0" smtClean="0">
                <a:latin typeface="Times New Roman" pitchFamily="18" charset="0"/>
                <a:cs typeface="Times New Roman" pitchFamily="18" charset="0"/>
              </a:rPr>
              <a:t>ΌΧΙ ΠΡΟΣΗΛΥΤΙΣΜΟΣ </a:t>
            </a:r>
          </a:p>
          <a:p>
            <a:r>
              <a:rPr lang="el-GR" b="1" i="1" u="sng" dirty="0" smtClean="0">
                <a:latin typeface="Times New Roman" pitchFamily="18" charset="0"/>
                <a:cs typeface="Times New Roman" pitchFamily="18" charset="0"/>
              </a:rPr>
              <a:t>Υπόσχεση αλληγορική</a:t>
            </a:r>
          </a:p>
          <a:p>
            <a:pPr>
              <a:buNone/>
            </a:pP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2195736" y="342900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6588224" y="393305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Βαθμοί Μασονίας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el-GR" sz="4000" b="1" dirty="0" smtClean="0"/>
              <a:t>«</a:t>
            </a:r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Μαθητής»</a:t>
            </a:r>
          </a:p>
          <a:p>
            <a:pPr algn="ctr"/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«εταίρος»</a:t>
            </a:r>
          </a:p>
          <a:p>
            <a:pPr algn="ctr"/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«Διδάσκαλος»</a:t>
            </a:r>
          </a:p>
          <a:p>
            <a:pPr algn="ctr">
              <a:buNone/>
            </a:pPr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3 πρώτοι βαθμοί</a:t>
            </a:r>
          </a:p>
          <a:p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Ανώτερος βαθμός 33ος</a:t>
            </a:r>
          </a:p>
          <a:p>
            <a:pPr algn="ctr">
              <a:buNone/>
            </a:pPr>
            <a:endParaRPr lang="el-GR" sz="4000" b="1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499992" y="3717032"/>
            <a:ext cx="43204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Προϋποθέσεις ένταξης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ΌΧΙ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Άθεους</a:t>
            </a:r>
          </a:p>
          <a:p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ΌΧΙ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άνεργους</a:t>
            </a:r>
            <a:endParaRPr lang="el-GR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ΌΧΙ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Κουμουνιστές     μαρξιστές</a:t>
            </a: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ΌΧΙ </a:t>
            </a:r>
            <a:r>
              <a:rPr lang="el-GR" sz="4000" i="1" dirty="0" smtClean="0">
                <a:latin typeface="Times New Roman" pitchFamily="18" charset="0"/>
                <a:cs typeface="Times New Roman" pitchFamily="18" charset="0"/>
              </a:rPr>
              <a:t>κατάδικος </a:t>
            </a:r>
            <a:endParaRPr lang="el-GR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4716016" y="328498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Ενδυμασία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Θέση περιεχομένου" descr="freemasons_09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04864"/>
            <a:ext cx="5587551" cy="31255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Ενδυμασία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2060848"/>
            <a:ext cx="4032448" cy="30204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Σύμβολα στοών</a:t>
            </a:r>
            <a:endParaRPr lang="el-GR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Γνώμονας</a:t>
            </a:r>
          </a:p>
          <a:p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Διαβήτης</a:t>
            </a:r>
          </a:p>
          <a:p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Βίβλος του Νόμου     Γίνεται η υπόσχεση στον ΜΑΤΣ    ΔΗΜΙΟΥΡΓΟΣ ΣΥΜΠΑΝΤΟΣ </a:t>
            </a:r>
            <a:r>
              <a:rPr lang="el-G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ΌΧΙ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ΘΕΟΣ</a:t>
            </a:r>
          </a:p>
          <a:p>
            <a:endParaRPr lang="el-GR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G=Geometry</a:t>
            </a:r>
            <a:endParaRPr lang="el-GR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Δεξιό άγκιστρο"/>
          <p:cNvSpPr/>
          <p:nvPr/>
        </p:nvSpPr>
        <p:spPr>
          <a:xfrm>
            <a:off x="3059832" y="2132856"/>
            <a:ext cx="648072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3779912" y="21328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Διότι μέσω των μαθηματικών μπαίνει η τάξη στην κοινωνία</a:t>
            </a:r>
          </a:p>
        </p:txBody>
      </p:sp>
      <p:sp>
        <p:nvSpPr>
          <p:cNvPr id="6" name="5 - Δεξιό βέλος"/>
          <p:cNvSpPr/>
          <p:nvPr/>
        </p:nvSpPr>
        <p:spPr>
          <a:xfrm>
            <a:off x="4067944" y="299695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2987824" y="3429000"/>
            <a:ext cx="360040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6" name="15 - Γωνιακή σύνδεση"/>
          <p:cNvCxnSpPr/>
          <p:nvPr/>
        </p:nvCxnSpPr>
        <p:spPr>
          <a:xfrm rot="10800000" flipV="1">
            <a:off x="3635896" y="2564904"/>
            <a:ext cx="4176464" cy="252028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</TotalTime>
  <Words>168</Words>
  <Application>Microsoft Office PowerPoint</Application>
  <PresentationFormat>Προβολή στην οθόνη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Λειτουργική μονάδα</vt:lpstr>
      <vt:lpstr>ΤΕΚΤΟΝΙΣΜΟΣ- ‘’ΜΑΣΟΝΙΑ’’</vt:lpstr>
      <vt:lpstr>Ορισμός Τεκτονισμού</vt:lpstr>
      <vt:lpstr>Ιστορία Τεκτονισμού</vt:lpstr>
      <vt:lpstr>Τεκτονικές στοές</vt:lpstr>
      <vt:lpstr>Βαθμοί Μασονίας</vt:lpstr>
      <vt:lpstr>Προϋποθέσεις ένταξης</vt:lpstr>
      <vt:lpstr>Ενδυμασία</vt:lpstr>
      <vt:lpstr>Ενδυμασία</vt:lpstr>
      <vt:lpstr>Σύμβολα στοών</vt:lpstr>
      <vt:lpstr>Διαφάνεια 10</vt:lpstr>
      <vt:lpstr>Άπαξ τέκτον για πάντα τέκτον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ΤΕΚΤΟΝΙΣΜΟΣ- ‘’ΜΑΣΟΝΙΑ’’</dc:title>
  <dc:creator>Στέργιος Καλλέργης</dc:creator>
  <cp:lastModifiedBy>USER</cp:lastModifiedBy>
  <cp:revision>6</cp:revision>
  <dcterms:created xsi:type="dcterms:W3CDTF">2018-12-03T15:16:26Z</dcterms:created>
  <dcterms:modified xsi:type="dcterms:W3CDTF">2018-12-06T23:50:09Z</dcterms:modified>
</cp:coreProperties>
</file>