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sldIdLst>
    <p:sldId id="286" r:id="rId3"/>
    <p:sldId id="256" r:id="rId4"/>
    <p:sldId id="257" r:id="rId5"/>
    <p:sldId id="295" r:id="rId6"/>
    <p:sldId id="258" r:id="rId7"/>
    <p:sldId id="259" r:id="rId8"/>
    <p:sldId id="260" r:id="rId9"/>
    <p:sldId id="297" r:id="rId10"/>
    <p:sldId id="298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304" r:id="rId25"/>
    <p:sldId id="275" r:id="rId26"/>
    <p:sldId id="276" r:id="rId27"/>
    <p:sldId id="278" r:id="rId28"/>
    <p:sldId id="279" r:id="rId29"/>
    <p:sldId id="282" r:id="rId30"/>
    <p:sldId id="283" r:id="rId31"/>
    <p:sldId id="284" r:id="rId32"/>
    <p:sldId id="296" r:id="rId33"/>
    <p:sldId id="299" r:id="rId34"/>
    <p:sldId id="300" r:id="rId35"/>
    <p:sldId id="301" r:id="rId36"/>
    <p:sldId id="302" r:id="rId37"/>
    <p:sldId id="303" r:id="rId38"/>
  </p:sldIdLst>
  <p:sldSz cx="10080625" cy="7559675"/>
  <p:notesSz cx="7772400" cy="10058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6" d="100"/>
          <a:sy n="86" d="100"/>
        </p:scale>
        <p:origin x="-1056" y="-96"/>
      </p:cViewPr>
      <p:guideLst>
        <p:guide orient="horz" pos="2381"/>
        <p:guide pos="317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9" Type="http://schemas.openxmlformats.org/officeDocument/2006/relationships/slide" Target="slides/slide7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33" Type="http://schemas.openxmlformats.org/officeDocument/2006/relationships/slide" Target="slides/slide31.xml"/><Relationship Id="rId34" Type="http://schemas.openxmlformats.org/officeDocument/2006/relationships/slide" Target="slides/slide32.xml"/><Relationship Id="rId35" Type="http://schemas.openxmlformats.org/officeDocument/2006/relationships/slide" Target="slides/slide33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37" Type="http://schemas.openxmlformats.org/officeDocument/2006/relationships/slide" Target="slides/slide35.xml"/><Relationship Id="rId38" Type="http://schemas.openxmlformats.org/officeDocument/2006/relationships/slide" Target="slides/slide36.xml"/><Relationship Id="rId39" Type="http://schemas.openxmlformats.org/officeDocument/2006/relationships/printerSettings" Target="printerSettings/printerSettings1.bin"/><Relationship Id="rId40" Type="http://schemas.openxmlformats.org/officeDocument/2006/relationships/presProps" Target="presProps.xml"/><Relationship Id="rId41" Type="http://schemas.openxmlformats.org/officeDocument/2006/relationships/viewProps" Target="viewProps.xml"/><Relationship Id="rId42" Type="http://schemas.openxmlformats.org/officeDocument/2006/relationships/theme" Target="theme/theme1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2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8870400" cy="20908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504000" y="4058280"/>
            <a:ext cx="8870400" cy="20908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2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328280" cy="20908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049000" y="1768680"/>
            <a:ext cx="4328280" cy="20908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5049000" y="4058280"/>
            <a:ext cx="4328280" cy="20908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504000" y="4058280"/>
            <a:ext cx="4328280" cy="20908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2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328280" cy="20908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5049000" y="1768680"/>
            <a:ext cx="4328280" cy="20908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2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37" name="PlaceHolder 2"/>
          <p:cNvSpPr>
            <a:spLocks noGrp="1"/>
          </p:cNvSpPr>
          <p:nvPr>
            <p:ph type="subTitle"/>
          </p:nvPr>
        </p:nvSpPr>
        <p:spPr>
          <a:xfrm>
            <a:off x="504000" y="1768680"/>
            <a:ext cx="8870400" cy="43844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2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8870400" cy="43840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2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328280" cy="43840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42" name="PlaceHolder 3"/>
          <p:cNvSpPr>
            <a:spLocks noGrp="1"/>
          </p:cNvSpPr>
          <p:nvPr>
            <p:ph type="body"/>
          </p:nvPr>
        </p:nvSpPr>
        <p:spPr>
          <a:xfrm>
            <a:off x="5049000" y="1768680"/>
            <a:ext cx="4328280" cy="43840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2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2000" cy="58514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2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46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328280" cy="20908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47" name="PlaceHolder 3"/>
          <p:cNvSpPr>
            <a:spLocks noGrp="1"/>
          </p:cNvSpPr>
          <p:nvPr>
            <p:ph type="body"/>
          </p:nvPr>
        </p:nvSpPr>
        <p:spPr>
          <a:xfrm>
            <a:off x="504000" y="4058280"/>
            <a:ext cx="4328280" cy="20908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48" name="PlaceHolder 4"/>
          <p:cNvSpPr>
            <a:spLocks noGrp="1"/>
          </p:cNvSpPr>
          <p:nvPr>
            <p:ph type="body"/>
          </p:nvPr>
        </p:nvSpPr>
        <p:spPr>
          <a:xfrm>
            <a:off x="5049000" y="1768680"/>
            <a:ext cx="4328280" cy="43840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2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504000" y="1768680"/>
            <a:ext cx="8870400" cy="43844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2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328280" cy="43840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5049000" y="1768680"/>
            <a:ext cx="4328280" cy="20908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52" name="PlaceHolder 4"/>
          <p:cNvSpPr>
            <a:spLocks noGrp="1"/>
          </p:cNvSpPr>
          <p:nvPr>
            <p:ph type="body"/>
          </p:nvPr>
        </p:nvSpPr>
        <p:spPr>
          <a:xfrm>
            <a:off x="5049000" y="4058280"/>
            <a:ext cx="4328280" cy="20908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2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328280" cy="20908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5049000" y="1768680"/>
            <a:ext cx="4328280" cy="20908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504000" y="4058280"/>
            <a:ext cx="8869680" cy="20908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2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8870400" cy="20908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504000" y="4058280"/>
            <a:ext cx="8870400" cy="20908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2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61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328280" cy="20908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2" name="PlaceHolder 3"/>
          <p:cNvSpPr>
            <a:spLocks noGrp="1"/>
          </p:cNvSpPr>
          <p:nvPr>
            <p:ph type="body"/>
          </p:nvPr>
        </p:nvSpPr>
        <p:spPr>
          <a:xfrm>
            <a:off x="5049000" y="1768680"/>
            <a:ext cx="4328280" cy="20908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3" name="PlaceHolder 4"/>
          <p:cNvSpPr>
            <a:spLocks noGrp="1"/>
          </p:cNvSpPr>
          <p:nvPr>
            <p:ph type="body"/>
          </p:nvPr>
        </p:nvSpPr>
        <p:spPr>
          <a:xfrm>
            <a:off x="5049000" y="4058280"/>
            <a:ext cx="4328280" cy="20908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4" name="PlaceHolder 5"/>
          <p:cNvSpPr>
            <a:spLocks noGrp="1"/>
          </p:cNvSpPr>
          <p:nvPr>
            <p:ph type="body"/>
          </p:nvPr>
        </p:nvSpPr>
        <p:spPr>
          <a:xfrm>
            <a:off x="504000" y="4058280"/>
            <a:ext cx="4328280" cy="20908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2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328280" cy="20908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5049000" y="1768680"/>
            <a:ext cx="4328280" cy="20908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2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8870400" cy="43840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2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328280" cy="43840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049000" y="1768680"/>
            <a:ext cx="4328280" cy="43840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2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2000" cy="58514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2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328280" cy="20908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504000" y="4058280"/>
            <a:ext cx="4328280" cy="20908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5049000" y="1768680"/>
            <a:ext cx="4328280" cy="43840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2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328280" cy="43840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5049000" y="1768680"/>
            <a:ext cx="4328280" cy="20908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5049000" y="4058280"/>
            <a:ext cx="4328280" cy="20908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2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328280" cy="20908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5049000" y="1768680"/>
            <a:ext cx="4328280" cy="20908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504000" y="4058280"/>
            <a:ext cx="8869680" cy="20908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4.xml"/><Relationship Id="rId13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9.xml"/><Relationship Id="rId8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r>
              <a:rPr lang="en-US"/>
              <a:t>Click to edit the title text format</a:t>
            </a:r>
            <a:endParaRPr/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8870400" cy="438408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buSzPct val="45000"/>
              <a:buFont typeface="StarSymbol"/>
              <a:buChar char=""/>
            </a:pPr>
            <a:r>
              <a:rPr lang="en-US"/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n-US"/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n-US"/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n-US"/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n-US"/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n-US"/>
              <a:t>Sixth Outline Level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en-US"/>
              <a:t>Seventh Outline Level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r>
              <a:rPr lang="en-US"/>
              <a:t>Click to edit the title text format</a:t>
            </a:r>
            <a:endParaRPr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8870400" cy="438408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buSzPct val="45000"/>
              <a:buFont typeface="StarSymbol"/>
              <a:buChar char=""/>
            </a:pPr>
            <a:r>
              <a:rPr lang="en-US"/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n-US"/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n-US"/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n-US"/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n-US"/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n-US"/>
              <a:t>Sixth Outline Level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en-US"/>
              <a:t>Seventh Outline Level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23.png"/><Relationship Id="rId5" Type="http://schemas.openxmlformats.org/officeDocument/2006/relationships/image" Target="../media/image24.png"/><Relationship Id="rId6" Type="http://schemas.openxmlformats.org/officeDocument/2006/relationships/image" Target="../media/image25.png"/><Relationship Id="rId7" Type="http://schemas.openxmlformats.org/officeDocument/2006/relationships/image" Target="../media/image26.png"/><Relationship Id="rId8" Type="http://schemas.openxmlformats.org/officeDocument/2006/relationships/image" Target="../media/image27.png"/><Relationship Id="rId9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8.png"/><Relationship Id="rId3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0.png"/><Relationship Id="rId3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0.png"/><Relationship Id="rId3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4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4" Type="http://schemas.openxmlformats.org/officeDocument/2006/relationships/image" Target="../media/image36.png"/><Relationship Id="rId5" Type="http://schemas.openxmlformats.org/officeDocument/2006/relationships/image" Target="../media/image37.png"/><Relationship Id="rId6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4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4" Type="http://schemas.openxmlformats.org/officeDocument/2006/relationships/image" Target="../media/image41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4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4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http://www.example.com/" TargetMode="Externa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4" Type="http://schemas.openxmlformats.org/officeDocument/2006/relationships/image" Target="../media/image47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5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8.png"/><Relationship Id="rId3" Type="http://schemas.openxmlformats.org/officeDocument/2006/relationships/image" Target="../media/image4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0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hyperlink" Target="http://www.ubuntu.com/download/desktop" TargetMode="External"/><Relationship Id="rId3" Type="http://schemas.openxmlformats.org/officeDocument/2006/relationships/hyperlink" Target="http://www.ubuntu.com/download/desktop/install-ubuntu-desktop" TargetMode="Externa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51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52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53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54.png"/><Relationship Id="rId3" Type="http://schemas.openxmlformats.org/officeDocument/2006/relationships/image" Target="../media/image5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4" Type="http://schemas.openxmlformats.org/officeDocument/2006/relationships/image" Target="../media/image58.png"/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5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695815" y="995641"/>
            <a:ext cx="8976018" cy="5859392"/>
          </a:xfrm>
          <a:prstGeom prst="rect">
            <a:avLst/>
          </a:prstGeom>
        </p:spPr>
        <p:txBody>
          <a:bodyPr lIns="100794" tIns="50397" rIns="100794" bIns="50397">
            <a:noAutofit/>
          </a:bodyPr>
          <a:lstStyle/>
          <a:p>
            <a:pPr algn="ctr"/>
            <a:r>
              <a:rPr lang="el-GR" sz="4400" b="1" dirty="0">
                <a:solidFill>
                  <a:schemeClr val="tx1"/>
                </a:solidFill>
                <a:latin typeface="Arial"/>
                <a:cs typeface="Arial"/>
              </a:rPr>
              <a:t>Εισαγωγή στην Πληροφορική</a:t>
            </a:r>
            <a:r>
              <a:rPr lang="en-GB" sz="4400" b="1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endParaRPr lang="en-GB" sz="4400" b="1" dirty="0" smtClean="0">
              <a:solidFill>
                <a:schemeClr val="tx1"/>
              </a:solidFill>
              <a:latin typeface="Arial"/>
              <a:cs typeface="Arial"/>
            </a:endParaRPr>
          </a:p>
          <a:p>
            <a:pPr algn="ctr"/>
            <a:r>
              <a:rPr lang="el-GR" sz="4400" b="1" dirty="0" smtClean="0">
                <a:solidFill>
                  <a:schemeClr val="tx1"/>
                </a:solidFill>
                <a:latin typeface="Arial"/>
                <a:cs typeface="Arial"/>
              </a:rPr>
              <a:t>και </a:t>
            </a:r>
            <a:r>
              <a:rPr lang="el-GR" sz="4400" b="1" dirty="0">
                <a:solidFill>
                  <a:schemeClr val="tx1"/>
                </a:solidFill>
                <a:latin typeface="Arial"/>
                <a:cs typeface="Arial"/>
              </a:rPr>
              <a:t>στην διαχείριση </a:t>
            </a:r>
            <a:endParaRPr lang="en-GB" sz="4400" b="1" dirty="0" smtClean="0">
              <a:solidFill>
                <a:schemeClr val="tx1"/>
              </a:solidFill>
              <a:latin typeface="Arial"/>
              <a:cs typeface="Arial"/>
            </a:endParaRPr>
          </a:p>
          <a:p>
            <a:pPr algn="ctr"/>
            <a:r>
              <a:rPr lang="el-GR" sz="4400" b="1" dirty="0" smtClean="0">
                <a:solidFill>
                  <a:schemeClr val="tx1"/>
                </a:solidFill>
                <a:latin typeface="Arial"/>
                <a:cs typeface="Arial"/>
              </a:rPr>
              <a:t>μεγάλου </a:t>
            </a:r>
            <a:r>
              <a:rPr lang="el-GR" sz="4400" b="1" dirty="0">
                <a:solidFill>
                  <a:schemeClr val="tx1"/>
                </a:solidFill>
                <a:latin typeface="Arial"/>
                <a:cs typeface="Arial"/>
              </a:rPr>
              <a:t>όγκου δεδομένων</a:t>
            </a:r>
          </a:p>
          <a:p>
            <a:pPr algn="ctr"/>
            <a:endParaRPr lang="el-GR" sz="4400" dirty="0">
              <a:solidFill>
                <a:schemeClr val="tx1"/>
              </a:solidFill>
              <a:latin typeface="Arial"/>
              <a:cs typeface="Arial"/>
            </a:endParaRPr>
          </a:p>
          <a:p>
            <a:pPr algn="ctr"/>
            <a:r>
              <a:rPr lang="el-GR" sz="2200" dirty="0">
                <a:solidFill>
                  <a:schemeClr val="tx1"/>
                </a:solidFill>
                <a:latin typeface="Arial"/>
                <a:cs typeface="Arial"/>
              </a:rPr>
              <a:t>Γρηγόριος Αμούτζιας</a:t>
            </a:r>
          </a:p>
          <a:p>
            <a:pPr algn="ctr"/>
            <a:r>
              <a:rPr lang="el-GR" sz="2200" dirty="0">
                <a:solidFill>
                  <a:schemeClr val="tx1"/>
                </a:solidFill>
                <a:latin typeface="Arial"/>
                <a:cs typeface="Arial"/>
              </a:rPr>
              <a:t>Επικ. Καθηγητής Βιοπληροφορικής στη Γενωμική</a:t>
            </a:r>
          </a:p>
          <a:p>
            <a:pPr algn="ctr"/>
            <a:r>
              <a:rPr lang="el-GR" sz="2200" dirty="0">
                <a:solidFill>
                  <a:schemeClr val="tx1"/>
                </a:solidFill>
                <a:latin typeface="Arial"/>
                <a:cs typeface="Arial"/>
              </a:rPr>
              <a:t>Τμήμα Βιοχημείας &amp; Βιοτεχνολογίας,</a:t>
            </a:r>
          </a:p>
          <a:p>
            <a:pPr algn="ctr"/>
            <a:r>
              <a:rPr lang="el-GR" sz="2200" dirty="0">
                <a:solidFill>
                  <a:schemeClr val="tx1"/>
                </a:solidFill>
                <a:latin typeface="Arial"/>
                <a:cs typeface="Arial"/>
              </a:rPr>
              <a:t>Πανεπιστήμιο Θεσσαλίας</a:t>
            </a:r>
            <a:endParaRPr lang="en-US" sz="2200" dirty="0">
              <a:solidFill>
                <a:schemeClr val="tx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75116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CustomShape 1"/>
          <p:cNvSpPr/>
          <p:nvPr/>
        </p:nvSpPr>
        <p:spPr>
          <a:xfrm>
            <a:off x="504000" y="144720"/>
            <a:ext cx="9070200" cy="6238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>
              <a:lnSpc>
                <a:spcPct val="100000"/>
              </a:lnSpc>
            </a:pPr>
            <a:r>
              <a:rPr lang="en-US" sz="3200" b="1"/>
              <a:t>System Settings</a:t>
            </a:r>
            <a:endParaRPr/>
          </a:p>
        </p:txBody>
      </p:sp>
      <p:sp>
        <p:nvSpPr>
          <p:cNvPr id="98" name="CustomShape 2"/>
          <p:cNvSpPr/>
          <p:nvPr/>
        </p:nvSpPr>
        <p:spPr>
          <a:xfrm>
            <a:off x="639720" y="914400"/>
            <a:ext cx="8868600" cy="730080"/>
          </a:xfrm>
          <a:prstGeom prst="rect">
            <a:avLst/>
          </a:prstGeom>
        </p:spPr>
        <p:txBody>
          <a:bodyPr wrap="none" lIns="0" tIns="0" rIns="0" bIns="0"/>
          <a:lstStyle/>
          <a:p>
            <a:pPr algn="just">
              <a:buSzPct val="45000"/>
            </a:pPr>
            <a:r>
              <a:rPr lang="el-GR" sz="2000" dirty="0">
                <a:latin typeface="Arial"/>
                <a:cs typeface="Arial"/>
              </a:rPr>
              <a:t>Από την μπάρα επιλέγω το </a:t>
            </a:r>
            <a:r>
              <a:rPr lang="en-GB" sz="2000" dirty="0" smtClean="0">
                <a:latin typeface="Arial"/>
                <a:cs typeface="Arial"/>
              </a:rPr>
              <a:t>System Settings</a:t>
            </a:r>
            <a:endParaRPr lang="en-US" sz="2000" dirty="0" smtClean="0">
              <a:latin typeface="Arial"/>
              <a:cs typeface="Arial"/>
            </a:endParaRPr>
          </a:p>
          <a:p>
            <a:pPr algn="just">
              <a:lnSpc>
                <a:spcPct val="100000"/>
              </a:lnSpc>
              <a:buSzPct val="45000"/>
            </a:pPr>
            <a:r>
              <a:rPr lang="en-US" sz="2000" dirty="0" err="1" smtClean="0">
                <a:latin typeface="Arial"/>
                <a:cs typeface="Arial"/>
              </a:rPr>
              <a:t>Α</a:t>
            </a:r>
            <a:r>
              <a:rPr lang="en-US" sz="2000" dirty="0" smtClean="0">
                <a:latin typeface="Arial"/>
                <a:cs typeface="Arial"/>
              </a:rPr>
              <a:t>π</a:t>
            </a:r>
            <a:r>
              <a:rPr lang="en-US" sz="2000" dirty="0" err="1" smtClean="0">
                <a:latin typeface="Arial"/>
                <a:cs typeface="Arial"/>
              </a:rPr>
              <a:t>ό</a:t>
            </a:r>
            <a:r>
              <a:rPr lang="en-US" sz="2000" dirty="0" smtClean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εκεί</a:t>
            </a:r>
            <a:r>
              <a:rPr lang="en-US" sz="2000" dirty="0">
                <a:latin typeface="Arial"/>
                <a:cs typeface="Arial"/>
              </a:rPr>
              <a:t> μπ</a:t>
            </a:r>
            <a:r>
              <a:rPr lang="en-US" sz="2000" dirty="0" err="1">
                <a:latin typeface="Arial"/>
                <a:cs typeface="Arial"/>
              </a:rPr>
              <a:t>ορούμε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ν</a:t>
            </a:r>
            <a:r>
              <a:rPr lang="en-US" sz="2000" dirty="0">
                <a:latin typeface="Arial"/>
                <a:cs typeface="Arial"/>
              </a:rPr>
              <a:t>α α</a:t>
            </a:r>
            <a:r>
              <a:rPr lang="en-US" sz="2000" dirty="0" err="1">
                <a:latin typeface="Arial"/>
                <a:cs typeface="Arial"/>
              </a:rPr>
              <a:t>λλάξουμε</a:t>
            </a:r>
            <a:r>
              <a:rPr lang="en-US" sz="2000" dirty="0">
                <a:latin typeface="Arial"/>
                <a:cs typeface="Arial"/>
              </a:rPr>
              <a:t> π</a:t>
            </a:r>
            <a:r>
              <a:rPr lang="en-US" sz="2000" dirty="0" err="1">
                <a:latin typeface="Arial"/>
                <a:cs typeface="Arial"/>
              </a:rPr>
              <a:t>ολλές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δι</a:t>
            </a:r>
            <a:r>
              <a:rPr lang="en-US" sz="2000" dirty="0">
                <a:latin typeface="Arial"/>
                <a:cs typeface="Arial"/>
              </a:rPr>
              <a:t>α</a:t>
            </a:r>
            <a:r>
              <a:rPr lang="en-US" sz="2000" dirty="0" err="1">
                <a:latin typeface="Arial"/>
                <a:cs typeface="Arial"/>
              </a:rPr>
              <a:t>μορφώσεις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του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συστήμ</a:t>
            </a:r>
            <a:r>
              <a:rPr lang="en-US" sz="2000" dirty="0">
                <a:latin typeface="Arial"/>
                <a:cs typeface="Arial"/>
              </a:rPr>
              <a:t>α</a:t>
            </a:r>
            <a:r>
              <a:rPr lang="en-US" sz="2000" dirty="0" err="1">
                <a:latin typeface="Arial"/>
                <a:cs typeface="Arial"/>
              </a:rPr>
              <a:t>τος</a:t>
            </a:r>
            <a:r>
              <a:rPr lang="en-US" sz="2000" dirty="0">
                <a:latin typeface="Arial"/>
                <a:cs typeface="Arial"/>
              </a:rPr>
              <a:t>.</a:t>
            </a:r>
            <a:endParaRPr dirty="0">
              <a:latin typeface="Arial"/>
              <a:cs typeface="Arial"/>
            </a:endParaRPr>
          </a:p>
        </p:txBody>
      </p:sp>
      <p:pic>
        <p:nvPicPr>
          <p:cNvPr id="99" name="Picture 98"/>
          <p:cNvPicPr/>
          <p:nvPr/>
        </p:nvPicPr>
        <p:blipFill>
          <a:blip r:embed="rId2"/>
          <a:stretch>
            <a:fillRect/>
          </a:stretch>
        </p:blipFill>
        <p:spPr>
          <a:xfrm>
            <a:off x="2100600" y="1769040"/>
            <a:ext cx="6859080" cy="5577840"/>
          </a:xfrm>
          <a:prstGeom prst="rect">
            <a:avLst/>
          </a:prstGeom>
        </p:spPr>
      </p:pic>
      <p:sp>
        <p:nvSpPr>
          <p:cNvPr id="2" name="Right Arrow 1"/>
          <p:cNvSpPr/>
          <p:nvPr/>
        </p:nvSpPr>
        <p:spPr>
          <a:xfrm>
            <a:off x="1219868" y="6316788"/>
            <a:ext cx="735264" cy="267377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>
                <p:childTnLst>
                  <p:par>
                    <p:cTn id="3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CustomShape 1"/>
          <p:cNvSpPr/>
          <p:nvPr/>
        </p:nvSpPr>
        <p:spPr>
          <a:xfrm>
            <a:off x="504000" y="301320"/>
            <a:ext cx="9070200" cy="12607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>
              <a:lnSpc>
                <a:spcPct val="100000"/>
              </a:lnSpc>
            </a:pPr>
            <a:r>
              <a:rPr lang="en-US" sz="3200" b="1"/>
              <a:t>Εισαγωγή ελληνικής γραμματοσειράς</a:t>
            </a:r>
            <a:endParaRPr/>
          </a:p>
          <a:p>
            <a:pPr algn="ctr">
              <a:lnSpc>
                <a:spcPct val="100000"/>
              </a:lnSpc>
            </a:pPr>
            <a:r>
              <a:rPr lang="en-US" sz="3200" b="1"/>
              <a:t>στο πληκτρολόγιο</a:t>
            </a:r>
            <a:endParaRPr/>
          </a:p>
        </p:txBody>
      </p:sp>
      <p:sp>
        <p:nvSpPr>
          <p:cNvPr id="101" name="CustomShape 2"/>
          <p:cNvSpPr/>
          <p:nvPr/>
        </p:nvSpPr>
        <p:spPr>
          <a:xfrm>
            <a:off x="274320" y="1951920"/>
            <a:ext cx="9434495" cy="972720"/>
          </a:xfrm>
          <a:prstGeom prst="rect">
            <a:avLst/>
          </a:prstGeom>
        </p:spPr>
        <p:txBody>
          <a:bodyPr wrap="none" lIns="0" tIns="0" rIns="0" bIns="0"/>
          <a:lstStyle/>
          <a:p>
            <a:pPr algn="just">
              <a:lnSpc>
                <a:spcPct val="100000"/>
              </a:lnSpc>
              <a:buSzPct val="45000"/>
            </a:pPr>
            <a:r>
              <a:rPr lang="en-US" sz="1600" dirty="0" err="1">
                <a:latin typeface="Arial"/>
                <a:cs typeface="Arial"/>
              </a:rPr>
              <a:t>Α</a:t>
            </a:r>
            <a:r>
              <a:rPr lang="en-US" sz="1600" dirty="0">
                <a:latin typeface="Arial"/>
                <a:cs typeface="Arial"/>
              </a:rPr>
              <a:t>π</a:t>
            </a:r>
            <a:r>
              <a:rPr lang="en-US" sz="1600" dirty="0" err="1">
                <a:latin typeface="Arial"/>
                <a:cs typeface="Arial"/>
              </a:rPr>
              <a:t>ό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το</a:t>
            </a:r>
            <a:r>
              <a:rPr lang="en-US" sz="1600" dirty="0">
                <a:latin typeface="Arial"/>
                <a:cs typeface="Arial"/>
              </a:rPr>
              <a:t> System Settings </a:t>
            </a:r>
            <a:r>
              <a:rPr lang="en-US" sz="1600" dirty="0" err="1">
                <a:latin typeface="Arial"/>
                <a:cs typeface="Arial"/>
              </a:rPr>
              <a:t>ε</a:t>
            </a:r>
            <a:r>
              <a:rPr lang="en-US" sz="1600" dirty="0">
                <a:latin typeface="Arial"/>
                <a:cs typeface="Arial"/>
              </a:rPr>
              <a:t>π</a:t>
            </a:r>
            <a:r>
              <a:rPr lang="en-US" sz="1600" dirty="0" err="1">
                <a:latin typeface="Arial"/>
                <a:cs typeface="Arial"/>
              </a:rPr>
              <a:t>ιλέγω</a:t>
            </a:r>
            <a:r>
              <a:rPr lang="en-US" sz="1600" dirty="0">
                <a:latin typeface="Arial"/>
                <a:cs typeface="Arial"/>
              </a:rPr>
              <a:t> Keyboard layout.</a:t>
            </a:r>
            <a:endParaRPr dirty="0">
              <a:latin typeface="Arial"/>
              <a:cs typeface="Arial"/>
            </a:endParaRPr>
          </a:p>
          <a:p>
            <a:pPr algn="just">
              <a:lnSpc>
                <a:spcPct val="100000"/>
              </a:lnSpc>
              <a:buSzPct val="45000"/>
            </a:pPr>
            <a:r>
              <a:rPr lang="en-US" sz="1600" dirty="0" err="1">
                <a:latin typeface="Arial"/>
                <a:cs typeface="Arial"/>
              </a:rPr>
              <a:t>Στο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νέο</a:t>
            </a:r>
            <a:r>
              <a:rPr lang="en-US" sz="1600" dirty="0">
                <a:latin typeface="Arial"/>
                <a:cs typeface="Arial"/>
              </a:rPr>
              <a:t> πα</a:t>
            </a:r>
            <a:r>
              <a:rPr lang="en-US" sz="1600" dirty="0" err="1">
                <a:latin typeface="Arial"/>
                <a:cs typeface="Arial"/>
              </a:rPr>
              <a:t>ράθυρο</a:t>
            </a:r>
            <a:r>
              <a:rPr lang="en-US" sz="1600" dirty="0">
                <a:latin typeface="Arial"/>
                <a:cs typeface="Arial"/>
              </a:rPr>
              <a:t> πα</a:t>
            </a:r>
            <a:r>
              <a:rPr lang="en-US" sz="1600" dirty="0" err="1">
                <a:latin typeface="Arial"/>
                <a:cs typeface="Arial"/>
              </a:rPr>
              <a:t>τάω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το</a:t>
            </a:r>
            <a:r>
              <a:rPr lang="en-US" sz="1600" dirty="0">
                <a:latin typeface="Arial"/>
                <a:cs typeface="Arial"/>
              </a:rPr>
              <a:t> + </a:t>
            </a:r>
            <a:r>
              <a:rPr lang="en-US" sz="1600" dirty="0" err="1">
                <a:latin typeface="Arial"/>
                <a:cs typeface="Arial"/>
              </a:rPr>
              <a:t>κάτω</a:t>
            </a:r>
            <a:r>
              <a:rPr lang="en-US" sz="1600" dirty="0">
                <a:latin typeface="Arial"/>
                <a:cs typeface="Arial"/>
              </a:rPr>
              <a:t> α</a:t>
            </a:r>
            <a:r>
              <a:rPr lang="en-US" sz="1600" dirty="0" err="1">
                <a:latin typeface="Arial"/>
                <a:cs typeface="Arial"/>
              </a:rPr>
              <a:t>ριστερά</a:t>
            </a:r>
            <a:endParaRPr dirty="0">
              <a:latin typeface="Arial"/>
              <a:cs typeface="Arial"/>
            </a:endParaRPr>
          </a:p>
          <a:p>
            <a:pPr algn="just">
              <a:lnSpc>
                <a:spcPct val="100000"/>
              </a:lnSpc>
              <a:buSzPct val="45000"/>
            </a:pPr>
            <a:r>
              <a:rPr lang="en-US" sz="1600" dirty="0" err="1">
                <a:latin typeface="Arial"/>
                <a:cs typeface="Arial"/>
              </a:rPr>
              <a:t>Εμφ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νίζετ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ι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το</a:t>
            </a:r>
            <a:r>
              <a:rPr lang="en-US" sz="1600" dirty="0">
                <a:latin typeface="Arial"/>
                <a:cs typeface="Arial"/>
              </a:rPr>
              <a:t> πα</a:t>
            </a:r>
            <a:r>
              <a:rPr lang="en-US" sz="1600" dirty="0" err="1">
                <a:latin typeface="Arial"/>
                <a:cs typeface="Arial"/>
              </a:rPr>
              <a:t>ράθυρο</a:t>
            </a:r>
            <a:r>
              <a:rPr lang="en-US" sz="1600" dirty="0">
                <a:latin typeface="Arial"/>
                <a:cs typeface="Arial"/>
              </a:rPr>
              <a:t> Choose a Layout </a:t>
            </a:r>
            <a:r>
              <a:rPr lang="en-US" sz="1600" dirty="0" err="1">
                <a:latin typeface="Arial"/>
                <a:cs typeface="Arial"/>
              </a:rPr>
              <a:t>κ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ι</a:t>
            </a:r>
            <a:r>
              <a:rPr lang="en-US" sz="1600" dirty="0">
                <a:latin typeface="Arial"/>
                <a:cs typeface="Arial"/>
              </a:rPr>
              <a:t> απ</a:t>
            </a:r>
            <a:r>
              <a:rPr lang="en-US" sz="1600" dirty="0" err="1">
                <a:latin typeface="Arial"/>
                <a:cs typeface="Arial"/>
              </a:rPr>
              <a:t>ό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εκεί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ε</a:t>
            </a:r>
            <a:r>
              <a:rPr lang="en-US" sz="1600" dirty="0">
                <a:latin typeface="Arial"/>
                <a:cs typeface="Arial"/>
              </a:rPr>
              <a:t>π</a:t>
            </a:r>
            <a:r>
              <a:rPr lang="en-US" sz="1600" dirty="0" err="1">
                <a:latin typeface="Arial"/>
                <a:cs typeface="Arial"/>
              </a:rPr>
              <a:t>ιλέγω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την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γλώσσ</a:t>
            </a:r>
            <a:r>
              <a:rPr lang="en-US" sz="1600" dirty="0">
                <a:latin typeface="Arial"/>
                <a:cs typeface="Arial"/>
              </a:rPr>
              <a:t>α </a:t>
            </a:r>
            <a:r>
              <a:rPr lang="en-US" sz="1600" dirty="0" err="1">
                <a:latin typeface="Arial"/>
                <a:cs typeface="Arial"/>
              </a:rPr>
              <a:t>κ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ι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μετά</a:t>
            </a:r>
            <a:r>
              <a:rPr lang="en-US" sz="1600" dirty="0">
                <a:latin typeface="Arial"/>
                <a:cs typeface="Arial"/>
              </a:rPr>
              <a:t> πα</a:t>
            </a:r>
            <a:r>
              <a:rPr lang="en-US" sz="1600" dirty="0" err="1">
                <a:latin typeface="Arial"/>
                <a:cs typeface="Arial"/>
              </a:rPr>
              <a:t>τάω</a:t>
            </a:r>
            <a:r>
              <a:rPr lang="en-US" sz="1600" dirty="0">
                <a:latin typeface="Arial"/>
                <a:cs typeface="Arial"/>
              </a:rPr>
              <a:t> add.</a:t>
            </a:r>
            <a:endParaRPr dirty="0">
              <a:latin typeface="Arial"/>
              <a:cs typeface="Arial"/>
            </a:endParaRPr>
          </a:p>
        </p:txBody>
      </p:sp>
      <p:pic>
        <p:nvPicPr>
          <p:cNvPr id="102" name="Picture 101"/>
          <p:cNvPicPr/>
          <p:nvPr/>
        </p:nvPicPr>
        <p:blipFill>
          <a:blip r:embed="rId2"/>
          <a:stretch>
            <a:fillRect/>
          </a:stretch>
        </p:blipFill>
        <p:spPr>
          <a:xfrm>
            <a:off x="82440" y="3108960"/>
            <a:ext cx="921960" cy="950760"/>
          </a:xfrm>
          <a:prstGeom prst="rect">
            <a:avLst/>
          </a:prstGeom>
        </p:spPr>
      </p:pic>
      <p:pic>
        <p:nvPicPr>
          <p:cNvPr id="103" name="Picture 102"/>
          <p:cNvPicPr/>
          <p:nvPr/>
        </p:nvPicPr>
        <p:blipFill>
          <a:blip r:embed="rId3"/>
          <a:stretch>
            <a:fillRect/>
          </a:stretch>
        </p:blipFill>
        <p:spPr>
          <a:xfrm>
            <a:off x="1169280" y="3108960"/>
            <a:ext cx="5210640" cy="3656160"/>
          </a:xfrm>
          <a:prstGeom prst="rect">
            <a:avLst/>
          </a:prstGeom>
        </p:spPr>
      </p:pic>
      <p:pic>
        <p:nvPicPr>
          <p:cNvPr id="104" name="Picture 103"/>
          <p:cNvPicPr/>
          <p:nvPr/>
        </p:nvPicPr>
        <p:blipFill>
          <a:blip r:embed="rId4"/>
          <a:stretch>
            <a:fillRect/>
          </a:stretch>
        </p:blipFill>
        <p:spPr>
          <a:xfrm>
            <a:off x="6734160" y="3111120"/>
            <a:ext cx="3228480" cy="3105360"/>
          </a:xfrm>
          <a:prstGeom prst="rect">
            <a:avLst/>
          </a:prstGeom>
        </p:spPr>
      </p:pic>
      <p:pic>
        <p:nvPicPr>
          <p:cNvPr id="105" name="Picture 104"/>
          <p:cNvPicPr/>
          <p:nvPr/>
        </p:nvPicPr>
        <p:blipFill>
          <a:blip r:embed="rId5"/>
          <a:stretch>
            <a:fillRect/>
          </a:stretch>
        </p:blipFill>
        <p:spPr>
          <a:xfrm>
            <a:off x="274320" y="6949440"/>
            <a:ext cx="743040" cy="364320"/>
          </a:xfrm>
          <a:prstGeom prst="rect">
            <a:avLst/>
          </a:prstGeom>
        </p:spPr>
      </p:pic>
      <p:sp>
        <p:nvSpPr>
          <p:cNvPr id="106" name="CustomShape 3"/>
          <p:cNvSpPr/>
          <p:nvPr/>
        </p:nvSpPr>
        <p:spPr>
          <a:xfrm>
            <a:off x="1188720" y="6858000"/>
            <a:ext cx="8776800" cy="609840"/>
          </a:xfrm>
          <a:prstGeom prst="rect">
            <a:avLst/>
          </a:prstGeom>
        </p:spPr>
        <p:txBody>
          <a:bodyPr wrap="none" lIns="0" tIns="0" rIns="0" bIns="0"/>
          <a:lstStyle/>
          <a:p>
            <a:pPr algn="just">
              <a:lnSpc>
                <a:spcPct val="100000"/>
              </a:lnSpc>
            </a:pPr>
            <a:r>
              <a:rPr lang="en-US" sz="1400" dirty="0" err="1">
                <a:latin typeface="Arial"/>
                <a:cs typeface="Arial"/>
              </a:rPr>
              <a:t>Πλέον</a:t>
            </a:r>
            <a:r>
              <a:rPr lang="en-US" sz="1400" dirty="0">
                <a:latin typeface="Arial"/>
                <a:cs typeface="Arial"/>
              </a:rPr>
              <a:t>, </a:t>
            </a:r>
            <a:r>
              <a:rPr lang="en-US" sz="1400" dirty="0" err="1">
                <a:latin typeface="Arial"/>
                <a:cs typeface="Arial"/>
              </a:rPr>
              <a:t>ότ</a:t>
            </a:r>
            <a:r>
              <a:rPr lang="en-US" sz="1400" dirty="0">
                <a:latin typeface="Arial"/>
                <a:cs typeface="Arial"/>
              </a:rPr>
              <a:t>α</a:t>
            </a:r>
            <a:r>
              <a:rPr lang="en-US" sz="1400" dirty="0" err="1">
                <a:latin typeface="Arial"/>
                <a:cs typeface="Arial"/>
              </a:rPr>
              <a:t>ν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θέλω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ν</a:t>
            </a:r>
            <a:r>
              <a:rPr lang="en-US" sz="1400" dirty="0">
                <a:latin typeface="Arial"/>
                <a:cs typeface="Arial"/>
              </a:rPr>
              <a:t>α α</a:t>
            </a:r>
            <a:r>
              <a:rPr lang="en-US" sz="1400" dirty="0" err="1">
                <a:latin typeface="Arial"/>
                <a:cs typeface="Arial"/>
              </a:rPr>
              <a:t>λλάξω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την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γλώσσ</a:t>
            </a:r>
            <a:r>
              <a:rPr lang="en-US" sz="1400" dirty="0">
                <a:latin typeface="Arial"/>
                <a:cs typeface="Arial"/>
              </a:rPr>
              <a:t>α </a:t>
            </a:r>
            <a:r>
              <a:rPr lang="en-US" sz="1400" dirty="0" err="1">
                <a:latin typeface="Arial"/>
                <a:cs typeface="Arial"/>
              </a:rPr>
              <a:t>στο</a:t>
            </a:r>
            <a:r>
              <a:rPr lang="en-US" sz="1400" dirty="0">
                <a:latin typeface="Arial"/>
                <a:cs typeface="Arial"/>
              </a:rPr>
              <a:t> π</a:t>
            </a:r>
            <a:r>
              <a:rPr lang="en-US" sz="1400" dirty="0" err="1">
                <a:latin typeface="Arial"/>
                <a:cs typeface="Arial"/>
              </a:rPr>
              <a:t>ληκτρολόγιο</a:t>
            </a:r>
            <a:r>
              <a:rPr lang="en-US" sz="1400" dirty="0">
                <a:latin typeface="Arial"/>
                <a:cs typeface="Arial"/>
              </a:rPr>
              <a:t> π</a:t>
            </a:r>
            <a:r>
              <a:rPr lang="en-US" sz="1400" dirty="0" err="1">
                <a:latin typeface="Arial"/>
                <a:cs typeface="Arial"/>
              </a:rPr>
              <a:t>άω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στην</a:t>
            </a:r>
            <a:r>
              <a:rPr lang="en-US" sz="1400" dirty="0">
                <a:latin typeface="Arial"/>
                <a:cs typeface="Arial"/>
              </a:rPr>
              <a:t> μα</a:t>
            </a:r>
            <a:r>
              <a:rPr lang="en-US" sz="1400" dirty="0" err="1">
                <a:latin typeface="Arial"/>
                <a:cs typeface="Arial"/>
              </a:rPr>
              <a:t>ύρη</a:t>
            </a:r>
            <a:r>
              <a:rPr lang="en-US" sz="1400" dirty="0">
                <a:latin typeface="Arial"/>
                <a:cs typeface="Arial"/>
              </a:rPr>
              <a:t> μπ</a:t>
            </a:r>
            <a:r>
              <a:rPr lang="en-US" sz="1400" dirty="0" err="1">
                <a:latin typeface="Arial"/>
                <a:cs typeface="Arial"/>
              </a:rPr>
              <a:t>άρ</a:t>
            </a:r>
            <a:r>
              <a:rPr lang="en-US" sz="1400" dirty="0">
                <a:latin typeface="Arial"/>
                <a:cs typeface="Arial"/>
              </a:rPr>
              <a:t>α </a:t>
            </a:r>
            <a:endParaRPr dirty="0">
              <a:latin typeface="Arial"/>
              <a:cs typeface="Arial"/>
            </a:endParaRPr>
          </a:p>
          <a:p>
            <a:pPr algn="just">
              <a:lnSpc>
                <a:spcPct val="100000"/>
              </a:lnSpc>
            </a:pPr>
            <a:r>
              <a:rPr lang="en-US" sz="1400" dirty="0">
                <a:latin typeface="Arial"/>
                <a:cs typeface="Arial"/>
              </a:rPr>
              <a:t>π</a:t>
            </a:r>
            <a:r>
              <a:rPr lang="en-US" sz="1400" dirty="0" err="1">
                <a:latin typeface="Arial"/>
                <a:cs typeface="Arial"/>
              </a:rPr>
              <a:t>ου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εμφ</a:t>
            </a:r>
            <a:r>
              <a:rPr lang="en-US" sz="1400" dirty="0">
                <a:latin typeface="Arial"/>
                <a:cs typeface="Arial"/>
              </a:rPr>
              <a:t>α</a:t>
            </a:r>
            <a:r>
              <a:rPr lang="en-US" sz="1400" dirty="0" err="1">
                <a:latin typeface="Arial"/>
                <a:cs typeface="Arial"/>
              </a:rPr>
              <a:t>νίζετ</a:t>
            </a:r>
            <a:r>
              <a:rPr lang="en-US" sz="1400" dirty="0">
                <a:latin typeface="Arial"/>
                <a:cs typeface="Arial"/>
              </a:rPr>
              <a:t>α</a:t>
            </a:r>
            <a:r>
              <a:rPr lang="en-US" sz="1400" dirty="0" err="1">
                <a:latin typeface="Arial"/>
                <a:cs typeface="Arial"/>
              </a:rPr>
              <a:t>ι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στο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ε</a:t>
            </a:r>
            <a:r>
              <a:rPr lang="en-US" sz="1400" dirty="0">
                <a:latin typeface="Arial"/>
                <a:cs typeface="Arial"/>
              </a:rPr>
              <a:t>π</a:t>
            </a:r>
            <a:r>
              <a:rPr lang="en-US" sz="1400" dirty="0" err="1">
                <a:latin typeface="Arial"/>
                <a:cs typeface="Arial"/>
              </a:rPr>
              <a:t>άνω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μέρος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της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οθόνης</a:t>
            </a:r>
            <a:r>
              <a:rPr lang="en-US" sz="1400" dirty="0">
                <a:latin typeface="Arial"/>
                <a:cs typeface="Arial"/>
              </a:rPr>
              <a:t>.</a:t>
            </a:r>
            <a:endParaRPr dirty="0">
              <a:latin typeface="Arial"/>
              <a:cs typeface="Arial"/>
            </a:endParaRPr>
          </a:p>
          <a:p>
            <a:pPr algn="just">
              <a:lnSpc>
                <a:spcPct val="100000"/>
              </a:lnSpc>
            </a:pPr>
            <a:r>
              <a:rPr lang="en-US" sz="1400" dirty="0" err="1">
                <a:latin typeface="Arial"/>
                <a:cs typeface="Arial"/>
              </a:rPr>
              <a:t>Ε</a:t>
            </a:r>
            <a:r>
              <a:rPr lang="en-US" sz="1400" dirty="0">
                <a:latin typeface="Arial"/>
                <a:cs typeface="Arial"/>
              </a:rPr>
              <a:t>π</a:t>
            </a:r>
            <a:r>
              <a:rPr lang="en-US" sz="1400" dirty="0" err="1">
                <a:latin typeface="Arial"/>
                <a:cs typeface="Arial"/>
              </a:rPr>
              <a:t>ιλέγω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το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εικονίδιο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με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το</a:t>
            </a:r>
            <a:r>
              <a:rPr lang="en-US" sz="1400" dirty="0">
                <a:latin typeface="Arial"/>
                <a:cs typeface="Arial"/>
              </a:rPr>
              <a:t> π</a:t>
            </a:r>
            <a:r>
              <a:rPr lang="en-US" sz="1400" dirty="0" err="1">
                <a:latin typeface="Arial"/>
                <a:cs typeface="Arial"/>
              </a:rPr>
              <a:t>ληκτρολόγιο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κ</a:t>
            </a:r>
            <a:r>
              <a:rPr lang="en-US" sz="1400" dirty="0">
                <a:latin typeface="Arial"/>
                <a:cs typeface="Arial"/>
              </a:rPr>
              <a:t>α</a:t>
            </a:r>
            <a:r>
              <a:rPr lang="en-US" sz="1400" dirty="0" err="1">
                <a:latin typeface="Arial"/>
                <a:cs typeface="Arial"/>
              </a:rPr>
              <a:t>ι</a:t>
            </a:r>
            <a:r>
              <a:rPr lang="en-US" sz="1400" dirty="0">
                <a:latin typeface="Arial"/>
                <a:cs typeface="Arial"/>
              </a:rPr>
              <a:t> απ</a:t>
            </a:r>
            <a:r>
              <a:rPr lang="en-US" sz="1400" dirty="0" err="1">
                <a:latin typeface="Arial"/>
                <a:cs typeface="Arial"/>
              </a:rPr>
              <a:t>ό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εκεί</a:t>
            </a:r>
            <a:r>
              <a:rPr lang="en-US" sz="1400" dirty="0">
                <a:latin typeface="Arial"/>
                <a:cs typeface="Arial"/>
              </a:rPr>
              <a:t> α</a:t>
            </a:r>
            <a:r>
              <a:rPr lang="en-US" sz="1400" dirty="0" err="1">
                <a:latin typeface="Arial"/>
                <a:cs typeface="Arial"/>
              </a:rPr>
              <a:t>λλάζω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την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γλώσσ</a:t>
            </a:r>
            <a:r>
              <a:rPr lang="en-US" sz="1400" dirty="0">
                <a:latin typeface="Arial"/>
                <a:cs typeface="Arial"/>
              </a:rPr>
              <a:t>α.</a:t>
            </a:r>
            <a:endParaRPr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>
                <p:childTnLst>
                  <p:par>
                    <p:cTn id="3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CustomShape 1"/>
          <p:cNvSpPr/>
          <p:nvPr/>
        </p:nvSpPr>
        <p:spPr>
          <a:xfrm>
            <a:off x="504000" y="301320"/>
            <a:ext cx="9070200" cy="12607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>
              <a:lnSpc>
                <a:spcPct val="100000"/>
              </a:lnSpc>
            </a:pPr>
            <a:r>
              <a:rPr lang="en-US" sz="3200" b="1"/>
              <a:t>Αλλαγή γραμματοσειράς στο πληκτρολόγιο</a:t>
            </a:r>
            <a:endParaRPr/>
          </a:p>
        </p:txBody>
      </p:sp>
      <p:pic>
        <p:nvPicPr>
          <p:cNvPr id="108" name="Picture 107"/>
          <p:cNvPicPr/>
          <p:nvPr/>
        </p:nvPicPr>
        <p:blipFill>
          <a:blip r:embed="rId2"/>
          <a:stretch>
            <a:fillRect/>
          </a:stretch>
        </p:blipFill>
        <p:spPr>
          <a:xfrm>
            <a:off x="2011680" y="5394960"/>
            <a:ext cx="921960" cy="950760"/>
          </a:xfrm>
          <a:prstGeom prst="rect">
            <a:avLst/>
          </a:prstGeom>
        </p:spPr>
      </p:pic>
      <p:pic>
        <p:nvPicPr>
          <p:cNvPr id="109" name="Picture 108"/>
          <p:cNvPicPr/>
          <p:nvPr/>
        </p:nvPicPr>
        <p:blipFill>
          <a:blip r:embed="rId3"/>
          <a:stretch>
            <a:fillRect/>
          </a:stretch>
        </p:blipFill>
        <p:spPr>
          <a:xfrm>
            <a:off x="4389120" y="3804480"/>
            <a:ext cx="5210640" cy="3656160"/>
          </a:xfrm>
          <a:prstGeom prst="rect">
            <a:avLst/>
          </a:prstGeom>
        </p:spPr>
      </p:pic>
      <p:pic>
        <p:nvPicPr>
          <p:cNvPr id="110" name="Picture 109"/>
          <p:cNvPicPr/>
          <p:nvPr/>
        </p:nvPicPr>
        <p:blipFill>
          <a:blip r:embed="rId4"/>
          <a:stretch>
            <a:fillRect/>
          </a:stretch>
        </p:blipFill>
        <p:spPr>
          <a:xfrm>
            <a:off x="444600" y="1920240"/>
            <a:ext cx="743040" cy="364320"/>
          </a:xfrm>
          <a:prstGeom prst="rect">
            <a:avLst/>
          </a:prstGeom>
        </p:spPr>
      </p:pic>
      <p:sp>
        <p:nvSpPr>
          <p:cNvPr id="111" name="CustomShape 2"/>
          <p:cNvSpPr/>
          <p:nvPr/>
        </p:nvSpPr>
        <p:spPr>
          <a:xfrm>
            <a:off x="1280160" y="1339559"/>
            <a:ext cx="7954200" cy="2299359"/>
          </a:xfrm>
          <a:prstGeom prst="rect">
            <a:avLst/>
          </a:prstGeom>
        </p:spPr>
        <p:txBody>
          <a:bodyPr wrap="none" lIns="0" tIns="0" rIns="0" bIns="0"/>
          <a:lstStyle/>
          <a:p>
            <a:pPr algn="just">
              <a:lnSpc>
                <a:spcPct val="100000"/>
              </a:lnSpc>
            </a:pPr>
            <a:r>
              <a:rPr lang="en-US" sz="1400" dirty="0" err="1">
                <a:latin typeface="Arial"/>
                <a:cs typeface="Arial"/>
              </a:rPr>
              <a:t>Πλέον</a:t>
            </a:r>
            <a:r>
              <a:rPr lang="en-US" sz="1400" dirty="0">
                <a:latin typeface="Arial"/>
                <a:cs typeface="Arial"/>
              </a:rPr>
              <a:t>, </a:t>
            </a:r>
            <a:r>
              <a:rPr lang="en-US" sz="1400" dirty="0" err="1">
                <a:latin typeface="Arial"/>
                <a:cs typeface="Arial"/>
              </a:rPr>
              <a:t>ότ</a:t>
            </a:r>
            <a:r>
              <a:rPr lang="en-US" sz="1400" dirty="0">
                <a:latin typeface="Arial"/>
                <a:cs typeface="Arial"/>
              </a:rPr>
              <a:t>α</a:t>
            </a:r>
            <a:r>
              <a:rPr lang="en-US" sz="1400" dirty="0" err="1">
                <a:latin typeface="Arial"/>
                <a:cs typeface="Arial"/>
              </a:rPr>
              <a:t>ν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θέλω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ν</a:t>
            </a:r>
            <a:r>
              <a:rPr lang="en-US" sz="1400" dirty="0">
                <a:latin typeface="Arial"/>
                <a:cs typeface="Arial"/>
              </a:rPr>
              <a:t>α α</a:t>
            </a:r>
            <a:r>
              <a:rPr lang="en-US" sz="1400" dirty="0" err="1">
                <a:latin typeface="Arial"/>
                <a:cs typeface="Arial"/>
              </a:rPr>
              <a:t>λλάξω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την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γλώσσ</a:t>
            </a:r>
            <a:r>
              <a:rPr lang="en-US" sz="1400" dirty="0">
                <a:latin typeface="Arial"/>
                <a:cs typeface="Arial"/>
              </a:rPr>
              <a:t>α </a:t>
            </a:r>
            <a:r>
              <a:rPr lang="en-US" sz="1400" dirty="0" err="1">
                <a:latin typeface="Arial"/>
                <a:cs typeface="Arial"/>
              </a:rPr>
              <a:t>στο</a:t>
            </a:r>
            <a:r>
              <a:rPr lang="en-US" sz="1400" dirty="0">
                <a:latin typeface="Arial"/>
                <a:cs typeface="Arial"/>
              </a:rPr>
              <a:t> π</a:t>
            </a:r>
            <a:r>
              <a:rPr lang="en-US" sz="1400" dirty="0" err="1">
                <a:latin typeface="Arial"/>
                <a:cs typeface="Arial"/>
              </a:rPr>
              <a:t>ληκτρολόγιο</a:t>
            </a:r>
            <a:r>
              <a:rPr lang="en-US" sz="1400" dirty="0">
                <a:latin typeface="Arial"/>
                <a:cs typeface="Arial"/>
              </a:rPr>
              <a:t> π</a:t>
            </a:r>
            <a:r>
              <a:rPr lang="en-US" sz="1400" dirty="0" err="1">
                <a:latin typeface="Arial"/>
                <a:cs typeface="Arial"/>
              </a:rPr>
              <a:t>άω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στη</a:t>
            </a:r>
            <a:r>
              <a:rPr lang="en-US" sz="1400" dirty="0">
                <a:latin typeface="Arial"/>
                <a:cs typeface="Arial"/>
              </a:rPr>
              <a:t> μα</a:t>
            </a:r>
            <a:r>
              <a:rPr lang="en-US" sz="1400" dirty="0" err="1">
                <a:latin typeface="Arial"/>
                <a:cs typeface="Arial"/>
              </a:rPr>
              <a:t>ύρη</a:t>
            </a:r>
            <a:r>
              <a:rPr lang="en-US" sz="1400" dirty="0">
                <a:latin typeface="Arial"/>
                <a:cs typeface="Arial"/>
              </a:rPr>
              <a:t> μπ</a:t>
            </a:r>
            <a:r>
              <a:rPr lang="en-US" sz="1400" dirty="0" err="1">
                <a:latin typeface="Arial"/>
                <a:cs typeface="Arial"/>
              </a:rPr>
              <a:t>άρ</a:t>
            </a:r>
            <a:r>
              <a:rPr lang="en-US" sz="1400" dirty="0">
                <a:latin typeface="Arial"/>
                <a:cs typeface="Arial"/>
              </a:rPr>
              <a:t>α </a:t>
            </a:r>
            <a:endParaRPr dirty="0">
              <a:latin typeface="Arial"/>
              <a:cs typeface="Arial"/>
            </a:endParaRPr>
          </a:p>
          <a:p>
            <a:pPr algn="just">
              <a:lnSpc>
                <a:spcPct val="100000"/>
              </a:lnSpc>
            </a:pPr>
            <a:r>
              <a:rPr lang="en-US" sz="1400" dirty="0">
                <a:latin typeface="Arial"/>
                <a:cs typeface="Arial"/>
              </a:rPr>
              <a:t>π</a:t>
            </a:r>
            <a:r>
              <a:rPr lang="en-US" sz="1400" dirty="0" err="1">
                <a:latin typeface="Arial"/>
                <a:cs typeface="Arial"/>
              </a:rPr>
              <a:t>ου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εμφ</a:t>
            </a:r>
            <a:r>
              <a:rPr lang="en-US" sz="1400" dirty="0">
                <a:latin typeface="Arial"/>
                <a:cs typeface="Arial"/>
              </a:rPr>
              <a:t>α</a:t>
            </a:r>
            <a:r>
              <a:rPr lang="en-US" sz="1400" dirty="0" err="1">
                <a:latin typeface="Arial"/>
                <a:cs typeface="Arial"/>
              </a:rPr>
              <a:t>νίζετ</a:t>
            </a:r>
            <a:r>
              <a:rPr lang="en-US" sz="1400" dirty="0">
                <a:latin typeface="Arial"/>
                <a:cs typeface="Arial"/>
              </a:rPr>
              <a:t>α</a:t>
            </a:r>
            <a:r>
              <a:rPr lang="en-US" sz="1400" dirty="0" err="1">
                <a:latin typeface="Arial"/>
                <a:cs typeface="Arial"/>
              </a:rPr>
              <a:t>ι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στο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ε</a:t>
            </a:r>
            <a:r>
              <a:rPr lang="en-US" sz="1400" dirty="0">
                <a:latin typeface="Arial"/>
                <a:cs typeface="Arial"/>
              </a:rPr>
              <a:t>π</a:t>
            </a:r>
            <a:r>
              <a:rPr lang="en-US" sz="1400" dirty="0" err="1">
                <a:latin typeface="Arial"/>
                <a:cs typeface="Arial"/>
              </a:rPr>
              <a:t>άνω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μέρος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της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οθόνης</a:t>
            </a:r>
            <a:r>
              <a:rPr lang="en-US" sz="1400" dirty="0">
                <a:latin typeface="Arial"/>
                <a:cs typeface="Arial"/>
              </a:rPr>
              <a:t>.</a:t>
            </a:r>
            <a:endParaRPr dirty="0">
              <a:latin typeface="Arial"/>
              <a:cs typeface="Arial"/>
            </a:endParaRPr>
          </a:p>
          <a:p>
            <a:pPr algn="just">
              <a:lnSpc>
                <a:spcPct val="100000"/>
              </a:lnSpc>
            </a:pPr>
            <a:r>
              <a:rPr lang="en-US" sz="1400" dirty="0" err="1">
                <a:latin typeface="Arial"/>
                <a:cs typeface="Arial"/>
              </a:rPr>
              <a:t>Ε</a:t>
            </a:r>
            <a:r>
              <a:rPr lang="en-US" sz="1400" dirty="0">
                <a:latin typeface="Arial"/>
                <a:cs typeface="Arial"/>
              </a:rPr>
              <a:t>π</a:t>
            </a:r>
            <a:r>
              <a:rPr lang="en-US" sz="1400" dirty="0" err="1">
                <a:latin typeface="Arial"/>
                <a:cs typeface="Arial"/>
              </a:rPr>
              <a:t>ιλέγω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το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εικονίδιο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με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το</a:t>
            </a:r>
            <a:r>
              <a:rPr lang="en-US" sz="1400" dirty="0">
                <a:latin typeface="Arial"/>
                <a:cs typeface="Arial"/>
              </a:rPr>
              <a:t> π</a:t>
            </a:r>
            <a:r>
              <a:rPr lang="en-US" sz="1400" dirty="0" err="1">
                <a:latin typeface="Arial"/>
                <a:cs typeface="Arial"/>
              </a:rPr>
              <a:t>ληκτρολόγιο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κ</a:t>
            </a:r>
            <a:r>
              <a:rPr lang="en-US" sz="1400" dirty="0">
                <a:latin typeface="Arial"/>
                <a:cs typeface="Arial"/>
              </a:rPr>
              <a:t>α</a:t>
            </a:r>
            <a:r>
              <a:rPr lang="en-US" sz="1400" dirty="0" err="1">
                <a:latin typeface="Arial"/>
                <a:cs typeface="Arial"/>
              </a:rPr>
              <a:t>ι</a:t>
            </a:r>
            <a:r>
              <a:rPr lang="en-US" sz="1400" dirty="0">
                <a:latin typeface="Arial"/>
                <a:cs typeface="Arial"/>
              </a:rPr>
              <a:t> απ</a:t>
            </a:r>
            <a:r>
              <a:rPr lang="en-US" sz="1400" dirty="0" err="1">
                <a:latin typeface="Arial"/>
                <a:cs typeface="Arial"/>
              </a:rPr>
              <a:t>ό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εκεί</a:t>
            </a:r>
            <a:r>
              <a:rPr lang="en-US" sz="1400" dirty="0">
                <a:latin typeface="Arial"/>
                <a:cs typeface="Arial"/>
              </a:rPr>
              <a:t> α</a:t>
            </a:r>
            <a:r>
              <a:rPr lang="en-US" sz="1400" dirty="0" err="1">
                <a:latin typeface="Arial"/>
                <a:cs typeface="Arial"/>
              </a:rPr>
              <a:t>λλάζω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την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γλώσσ</a:t>
            </a:r>
            <a:r>
              <a:rPr lang="en-US" sz="1400" dirty="0">
                <a:latin typeface="Arial"/>
                <a:cs typeface="Arial"/>
              </a:rPr>
              <a:t>α.</a:t>
            </a:r>
            <a:endParaRPr dirty="0">
              <a:latin typeface="Arial"/>
              <a:cs typeface="Arial"/>
            </a:endParaRPr>
          </a:p>
          <a:p>
            <a:pPr algn="just">
              <a:lnSpc>
                <a:spcPct val="100000"/>
              </a:lnSpc>
            </a:pPr>
            <a:endParaRPr dirty="0">
              <a:latin typeface="Arial"/>
              <a:cs typeface="Arial"/>
            </a:endParaRPr>
          </a:p>
          <a:p>
            <a:pPr algn="just">
              <a:lnSpc>
                <a:spcPct val="100000"/>
              </a:lnSpc>
            </a:pPr>
            <a:endParaRPr dirty="0">
              <a:latin typeface="Arial"/>
              <a:cs typeface="Arial"/>
            </a:endParaRPr>
          </a:p>
          <a:p>
            <a:pPr algn="just">
              <a:lnSpc>
                <a:spcPct val="100000"/>
              </a:lnSpc>
            </a:pPr>
            <a:r>
              <a:rPr lang="en-US" sz="1400" dirty="0">
                <a:latin typeface="Arial"/>
                <a:cs typeface="Arial"/>
              </a:rPr>
              <a:t>Μπ</a:t>
            </a:r>
            <a:r>
              <a:rPr lang="en-US" sz="1400" dirty="0" err="1">
                <a:latin typeface="Arial"/>
                <a:cs typeface="Arial"/>
              </a:rPr>
              <a:t>ορώ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ε</a:t>
            </a:r>
            <a:r>
              <a:rPr lang="en-US" sz="1400" dirty="0">
                <a:latin typeface="Arial"/>
                <a:cs typeface="Arial"/>
              </a:rPr>
              <a:t>π</a:t>
            </a:r>
            <a:r>
              <a:rPr lang="en-US" sz="1400" dirty="0" err="1">
                <a:latin typeface="Arial"/>
                <a:cs typeface="Arial"/>
              </a:rPr>
              <a:t>ίσης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ν</a:t>
            </a:r>
            <a:r>
              <a:rPr lang="en-US" sz="1400" dirty="0">
                <a:latin typeface="Arial"/>
                <a:cs typeface="Arial"/>
              </a:rPr>
              <a:t>α α</a:t>
            </a:r>
            <a:r>
              <a:rPr lang="en-US" sz="1400" dirty="0" err="1">
                <a:latin typeface="Arial"/>
                <a:cs typeface="Arial"/>
              </a:rPr>
              <a:t>λλάξω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την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γλώσσ</a:t>
            </a:r>
            <a:r>
              <a:rPr lang="en-US" sz="1400" dirty="0">
                <a:latin typeface="Arial"/>
                <a:cs typeface="Arial"/>
              </a:rPr>
              <a:t>α πα</a:t>
            </a:r>
            <a:r>
              <a:rPr lang="en-US" sz="1400" dirty="0" err="1">
                <a:latin typeface="Arial"/>
                <a:cs typeface="Arial"/>
              </a:rPr>
              <a:t>τώντ</a:t>
            </a:r>
            <a:r>
              <a:rPr lang="en-US" sz="1400" dirty="0">
                <a:latin typeface="Arial"/>
                <a:cs typeface="Arial"/>
              </a:rPr>
              <a:t>α</a:t>
            </a:r>
            <a:r>
              <a:rPr lang="en-US" sz="1400" dirty="0" err="1">
                <a:latin typeface="Arial"/>
                <a:cs typeface="Arial"/>
              </a:rPr>
              <a:t>ς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έν</a:t>
            </a:r>
            <a:r>
              <a:rPr lang="en-US" sz="1400" dirty="0">
                <a:latin typeface="Arial"/>
                <a:cs typeface="Arial"/>
              </a:rPr>
              <a:t>α </a:t>
            </a:r>
            <a:r>
              <a:rPr lang="en-US" sz="1400" dirty="0" err="1">
                <a:latin typeface="Arial"/>
                <a:cs typeface="Arial"/>
              </a:rPr>
              <a:t>συνδυ</a:t>
            </a:r>
            <a:r>
              <a:rPr lang="en-US" sz="1400" dirty="0">
                <a:latin typeface="Arial"/>
                <a:cs typeface="Arial"/>
              </a:rPr>
              <a:t>α</a:t>
            </a:r>
            <a:r>
              <a:rPr lang="en-US" sz="1400" dirty="0" err="1">
                <a:latin typeface="Arial"/>
                <a:cs typeface="Arial"/>
              </a:rPr>
              <a:t>σμό</a:t>
            </a:r>
            <a:r>
              <a:rPr lang="en-US" sz="1400" dirty="0">
                <a:latin typeface="Arial"/>
                <a:cs typeface="Arial"/>
              </a:rPr>
              <a:t> π</a:t>
            </a:r>
            <a:r>
              <a:rPr lang="en-US" sz="1400" dirty="0" err="1">
                <a:latin typeface="Arial"/>
                <a:cs typeface="Arial"/>
              </a:rPr>
              <a:t>λήκτρων</a:t>
            </a:r>
            <a:r>
              <a:rPr lang="en-US" sz="1400" dirty="0">
                <a:latin typeface="Arial"/>
                <a:cs typeface="Arial"/>
              </a:rPr>
              <a:t> (shortcut keys)</a:t>
            </a:r>
            <a:endParaRPr dirty="0">
              <a:latin typeface="Arial"/>
              <a:cs typeface="Arial"/>
            </a:endParaRPr>
          </a:p>
          <a:p>
            <a:pPr algn="just">
              <a:lnSpc>
                <a:spcPct val="100000"/>
              </a:lnSpc>
            </a:pPr>
            <a:r>
              <a:rPr lang="en-US" sz="1400" dirty="0" err="1">
                <a:latin typeface="Arial"/>
                <a:cs typeface="Arial"/>
              </a:rPr>
              <a:t>Τον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συνδυ</a:t>
            </a:r>
            <a:r>
              <a:rPr lang="en-US" sz="1400" dirty="0">
                <a:latin typeface="Arial"/>
                <a:cs typeface="Arial"/>
              </a:rPr>
              <a:t>α</a:t>
            </a:r>
            <a:r>
              <a:rPr lang="en-US" sz="1400" dirty="0" err="1">
                <a:latin typeface="Arial"/>
                <a:cs typeface="Arial"/>
              </a:rPr>
              <a:t>σμό</a:t>
            </a:r>
            <a:r>
              <a:rPr lang="en-US" sz="1400" dirty="0">
                <a:latin typeface="Arial"/>
                <a:cs typeface="Arial"/>
              </a:rPr>
              <a:t> π</a:t>
            </a:r>
            <a:r>
              <a:rPr lang="en-US" sz="1400" dirty="0" err="1">
                <a:latin typeface="Arial"/>
                <a:cs typeface="Arial"/>
              </a:rPr>
              <a:t>λήκτρων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των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ορίζω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ως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εξής</a:t>
            </a:r>
            <a:r>
              <a:rPr lang="en-US" sz="1400" dirty="0">
                <a:latin typeface="Arial"/>
                <a:cs typeface="Arial"/>
              </a:rPr>
              <a:t>:</a:t>
            </a:r>
            <a:endParaRPr dirty="0">
              <a:latin typeface="Arial"/>
              <a:cs typeface="Arial"/>
            </a:endParaRPr>
          </a:p>
          <a:p>
            <a:pPr algn="just">
              <a:lnSpc>
                <a:spcPct val="100000"/>
              </a:lnSpc>
            </a:pPr>
            <a:r>
              <a:rPr lang="en-US" sz="1400" dirty="0">
                <a:latin typeface="Arial"/>
                <a:cs typeface="Arial"/>
              </a:rPr>
              <a:t>System Settings → Keyboard layout → Options → Keys to change Layout.</a:t>
            </a:r>
            <a:endParaRPr dirty="0">
              <a:latin typeface="Arial"/>
              <a:cs typeface="Arial"/>
            </a:endParaRPr>
          </a:p>
          <a:p>
            <a:pPr algn="just">
              <a:lnSpc>
                <a:spcPct val="100000"/>
              </a:lnSpc>
            </a:pPr>
            <a:r>
              <a:rPr lang="en-US" sz="1400" dirty="0" err="1">
                <a:latin typeface="Arial"/>
                <a:cs typeface="Arial"/>
              </a:rPr>
              <a:t>Ε</a:t>
            </a:r>
            <a:r>
              <a:rPr lang="en-US" sz="1400" dirty="0">
                <a:latin typeface="Arial"/>
                <a:cs typeface="Arial"/>
              </a:rPr>
              <a:t>π</a:t>
            </a:r>
            <a:r>
              <a:rPr lang="en-US" sz="1400" dirty="0" err="1">
                <a:latin typeface="Arial"/>
                <a:cs typeface="Arial"/>
              </a:rPr>
              <a:t>ιλέγω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τον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συνδυ</a:t>
            </a:r>
            <a:r>
              <a:rPr lang="en-US" sz="1400" dirty="0">
                <a:latin typeface="Arial"/>
                <a:cs typeface="Arial"/>
              </a:rPr>
              <a:t>α</a:t>
            </a:r>
            <a:r>
              <a:rPr lang="en-US" sz="1400" dirty="0" err="1">
                <a:latin typeface="Arial"/>
                <a:cs typeface="Arial"/>
              </a:rPr>
              <a:t>σμό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Ctrl+Shift</a:t>
            </a:r>
            <a:r>
              <a:rPr lang="en-US" sz="1400" dirty="0">
                <a:latin typeface="Arial"/>
                <a:cs typeface="Arial"/>
              </a:rPr>
              <a:t>. → Close</a:t>
            </a:r>
            <a:endParaRPr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>
                <p:childTnLst>
                  <p:par>
                    <p:cTn id="3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CustomShape 1"/>
          <p:cNvSpPr/>
          <p:nvPr/>
        </p:nvSpPr>
        <p:spPr>
          <a:xfrm>
            <a:off x="504000" y="301320"/>
            <a:ext cx="9070200" cy="12607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>
              <a:lnSpc>
                <a:spcPct val="100000"/>
              </a:lnSpc>
            </a:pPr>
            <a:r>
              <a:rPr lang="en-US" sz="3200" b="1"/>
              <a:t>Αλλαγή γραμματοσειράς</a:t>
            </a:r>
            <a:endParaRPr/>
          </a:p>
          <a:p>
            <a:pPr algn="ctr">
              <a:lnSpc>
                <a:spcPct val="100000"/>
              </a:lnSpc>
            </a:pPr>
            <a:r>
              <a:rPr lang="en-US" sz="3200" b="1"/>
              <a:t>στο πληκτρολόγιο</a:t>
            </a:r>
            <a:endParaRPr/>
          </a:p>
        </p:txBody>
      </p:sp>
      <p:pic>
        <p:nvPicPr>
          <p:cNvPr id="113" name="Picture 112"/>
          <p:cNvPicPr/>
          <p:nvPr/>
        </p:nvPicPr>
        <p:blipFill>
          <a:blip r:embed="rId2"/>
          <a:stretch>
            <a:fillRect/>
          </a:stretch>
        </p:blipFill>
        <p:spPr>
          <a:xfrm>
            <a:off x="1828800" y="1463040"/>
            <a:ext cx="6637320" cy="593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>
                <p:childTnLst>
                  <p:par>
                    <p:cTn id="3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CustomShape 1"/>
          <p:cNvSpPr/>
          <p:nvPr/>
        </p:nvSpPr>
        <p:spPr>
          <a:xfrm>
            <a:off x="504000" y="301320"/>
            <a:ext cx="9070200" cy="6120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>
              <a:lnSpc>
                <a:spcPct val="100000"/>
              </a:lnSpc>
            </a:pPr>
            <a:r>
              <a:rPr lang="en-US" sz="3200" b="1" dirty="0" err="1"/>
              <a:t>Β</a:t>
            </a:r>
            <a:r>
              <a:rPr lang="en-US" sz="3200" b="1" dirty="0"/>
              <a:t>α</a:t>
            </a:r>
            <a:r>
              <a:rPr lang="en-US" sz="3200" b="1" dirty="0" err="1"/>
              <a:t>σικές</a:t>
            </a:r>
            <a:r>
              <a:rPr lang="en-US" sz="3200" b="1" dirty="0"/>
              <a:t> </a:t>
            </a:r>
            <a:r>
              <a:rPr lang="en-US" sz="3200" b="1" dirty="0" err="1"/>
              <a:t>συντομεύσεις</a:t>
            </a:r>
            <a:r>
              <a:rPr lang="en-US" sz="3200" b="1" dirty="0"/>
              <a:t> </a:t>
            </a:r>
            <a:r>
              <a:rPr lang="en-US" sz="3200" b="1" dirty="0" err="1"/>
              <a:t>στο</a:t>
            </a:r>
            <a:r>
              <a:rPr lang="en-US" sz="3200" b="1" dirty="0"/>
              <a:t> π</a:t>
            </a:r>
            <a:r>
              <a:rPr lang="en-US" sz="3200" b="1" dirty="0" err="1"/>
              <a:t>ληκτρολόγιο</a:t>
            </a:r>
            <a:endParaRPr dirty="0"/>
          </a:p>
        </p:txBody>
      </p:sp>
      <p:sp>
        <p:nvSpPr>
          <p:cNvPr id="115" name="CustomShape 2"/>
          <p:cNvSpPr/>
          <p:nvPr/>
        </p:nvSpPr>
        <p:spPr>
          <a:xfrm>
            <a:off x="365760" y="914400"/>
            <a:ext cx="8868600" cy="2578216"/>
          </a:xfrm>
          <a:prstGeom prst="rect">
            <a:avLst/>
          </a:prstGeom>
        </p:spPr>
        <p:txBody>
          <a:bodyPr wrap="none" lIns="0" tIns="0" rIns="0" bIns="0"/>
          <a:lstStyle/>
          <a:p>
            <a:pPr algn="just">
              <a:lnSpc>
                <a:spcPct val="100000"/>
              </a:lnSpc>
            </a:pPr>
            <a:r>
              <a:rPr lang="en-US" sz="1600" dirty="0" err="1">
                <a:latin typeface="Arial"/>
                <a:cs typeface="Arial"/>
              </a:rPr>
              <a:t>Ε</a:t>
            </a:r>
            <a:r>
              <a:rPr lang="en-US" sz="1600" dirty="0">
                <a:latin typeface="Arial"/>
                <a:cs typeface="Arial"/>
              </a:rPr>
              <a:t>π</a:t>
            </a:r>
            <a:r>
              <a:rPr lang="en-US" sz="1600" dirty="0" err="1">
                <a:latin typeface="Arial"/>
                <a:cs typeface="Arial"/>
              </a:rPr>
              <a:t>ιλογή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όλων</a:t>
            </a:r>
            <a:r>
              <a:rPr lang="en-US" sz="1600" dirty="0">
                <a:latin typeface="Arial"/>
                <a:cs typeface="Arial"/>
              </a:rPr>
              <a:t> (Select All) </a:t>
            </a:r>
            <a:r>
              <a:rPr lang="en-US" sz="1600" dirty="0" err="1">
                <a:latin typeface="Arial"/>
                <a:cs typeface="Arial"/>
              </a:rPr>
              <a:t>Ctrl+A</a:t>
            </a:r>
            <a:endParaRPr dirty="0">
              <a:latin typeface="Arial"/>
              <a:cs typeface="Arial"/>
            </a:endParaRPr>
          </a:p>
          <a:p>
            <a:pPr algn="just">
              <a:lnSpc>
                <a:spcPct val="100000"/>
              </a:lnSpc>
            </a:pPr>
            <a:r>
              <a:rPr lang="en-US" sz="1600" dirty="0" err="1">
                <a:latin typeface="Arial"/>
                <a:cs typeface="Arial"/>
              </a:rPr>
              <a:t>Αντιγρ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φή</a:t>
            </a:r>
            <a:r>
              <a:rPr lang="en-US" sz="1600" dirty="0">
                <a:latin typeface="Arial"/>
                <a:cs typeface="Arial"/>
              </a:rPr>
              <a:t> (Copy) </a:t>
            </a:r>
            <a:r>
              <a:rPr lang="en-US" sz="1600" dirty="0" err="1">
                <a:latin typeface="Arial"/>
                <a:cs typeface="Arial"/>
              </a:rPr>
              <a:t>Ctrl+C</a:t>
            </a:r>
            <a:endParaRPr dirty="0">
              <a:latin typeface="Arial"/>
              <a:cs typeface="Arial"/>
            </a:endParaRPr>
          </a:p>
          <a:p>
            <a:pPr algn="just">
              <a:lnSpc>
                <a:spcPct val="100000"/>
              </a:lnSpc>
            </a:pPr>
            <a:r>
              <a:rPr lang="en-US" sz="1600" dirty="0" err="1">
                <a:latin typeface="Arial"/>
                <a:cs typeface="Arial"/>
              </a:rPr>
              <a:t>Α</a:t>
            </a:r>
            <a:r>
              <a:rPr lang="en-US" sz="1600" dirty="0">
                <a:latin typeface="Arial"/>
                <a:cs typeface="Arial"/>
              </a:rPr>
              <a:t>π</a:t>
            </a:r>
            <a:r>
              <a:rPr lang="en-US" sz="1600" dirty="0" err="1">
                <a:latin typeface="Arial"/>
                <a:cs typeface="Arial"/>
              </a:rPr>
              <a:t>οκο</a:t>
            </a:r>
            <a:r>
              <a:rPr lang="en-US" sz="1600" dirty="0">
                <a:latin typeface="Arial"/>
                <a:cs typeface="Arial"/>
              </a:rPr>
              <a:t>π</a:t>
            </a:r>
            <a:r>
              <a:rPr lang="en-US" sz="1600" dirty="0" err="1">
                <a:latin typeface="Arial"/>
                <a:cs typeface="Arial"/>
              </a:rPr>
              <a:t>ή</a:t>
            </a:r>
            <a:r>
              <a:rPr lang="en-US" sz="1600" dirty="0">
                <a:latin typeface="Arial"/>
                <a:cs typeface="Arial"/>
              </a:rPr>
              <a:t> (Cut) </a:t>
            </a:r>
            <a:r>
              <a:rPr lang="en-US" sz="1600" dirty="0" err="1">
                <a:latin typeface="Arial"/>
                <a:cs typeface="Arial"/>
              </a:rPr>
              <a:t>Ctrl+X</a:t>
            </a:r>
            <a:endParaRPr dirty="0">
              <a:latin typeface="Arial"/>
              <a:cs typeface="Arial"/>
            </a:endParaRPr>
          </a:p>
          <a:p>
            <a:pPr algn="just">
              <a:lnSpc>
                <a:spcPct val="100000"/>
              </a:lnSpc>
            </a:pPr>
            <a:r>
              <a:rPr lang="en-US" sz="1600" dirty="0" err="1">
                <a:latin typeface="Arial"/>
                <a:cs typeface="Arial"/>
              </a:rPr>
              <a:t>Ε</a:t>
            </a:r>
            <a:r>
              <a:rPr lang="en-US" sz="1600" dirty="0">
                <a:latin typeface="Arial"/>
                <a:cs typeface="Arial"/>
              </a:rPr>
              <a:t>π</a:t>
            </a:r>
            <a:r>
              <a:rPr lang="en-US" sz="1600" dirty="0" err="1">
                <a:latin typeface="Arial"/>
                <a:cs typeface="Arial"/>
              </a:rPr>
              <a:t>ικόλληση</a:t>
            </a:r>
            <a:r>
              <a:rPr lang="en-US" sz="1600" dirty="0">
                <a:latin typeface="Arial"/>
                <a:cs typeface="Arial"/>
              </a:rPr>
              <a:t> (Paste) </a:t>
            </a:r>
            <a:r>
              <a:rPr lang="en-US" sz="1600" dirty="0" err="1">
                <a:latin typeface="Arial"/>
                <a:cs typeface="Arial"/>
              </a:rPr>
              <a:t>Ctrl+V</a:t>
            </a:r>
            <a:endParaRPr dirty="0">
              <a:latin typeface="Arial"/>
              <a:cs typeface="Arial"/>
            </a:endParaRPr>
          </a:p>
          <a:p>
            <a:pPr algn="just">
              <a:lnSpc>
                <a:spcPct val="100000"/>
              </a:lnSpc>
            </a:pPr>
            <a:r>
              <a:rPr lang="en-US" sz="1600" dirty="0" err="1">
                <a:latin typeface="Arial"/>
                <a:cs typeface="Arial"/>
              </a:rPr>
              <a:t>Ακύρωση</a:t>
            </a:r>
            <a:r>
              <a:rPr lang="en-US" sz="1600" dirty="0">
                <a:latin typeface="Arial"/>
                <a:cs typeface="Arial"/>
              </a:rPr>
              <a:t> π</a:t>
            </a:r>
            <a:r>
              <a:rPr lang="en-US" sz="1600" dirty="0" err="1">
                <a:latin typeface="Arial"/>
                <a:cs typeface="Arial"/>
              </a:rPr>
              <a:t>ροηγούμενης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ενέργει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ς</a:t>
            </a:r>
            <a:r>
              <a:rPr lang="en-US" sz="1600" dirty="0">
                <a:latin typeface="Arial"/>
                <a:cs typeface="Arial"/>
              </a:rPr>
              <a:t> (Undo) </a:t>
            </a:r>
            <a:r>
              <a:rPr lang="en-US" sz="1600" dirty="0" err="1">
                <a:latin typeface="Arial"/>
                <a:cs typeface="Arial"/>
              </a:rPr>
              <a:t>Ctrl+Z</a:t>
            </a:r>
            <a:endParaRPr dirty="0">
              <a:latin typeface="Arial"/>
              <a:cs typeface="Arial"/>
            </a:endParaRPr>
          </a:p>
          <a:p>
            <a:pPr algn="just">
              <a:lnSpc>
                <a:spcPct val="100000"/>
              </a:lnSpc>
            </a:pPr>
            <a:r>
              <a:rPr lang="en-US" sz="1600" dirty="0" err="1">
                <a:latin typeface="Arial"/>
                <a:cs typeface="Arial"/>
              </a:rPr>
              <a:t>Εύρεση</a:t>
            </a:r>
            <a:r>
              <a:rPr lang="en-US" sz="1600" dirty="0">
                <a:latin typeface="Arial"/>
                <a:cs typeface="Arial"/>
              </a:rPr>
              <a:t> (Find) </a:t>
            </a:r>
            <a:r>
              <a:rPr lang="en-US" sz="1600" dirty="0" err="1">
                <a:latin typeface="Arial"/>
                <a:cs typeface="Arial"/>
              </a:rPr>
              <a:t>Ctrl+F</a:t>
            </a:r>
            <a:endParaRPr dirty="0">
              <a:latin typeface="Arial"/>
              <a:cs typeface="Arial"/>
            </a:endParaRPr>
          </a:p>
          <a:p>
            <a:pPr algn="just">
              <a:lnSpc>
                <a:spcPct val="100000"/>
              </a:lnSpc>
            </a:pPr>
            <a:r>
              <a:rPr lang="en-US" sz="1600" dirty="0" err="1">
                <a:latin typeface="Arial"/>
                <a:cs typeface="Arial"/>
              </a:rPr>
              <a:t>Γι</a:t>
            </a:r>
            <a:r>
              <a:rPr lang="en-US" sz="1600" dirty="0">
                <a:latin typeface="Arial"/>
                <a:cs typeface="Arial"/>
              </a:rPr>
              <a:t>α </a:t>
            </a:r>
            <a:r>
              <a:rPr lang="en-US" sz="1600" dirty="0" err="1">
                <a:latin typeface="Arial"/>
                <a:cs typeface="Arial"/>
              </a:rPr>
              <a:t>ν</a:t>
            </a:r>
            <a:r>
              <a:rPr lang="en-US" sz="1600" dirty="0">
                <a:latin typeface="Arial"/>
                <a:cs typeface="Arial"/>
              </a:rPr>
              <a:t>α </a:t>
            </a:r>
            <a:r>
              <a:rPr lang="en-US" sz="1600" dirty="0" err="1">
                <a:latin typeface="Arial"/>
                <a:cs typeface="Arial"/>
              </a:rPr>
              <a:t>δείτε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τι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συντομεύσεις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υ</a:t>
            </a:r>
            <a:r>
              <a:rPr lang="en-US" sz="1600" dirty="0">
                <a:latin typeface="Arial"/>
                <a:cs typeface="Arial"/>
              </a:rPr>
              <a:t>π</a:t>
            </a:r>
            <a:r>
              <a:rPr lang="en-US" sz="1600" dirty="0" err="1">
                <a:latin typeface="Arial"/>
                <a:cs typeface="Arial"/>
              </a:rPr>
              <a:t>άρχουν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γενικά</a:t>
            </a:r>
            <a:r>
              <a:rPr lang="en-US" sz="1600" dirty="0">
                <a:latin typeface="Arial"/>
                <a:cs typeface="Arial"/>
              </a:rPr>
              <a:t>, απ</a:t>
            </a:r>
            <a:r>
              <a:rPr lang="en-US" sz="1600" dirty="0" err="1">
                <a:latin typeface="Arial"/>
                <a:cs typeface="Arial"/>
              </a:rPr>
              <a:t>ό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το</a:t>
            </a:r>
            <a:r>
              <a:rPr lang="en-US" sz="1600" dirty="0">
                <a:latin typeface="Arial"/>
                <a:cs typeface="Arial"/>
              </a:rPr>
              <a:t> System Settings →  Keyboard → Shortcuts</a:t>
            </a:r>
            <a:endParaRPr dirty="0">
              <a:latin typeface="Arial"/>
              <a:cs typeface="Arial"/>
            </a:endParaRPr>
          </a:p>
          <a:p>
            <a:pPr algn="just">
              <a:lnSpc>
                <a:spcPct val="100000"/>
              </a:lnSpc>
            </a:pPr>
            <a:r>
              <a:rPr lang="en-US" sz="1600" dirty="0" err="1">
                <a:latin typeface="Arial"/>
                <a:cs typeface="Arial"/>
              </a:rPr>
              <a:t>Στην</a:t>
            </a:r>
            <a:r>
              <a:rPr lang="en-US" sz="1600" dirty="0">
                <a:latin typeface="Arial"/>
                <a:cs typeface="Arial"/>
              </a:rPr>
              <a:t> πα</a:t>
            </a:r>
            <a:r>
              <a:rPr lang="en-US" sz="1600" dirty="0" err="1">
                <a:latin typeface="Arial"/>
                <a:cs typeface="Arial"/>
              </a:rPr>
              <a:t>ρ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κάτω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εικόν</a:t>
            </a:r>
            <a:r>
              <a:rPr lang="en-US" sz="1600" dirty="0">
                <a:latin typeface="Arial"/>
                <a:cs typeface="Arial"/>
              </a:rPr>
              <a:t>α </a:t>
            </a:r>
            <a:r>
              <a:rPr lang="en-US" sz="1600" dirty="0" err="1">
                <a:latin typeface="Arial"/>
                <a:cs typeface="Arial"/>
              </a:rPr>
              <a:t>φ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ίνοντ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ι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οι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διάφορες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συντομεύσεις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γι</a:t>
            </a:r>
            <a:r>
              <a:rPr lang="en-US" sz="1600" dirty="0">
                <a:latin typeface="Arial"/>
                <a:cs typeface="Arial"/>
              </a:rPr>
              <a:t>α </a:t>
            </a:r>
            <a:r>
              <a:rPr lang="en-US" sz="1600" dirty="0" err="1">
                <a:latin typeface="Arial"/>
                <a:cs typeface="Arial"/>
              </a:rPr>
              <a:t>ν</a:t>
            </a:r>
            <a:r>
              <a:rPr lang="en-US" sz="1600" dirty="0">
                <a:latin typeface="Arial"/>
                <a:cs typeface="Arial"/>
              </a:rPr>
              <a:t>α </a:t>
            </a:r>
            <a:r>
              <a:rPr lang="en-US" sz="1600" dirty="0" err="1">
                <a:latin typeface="Arial"/>
                <a:cs typeface="Arial"/>
              </a:rPr>
              <a:t>σώζουμε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την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εικόν</a:t>
            </a:r>
            <a:r>
              <a:rPr lang="en-US" sz="1600" dirty="0">
                <a:latin typeface="Arial"/>
                <a:cs typeface="Arial"/>
              </a:rPr>
              <a:t>α</a:t>
            </a:r>
            <a:endParaRPr dirty="0">
              <a:latin typeface="Arial"/>
              <a:cs typeface="Arial"/>
            </a:endParaRPr>
          </a:p>
          <a:p>
            <a:pPr algn="just">
              <a:lnSpc>
                <a:spcPct val="100000"/>
              </a:lnSpc>
            </a:pPr>
            <a:r>
              <a:rPr lang="en-US" sz="1600" dirty="0" err="1">
                <a:latin typeface="Arial"/>
                <a:cs typeface="Arial"/>
              </a:rPr>
              <a:t>ὸ</a:t>
            </a:r>
            <a:r>
              <a:rPr lang="en-US" sz="1600" dirty="0">
                <a:latin typeface="Arial"/>
                <a:cs typeface="Arial"/>
              </a:rPr>
              <a:t>π</a:t>
            </a:r>
            <a:r>
              <a:rPr lang="en-US" sz="1600" dirty="0" err="1">
                <a:latin typeface="Arial"/>
                <a:cs typeface="Arial"/>
              </a:rPr>
              <a:t>ως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εμφ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νίζετ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ι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στην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ε</a:t>
            </a:r>
            <a:r>
              <a:rPr lang="en-US" sz="1600" dirty="0">
                <a:latin typeface="Arial"/>
                <a:cs typeface="Arial"/>
              </a:rPr>
              <a:t>π</a:t>
            </a:r>
            <a:r>
              <a:rPr lang="en-US" sz="1600" dirty="0" err="1">
                <a:latin typeface="Arial"/>
                <a:cs typeface="Arial"/>
              </a:rPr>
              <a:t>ιφάνει</a:t>
            </a:r>
            <a:r>
              <a:rPr lang="en-US" sz="1600" dirty="0">
                <a:latin typeface="Arial"/>
                <a:cs typeface="Arial"/>
              </a:rPr>
              <a:t>α </a:t>
            </a:r>
            <a:r>
              <a:rPr lang="en-US" sz="1600" dirty="0" err="1">
                <a:latin typeface="Arial"/>
                <a:cs typeface="Arial"/>
              </a:rPr>
              <a:t>εργ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σί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ς</a:t>
            </a:r>
            <a:r>
              <a:rPr lang="en-US" sz="1600" dirty="0">
                <a:latin typeface="Arial"/>
                <a:cs typeface="Arial"/>
              </a:rPr>
              <a:t> (Screen capture: Shift+ </a:t>
            </a:r>
            <a:r>
              <a:rPr lang="en-US" sz="1600" dirty="0" err="1">
                <a:latin typeface="Arial"/>
                <a:cs typeface="Arial"/>
              </a:rPr>
              <a:t>PrintScreen</a:t>
            </a:r>
            <a:r>
              <a:rPr lang="en-US" sz="1600" dirty="0">
                <a:latin typeface="Arial"/>
                <a:cs typeface="Arial"/>
              </a:rPr>
              <a:t> button</a:t>
            </a:r>
            <a:r>
              <a:rPr lang="en-US" sz="1600" dirty="0" smtClean="0">
                <a:latin typeface="Arial"/>
                <a:cs typeface="Arial"/>
              </a:rPr>
              <a:t>)</a:t>
            </a:r>
          </a:p>
          <a:p>
            <a:pPr algn="just">
              <a:lnSpc>
                <a:spcPct val="100000"/>
              </a:lnSpc>
            </a:pPr>
            <a:r>
              <a:rPr lang="el-GR" dirty="0">
                <a:cs typeface="Arial"/>
              </a:rPr>
              <a:t>Επιλέξτε με το Shift+PrintScreen να σώσετε μια εικόνα στο Desktop.</a:t>
            </a:r>
          </a:p>
          <a:p>
            <a:pPr algn="just">
              <a:lnSpc>
                <a:spcPct val="100000"/>
              </a:lnSpc>
            </a:pPr>
            <a:endParaRPr dirty="0">
              <a:latin typeface="Arial"/>
              <a:cs typeface="Arial"/>
            </a:endParaRPr>
          </a:p>
          <a:p>
            <a:pPr algn="just">
              <a:lnSpc>
                <a:spcPct val="100000"/>
              </a:lnSpc>
            </a:pPr>
            <a:endParaRPr dirty="0"/>
          </a:p>
        </p:txBody>
      </p:sp>
      <p:pic>
        <p:nvPicPr>
          <p:cNvPr id="116" name="Picture 115"/>
          <p:cNvPicPr/>
          <p:nvPr/>
        </p:nvPicPr>
        <p:blipFill>
          <a:blip r:embed="rId2"/>
          <a:stretch>
            <a:fillRect/>
          </a:stretch>
        </p:blipFill>
        <p:spPr>
          <a:xfrm>
            <a:off x="3383280" y="3372840"/>
            <a:ext cx="6491160" cy="4185720"/>
          </a:xfrm>
          <a:prstGeom prst="rect">
            <a:avLst/>
          </a:prstGeom>
        </p:spPr>
      </p:pic>
      <p:pic>
        <p:nvPicPr>
          <p:cNvPr id="117" name="Picture 116"/>
          <p:cNvPicPr/>
          <p:nvPr/>
        </p:nvPicPr>
        <p:blipFill>
          <a:blip r:embed="rId3"/>
          <a:stretch>
            <a:fillRect/>
          </a:stretch>
        </p:blipFill>
        <p:spPr>
          <a:xfrm>
            <a:off x="1501560" y="4408560"/>
            <a:ext cx="1149120" cy="1096200"/>
          </a:xfrm>
          <a:prstGeom prst="rect">
            <a:avLst/>
          </a:prstGeom>
        </p:spPr>
      </p:pic>
      <p:pic>
        <p:nvPicPr>
          <p:cNvPr id="118" name="Picture 117"/>
          <p:cNvPicPr/>
          <p:nvPr/>
        </p:nvPicPr>
        <p:blipFill>
          <a:blip r:embed="rId4"/>
          <a:stretch>
            <a:fillRect/>
          </a:stretch>
        </p:blipFill>
        <p:spPr>
          <a:xfrm>
            <a:off x="274320" y="4646880"/>
            <a:ext cx="570240" cy="570240"/>
          </a:xfrm>
          <a:prstGeom prst="rect">
            <a:avLst/>
          </a:prstGeom>
        </p:spPr>
      </p:pic>
      <p:sp>
        <p:nvSpPr>
          <p:cNvPr id="119" name="CustomShape 3"/>
          <p:cNvSpPr/>
          <p:nvPr/>
        </p:nvSpPr>
        <p:spPr>
          <a:xfrm>
            <a:off x="1005840" y="4846320"/>
            <a:ext cx="494640" cy="181800"/>
          </a:xfrm>
          <a:prstGeom prst="rect">
            <a:avLst/>
          </a:prstGeom>
          <a:solidFill>
            <a:srgbClr val="CFE7F5"/>
          </a:solidFill>
          <a:ln>
            <a:solidFill>
              <a:srgbClr val="808080"/>
            </a:solidFill>
            <a:tailEnd type="triangle" w="med" len="med"/>
          </a:ln>
        </p:spPr>
      </p:sp>
      <p:sp>
        <p:nvSpPr>
          <p:cNvPr id="120" name="CustomShape 4"/>
          <p:cNvSpPr/>
          <p:nvPr/>
        </p:nvSpPr>
        <p:spPr>
          <a:xfrm>
            <a:off x="2796120" y="4846320"/>
            <a:ext cx="494640" cy="181800"/>
          </a:xfrm>
          <a:prstGeom prst="rect">
            <a:avLst/>
          </a:prstGeom>
          <a:solidFill>
            <a:srgbClr val="CFE7F5"/>
          </a:solidFill>
          <a:ln>
            <a:solidFill>
              <a:srgbClr val="808080"/>
            </a:solidFill>
            <a:tailEnd type="triangle" w="med" len="med"/>
          </a:ln>
        </p:spPr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>
                <p:childTnLst>
                  <p:par>
                    <p:cTn id="3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CustomShape 1"/>
          <p:cNvSpPr/>
          <p:nvPr/>
        </p:nvSpPr>
        <p:spPr>
          <a:xfrm>
            <a:off x="504000" y="301320"/>
            <a:ext cx="9070200" cy="6120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>
              <a:lnSpc>
                <a:spcPct val="100000"/>
              </a:lnSpc>
            </a:pPr>
            <a:r>
              <a:rPr lang="en-US" sz="3200" b="1"/>
              <a:t>Χρήσιμα προγράμματα</a:t>
            </a:r>
            <a:endParaRPr/>
          </a:p>
        </p:txBody>
      </p:sp>
      <p:pic>
        <p:nvPicPr>
          <p:cNvPr id="122" name="Picture 121"/>
          <p:cNvPicPr/>
          <p:nvPr/>
        </p:nvPicPr>
        <p:blipFill>
          <a:blip r:embed="rId2"/>
          <a:stretch>
            <a:fillRect/>
          </a:stretch>
        </p:blipFill>
        <p:spPr>
          <a:xfrm>
            <a:off x="182880" y="1295640"/>
            <a:ext cx="4438080" cy="990000"/>
          </a:xfrm>
          <a:prstGeom prst="rect">
            <a:avLst/>
          </a:prstGeom>
        </p:spPr>
      </p:pic>
      <p:pic>
        <p:nvPicPr>
          <p:cNvPr id="123" name="Picture 122"/>
          <p:cNvPicPr/>
          <p:nvPr/>
        </p:nvPicPr>
        <p:blipFill>
          <a:blip r:embed="rId3"/>
          <a:stretch>
            <a:fillRect/>
          </a:stretch>
        </p:blipFill>
        <p:spPr>
          <a:xfrm>
            <a:off x="232200" y="2455920"/>
            <a:ext cx="2866320" cy="1018440"/>
          </a:xfrm>
          <a:prstGeom prst="rect">
            <a:avLst/>
          </a:prstGeom>
        </p:spPr>
      </p:pic>
      <p:pic>
        <p:nvPicPr>
          <p:cNvPr id="124" name="Picture 123"/>
          <p:cNvPicPr/>
          <p:nvPr/>
        </p:nvPicPr>
        <p:blipFill>
          <a:blip r:embed="rId4"/>
          <a:stretch>
            <a:fillRect/>
          </a:stretch>
        </p:blipFill>
        <p:spPr>
          <a:xfrm>
            <a:off x="232200" y="3474720"/>
            <a:ext cx="3637800" cy="923040"/>
          </a:xfrm>
          <a:prstGeom prst="rect">
            <a:avLst/>
          </a:prstGeom>
        </p:spPr>
      </p:pic>
      <p:pic>
        <p:nvPicPr>
          <p:cNvPr id="125" name="Picture 124"/>
          <p:cNvPicPr/>
          <p:nvPr/>
        </p:nvPicPr>
        <p:blipFill>
          <a:blip r:embed="rId5"/>
          <a:stretch>
            <a:fillRect/>
          </a:stretch>
        </p:blipFill>
        <p:spPr>
          <a:xfrm>
            <a:off x="6163200" y="1645920"/>
            <a:ext cx="3437640" cy="961200"/>
          </a:xfrm>
          <a:prstGeom prst="rect">
            <a:avLst/>
          </a:prstGeom>
        </p:spPr>
      </p:pic>
      <p:pic>
        <p:nvPicPr>
          <p:cNvPr id="126" name="Picture 125"/>
          <p:cNvPicPr/>
          <p:nvPr/>
        </p:nvPicPr>
        <p:blipFill>
          <a:blip r:embed="rId6"/>
          <a:stretch>
            <a:fillRect/>
          </a:stretch>
        </p:blipFill>
        <p:spPr>
          <a:xfrm>
            <a:off x="6126480" y="2686320"/>
            <a:ext cx="3552120" cy="970920"/>
          </a:xfrm>
          <a:prstGeom prst="rect">
            <a:avLst/>
          </a:prstGeom>
        </p:spPr>
      </p:pic>
      <p:pic>
        <p:nvPicPr>
          <p:cNvPr id="127" name="Picture 126"/>
          <p:cNvPicPr/>
          <p:nvPr/>
        </p:nvPicPr>
        <p:blipFill>
          <a:blip r:embed="rId7"/>
          <a:stretch>
            <a:fillRect/>
          </a:stretch>
        </p:blipFill>
        <p:spPr>
          <a:xfrm>
            <a:off x="7498080" y="5730480"/>
            <a:ext cx="1463040" cy="1493280"/>
          </a:xfrm>
          <a:prstGeom prst="rect">
            <a:avLst/>
          </a:prstGeom>
        </p:spPr>
      </p:pic>
      <p:pic>
        <p:nvPicPr>
          <p:cNvPr id="128" name="Picture 127"/>
          <p:cNvPicPr/>
          <p:nvPr/>
        </p:nvPicPr>
        <p:blipFill>
          <a:blip r:embed="rId8"/>
          <a:stretch>
            <a:fillRect/>
          </a:stretch>
        </p:blipFill>
        <p:spPr>
          <a:xfrm>
            <a:off x="457200" y="6075360"/>
            <a:ext cx="4971600" cy="1056960"/>
          </a:xfrm>
          <a:prstGeom prst="rect">
            <a:avLst/>
          </a:prstGeom>
        </p:spPr>
      </p:pic>
      <p:pic>
        <p:nvPicPr>
          <p:cNvPr id="129" name="Picture 128"/>
          <p:cNvPicPr/>
          <p:nvPr/>
        </p:nvPicPr>
        <p:blipFill>
          <a:blip r:embed="rId9"/>
          <a:stretch>
            <a:fillRect/>
          </a:stretch>
        </p:blipFill>
        <p:spPr>
          <a:xfrm>
            <a:off x="365760" y="4754880"/>
            <a:ext cx="4095360" cy="9712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>
                <p:childTnLst>
                  <p:par>
                    <p:cTn id="3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Picture 129"/>
          <p:cNvPicPr/>
          <p:nvPr/>
        </p:nvPicPr>
        <p:blipFill>
          <a:blip r:embed="rId2"/>
          <a:stretch>
            <a:fillRect/>
          </a:stretch>
        </p:blipFill>
        <p:spPr>
          <a:xfrm>
            <a:off x="1371600" y="2489958"/>
            <a:ext cx="7629120" cy="4943160"/>
          </a:xfrm>
          <a:prstGeom prst="rect">
            <a:avLst/>
          </a:prstGeom>
        </p:spPr>
      </p:pic>
      <p:sp>
        <p:nvSpPr>
          <p:cNvPr id="131" name="TextShape 1"/>
          <p:cNvSpPr txBox="1"/>
          <p:nvPr/>
        </p:nvSpPr>
        <p:spPr>
          <a:xfrm>
            <a:off x="274320" y="372600"/>
            <a:ext cx="9235440" cy="1565640"/>
          </a:xfrm>
          <a:prstGeom prst="rect">
            <a:avLst/>
          </a:prstGeom>
        </p:spPr>
        <p:txBody>
          <a:bodyPr wrap="none" lIns="90000" tIns="45000" rIns="90000" bIns="45000"/>
          <a:lstStyle/>
          <a:p>
            <a:pPr algn="just">
              <a:lnSpc>
                <a:spcPct val="100000"/>
              </a:lnSpc>
            </a:pPr>
            <a:r>
              <a:rPr lang="en-US" sz="3200" b="1" dirty="0" err="1">
                <a:latin typeface="Arial"/>
                <a:cs typeface="Arial"/>
              </a:rPr>
              <a:t>Έλεγχος</a:t>
            </a:r>
            <a:r>
              <a:rPr lang="en-US" sz="3200" b="1" dirty="0">
                <a:latin typeface="Arial"/>
                <a:cs typeface="Arial"/>
              </a:rPr>
              <a:t> </a:t>
            </a:r>
            <a:r>
              <a:rPr lang="en-US" sz="3200" b="1" dirty="0" err="1">
                <a:latin typeface="Arial"/>
                <a:cs typeface="Arial"/>
              </a:rPr>
              <a:t>χωρητικότητ</a:t>
            </a:r>
            <a:r>
              <a:rPr lang="en-US" sz="3200" b="1" dirty="0">
                <a:latin typeface="Arial"/>
                <a:cs typeface="Arial"/>
              </a:rPr>
              <a:t>α</a:t>
            </a:r>
            <a:r>
              <a:rPr lang="en-US" sz="3200" b="1" dirty="0" err="1">
                <a:latin typeface="Arial"/>
                <a:cs typeface="Arial"/>
              </a:rPr>
              <a:t>ς</a:t>
            </a:r>
            <a:r>
              <a:rPr lang="en-US" sz="3200" b="1" dirty="0">
                <a:latin typeface="Arial"/>
                <a:cs typeface="Arial"/>
              </a:rPr>
              <a:t>: </a:t>
            </a:r>
            <a:r>
              <a:rPr lang="en-US" sz="2400" dirty="0" err="1" smtClean="0">
                <a:latin typeface="Arial"/>
                <a:cs typeface="Arial"/>
              </a:rPr>
              <a:t>δίσκων</a:t>
            </a:r>
            <a:r>
              <a:rPr lang="en-US" sz="2400" dirty="0" smtClean="0">
                <a:latin typeface="Arial"/>
                <a:cs typeface="Arial"/>
              </a:rPr>
              <a:t>/</a:t>
            </a:r>
            <a:endParaRPr lang="en-US" dirty="0">
              <a:latin typeface="Arial"/>
              <a:cs typeface="Arial"/>
            </a:endParaRPr>
          </a:p>
          <a:p>
            <a:pPr algn="just">
              <a:lnSpc>
                <a:spcPct val="100000"/>
              </a:lnSpc>
            </a:pPr>
            <a:r>
              <a:rPr lang="el-GR" sz="2400" dirty="0" smtClean="0">
                <a:latin typeface="Arial"/>
                <a:cs typeface="Arial"/>
              </a:rPr>
              <a:t>Λ</a:t>
            </a:r>
            <a:r>
              <a:rPr lang="en-US" sz="2400" dirty="0" err="1" smtClean="0">
                <a:latin typeface="Arial"/>
                <a:cs typeface="Arial"/>
              </a:rPr>
              <a:t>ογ</a:t>
            </a:r>
            <a:r>
              <a:rPr lang="en-US" sz="2400" dirty="0" smtClean="0">
                <a:latin typeface="Arial"/>
                <a:cs typeface="Arial"/>
              </a:rPr>
              <a:t>α</a:t>
            </a:r>
            <a:r>
              <a:rPr lang="en-US" sz="2400" dirty="0" err="1" smtClean="0">
                <a:latin typeface="Arial"/>
                <a:cs typeface="Arial"/>
              </a:rPr>
              <a:t>ρι</a:t>
            </a:r>
            <a:r>
              <a:rPr lang="en-US" sz="2400" dirty="0" smtClean="0">
                <a:latin typeface="Arial"/>
                <a:cs typeface="Arial"/>
              </a:rPr>
              <a:t>α</a:t>
            </a:r>
            <a:r>
              <a:rPr lang="en-US" sz="2400" dirty="0" err="1" smtClean="0">
                <a:latin typeface="Arial"/>
                <a:cs typeface="Arial"/>
              </a:rPr>
              <a:t>σμών</a:t>
            </a:r>
            <a:r>
              <a:rPr lang="en-US" dirty="0">
                <a:latin typeface="Arial"/>
                <a:cs typeface="Arial"/>
              </a:rPr>
              <a:t>/</a:t>
            </a:r>
            <a:r>
              <a:rPr lang="en-US" sz="2400" dirty="0" err="1" smtClean="0">
                <a:latin typeface="Arial"/>
                <a:cs typeface="Arial"/>
              </a:rPr>
              <a:t>κ</a:t>
            </a:r>
            <a:r>
              <a:rPr lang="en-US" sz="2400" dirty="0" smtClean="0">
                <a:latin typeface="Arial"/>
                <a:cs typeface="Arial"/>
              </a:rPr>
              <a:t>α</a:t>
            </a:r>
            <a:r>
              <a:rPr lang="en-US" sz="2400" dirty="0" err="1" smtClean="0">
                <a:latin typeface="Arial"/>
                <a:cs typeface="Arial"/>
              </a:rPr>
              <a:t>τ</a:t>
            </a:r>
            <a:r>
              <a:rPr lang="en-US" sz="2400" dirty="0" smtClean="0">
                <a:latin typeface="Arial"/>
                <a:cs typeface="Arial"/>
              </a:rPr>
              <a:t>α</a:t>
            </a:r>
            <a:r>
              <a:rPr lang="en-US" sz="2400" dirty="0" err="1" smtClean="0">
                <a:latin typeface="Arial"/>
                <a:cs typeface="Arial"/>
              </a:rPr>
              <a:t>λόγων</a:t>
            </a:r>
            <a:r>
              <a:rPr lang="en-US" sz="2400" dirty="0" smtClean="0">
                <a:latin typeface="Arial"/>
                <a:cs typeface="Arial"/>
              </a:rPr>
              <a:t>.</a:t>
            </a:r>
          </a:p>
          <a:p>
            <a:pPr algn="just"/>
            <a:r>
              <a:rPr lang="el-GR" dirty="0">
                <a:latin typeface="Arial"/>
                <a:cs typeface="Arial"/>
              </a:rPr>
              <a:t>Από το Dash πληκτρολογώ το πρόγραμμα που με </a:t>
            </a:r>
            <a:r>
              <a:rPr lang="el-GR" dirty="0" smtClean="0">
                <a:latin typeface="Arial"/>
                <a:cs typeface="Arial"/>
              </a:rPr>
              <a:t>ενδιαφέρει</a:t>
            </a:r>
            <a:endParaRPr lang="en-GB" dirty="0" smtClean="0">
              <a:latin typeface="Arial"/>
              <a:cs typeface="Arial"/>
            </a:endParaRPr>
          </a:p>
          <a:p>
            <a:pPr algn="just"/>
            <a:r>
              <a:rPr lang="el-GR" dirty="0" smtClean="0">
                <a:latin typeface="Arial"/>
                <a:cs typeface="Arial"/>
              </a:rPr>
              <a:t>(</a:t>
            </a:r>
            <a:r>
              <a:rPr lang="en-GB" dirty="0" smtClean="0">
                <a:latin typeface="Arial"/>
                <a:cs typeface="Arial"/>
              </a:rPr>
              <a:t>Disk Usage </a:t>
            </a:r>
            <a:r>
              <a:rPr lang="en-GB" dirty="0" err="1" smtClean="0">
                <a:latin typeface="Arial"/>
                <a:cs typeface="Arial"/>
              </a:rPr>
              <a:t>Analyzer</a:t>
            </a:r>
            <a:r>
              <a:rPr lang="el-GR" dirty="0" smtClean="0">
                <a:latin typeface="Arial"/>
                <a:cs typeface="Arial"/>
              </a:rPr>
              <a:t>).</a:t>
            </a:r>
            <a:endParaRPr lang="en-GB" dirty="0" smtClean="0">
              <a:latin typeface="Arial"/>
              <a:cs typeface="Arial"/>
            </a:endParaRPr>
          </a:p>
          <a:p>
            <a:pPr algn="just"/>
            <a:r>
              <a:rPr lang="el-GR" dirty="0">
                <a:latin typeface="Arial"/>
                <a:cs typeface="Arial"/>
              </a:rPr>
              <a:t>Επλέξτε το Scan Home για να δείτε πόσο χώρο πιάνουν τα διάφορα αρχεία και</a:t>
            </a:r>
          </a:p>
          <a:p>
            <a:pPr algn="just"/>
            <a:r>
              <a:rPr lang="el-GR" dirty="0">
                <a:latin typeface="Arial"/>
                <a:cs typeface="Arial"/>
              </a:rPr>
              <a:t>υποκατάλογοι στο home folder.</a:t>
            </a:r>
          </a:p>
          <a:p>
            <a:pPr algn="just"/>
            <a:endParaRPr lang="el-GR" dirty="0"/>
          </a:p>
          <a:p>
            <a:pPr algn="just">
              <a:lnSpc>
                <a:spcPct val="100000"/>
              </a:lnSpc>
            </a:pPr>
            <a:endParaRPr dirty="0"/>
          </a:p>
        </p:txBody>
      </p:sp>
      <p:pic>
        <p:nvPicPr>
          <p:cNvPr id="132" name="Picture 131"/>
          <p:cNvPicPr/>
          <p:nvPr/>
        </p:nvPicPr>
        <p:blipFill>
          <a:blip r:embed="rId3"/>
          <a:stretch>
            <a:fillRect/>
          </a:stretch>
        </p:blipFill>
        <p:spPr>
          <a:xfrm>
            <a:off x="8049126" y="623649"/>
            <a:ext cx="1645920" cy="106452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TextShape 1"/>
          <p:cNvSpPr txBox="1"/>
          <p:nvPr/>
        </p:nvSpPr>
        <p:spPr>
          <a:xfrm>
            <a:off x="1554480" y="365760"/>
            <a:ext cx="7040880" cy="715320"/>
          </a:xfrm>
          <a:prstGeom prst="rect">
            <a:avLst/>
          </a:prstGeom>
        </p:spPr>
        <p:txBody>
          <a:bodyPr wrap="none"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n-US" sz="2200" b="1"/>
              <a:t>Παρακολούθηση φόρτου εργασίας του συστήματος (System Monitor)</a:t>
            </a:r>
            <a:endParaRPr/>
          </a:p>
        </p:txBody>
      </p:sp>
      <p:pic>
        <p:nvPicPr>
          <p:cNvPr id="134" name="Picture 133"/>
          <p:cNvPicPr/>
          <p:nvPr/>
        </p:nvPicPr>
        <p:blipFill>
          <a:blip r:embed="rId2"/>
          <a:stretch>
            <a:fillRect/>
          </a:stretch>
        </p:blipFill>
        <p:spPr>
          <a:xfrm>
            <a:off x="274320" y="1280160"/>
            <a:ext cx="822960" cy="822960"/>
          </a:xfrm>
          <a:prstGeom prst="rect">
            <a:avLst/>
          </a:prstGeom>
        </p:spPr>
      </p:pic>
      <p:pic>
        <p:nvPicPr>
          <p:cNvPr id="135" name="Picture 134"/>
          <p:cNvPicPr/>
          <p:nvPr/>
        </p:nvPicPr>
        <p:blipFill>
          <a:blip r:embed="rId3"/>
          <a:stretch>
            <a:fillRect/>
          </a:stretch>
        </p:blipFill>
        <p:spPr>
          <a:xfrm>
            <a:off x="1808280" y="2103120"/>
            <a:ext cx="6238440" cy="410508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554480" y="1081080"/>
            <a:ext cx="780027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dirty="0">
                <a:latin typeface="Arial"/>
                <a:cs typeface="Arial"/>
              </a:rPr>
              <a:t>Από το Dash πληκτρολογώ το πρόγραμμα που με ενδιαφέρει</a:t>
            </a:r>
            <a:endParaRPr lang="en-GB" dirty="0">
              <a:latin typeface="Arial"/>
              <a:cs typeface="Arial"/>
            </a:endParaRPr>
          </a:p>
          <a:p>
            <a:pPr algn="just"/>
            <a:r>
              <a:rPr lang="el-GR" dirty="0" smtClean="0">
                <a:latin typeface="Arial"/>
                <a:cs typeface="Arial"/>
              </a:rPr>
              <a:t>(</a:t>
            </a:r>
            <a:r>
              <a:rPr lang="en-GB" dirty="0" smtClean="0">
                <a:latin typeface="Arial"/>
                <a:cs typeface="Arial"/>
              </a:rPr>
              <a:t>System Monitor</a:t>
            </a:r>
            <a:r>
              <a:rPr lang="el-GR" dirty="0" smtClean="0">
                <a:latin typeface="Arial"/>
                <a:cs typeface="Arial"/>
              </a:rPr>
              <a:t>).</a:t>
            </a:r>
            <a:endParaRPr lang="en-GB" dirty="0" smtClean="0">
              <a:latin typeface="Arial"/>
              <a:cs typeface="Arial"/>
            </a:endParaRPr>
          </a:p>
          <a:p>
            <a:pPr algn="just"/>
            <a:r>
              <a:rPr lang="en-GB" dirty="0" err="1">
                <a:latin typeface="Arial"/>
                <a:cs typeface="Arial"/>
              </a:rPr>
              <a:t>Δείτε</a:t>
            </a:r>
            <a:r>
              <a:rPr lang="en-GB" dirty="0">
                <a:latin typeface="Arial"/>
                <a:cs typeface="Arial"/>
              </a:rPr>
              <a:t> </a:t>
            </a:r>
            <a:r>
              <a:rPr lang="en-GB" dirty="0" err="1">
                <a:latin typeface="Arial"/>
                <a:cs typeface="Arial"/>
              </a:rPr>
              <a:t>τ</a:t>
            </a:r>
            <a:r>
              <a:rPr lang="en-GB" dirty="0">
                <a:latin typeface="Arial"/>
                <a:cs typeface="Arial"/>
              </a:rPr>
              <a:t>α tabs </a:t>
            </a:r>
            <a:r>
              <a:rPr lang="en-GB" dirty="0" err="1">
                <a:latin typeface="Arial"/>
                <a:cs typeface="Arial"/>
              </a:rPr>
              <a:t>System,Processes</a:t>
            </a:r>
            <a:r>
              <a:rPr lang="en-GB" dirty="0">
                <a:latin typeface="Arial"/>
                <a:cs typeface="Arial"/>
              </a:rPr>
              <a:t>, Resources, File </a:t>
            </a:r>
            <a:r>
              <a:rPr lang="en-GB" dirty="0" smtClean="0">
                <a:latin typeface="Arial"/>
                <a:cs typeface="Arial"/>
              </a:rPr>
              <a:t>Systems</a:t>
            </a:r>
            <a:endParaRPr lang="en-GB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>
                <p:childTnLst>
                  <p:par>
                    <p:cTn id="3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TextShape 1"/>
          <p:cNvSpPr txBox="1"/>
          <p:nvPr/>
        </p:nvSpPr>
        <p:spPr>
          <a:xfrm>
            <a:off x="1554480" y="365760"/>
            <a:ext cx="7040880" cy="715320"/>
          </a:xfrm>
          <a:prstGeom prst="rect">
            <a:avLst/>
          </a:prstGeom>
        </p:spPr>
        <p:txBody>
          <a:bodyPr wrap="none"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n-US" sz="2200" b="1"/>
              <a:t>Παρακολούθηση φόρτου εργασίας του συστήματος (System Monitor)</a:t>
            </a:r>
            <a:endParaRPr/>
          </a:p>
        </p:txBody>
      </p:sp>
      <p:pic>
        <p:nvPicPr>
          <p:cNvPr id="137" name="Picture 136"/>
          <p:cNvPicPr/>
          <p:nvPr/>
        </p:nvPicPr>
        <p:blipFill>
          <a:blip r:embed="rId2"/>
          <a:stretch>
            <a:fillRect/>
          </a:stretch>
        </p:blipFill>
        <p:spPr>
          <a:xfrm>
            <a:off x="274320" y="1081080"/>
            <a:ext cx="822960" cy="822960"/>
          </a:xfrm>
          <a:prstGeom prst="rect">
            <a:avLst/>
          </a:prstGeom>
        </p:spPr>
      </p:pic>
      <p:pic>
        <p:nvPicPr>
          <p:cNvPr id="138" name="Picture 137"/>
          <p:cNvPicPr/>
          <p:nvPr/>
        </p:nvPicPr>
        <p:blipFill>
          <a:blip r:embed="rId3"/>
          <a:stretch>
            <a:fillRect/>
          </a:stretch>
        </p:blipFill>
        <p:spPr>
          <a:xfrm>
            <a:off x="1878120" y="1657440"/>
            <a:ext cx="6486120" cy="48286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>
                <p:childTnLst>
                  <p:par>
                    <p:cTn id="3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TextShape 1"/>
          <p:cNvSpPr txBox="1"/>
          <p:nvPr/>
        </p:nvSpPr>
        <p:spPr>
          <a:xfrm>
            <a:off x="444240" y="365760"/>
            <a:ext cx="9322200" cy="715320"/>
          </a:xfrm>
          <a:prstGeom prst="rect">
            <a:avLst/>
          </a:prstGeom>
        </p:spPr>
        <p:txBody>
          <a:bodyPr wrap="none"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n-US" sz="2200" b="1" dirty="0" err="1"/>
              <a:t>Αλλ</a:t>
            </a:r>
            <a:r>
              <a:rPr lang="en-US" sz="2200" b="1" dirty="0"/>
              <a:t>α</a:t>
            </a:r>
            <a:r>
              <a:rPr lang="en-US" sz="2200" b="1" dirty="0" err="1"/>
              <a:t>γή</a:t>
            </a:r>
            <a:r>
              <a:rPr lang="en-US" sz="2200" b="1" dirty="0"/>
              <a:t> </a:t>
            </a:r>
            <a:r>
              <a:rPr lang="en-US" sz="2200" b="1" dirty="0" err="1"/>
              <a:t>εμφάνισης</a:t>
            </a:r>
            <a:r>
              <a:rPr lang="en-US" sz="2200" b="1" dirty="0"/>
              <a:t> (Appearance) </a:t>
            </a:r>
            <a:r>
              <a:rPr lang="en-US" sz="2200" b="1" dirty="0" err="1"/>
              <a:t>της</a:t>
            </a:r>
            <a:r>
              <a:rPr lang="en-US" sz="2200" b="1" dirty="0"/>
              <a:t> </a:t>
            </a:r>
            <a:r>
              <a:rPr lang="en-US" sz="2200" b="1" dirty="0" err="1"/>
              <a:t>ε</a:t>
            </a:r>
            <a:r>
              <a:rPr lang="en-US" sz="2200" b="1" dirty="0"/>
              <a:t>π</a:t>
            </a:r>
            <a:r>
              <a:rPr lang="en-US" sz="2200" b="1" dirty="0" err="1"/>
              <a:t>ιφάνει</a:t>
            </a:r>
            <a:r>
              <a:rPr lang="en-US" sz="2200" b="1" dirty="0"/>
              <a:t>α</a:t>
            </a:r>
            <a:r>
              <a:rPr lang="en-US" sz="2200" b="1" dirty="0" err="1"/>
              <a:t>ς</a:t>
            </a:r>
            <a:r>
              <a:rPr lang="en-US" sz="2200" b="1" dirty="0"/>
              <a:t> </a:t>
            </a:r>
            <a:r>
              <a:rPr lang="en-US" sz="2200" b="1" dirty="0" err="1"/>
              <a:t>εργ</a:t>
            </a:r>
            <a:r>
              <a:rPr lang="en-US" sz="2200" b="1" dirty="0"/>
              <a:t>α</a:t>
            </a:r>
            <a:r>
              <a:rPr lang="en-US" sz="2200" b="1" dirty="0" err="1"/>
              <a:t>σί</a:t>
            </a:r>
            <a:r>
              <a:rPr lang="en-US" sz="2200" b="1" dirty="0"/>
              <a:t>α</a:t>
            </a:r>
            <a:r>
              <a:rPr lang="en-US" sz="2200" b="1" dirty="0" err="1"/>
              <a:t>ς</a:t>
            </a:r>
            <a:r>
              <a:rPr lang="en-US" sz="2200" b="1" dirty="0"/>
              <a:t> απ</a:t>
            </a:r>
            <a:r>
              <a:rPr lang="en-US" sz="2200" b="1" dirty="0" err="1"/>
              <a:t>ό</a:t>
            </a:r>
            <a:r>
              <a:rPr lang="en-US" sz="2200" b="1" dirty="0"/>
              <a:t> </a:t>
            </a:r>
            <a:r>
              <a:rPr lang="en-US" sz="2200" b="1" dirty="0" err="1" smtClean="0"/>
              <a:t>το</a:t>
            </a:r>
            <a:endParaRPr lang="en-US" sz="2200" b="1" dirty="0"/>
          </a:p>
          <a:p>
            <a:pPr algn="ctr">
              <a:lnSpc>
                <a:spcPct val="100000"/>
              </a:lnSpc>
            </a:pPr>
            <a:r>
              <a:rPr lang="en-US" sz="2200" b="1" dirty="0" smtClean="0"/>
              <a:t>System </a:t>
            </a:r>
            <a:r>
              <a:rPr lang="en-US" sz="2200" b="1" dirty="0"/>
              <a:t>Settings</a:t>
            </a:r>
            <a:endParaRPr dirty="0"/>
          </a:p>
        </p:txBody>
      </p:sp>
      <p:pic>
        <p:nvPicPr>
          <p:cNvPr id="140" name="Picture 139"/>
          <p:cNvPicPr/>
          <p:nvPr/>
        </p:nvPicPr>
        <p:blipFill>
          <a:blip r:embed="rId2"/>
          <a:stretch>
            <a:fillRect/>
          </a:stretch>
        </p:blipFill>
        <p:spPr>
          <a:xfrm>
            <a:off x="1362600" y="1645920"/>
            <a:ext cx="923400" cy="723600"/>
          </a:xfrm>
          <a:prstGeom prst="rect">
            <a:avLst/>
          </a:prstGeom>
        </p:spPr>
      </p:pic>
      <p:pic>
        <p:nvPicPr>
          <p:cNvPr id="141" name="Picture 140"/>
          <p:cNvPicPr/>
          <p:nvPr/>
        </p:nvPicPr>
        <p:blipFill>
          <a:blip r:embed="rId3"/>
          <a:stretch>
            <a:fillRect/>
          </a:stretch>
        </p:blipFill>
        <p:spPr>
          <a:xfrm>
            <a:off x="444240" y="1661400"/>
            <a:ext cx="561600" cy="533160"/>
          </a:xfrm>
          <a:prstGeom prst="rect">
            <a:avLst/>
          </a:prstGeom>
        </p:spPr>
      </p:pic>
      <p:pic>
        <p:nvPicPr>
          <p:cNvPr id="142" name="Picture 141"/>
          <p:cNvPicPr/>
          <p:nvPr/>
        </p:nvPicPr>
        <p:blipFill>
          <a:blip r:embed="rId4"/>
          <a:stretch>
            <a:fillRect/>
          </a:stretch>
        </p:blipFill>
        <p:spPr>
          <a:xfrm>
            <a:off x="2651760" y="1652040"/>
            <a:ext cx="7114680" cy="5571720"/>
          </a:xfrm>
          <a:prstGeom prst="rect">
            <a:avLst/>
          </a:prstGeom>
        </p:spPr>
      </p:pic>
      <p:sp>
        <p:nvSpPr>
          <p:cNvPr id="143" name="CustomShape 2"/>
          <p:cNvSpPr/>
          <p:nvPr/>
        </p:nvSpPr>
        <p:spPr>
          <a:xfrm>
            <a:off x="4754880" y="5486400"/>
            <a:ext cx="914400" cy="640080"/>
          </a:xfrm>
          <a:prstGeom prst="donut">
            <a:avLst>
              <a:gd name="adj" fmla="val 1008"/>
            </a:avLst>
          </a:prstGeom>
          <a:solidFill>
            <a:srgbClr val="FF0000"/>
          </a:solidFill>
          <a:ln>
            <a:solidFill>
              <a:srgbClr val="808080"/>
            </a:solidFill>
          </a:ln>
        </p:spPr>
      </p:sp>
      <p:sp>
        <p:nvSpPr>
          <p:cNvPr id="7" name="Rectangle 6"/>
          <p:cNvSpPr/>
          <p:nvPr/>
        </p:nvSpPr>
        <p:spPr>
          <a:xfrm>
            <a:off x="444241" y="2969432"/>
            <a:ext cx="202891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dirty="0">
                <a:latin typeface="Arial"/>
                <a:cs typeface="Arial"/>
              </a:rPr>
              <a:t>Από </a:t>
            </a:r>
            <a:r>
              <a:rPr lang="el-GR" dirty="0" smtClean="0">
                <a:latin typeface="Arial"/>
                <a:cs typeface="Arial"/>
              </a:rPr>
              <a:t>την μπάρα επιλέγω </a:t>
            </a:r>
            <a:r>
              <a:rPr lang="en-GB" dirty="0">
                <a:latin typeface="Arial"/>
                <a:cs typeface="Arial"/>
              </a:rPr>
              <a:t>S</a:t>
            </a:r>
            <a:r>
              <a:rPr lang="en-GB" dirty="0" smtClean="0">
                <a:latin typeface="Arial"/>
                <a:cs typeface="Arial"/>
              </a:rPr>
              <a:t>ystem </a:t>
            </a:r>
            <a:r>
              <a:rPr lang="en-GB" dirty="0">
                <a:latin typeface="Arial"/>
                <a:cs typeface="Arial"/>
              </a:rPr>
              <a:t>S</a:t>
            </a:r>
            <a:r>
              <a:rPr lang="en-GB" dirty="0" smtClean="0">
                <a:latin typeface="Arial"/>
                <a:cs typeface="Arial"/>
              </a:rPr>
              <a:t>ettings &amp; </a:t>
            </a:r>
            <a:r>
              <a:rPr lang="el-GR" dirty="0" smtClean="0">
                <a:latin typeface="Arial"/>
                <a:cs typeface="Arial"/>
              </a:rPr>
              <a:t>μετά</a:t>
            </a:r>
            <a:endParaRPr lang="en-GB" dirty="0">
              <a:latin typeface="Arial"/>
              <a:cs typeface="Arial"/>
            </a:endParaRPr>
          </a:p>
          <a:p>
            <a:pPr algn="just"/>
            <a:r>
              <a:rPr lang="en-GB" dirty="0" smtClean="0">
                <a:latin typeface="Arial"/>
                <a:cs typeface="Arial"/>
              </a:rPr>
              <a:t>Appearance</a:t>
            </a:r>
          </a:p>
          <a:p>
            <a:pPr algn="just"/>
            <a:endParaRPr lang="en-GB" dirty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Δοκιμάστε διάφορα </a:t>
            </a:r>
            <a:r>
              <a:rPr lang="en-GB" dirty="0" smtClean="0">
                <a:latin typeface="Arial"/>
                <a:cs typeface="Arial"/>
              </a:rPr>
              <a:t>backgrounds.</a:t>
            </a:r>
            <a:endParaRPr lang="el-GR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>
                <p:childTnLst>
                  <p:par>
                    <p:cTn id="3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CustomShape 1"/>
          <p:cNvSpPr/>
          <p:nvPr/>
        </p:nvSpPr>
        <p:spPr>
          <a:xfrm>
            <a:off x="771369" y="2884064"/>
            <a:ext cx="8868600" cy="2178293"/>
          </a:xfrm>
          <a:prstGeom prst="rect">
            <a:avLst/>
          </a:prstGeom>
        </p:spPr>
        <p:txBody>
          <a:bodyPr wrap="none" lIns="0" tIns="0" rIns="0" bIns="0"/>
          <a:lstStyle/>
          <a:p>
            <a:pPr algn="ctr">
              <a:lnSpc>
                <a:spcPct val="100000"/>
              </a:lnSpc>
            </a:pPr>
            <a:r>
              <a:rPr lang="el-GR" sz="4000" b="1" dirty="0" smtClean="0">
                <a:latin typeface="Arial"/>
                <a:cs typeface="Arial"/>
              </a:rPr>
              <a:t>1</a:t>
            </a:r>
            <a:r>
              <a:rPr lang="el-GR" sz="4000" b="1" baseline="30000" dirty="0" smtClean="0">
                <a:latin typeface="Arial"/>
                <a:cs typeface="Arial"/>
              </a:rPr>
              <a:t>η</a:t>
            </a:r>
            <a:r>
              <a:rPr lang="el-GR" sz="4000" b="1" dirty="0" smtClean="0">
                <a:latin typeface="Arial"/>
                <a:cs typeface="Arial"/>
              </a:rPr>
              <a:t> Εργαστηριακή Άσκηση</a:t>
            </a:r>
          </a:p>
          <a:p>
            <a:pPr algn="ctr">
              <a:lnSpc>
                <a:spcPct val="100000"/>
              </a:lnSpc>
            </a:pPr>
            <a:endParaRPr lang="el-GR" sz="4000" b="1" dirty="0" smtClean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lang="el-GR" sz="4000" b="1" dirty="0" smtClean="0">
                <a:latin typeface="Arial"/>
                <a:cs typeface="Arial"/>
              </a:rPr>
              <a:t>Εισαγωγή στο</a:t>
            </a:r>
            <a:r>
              <a:rPr lang="en-US" sz="4000" b="1" dirty="0">
                <a:latin typeface="Arial"/>
                <a:cs typeface="Arial"/>
              </a:rPr>
              <a:t> </a:t>
            </a:r>
            <a:r>
              <a:rPr lang="en-US" sz="4000" b="1" dirty="0" smtClean="0">
                <a:latin typeface="Arial"/>
                <a:cs typeface="Arial"/>
              </a:rPr>
              <a:t>Ubuntu Linux 12.04</a:t>
            </a:r>
            <a:endParaRPr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endParaRPr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>
                <p:childTnLst>
                  <p:par>
                    <p:cTn id="3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TextShape 1"/>
          <p:cNvSpPr txBox="1"/>
          <p:nvPr/>
        </p:nvSpPr>
        <p:spPr>
          <a:xfrm>
            <a:off x="251640" y="365760"/>
            <a:ext cx="9565020" cy="715320"/>
          </a:xfrm>
          <a:prstGeom prst="rect">
            <a:avLst/>
          </a:prstGeom>
        </p:spPr>
        <p:txBody>
          <a:bodyPr wrap="none"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n-US" sz="2200" b="1" dirty="0" err="1"/>
              <a:t>Αλλ</a:t>
            </a:r>
            <a:r>
              <a:rPr lang="en-US" sz="2200" b="1" dirty="0"/>
              <a:t>α</a:t>
            </a:r>
            <a:r>
              <a:rPr lang="en-US" sz="2200" b="1" dirty="0" err="1"/>
              <a:t>γή</a:t>
            </a:r>
            <a:r>
              <a:rPr lang="en-US" sz="2200" b="1" dirty="0"/>
              <a:t> </a:t>
            </a:r>
            <a:r>
              <a:rPr lang="en-US" sz="2200" b="1" dirty="0" err="1"/>
              <a:t>εμφάνισης</a:t>
            </a:r>
            <a:r>
              <a:rPr lang="en-US" sz="2200" b="1" dirty="0"/>
              <a:t> (Appearance) </a:t>
            </a:r>
            <a:r>
              <a:rPr lang="en-US" sz="2200" b="1" dirty="0" err="1"/>
              <a:t>της</a:t>
            </a:r>
            <a:r>
              <a:rPr lang="en-US" sz="2200" b="1" dirty="0"/>
              <a:t> </a:t>
            </a:r>
            <a:r>
              <a:rPr lang="en-US" sz="2200" b="1" dirty="0" err="1"/>
              <a:t>ε</a:t>
            </a:r>
            <a:r>
              <a:rPr lang="en-US" sz="2200" b="1" dirty="0"/>
              <a:t>π</a:t>
            </a:r>
            <a:r>
              <a:rPr lang="en-US" sz="2200" b="1" dirty="0" err="1"/>
              <a:t>ιφάνει</a:t>
            </a:r>
            <a:r>
              <a:rPr lang="en-US" sz="2200" b="1" dirty="0"/>
              <a:t>α</a:t>
            </a:r>
            <a:r>
              <a:rPr lang="en-US" sz="2200" b="1" dirty="0" err="1"/>
              <a:t>ς</a:t>
            </a:r>
            <a:r>
              <a:rPr lang="en-US" sz="2200" b="1" dirty="0"/>
              <a:t> </a:t>
            </a:r>
            <a:r>
              <a:rPr lang="en-US" sz="2200" b="1" dirty="0" err="1"/>
              <a:t>εργ</a:t>
            </a:r>
            <a:r>
              <a:rPr lang="en-US" sz="2200" b="1" dirty="0"/>
              <a:t>α</a:t>
            </a:r>
            <a:r>
              <a:rPr lang="en-US" sz="2200" b="1" dirty="0" err="1"/>
              <a:t>σί</a:t>
            </a:r>
            <a:r>
              <a:rPr lang="en-US" sz="2200" b="1" dirty="0"/>
              <a:t>α</a:t>
            </a:r>
            <a:r>
              <a:rPr lang="en-US" sz="2200" b="1" dirty="0" err="1"/>
              <a:t>ς</a:t>
            </a:r>
            <a:r>
              <a:rPr lang="en-US" sz="2200" b="1" dirty="0"/>
              <a:t> απ</a:t>
            </a:r>
            <a:r>
              <a:rPr lang="en-US" sz="2200" b="1" dirty="0" err="1"/>
              <a:t>ό</a:t>
            </a:r>
            <a:r>
              <a:rPr lang="en-US" sz="2200" b="1" dirty="0"/>
              <a:t> </a:t>
            </a:r>
            <a:r>
              <a:rPr lang="en-US" sz="2200" b="1" dirty="0" err="1" smtClean="0"/>
              <a:t>το</a:t>
            </a:r>
            <a:endParaRPr lang="en-US" sz="2200" b="1" dirty="0"/>
          </a:p>
          <a:p>
            <a:pPr algn="ctr">
              <a:lnSpc>
                <a:spcPct val="100000"/>
              </a:lnSpc>
            </a:pPr>
            <a:r>
              <a:rPr lang="en-US" sz="2200" b="1" dirty="0" smtClean="0"/>
              <a:t>System </a:t>
            </a:r>
            <a:r>
              <a:rPr lang="en-US" sz="2200" b="1" dirty="0"/>
              <a:t>Settings</a:t>
            </a:r>
            <a:endParaRPr dirty="0"/>
          </a:p>
        </p:txBody>
      </p:sp>
      <p:pic>
        <p:nvPicPr>
          <p:cNvPr id="145" name="Picture 144"/>
          <p:cNvPicPr/>
          <p:nvPr/>
        </p:nvPicPr>
        <p:blipFill>
          <a:blip r:embed="rId2"/>
          <a:stretch>
            <a:fillRect/>
          </a:stretch>
        </p:blipFill>
        <p:spPr>
          <a:xfrm>
            <a:off x="1362600" y="1645920"/>
            <a:ext cx="923400" cy="723600"/>
          </a:xfrm>
          <a:prstGeom prst="rect">
            <a:avLst/>
          </a:prstGeom>
        </p:spPr>
      </p:pic>
      <p:pic>
        <p:nvPicPr>
          <p:cNvPr id="146" name="Picture 145"/>
          <p:cNvPicPr/>
          <p:nvPr/>
        </p:nvPicPr>
        <p:blipFill>
          <a:blip r:embed="rId3"/>
          <a:stretch>
            <a:fillRect/>
          </a:stretch>
        </p:blipFill>
        <p:spPr>
          <a:xfrm>
            <a:off x="444240" y="1661400"/>
            <a:ext cx="561600" cy="533160"/>
          </a:xfrm>
          <a:prstGeom prst="rect">
            <a:avLst/>
          </a:prstGeom>
        </p:spPr>
      </p:pic>
      <p:pic>
        <p:nvPicPr>
          <p:cNvPr id="147" name="Picture 146"/>
          <p:cNvPicPr/>
          <p:nvPr/>
        </p:nvPicPr>
        <p:blipFill>
          <a:blip r:embed="rId4"/>
          <a:stretch>
            <a:fillRect/>
          </a:stretch>
        </p:blipFill>
        <p:spPr>
          <a:xfrm>
            <a:off x="251640" y="3246480"/>
            <a:ext cx="4686120" cy="2971440"/>
          </a:xfrm>
          <a:prstGeom prst="rect">
            <a:avLst/>
          </a:prstGeom>
        </p:spPr>
      </p:pic>
      <p:sp>
        <p:nvSpPr>
          <p:cNvPr id="148" name="CustomShape 2"/>
          <p:cNvSpPr/>
          <p:nvPr/>
        </p:nvSpPr>
        <p:spPr>
          <a:xfrm>
            <a:off x="365760" y="5394960"/>
            <a:ext cx="457200" cy="365760"/>
          </a:xfrm>
          <a:prstGeom prst="donut">
            <a:avLst>
              <a:gd name="adj" fmla="val 1008"/>
            </a:avLst>
          </a:prstGeom>
          <a:solidFill>
            <a:srgbClr val="FF0000"/>
          </a:solidFill>
          <a:ln>
            <a:solidFill>
              <a:srgbClr val="808080"/>
            </a:solidFill>
          </a:ln>
        </p:spPr>
      </p:sp>
      <p:pic>
        <p:nvPicPr>
          <p:cNvPr id="149" name="Picture 148"/>
          <p:cNvPicPr/>
          <p:nvPr/>
        </p:nvPicPr>
        <p:blipFill>
          <a:blip r:embed="rId5"/>
          <a:stretch>
            <a:fillRect/>
          </a:stretch>
        </p:blipFill>
        <p:spPr>
          <a:xfrm>
            <a:off x="5299920" y="2560320"/>
            <a:ext cx="4667040" cy="4171680"/>
          </a:xfrm>
          <a:prstGeom prst="rect">
            <a:avLst/>
          </a:prstGeom>
        </p:spPr>
      </p:pic>
      <p:pic>
        <p:nvPicPr>
          <p:cNvPr id="150" name="Picture 149"/>
          <p:cNvPicPr/>
          <p:nvPr/>
        </p:nvPicPr>
        <p:blipFill>
          <a:blip r:embed="rId6"/>
          <a:stretch>
            <a:fillRect/>
          </a:stretch>
        </p:blipFill>
        <p:spPr>
          <a:xfrm>
            <a:off x="2760840" y="1371600"/>
            <a:ext cx="1628280" cy="11887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>
                <p:childTnLst>
                  <p:par>
                    <p:cTn id="3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TextShape 1"/>
          <p:cNvSpPr txBox="1"/>
          <p:nvPr/>
        </p:nvSpPr>
        <p:spPr>
          <a:xfrm>
            <a:off x="1554480" y="365760"/>
            <a:ext cx="7040880" cy="715320"/>
          </a:xfrm>
          <a:prstGeom prst="rect">
            <a:avLst/>
          </a:prstGeom>
        </p:spPr>
        <p:txBody>
          <a:bodyPr wrap="none"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n-US" sz="2200" b="1"/>
              <a:t>Ένταση φωτεινότητας οθόνης / Screen Saver / κλείδωμα οθόνης</a:t>
            </a:r>
            <a:endParaRPr/>
          </a:p>
        </p:txBody>
      </p:sp>
      <p:pic>
        <p:nvPicPr>
          <p:cNvPr id="152" name="Picture 151"/>
          <p:cNvPicPr/>
          <p:nvPr/>
        </p:nvPicPr>
        <p:blipFill>
          <a:blip r:embed="rId2"/>
          <a:stretch>
            <a:fillRect/>
          </a:stretch>
        </p:blipFill>
        <p:spPr>
          <a:xfrm>
            <a:off x="444240" y="1661400"/>
            <a:ext cx="561600" cy="533160"/>
          </a:xfrm>
          <a:prstGeom prst="rect">
            <a:avLst/>
          </a:prstGeom>
        </p:spPr>
      </p:pic>
      <p:pic>
        <p:nvPicPr>
          <p:cNvPr id="153" name="Picture 152"/>
          <p:cNvPicPr/>
          <p:nvPr/>
        </p:nvPicPr>
        <p:blipFill>
          <a:blip r:embed="rId3"/>
          <a:stretch>
            <a:fillRect/>
          </a:stretch>
        </p:blipFill>
        <p:spPr>
          <a:xfrm>
            <a:off x="1596600" y="1501560"/>
            <a:ext cx="963720" cy="1058760"/>
          </a:xfrm>
          <a:prstGeom prst="rect">
            <a:avLst/>
          </a:prstGeom>
        </p:spPr>
      </p:pic>
      <p:pic>
        <p:nvPicPr>
          <p:cNvPr id="154" name="Picture 153"/>
          <p:cNvPicPr/>
          <p:nvPr/>
        </p:nvPicPr>
        <p:blipFill>
          <a:blip r:embed="rId4"/>
          <a:stretch>
            <a:fillRect/>
          </a:stretch>
        </p:blipFill>
        <p:spPr>
          <a:xfrm>
            <a:off x="2743200" y="1554480"/>
            <a:ext cx="6981480" cy="32382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44241" y="2969432"/>
            <a:ext cx="2028918" cy="2862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dirty="0">
                <a:latin typeface="Arial"/>
                <a:cs typeface="Arial"/>
              </a:rPr>
              <a:t>Από </a:t>
            </a:r>
            <a:r>
              <a:rPr lang="el-GR" dirty="0" smtClean="0">
                <a:latin typeface="Arial"/>
                <a:cs typeface="Arial"/>
              </a:rPr>
              <a:t>την μπάρα επιλέγω </a:t>
            </a:r>
            <a:r>
              <a:rPr lang="en-GB" dirty="0">
                <a:latin typeface="Arial"/>
                <a:cs typeface="Arial"/>
              </a:rPr>
              <a:t>S</a:t>
            </a:r>
            <a:r>
              <a:rPr lang="en-GB" dirty="0" smtClean="0">
                <a:latin typeface="Arial"/>
                <a:cs typeface="Arial"/>
              </a:rPr>
              <a:t>ystem </a:t>
            </a:r>
            <a:r>
              <a:rPr lang="en-GB" dirty="0">
                <a:latin typeface="Arial"/>
                <a:cs typeface="Arial"/>
              </a:rPr>
              <a:t>S</a:t>
            </a:r>
            <a:r>
              <a:rPr lang="en-GB" dirty="0" smtClean="0">
                <a:latin typeface="Arial"/>
                <a:cs typeface="Arial"/>
              </a:rPr>
              <a:t>ettings &amp; </a:t>
            </a:r>
            <a:r>
              <a:rPr lang="el-GR" dirty="0" smtClean="0">
                <a:latin typeface="Arial"/>
                <a:cs typeface="Arial"/>
              </a:rPr>
              <a:t>μετά</a:t>
            </a:r>
            <a:endParaRPr lang="en-GB" dirty="0">
              <a:latin typeface="Arial"/>
              <a:cs typeface="Arial"/>
            </a:endParaRPr>
          </a:p>
          <a:p>
            <a:pPr algn="just"/>
            <a:r>
              <a:rPr lang="en-GB" dirty="0" smtClean="0">
                <a:latin typeface="Arial"/>
                <a:cs typeface="Arial"/>
              </a:rPr>
              <a:t>Brightness and Lock.</a:t>
            </a:r>
          </a:p>
          <a:p>
            <a:pPr algn="just"/>
            <a:endParaRPr lang="en-GB" dirty="0">
              <a:latin typeface="Arial"/>
              <a:cs typeface="Arial"/>
            </a:endParaRPr>
          </a:p>
          <a:p>
            <a:pPr algn="just"/>
            <a:r>
              <a:rPr lang="el-GR" dirty="0">
                <a:latin typeface="Arial"/>
                <a:cs typeface="Arial"/>
              </a:rPr>
              <a:t>Αν έχετε κάνει login ως Guest, κάποιες επιλογές δεν είναι ενεργές</a:t>
            </a:r>
            <a:r>
              <a:rPr lang="el-GR" dirty="0" smtClean="0">
                <a:latin typeface="Arial"/>
                <a:cs typeface="Arial"/>
              </a:rPr>
              <a:t>.</a:t>
            </a:r>
            <a:endParaRPr lang="el-GR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>
                <p:childTnLst>
                  <p:par>
                    <p:cTn id="3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TextShape 1"/>
          <p:cNvSpPr txBox="1"/>
          <p:nvPr/>
        </p:nvSpPr>
        <p:spPr>
          <a:xfrm>
            <a:off x="1554480" y="365760"/>
            <a:ext cx="7040880" cy="546480"/>
          </a:xfrm>
          <a:prstGeom prst="rect">
            <a:avLst/>
          </a:prstGeom>
        </p:spPr>
        <p:txBody>
          <a:bodyPr wrap="none"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n-US" sz="2200" b="1"/>
              <a:t>Ρυθμίσεις ποντικιού </a:t>
            </a:r>
            <a:endParaRPr/>
          </a:p>
        </p:txBody>
      </p:sp>
      <p:pic>
        <p:nvPicPr>
          <p:cNvPr id="156" name="Picture 155"/>
          <p:cNvPicPr/>
          <p:nvPr/>
        </p:nvPicPr>
        <p:blipFill>
          <a:blip r:embed="rId2"/>
          <a:stretch>
            <a:fillRect/>
          </a:stretch>
        </p:blipFill>
        <p:spPr>
          <a:xfrm>
            <a:off x="444240" y="1661400"/>
            <a:ext cx="561600" cy="533160"/>
          </a:xfrm>
          <a:prstGeom prst="rect">
            <a:avLst/>
          </a:prstGeom>
        </p:spPr>
      </p:pic>
      <p:pic>
        <p:nvPicPr>
          <p:cNvPr id="157" name="Picture 156"/>
          <p:cNvPicPr/>
          <p:nvPr/>
        </p:nvPicPr>
        <p:blipFill>
          <a:blip r:embed="rId3"/>
          <a:stretch>
            <a:fillRect/>
          </a:stretch>
        </p:blipFill>
        <p:spPr>
          <a:xfrm>
            <a:off x="1640520" y="1463040"/>
            <a:ext cx="1194120" cy="1188720"/>
          </a:xfrm>
          <a:prstGeom prst="rect">
            <a:avLst/>
          </a:prstGeom>
        </p:spPr>
      </p:pic>
      <p:pic>
        <p:nvPicPr>
          <p:cNvPr id="158" name="Picture 157"/>
          <p:cNvPicPr/>
          <p:nvPr/>
        </p:nvPicPr>
        <p:blipFill>
          <a:blip r:embed="rId4"/>
          <a:stretch>
            <a:fillRect/>
          </a:stretch>
        </p:blipFill>
        <p:spPr>
          <a:xfrm>
            <a:off x="3042720" y="1554480"/>
            <a:ext cx="6924240" cy="48096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15277" y="3133507"/>
            <a:ext cx="2519363" cy="17543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>
                <a:latin typeface="Arial"/>
                <a:cs typeface="Arial"/>
              </a:rPr>
              <a:t>Δοκιμάστε τις διάφορες επιλογές για να δείτε πώς </a:t>
            </a:r>
            <a:r>
              <a:rPr lang="el-GR" dirty="0" smtClean="0">
                <a:latin typeface="Arial"/>
                <a:cs typeface="Arial"/>
              </a:rPr>
              <a:t>επηρεάζεται </a:t>
            </a:r>
            <a:r>
              <a:rPr lang="el-GR" dirty="0">
                <a:latin typeface="Arial"/>
                <a:cs typeface="Arial"/>
              </a:rPr>
              <a:t>η συμπεριφορά του ποντικού.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>
                <p:childTnLst>
                  <p:par>
                    <p:cTn id="3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TextShape 1"/>
          <p:cNvSpPr txBox="1"/>
          <p:nvPr/>
        </p:nvSpPr>
        <p:spPr>
          <a:xfrm>
            <a:off x="1554480" y="365760"/>
            <a:ext cx="7040880" cy="546480"/>
          </a:xfrm>
          <a:prstGeom prst="rect">
            <a:avLst/>
          </a:prstGeom>
        </p:spPr>
        <p:txBody>
          <a:bodyPr wrap="none"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n-US" sz="2200" b="1" dirty="0" err="1"/>
              <a:t>Ρυθμίσεις</a:t>
            </a:r>
            <a:r>
              <a:rPr lang="en-US" sz="2200" b="1" dirty="0"/>
              <a:t> </a:t>
            </a:r>
            <a:r>
              <a:rPr lang="el-GR" sz="2200" b="1" dirty="0" smtClean="0"/>
              <a:t>Δικτύου</a:t>
            </a:r>
            <a:endParaRPr dirty="0"/>
          </a:p>
        </p:txBody>
      </p:sp>
      <p:pic>
        <p:nvPicPr>
          <p:cNvPr id="156" name="Picture 155"/>
          <p:cNvPicPr/>
          <p:nvPr/>
        </p:nvPicPr>
        <p:blipFill>
          <a:blip r:embed="rId2"/>
          <a:stretch>
            <a:fillRect/>
          </a:stretch>
        </p:blipFill>
        <p:spPr>
          <a:xfrm>
            <a:off x="444240" y="1661400"/>
            <a:ext cx="561600" cy="533160"/>
          </a:xfrm>
          <a:prstGeom prst="rect">
            <a:avLst/>
          </a:prstGeom>
        </p:spPr>
      </p:pic>
      <p:pic>
        <p:nvPicPr>
          <p:cNvPr id="7" name="Picture 6"/>
          <p:cNvPicPr/>
          <p:nvPr/>
        </p:nvPicPr>
        <p:blipFill>
          <a:blip r:embed="rId3"/>
          <a:stretch>
            <a:fillRect/>
          </a:stretch>
        </p:blipFill>
        <p:spPr>
          <a:xfrm>
            <a:off x="1554480" y="1554480"/>
            <a:ext cx="1188720" cy="1097280"/>
          </a:xfrm>
          <a:prstGeom prst="rect">
            <a:avLst/>
          </a:prstGeom>
        </p:spPr>
      </p:pic>
      <p:pic>
        <p:nvPicPr>
          <p:cNvPr id="8" name="Picture 7"/>
          <p:cNvPicPr/>
          <p:nvPr/>
        </p:nvPicPr>
        <p:blipFill>
          <a:blip r:embed="rId4"/>
          <a:stretch>
            <a:fillRect/>
          </a:stretch>
        </p:blipFill>
        <p:spPr>
          <a:xfrm>
            <a:off x="4519080" y="1722600"/>
            <a:ext cx="3619080" cy="266652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44241" y="2969432"/>
            <a:ext cx="3031548" cy="17543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dirty="0">
                <a:latin typeface="Arial"/>
                <a:cs typeface="Arial"/>
              </a:rPr>
              <a:t>Από </a:t>
            </a:r>
            <a:r>
              <a:rPr lang="el-GR" dirty="0" smtClean="0">
                <a:latin typeface="Arial"/>
                <a:cs typeface="Arial"/>
              </a:rPr>
              <a:t>την μπάρα επιλέγω </a:t>
            </a:r>
            <a:r>
              <a:rPr lang="en-GB" dirty="0">
                <a:latin typeface="Arial"/>
                <a:cs typeface="Arial"/>
              </a:rPr>
              <a:t>S</a:t>
            </a:r>
            <a:r>
              <a:rPr lang="en-GB" dirty="0" smtClean="0">
                <a:latin typeface="Arial"/>
                <a:cs typeface="Arial"/>
              </a:rPr>
              <a:t>ystem </a:t>
            </a:r>
            <a:r>
              <a:rPr lang="en-GB" dirty="0">
                <a:latin typeface="Arial"/>
                <a:cs typeface="Arial"/>
              </a:rPr>
              <a:t>S</a:t>
            </a:r>
            <a:r>
              <a:rPr lang="en-GB" dirty="0" smtClean="0">
                <a:latin typeface="Arial"/>
                <a:cs typeface="Arial"/>
              </a:rPr>
              <a:t>ettings &amp; </a:t>
            </a:r>
            <a:r>
              <a:rPr lang="el-GR" dirty="0" smtClean="0">
                <a:latin typeface="Arial"/>
                <a:cs typeface="Arial"/>
              </a:rPr>
              <a:t>μετά</a:t>
            </a:r>
            <a:endParaRPr lang="en-GB" dirty="0">
              <a:latin typeface="Arial"/>
              <a:cs typeface="Arial"/>
            </a:endParaRPr>
          </a:p>
          <a:p>
            <a:pPr algn="just"/>
            <a:r>
              <a:rPr lang="en-GB" dirty="0" smtClean="0">
                <a:latin typeface="Arial"/>
                <a:cs typeface="Arial"/>
              </a:rPr>
              <a:t>Network</a:t>
            </a:r>
            <a:endParaRPr lang="el-GR" dirty="0" smtClean="0">
              <a:latin typeface="Arial"/>
              <a:cs typeface="Arial"/>
            </a:endParaRPr>
          </a:p>
          <a:p>
            <a:pPr algn="just"/>
            <a:endParaRPr lang="el-GR" dirty="0">
              <a:latin typeface="Arial"/>
              <a:cs typeface="Arial"/>
            </a:endParaRPr>
          </a:p>
          <a:p>
            <a:pPr algn="just"/>
            <a:r>
              <a:rPr lang="en-US" dirty="0">
                <a:cs typeface="Arial"/>
              </a:rPr>
              <a:t>Hardware Address = MAC </a:t>
            </a:r>
            <a:r>
              <a:rPr lang="en-US" dirty="0" smtClean="0">
                <a:cs typeface="Arial"/>
              </a:rPr>
              <a:t>Address</a:t>
            </a:r>
            <a:endParaRPr lang="en-US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007906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>
                <p:childTnLst>
                  <p:par>
                    <p:cTn id="3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TextShape 1"/>
          <p:cNvSpPr txBox="1"/>
          <p:nvPr/>
        </p:nvSpPr>
        <p:spPr>
          <a:xfrm>
            <a:off x="1554480" y="365760"/>
            <a:ext cx="7040880" cy="546480"/>
          </a:xfrm>
          <a:prstGeom prst="rect">
            <a:avLst/>
          </a:prstGeom>
        </p:spPr>
        <p:txBody>
          <a:bodyPr wrap="none"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n-US" sz="2200" b="1"/>
              <a:t>Media Access Control (MAC) Address</a:t>
            </a:r>
            <a:endParaRPr/>
          </a:p>
        </p:txBody>
      </p:sp>
      <p:sp>
        <p:nvSpPr>
          <p:cNvPr id="165" name="TextShape 2"/>
          <p:cNvSpPr txBox="1"/>
          <p:nvPr/>
        </p:nvSpPr>
        <p:spPr>
          <a:xfrm>
            <a:off x="462240" y="1005840"/>
            <a:ext cx="9047520" cy="5879160"/>
          </a:xfrm>
          <a:prstGeom prst="rect">
            <a:avLst/>
          </a:prstGeom>
        </p:spPr>
        <p:txBody>
          <a:bodyPr wrap="none" lIns="90000" tIns="45000" rIns="90000" bIns="45000"/>
          <a:lstStyle/>
          <a:p>
            <a:pPr algn="just">
              <a:lnSpc>
                <a:spcPct val="100000"/>
              </a:lnSpc>
            </a:pPr>
            <a:r>
              <a:rPr lang="en-US" sz="1600" dirty="0">
                <a:latin typeface="Arial"/>
                <a:cs typeface="Arial"/>
              </a:rPr>
              <a:t>Hardware Address = MAC Address</a:t>
            </a:r>
            <a:endParaRPr dirty="0">
              <a:latin typeface="Arial"/>
              <a:cs typeface="Arial"/>
            </a:endParaRPr>
          </a:p>
          <a:p>
            <a:pPr algn="just">
              <a:lnSpc>
                <a:spcPct val="100000"/>
              </a:lnSpc>
            </a:pPr>
            <a:endParaRPr dirty="0">
              <a:latin typeface="Arial"/>
              <a:cs typeface="Arial"/>
            </a:endParaRPr>
          </a:p>
          <a:p>
            <a:pPr algn="just">
              <a:lnSpc>
                <a:spcPct val="100000"/>
              </a:lnSpc>
            </a:pPr>
            <a:r>
              <a:rPr lang="en-US" sz="1600" dirty="0" err="1">
                <a:latin typeface="Arial"/>
                <a:cs typeface="Arial"/>
              </a:rPr>
              <a:t>Κάθε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κάρτ</a:t>
            </a:r>
            <a:r>
              <a:rPr lang="en-US" sz="1600" dirty="0">
                <a:latin typeface="Arial"/>
                <a:cs typeface="Arial"/>
              </a:rPr>
              <a:t>α </a:t>
            </a:r>
            <a:r>
              <a:rPr lang="en-US" sz="1600" dirty="0" err="1">
                <a:latin typeface="Arial"/>
                <a:cs typeface="Arial"/>
              </a:rPr>
              <a:t>δικτύου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έχει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μι</a:t>
            </a:r>
            <a:r>
              <a:rPr lang="en-US" sz="1600" dirty="0">
                <a:latin typeface="Arial"/>
                <a:cs typeface="Arial"/>
              </a:rPr>
              <a:t>α </a:t>
            </a:r>
            <a:r>
              <a:rPr lang="en-US" sz="1600" dirty="0" err="1">
                <a:latin typeface="Arial"/>
                <a:cs typeface="Arial"/>
              </a:rPr>
              <a:t>μον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δική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τ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υτότητ</a:t>
            </a:r>
            <a:r>
              <a:rPr lang="en-US" sz="1600" dirty="0">
                <a:latin typeface="Arial"/>
                <a:cs typeface="Arial"/>
              </a:rPr>
              <a:t>α, </a:t>
            </a:r>
            <a:r>
              <a:rPr lang="en-US" sz="1600" dirty="0" err="1">
                <a:latin typeface="Arial"/>
                <a:cs typeface="Arial"/>
              </a:rPr>
              <a:t>το</a:t>
            </a:r>
            <a:r>
              <a:rPr lang="en-US" sz="1600" dirty="0">
                <a:latin typeface="Arial"/>
                <a:cs typeface="Arial"/>
              </a:rPr>
              <a:t> MAC </a:t>
            </a:r>
            <a:r>
              <a:rPr lang="en-US" sz="1600" dirty="0" smtClean="0">
                <a:latin typeface="Arial"/>
                <a:cs typeface="Arial"/>
              </a:rPr>
              <a:t>address.</a:t>
            </a:r>
          </a:p>
          <a:p>
            <a:pPr algn="just">
              <a:lnSpc>
                <a:spcPct val="100000"/>
              </a:lnSpc>
            </a:pPr>
            <a:r>
              <a:rPr lang="en-US" sz="1600" dirty="0" err="1" smtClean="0">
                <a:latin typeface="Arial"/>
                <a:cs typeface="Arial"/>
              </a:rPr>
              <a:t>Α</a:t>
            </a:r>
            <a:r>
              <a:rPr lang="en-US" sz="1600" dirty="0" smtClean="0">
                <a:latin typeface="Arial"/>
                <a:cs typeface="Arial"/>
              </a:rPr>
              <a:t>π</a:t>
            </a:r>
            <a:r>
              <a:rPr lang="en-US" sz="1600" dirty="0" err="1" smtClean="0">
                <a:latin typeface="Arial"/>
                <a:cs typeface="Arial"/>
              </a:rPr>
              <a:t>οτελείτ</a:t>
            </a:r>
            <a:r>
              <a:rPr lang="en-US" sz="1600" dirty="0" smtClean="0">
                <a:latin typeface="Arial"/>
                <a:cs typeface="Arial"/>
              </a:rPr>
              <a:t>α</a:t>
            </a:r>
            <a:r>
              <a:rPr lang="en-US" sz="1600" dirty="0" err="1" smtClean="0">
                <a:latin typeface="Arial"/>
                <a:cs typeface="Arial"/>
              </a:rPr>
              <a:t>ι</a:t>
            </a:r>
            <a:r>
              <a:rPr lang="en-US" sz="1600" dirty="0" smtClean="0">
                <a:latin typeface="Arial"/>
                <a:cs typeface="Arial"/>
              </a:rPr>
              <a:t> </a:t>
            </a:r>
            <a:r>
              <a:rPr lang="en-US" sz="1600" dirty="0">
                <a:latin typeface="Arial"/>
                <a:cs typeface="Arial"/>
              </a:rPr>
              <a:t>απ</a:t>
            </a:r>
            <a:r>
              <a:rPr lang="en-US" sz="1600" dirty="0" err="1">
                <a:latin typeface="Arial"/>
                <a:cs typeface="Arial"/>
              </a:rPr>
              <a:t>ό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μι</a:t>
            </a:r>
            <a:r>
              <a:rPr lang="en-US" sz="1600" dirty="0">
                <a:latin typeface="Arial"/>
                <a:cs typeface="Arial"/>
              </a:rPr>
              <a:t>α </a:t>
            </a:r>
            <a:r>
              <a:rPr lang="en-US" sz="1600" dirty="0" err="1">
                <a:latin typeface="Arial"/>
                <a:cs typeface="Arial"/>
              </a:rPr>
              <a:t>σειρά</a:t>
            </a:r>
            <a:r>
              <a:rPr lang="en-US" sz="1600" dirty="0">
                <a:latin typeface="Arial"/>
                <a:cs typeface="Arial"/>
              </a:rPr>
              <a:t> 12 </a:t>
            </a:r>
            <a:r>
              <a:rPr lang="en-US" sz="1600" dirty="0" err="1">
                <a:latin typeface="Arial"/>
                <a:cs typeface="Arial"/>
              </a:rPr>
              <a:t>δεκ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εξ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δικών</a:t>
            </a:r>
            <a:r>
              <a:rPr lang="en-US" sz="1600" dirty="0">
                <a:latin typeface="Arial"/>
                <a:cs typeface="Arial"/>
              </a:rPr>
              <a:t> α</a:t>
            </a:r>
            <a:r>
              <a:rPr lang="en-US" sz="1600" dirty="0" err="1">
                <a:latin typeface="Arial"/>
                <a:cs typeface="Arial"/>
              </a:rPr>
              <a:t>ριθμών</a:t>
            </a:r>
            <a:r>
              <a:rPr lang="en-US" sz="1600" dirty="0">
                <a:latin typeface="Arial"/>
                <a:cs typeface="Arial"/>
              </a:rPr>
              <a:t>. </a:t>
            </a:r>
            <a:r>
              <a:rPr lang="en-US" sz="1600" dirty="0" err="1">
                <a:latin typeface="Arial"/>
                <a:cs typeface="Arial"/>
              </a:rPr>
              <a:t>Είν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ι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της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μορφής</a:t>
            </a:r>
            <a:r>
              <a:rPr lang="en-US" sz="1600" dirty="0">
                <a:latin typeface="Arial"/>
                <a:cs typeface="Arial"/>
              </a:rPr>
              <a:t>:</a:t>
            </a:r>
            <a:endParaRPr dirty="0">
              <a:latin typeface="Arial"/>
              <a:cs typeface="Arial"/>
            </a:endParaRPr>
          </a:p>
          <a:p>
            <a:pPr algn="just">
              <a:lnSpc>
                <a:spcPct val="100000"/>
              </a:lnSpc>
            </a:pPr>
            <a:endParaRPr dirty="0">
              <a:latin typeface="Arial"/>
              <a:cs typeface="Arial"/>
            </a:endParaRPr>
          </a:p>
          <a:p>
            <a:pPr algn="just">
              <a:lnSpc>
                <a:spcPct val="100000"/>
              </a:lnSpc>
            </a:pPr>
            <a:r>
              <a:rPr lang="en-US" sz="1600" dirty="0">
                <a:latin typeface="Arial"/>
                <a:cs typeface="Arial"/>
              </a:rPr>
              <a:t>MM:MM:MM:SS:SS:SS:SS</a:t>
            </a:r>
            <a:endParaRPr dirty="0">
              <a:latin typeface="Arial"/>
              <a:cs typeface="Arial"/>
            </a:endParaRPr>
          </a:p>
          <a:p>
            <a:pPr algn="just">
              <a:lnSpc>
                <a:spcPct val="100000"/>
              </a:lnSpc>
            </a:pPr>
            <a:r>
              <a:rPr lang="en-US" sz="1600" dirty="0">
                <a:latin typeface="Arial"/>
                <a:cs typeface="Arial"/>
              </a:rPr>
              <a:t>π.</a:t>
            </a:r>
            <a:r>
              <a:rPr lang="en-US" sz="1600" dirty="0" err="1">
                <a:latin typeface="Arial"/>
                <a:cs typeface="Arial"/>
              </a:rPr>
              <a:t>χ</a:t>
            </a:r>
            <a:r>
              <a:rPr lang="en-US" sz="1600" dirty="0">
                <a:latin typeface="Arial"/>
                <a:cs typeface="Arial"/>
              </a:rPr>
              <a:t>.</a:t>
            </a:r>
            <a:endParaRPr dirty="0">
              <a:latin typeface="Arial"/>
              <a:cs typeface="Arial"/>
            </a:endParaRPr>
          </a:p>
          <a:p>
            <a:pPr algn="just">
              <a:lnSpc>
                <a:spcPct val="100000"/>
              </a:lnSpc>
            </a:pPr>
            <a:r>
              <a:rPr lang="en-US" sz="1600" dirty="0">
                <a:latin typeface="Arial"/>
                <a:cs typeface="Arial"/>
              </a:rPr>
              <a:t>00:A0:C9:14:C8:19</a:t>
            </a:r>
            <a:endParaRPr dirty="0">
              <a:latin typeface="Arial"/>
              <a:cs typeface="Arial"/>
            </a:endParaRPr>
          </a:p>
          <a:p>
            <a:pPr algn="just">
              <a:lnSpc>
                <a:spcPct val="100000"/>
              </a:lnSpc>
            </a:pPr>
            <a:endParaRPr dirty="0">
              <a:latin typeface="Arial"/>
              <a:cs typeface="Arial"/>
            </a:endParaRPr>
          </a:p>
          <a:p>
            <a:pPr algn="just">
              <a:lnSpc>
                <a:spcPct val="100000"/>
              </a:lnSpc>
            </a:pPr>
            <a:r>
              <a:rPr lang="en-US" sz="1600" dirty="0" err="1">
                <a:latin typeface="Arial"/>
                <a:cs typeface="Arial"/>
              </a:rPr>
              <a:t>Το</a:t>
            </a:r>
            <a:r>
              <a:rPr lang="en-US" sz="1600" dirty="0">
                <a:latin typeface="Arial"/>
                <a:cs typeface="Arial"/>
              </a:rPr>
              <a:t> π</a:t>
            </a:r>
            <a:r>
              <a:rPr lang="en-US" sz="1600" dirty="0" err="1">
                <a:latin typeface="Arial"/>
                <a:cs typeface="Arial"/>
              </a:rPr>
              <a:t>ρώτο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μισό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είν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ι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η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τ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υτότητ</a:t>
            </a:r>
            <a:r>
              <a:rPr lang="en-US" sz="1600" dirty="0">
                <a:latin typeface="Arial"/>
                <a:cs typeface="Arial"/>
              </a:rPr>
              <a:t>α </a:t>
            </a:r>
            <a:r>
              <a:rPr lang="en-US" sz="1600" dirty="0" err="1">
                <a:latin typeface="Arial"/>
                <a:cs typeface="Arial"/>
              </a:rPr>
              <a:t>του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κ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τ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σκευ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στή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της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κάρτ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ς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δικτύου</a:t>
            </a:r>
            <a:r>
              <a:rPr lang="en-US" sz="1600" dirty="0">
                <a:latin typeface="Arial"/>
                <a:cs typeface="Arial"/>
              </a:rPr>
              <a:t>.</a:t>
            </a:r>
            <a:endParaRPr dirty="0">
              <a:latin typeface="Arial"/>
              <a:cs typeface="Arial"/>
            </a:endParaRPr>
          </a:p>
          <a:p>
            <a:pPr algn="just">
              <a:lnSpc>
                <a:spcPct val="100000"/>
              </a:lnSpc>
            </a:pPr>
            <a:r>
              <a:rPr lang="en-US" sz="1600" dirty="0" err="1">
                <a:latin typeface="Arial"/>
                <a:cs typeface="Arial"/>
              </a:rPr>
              <a:t>Στο</a:t>
            </a:r>
            <a:r>
              <a:rPr lang="en-US" sz="1600" dirty="0">
                <a:latin typeface="Arial"/>
                <a:cs typeface="Arial"/>
              </a:rPr>
              <a:t> πα</a:t>
            </a:r>
            <a:r>
              <a:rPr lang="en-US" sz="1600" dirty="0" err="1">
                <a:latin typeface="Arial"/>
                <a:cs typeface="Arial"/>
              </a:rPr>
              <a:t>ρ</a:t>
            </a:r>
            <a:r>
              <a:rPr lang="en-US" sz="1600" dirty="0">
                <a:latin typeface="Arial"/>
                <a:cs typeface="Arial"/>
              </a:rPr>
              <a:t>απ</a:t>
            </a:r>
            <a:r>
              <a:rPr lang="en-US" sz="1600" dirty="0" err="1">
                <a:latin typeface="Arial"/>
                <a:cs typeface="Arial"/>
              </a:rPr>
              <a:t>άνω</a:t>
            </a:r>
            <a:r>
              <a:rPr lang="en-US" sz="1600" dirty="0">
                <a:latin typeface="Arial"/>
                <a:cs typeface="Arial"/>
              </a:rPr>
              <a:t> πα</a:t>
            </a:r>
            <a:r>
              <a:rPr lang="en-US" sz="1600" dirty="0" err="1">
                <a:latin typeface="Arial"/>
                <a:cs typeface="Arial"/>
              </a:rPr>
              <a:t>ράδειγμ</a:t>
            </a:r>
            <a:r>
              <a:rPr lang="en-US" sz="1600" dirty="0">
                <a:latin typeface="Arial"/>
                <a:cs typeface="Arial"/>
              </a:rPr>
              <a:t>α, </a:t>
            </a:r>
            <a:r>
              <a:rPr lang="en-US" sz="1600" dirty="0" err="1">
                <a:latin typeface="Arial"/>
                <a:cs typeface="Arial"/>
              </a:rPr>
              <a:t>το</a:t>
            </a:r>
            <a:r>
              <a:rPr lang="en-US" sz="1600" dirty="0">
                <a:latin typeface="Arial"/>
                <a:cs typeface="Arial"/>
              </a:rPr>
              <a:t> 00:A0:C9 α</a:t>
            </a:r>
            <a:r>
              <a:rPr lang="en-US" sz="1600" dirty="0" err="1">
                <a:latin typeface="Arial"/>
                <a:cs typeface="Arial"/>
              </a:rPr>
              <a:t>ντιστοιχεί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στον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κ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τ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σκευ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στή</a:t>
            </a:r>
            <a:r>
              <a:rPr lang="en-US" sz="1600" dirty="0">
                <a:latin typeface="Arial"/>
                <a:cs typeface="Arial"/>
              </a:rPr>
              <a:t> Intel.</a:t>
            </a:r>
            <a:endParaRPr dirty="0">
              <a:latin typeface="Arial"/>
              <a:cs typeface="Arial"/>
            </a:endParaRPr>
          </a:p>
          <a:p>
            <a:pPr algn="just">
              <a:lnSpc>
                <a:spcPct val="100000"/>
              </a:lnSpc>
            </a:pPr>
            <a:endParaRPr dirty="0">
              <a:latin typeface="Arial"/>
              <a:cs typeface="Arial"/>
            </a:endParaRPr>
          </a:p>
          <a:p>
            <a:pPr algn="just">
              <a:lnSpc>
                <a:spcPct val="100000"/>
              </a:lnSpc>
            </a:pPr>
            <a:r>
              <a:rPr lang="en-US" sz="1600" dirty="0" err="1">
                <a:latin typeface="Arial"/>
                <a:cs typeface="Arial"/>
              </a:rPr>
              <a:t>Το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δεύτερο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μισό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είν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ι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ο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σειρι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κός</a:t>
            </a:r>
            <a:r>
              <a:rPr lang="en-US" sz="1600" dirty="0">
                <a:latin typeface="Arial"/>
                <a:cs typeface="Arial"/>
              </a:rPr>
              <a:t> α</a:t>
            </a:r>
            <a:r>
              <a:rPr lang="en-US" sz="1600" dirty="0" err="1">
                <a:latin typeface="Arial"/>
                <a:cs typeface="Arial"/>
              </a:rPr>
              <a:t>ριθμός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της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συγκεριμμένης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κάρτ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ς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 smtClean="0">
                <a:latin typeface="Arial"/>
                <a:cs typeface="Arial"/>
              </a:rPr>
              <a:t>δικτύου</a:t>
            </a:r>
            <a:endParaRPr lang="en-US" sz="1600" dirty="0">
              <a:latin typeface="Arial"/>
              <a:cs typeface="Arial"/>
            </a:endParaRPr>
          </a:p>
          <a:p>
            <a:pPr algn="just">
              <a:lnSpc>
                <a:spcPct val="100000"/>
              </a:lnSpc>
            </a:pPr>
            <a:r>
              <a:rPr lang="en-US" sz="1600" dirty="0" err="1" smtClean="0">
                <a:latin typeface="Arial"/>
                <a:cs typeface="Arial"/>
              </a:rPr>
              <a:t>γι</a:t>
            </a:r>
            <a:r>
              <a:rPr lang="en-US" sz="1600" dirty="0" smtClean="0">
                <a:latin typeface="Arial"/>
                <a:cs typeface="Arial"/>
              </a:rPr>
              <a:t>α </a:t>
            </a:r>
            <a:r>
              <a:rPr lang="en-US" sz="1600" dirty="0" err="1">
                <a:latin typeface="Arial"/>
                <a:cs typeface="Arial"/>
              </a:rPr>
              <a:t>την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συγκεκριμμένη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ετ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ιρί</a:t>
            </a:r>
            <a:r>
              <a:rPr lang="en-US" sz="1600" dirty="0">
                <a:latin typeface="Arial"/>
                <a:cs typeface="Arial"/>
              </a:rPr>
              <a:t>α-</a:t>
            </a:r>
            <a:r>
              <a:rPr lang="en-US" sz="1600" dirty="0" err="1">
                <a:latin typeface="Arial"/>
                <a:cs typeface="Arial"/>
              </a:rPr>
              <a:t>κ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τ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σκευ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στή</a:t>
            </a:r>
            <a:r>
              <a:rPr lang="en-US" sz="1600" dirty="0">
                <a:latin typeface="Arial"/>
                <a:cs typeface="Arial"/>
              </a:rPr>
              <a:t>.</a:t>
            </a:r>
            <a:endParaRPr dirty="0">
              <a:latin typeface="Arial"/>
              <a:cs typeface="Arial"/>
            </a:endParaRPr>
          </a:p>
          <a:p>
            <a:pPr algn="just">
              <a:lnSpc>
                <a:spcPct val="100000"/>
              </a:lnSpc>
            </a:pPr>
            <a:endParaRPr dirty="0">
              <a:latin typeface="Arial"/>
              <a:cs typeface="Arial"/>
            </a:endParaRPr>
          </a:p>
          <a:p>
            <a:pPr algn="just">
              <a:lnSpc>
                <a:spcPct val="100000"/>
              </a:lnSpc>
            </a:pPr>
            <a:r>
              <a:rPr lang="en-US" sz="1600" dirty="0" err="1">
                <a:latin typeface="Arial"/>
                <a:cs typeface="Arial"/>
              </a:rPr>
              <a:t>Το</a:t>
            </a:r>
            <a:r>
              <a:rPr lang="en-US" sz="1600" dirty="0">
                <a:latin typeface="Arial"/>
                <a:cs typeface="Arial"/>
              </a:rPr>
              <a:t> π</a:t>
            </a:r>
            <a:r>
              <a:rPr lang="en-US" sz="1600" dirty="0" err="1">
                <a:latin typeface="Arial"/>
                <a:cs typeface="Arial"/>
              </a:rPr>
              <a:t>ρωτόκολλο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δικτύωσης</a:t>
            </a:r>
            <a:r>
              <a:rPr lang="en-US" sz="1600" dirty="0">
                <a:latin typeface="Arial"/>
                <a:cs typeface="Arial"/>
              </a:rPr>
              <a:t> TCP/IP </a:t>
            </a:r>
            <a:r>
              <a:rPr lang="en-US" sz="1600" dirty="0" err="1">
                <a:latin typeface="Arial"/>
                <a:cs typeface="Arial"/>
              </a:rPr>
              <a:t>υιοθετεί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το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μοντέλο</a:t>
            </a:r>
            <a:r>
              <a:rPr lang="en-US" sz="1600" dirty="0">
                <a:latin typeface="Arial"/>
                <a:cs typeface="Arial"/>
              </a:rPr>
              <a:t> OSI.</a:t>
            </a:r>
            <a:endParaRPr dirty="0">
              <a:latin typeface="Arial"/>
              <a:cs typeface="Arial"/>
            </a:endParaRPr>
          </a:p>
          <a:p>
            <a:pPr algn="just">
              <a:lnSpc>
                <a:spcPct val="100000"/>
              </a:lnSpc>
            </a:pPr>
            <a:r>
              <a:rPr lang="en-US" sz="1600" dirty="0" err="1">
                <a:latin typeface="Arial"/>
                <a:cs typeface="Arial"/>
              </a:rPr>
              <a:t>Εδώ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υ</a:t>
            </a:r>
            <a:r>
              <a:rPr lang="en-US" sz="1600" dirty="0">
                <a:latin typeface="Arial"/>
                <a:cs typeface="Arial"/>
              </a:rPr>
              <a:t>π</a:t>
            </a:r>
            <a:r>
              <a:rPr lang="en-US" sz="1600" dirty="0" err="1">
                <a:latin typeface="Arial"/>
                <a:cs typeface="Arial"/>
              </a:rPr>
              <a:t>άρχουν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δύο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στρώμ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τ</a:t>
            </a:r>
            <a:r>
              <a:rPr lang="en-US" sz="1600" dirty="0">
                <a:latin typeface="Arial"/>
                <a:cs typeface="Arial"/>
              </a:rPr>
              <a:t>α </a:t>
            </a:r>
            <a:r>
              <a:rPr lang="en-US" sz="1600" dirty="0" err="1">
                <a:latin typeface="Arial"/>
                <a:cs typeface="Arial"/>
              </a:rPr>
              <a:t>δικτύωσης</a:t>
            </a:r>
            <a:r>
              <a:rPr lang="en-US" sz="1600" dirty="0">
                <a:latin typeface="Arial"/>
                <a:cs typeface="Arial"/>
              </a:rPr>
              <a:t> (layers)</a:t>
            </a:r>
            <a:endParaRPr dirty="0">
              <a:latin typeface="Arial"/>
              <a:cs typeface="Arial"/>
            </a:endParaRPr>
          </a:p>
          <a:p>
            <a:pPr algn="just">
              <a:lnSpc>
                <a:spcPct val="100000"/>
              </a:lnSpc>
            </a:pPr>
            <a:r>
              <a:rPr lang="en-US" sz="1600" dirty="0">
                <a:latin typeface="Arial"/>
                <a:cs typeface="Arial"/>
              </a:rPr>
              <a:t>MAC address @ data link layer (layer 2 </a:t>
            </a:r>
            <a:r>
              <a:rPr lang="en-US" sz="1600" dirty="0" err="1">
                <a:latin typeface="Arial"/>
                <a:cs typeface="Arial"/>
              </a:rPr>
              <a:t>στο</a:t>
            </a:r>
            <a:r>
              <a:rPr lang="en-US" sz="1600" dirty="0">
                <a:latin typeface="Arial"/>
                <a:cs typeface="Arial"/>
              </a:rPr>
              <a:t> OSI model)</a:t>
            </a:r>
            <a:endParaRPr dirty="0">
              <a:latin typeface="Arial"/>
              <a:cs typeface="Arial"/>
            </a:endParaRPr>
          </a:p>
          <a:p>
            <a:pPr algn="just">
              <a:lnSpc>
                <a:spcPct val="100000"/>
              </a:lnSpc>
            </a:pPr>
            <a:r>
              <a:rPr lang="en-US" sz="1600" dirty="0" err="1">
                <a:latin typeface="Arial"/>
                <a:cs typeface="Arial"/>
              </a:rPr>
              <a:t>Σε</a:t>
            </a:r>
            <a:r>
              <a:rPr lang="en-US" sz="1600" dirty="0">
                <a:latin typeface="Arial"/>
                <a:cs typeface="Arial"/>
              </a:rPr>
              <a:t> α</a:t>
            </a:r>
            <a:r>
              <a:rPr lang="en-US" sz="1600" dirty="0" err="1">
                <a:latin typeface="Arial"/>
                <a:cs typeface="Arial"/>
              </a:rPr>
              <a:t>υτό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το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χ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μηλό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στρώμμ</a:t>
            </a:r>
            <a:r>
              <a:rPr lang="en-US" sz="1600" dirty="0">
                <a:latin typeface="Arial"/>
                <a:cs typeface="Arial"/>
              </a:rPr>
              <a:t>α </a:t>
            </a:r>
            <a:r>
              <a:rPr lang="en-US" sz="1600" dirty="0" err="1">
                <a:latin typeface="Arial"/>
                <a:cs typeface="Arial"/>
              </a:rPr>
              <a:t>ο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κάθε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υ</a:t>
            </a:r>
            <a:r>
              <a:rPr lang="en-US" sz="1600" dirty="0">
                <a:latin typeface="Arial"/>
                <a:cs typeface="Arial"/>
              </a:rPr>
              <a:t>π</a:t>
            </a:r>
            <a:r>
              <a:rPr lang="en-US" sz="1600" dirty="0" err="1">
                <a:latin typeface="Arial"/>
                <a:cs typeface="Arial"/>
              </a:rPr>
              <a:t>ολογιστής</a:t>
            </a:r>
            <a:r>
              <a:rPr lang="en-US" sz="1600" dirty="0">
                <a:latin typeface="Arial"/>
                <a:cs typeface="Arial"/>
              </a:rPr>
              <a:t> (</a:t>
            </a:r>
            <a:r>
              <a:rPr lang="en-US" sz="1600" dirty="0" err="1">
                <a:latin typeface="Arial"/>
                <a:cs typeface="Arial"/>
              </a:rPr>
              <a:t>δηλ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δή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η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κάρτ</a:t>
            </a:r>
            <a:r>
              <a:rPr lang="en-US" sz="1600" dirty="0">
                <a:latin typeface="Arial"/>
                <a:cs typeface="Arial"/>
              </a:rPr>
              <a:t>α </a:t>
            </a:r>
            <a:r>
              <a:rPr lang="en-US" sz="1600" dirty="0" err="1">
                <a:latin typeface="Arial"/>
                <a:cs typeface="Arial"/>
              </a:rPr>
              <a:t>δικτύου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του</a:t>
            </a:r>
            <a:r>
              <a:rPr lang="en-US" sz="1600" dirty="0">
                <a:latin typeface="Arial"/>
                <a:cs typeface="Arial"/>
              </a:rPr>
              <a:t>) </a:t>
            </a:r>
            <a:r>
              <a:rPr lang="en-US" sz="1600" dirty="0" err="1" smtClean="0">
                <a:latin typeface="Arial"/>
                <a:cs typeface="Arial"/>
              </a:rPr>
              <a:t>έχει</a:t>
            </a:r>
            <a:endParaRPr lang="en-US" sz="1600" dirty="0">
              <a:latin typeface="Arial"/>
              <a:cs typeface="Arial"/>
            </a:endParaRPr>
          </a:p>
          <a:p>
            <a:pPr algn="just">
              <a:lnSpc>
                <a:spcPct val="100000"/>
              </a:lnSpc>
            </a:pPr>
            <a:r>
              <a:rPr lang="en-US" sz="1600" dirty="0" err="1" smtClean="0">
                <a:latin typeface="Arial"/>
                <a:cs typeface="Arial"/>
              </a:rPr>
              <a:t>μι</a:t>
            </a:r>
            <a:r>
              <a:rPr lang="en-US" sz="1600" dirty="0" smtClean="0">
                <a:latin typeface="Arial"/>
                <a:cs typeface="Arial"/>
              </a:rPr>
              <a:t>α </a:t>
            </a:r>
            <a:r>
              <a:rPr lang="en-US" sz="1600" dirty="0" err="1">
                <a:latin typeface="Arial"/>
                <a:cs typeface="Arial"/>
              </a:rPr>
              <a:t>μον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δική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τ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υτότητ</a:t>
            </a:r>
            <a:r>
              <a:rPr lang="en-US" sz="1600" dirty="0">
                <a:latin typeface="Arial"/>
                <a:cs typeface="Arial"/>
              </a:rPr>
              <a:t>α </a:t>
            </a:r>
            <a:r>
              <a:rPr lang="en-US" sz="1600" dirty="0" err="1">
                <a:latin typeface="Arial"/>
                <a:cs typeface="Arial"/>
              </a:rPr>
              <a:t>στο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δίκτυο</a:t>
            </a:r>
            <a:r>
              <a:rPr lang="en-US" sz="1600" dirty="0">
                <a:latin typeface="Arial"/>
                <a:cs typeface="Arial"/>
              </a:rPr>
              <a:t>. </a:t>
            </a:r>
            <a:r>
              <a:rPr lang="en-US" sz="1600" dirty="0" err="1">
                <a:latin typeface="Arial"/>
                <a:cs typeface="Arial"/>
              </a:rPr>
              <a:t>Ό</a:t>
            </a:r>
            <a:r>
              <a:rPr lang="en-US" sz="1600" dirty="0">
                <a:latin typeface="Arial"/>
                <a:cs typeface="Arial"/>
              </a:rPr>
              <a:t>π</a:t>
            </a:r>
            <a:r>
              <a:rPr lang="en-US" sz="1600" dirty="0" err="1">
                <a:latin typeface="Arial"/>
                <a:cs typeface="Arial"/>
              </a:rPr>
              <a:t>ου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κ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ι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ν</a:t>
            </a:r>
            <a:r>
              <a:rPr lang="en-US" sz="1600" dirty="0">
                <a:latin typeface="Arial"/>
                <a:cs typeface="Arial"/>
              </a:rPr>
              <a:t>α </a:t>
            </a:r>
            <a:r>
              <a:rPr lang="en-US" sz="1600" dirty="0" err="1">
                <a:latin typeface="Arial"/>
                <a:cs typeface="Arial"/>
              </a:rPr>
              <a:t>μετ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φέρουμε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τον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υ</a:t>
            </a:r>
            <a:r>
              <a:rPr lang="en-US" sz="1600" dirty="0">
                <a:latin typeface="Arial"/>
                <a:cs typeface="Arial"/>
              </a:rPr>
              <a:t>π</a:t>
            </a:r>
            <a:r>
              <a:rPr lang="en-US" sz="1600" dirty="0" err="1">
                <a:latin typeface="Arial"/>
                <a:cs typeface="Arial"/>
              </a:rPr>
              <a:t>ολογιστή</a:t>
            </a:r>
            <a:r>
              <a:rPr lang="en-US" sz="1600" dirty="0" smtClean="0">
                <a:latin typeface="Arial"/>
                <a:cs typeface="Arial"/>
              </a:rPr>
              <a:t>,</a:t>
            </a:r>
          </a:p>
          <a:p>
            <a:pPr algn="just">
              <a:lnSpc>
                <a:spcPct val="100000"/>
              </a:lnSpc>
            </a:pPr>
            <a:r>
              <a:rPr lang="en-US" sz="1600" dirty="0" err="1" smtClean="0">
                <a:latin typeface="Arial"/>
                <a:cs typeface="Arial"/>
              </a:rPr>
              <a:t>το</a:t>
            </a:r>
            <a:r>
              <a:rPr lang="en-US" sz="1600" dirty="0" smtClean="0">
                <a:latin typeface="Arial"/>
                <a:cs typeface="Arial"/>
              </a:rPr>
              <a:t> </a:t>
            </a:r>
            <a:r>
              <a:rPr lang="en-US" sz="1600" dirty="0">
                <a:latin typeface="Arial"/>
                <a:cs typeface="Arial"/>
              </a:rPr>
              <a:t>MAC address </a:t>
            </a:r>
            <a:r>
              <a:rPr lang="en-US" sz="1600" dirty="0" err="1">
                <a:latin typeface="Arial"/>
                <a:cs typeface="Arial"/>
              </a:rPr>
              <a:t>δεν</a:t>
            </a:r>
            <a:r>
              <a:rPr lang="en-US" sz="1600" dirty="0">
                <a:latin typeface="Arial"/>
                <a:cs typeface="Arial"/>
              </a:rPr>
              <a:t> α</a:t>
            </a:r>
            <a:r>
              <a:rPr lang="en-US" sz="1600" dirty="0" err="1">
                <a:latin typeface="Arial"/>
                <a:cs typeface="Arial"/>
              </a:rPr>
              <a:t>λλάζει</a:t>
            </a:r>
            <a:r>
              <a:rPr lang="en-US" sz="1600" dirty="0">
                <a:latin typeface="Arial"/>
                <a:cs typeface="Arial"/>
              </a:rPr>
              <a:t>.</a:t>
            </a:r>
            <a:endParaRPr dirty="0">
              <a:latin typeface="Arial"/>
              <a:cs typeface="Arial"/>
            </a:endParaRPr>
          </a:p>
          <a:p>
            <a:pPr algn="just">
              <a:lnSpc>
                <a:spcPct val="100000"/>
              </a:lnSpc>
            </a:pPr>
            <a:endParaRPr dirty="0">
              <a:latin typeface="Arial"/>
              <a:cs typeface="Arial"/>
            </a:endParaRPr>
          </a:p>
          <a:p>
            <a:pPr algn="just">
              <a:lnSpc>
                <a:spcPct val="100000"/>
              </a:lnSpc>
            </a:pPr>
            <a:endParaRPr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>
                <p:childTnLst>
                  <p:par>
                    <p:cTn id="3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TextShape 1"/>
          <p:cNvSpPr txBox="1"/>
          <p:nvPr/>
        </p:nvSpPr>
        <p:spPr>
          <a:xfrm>
            <a:off x="1554480" y="365760"/>
            <a:ext cx="7040880" cy="546480"/>
          </a:xfrm>
          <a:prstGeom prst="rect">
            <a:avLst/>
          </a:prstGeom>
        </p:spPr>
        <p:txBody>
          <a:bodyPr wrap="none"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n-US" sz="2200" b="1"/>
              <a:t>Internet Protocol (IP) Address</a:t>
            </a:r>
            <a:endParaRPr/>
          </a:p>
        </p:txBody>
      </p:sp>
      <p:sp>
        <p:nvSpPr>
          <p:cNvPr id="167" name="TextShape 2"/>
          <p:cNvSpPr txBox="1"/>
          <p:nvPr/>
        </p:nvSpPr>
        <p:spPr>
          <a:xfrm>
            <a:off x="553680" y="770400"/>
            <a:ext cx="9047520" cy="5879160"/>
          </a:xfrm>
          <a:prstGeom prst="rect">
            <a:avLst/>
          </a:prstGeom>
        </p:spPr>
        <p:txBody>
          <a:bodyPr wrap="none" lIns="90000" tIns="45000" rIns="90000" bIns="45000"/>
          <a:lstStyle/>
          <a:p>
            <a:pPr algn="just">
              <a:lnSpc>
                <a:spcPct val="100000"/>
              </a:lnSpc>
            </a:pPr>
            <a:r>
              <a:rPr lang="en-US" sz="1600" dirty="0" err="1">
                <a:latin typeface="Arial"/>
                <a:cs typeface="Arial"/>
              </a:rPr>
              <a:t>Είν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ι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το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κυρίως</a:t>
            </a:r>
            <a:r>
              <a:rPr lang="en-US" sz="1600" dirty="0">
                <a:latin typeface="Arial"/>
                <a:cs typeface="Arial"/>
              </a:rPr>
              <a:t> π</a:t>
            </a:r>
            <a:r>
              <a:rPr lang="en-US" sz="1600" dirty="0" err="1">
                <a:latin typeface="Arial"/>
                <a:cs typeface="Arial"/>
              </a:rPr>
              <a:t>ρωτόκολλο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σύνδεσης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στο</a:t>
            </a:r>
            <a:r>
              <a:rPr lang="en-US" sz="1600" dirty="0">
                <a:latin typeface="Arial"/>
                <a:cs typeface="Arial"/>
              </a:rPr>
              <a:t> Internet.</a:t>
            </a:r>
            <a:endParaRPr dirty="0">
              <a:latin typeface="Arial"/>
              <a:cs typeface="Arial"/>
            </a:endParaRPr>
          </a:p>
          <a:p>
            <a:pPr algn="just">
              <a:lnSpc>
                <a:spcPct val="100000"/>
              </a:lnSpc>
            </a:pPr>
            <a:r>
              <a:rPr lang="en-US" sz="1600" dirty="0" err="1">
                <a:latin typeface="Arial"/>
                <a:cs typeface="Arial"/>
              </a:rPr>
              <a:t>Πολύ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συχνά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χρησιμο</a:t>
            </a:r>
            <a:r>
              <a:rPr lang="en-US" sz="1600" dirty="0">
                <a:latin typeface="Arial"/>
                <a:cs typeface="Arial"/>
              </a:rPr>
              <a:t>π</a:t>
            </a:r>
            <a:r>
              <a:rPr lang="en-US" sz="1600" dirty="0" err="1">
                <a:latin typeface="Arial"/>
                <a:cs typeface="Arial"/>
              </a:rPr>
              <a:t>οιείτ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ι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με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το</a:t>
            </a:r>
            <a:r>
              <a:rPr lang="en-US" sz="1600" dirty="0">
                <a:latin typeface="Arial"/>
                <a:cs typeface="Arial"/>
              </a:rPr>
              <a:t> Transport Control Protocol (TCP) </a:t>
            </a:r>
            <a:r>
              <a:rPr lang="en-US" sz="1600" dirty="0" err="1">
                <a:latin typeface="Arial"/>
                <a:cs typeface="Arial"/>
              </a:rPr>
              <a:t>κ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ι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γι</a:t>
            </a:r>
            <a:r>
              <a:rPr lang="en-US" sz="1600" dirty="0">
                <a:latin typeface="Arial"/>
                <a:cs typeface="Arial"/>
              </a:rPr>
              <a:t>`</a:t>
            </a:r>
            <a:r>
              <a:rPr lang="en-US" sz="1600" dirty="0" smtClean="0">
                <a:latin typeface="Arial"/>
                <a:cs typeface="Arial"/>
              </a:rPr>
              <a:t>α</a:t>
            </a:r>
            <a:r>
              <a:rPr lang="en-US" sz="1600" dirty="0" err="1" smtClean="0">
                <a:latin typeface="Arial"/>
                <a:cs typeface="Arial"/>
              </a:rPr>
              <a:t>υτό</a:t>
            </a:r>
            <a:endParaRPr lang="en-US" sz="1600" dirty="0">
              <a:latin typeface="Arial"/>
              <a:cs typeface="Arial"/>
            </a:endParaRPr>
          </a:p>
          <a:p>
            <a:pPr algn="just">
              <a:lnSpc>
                <a:spcPct val="100000"/>
              </a:lnSpc>
            </a:pPr>
            <a:r>
              <a:rPr lang="en-US" sz="1600" dirty="0" smtClean="0">
                <a:latin typeface="Arial"/>
                <a:cs typeface="Arial"/>
              </a:rPr>
              <a:t>α</a:t>
            </a:r>
            <a:r>
              <a:rPr lang="en-US" sz="1600" dirty="0" err="1" smtClean="0">
                <a:latin typeface="Arial"/>
                <a:cs typeface="Arial"/>
              </a:rPr>
              <a:t>ν</a:t>
            </a:r>
            <a:r>
              <a:rPr lang="en-US" sz="1600" dirty="0" smtClean="0">
                <a:latin typeface="Arial"/>
                <a:cs typeface="Arial"/>
              </a:rPr>
              <a:t>α</a:t>
            </a:r>
            <a:r>
              <a:rPr lang="en-US" sz="1600" dirty="0" err="1" smtClean="0">
                <a:latin typeface="Arial"/>
                <a:cs typeface="Arial"/>
              </a:rPr>
              <a:t>φερόμ</a:t>
            </a:r>
            <a:r>
              <a:rPr lang="en-US" sz="1600" dirty="0" smtClean="0">
                <a:latin typeface="Arial"/>
                <a:cs typeface="Arial"/>
              </a:rPr>
              <a:t>α</a:t>
            </a:r>
            <a:r>
              <a:rPr lang="en-US" sz="1600" dirty="0" err="1" smtClean="0">
                <a:latin typeface="Arial"/>
                <a:cs typeface="Arial"/>
              </a:rPr>
              <a:t>στε</a:t>
            </a:r>
            <a:r>
              <a:rPr lang="en-US" sz="1600" dirty="0" smtClean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σε</a:t>
            </a:r>
            <a:r>
              <a:rPr lang="en-US" sz="1600" dirty="0">
                <a:latin typeface="Arial"/>
                <a:cs typeface="Arial"/>
              </a:rPr>
              <a:t> α</a:t>
            </a:r>
            <a:r>
              <a:rPr lang="en-US" sz="1600" dirty="0" err="1">
                <a:latin typeface="Arial"/>
                <a:cs typeface="Arial"/>
              </a:rPr>
              <a:t>υτά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ως</a:t>
            </a:r>
            <a:r>
              <a:rPr lang="en-US" sz="1600" dirty="0">
                <a:latin typeface="Arial"/>
                <a:cs typeface="Arial"/>
              </a:rPr>
              <a:t> TCP/IP. </a:t>
            </a:r>
            <a:endParaRPr dirty="0">
              <a:latin typeface="Arial"/>
              <a:cs typeface="Arial"/>
            </a:endParaRPr>
          </a:p>
          <a:p>
            <a:pPr algn="just">
              <a:lnSpc>
                <a:spcPct val="100000"/>
              </a:lnSpc>
            </a:pPr>
            <a:r>
              <a:rPr lang="en-US" sz="1600" dirty="0">
                <a:latin typeface="Arial"/>
                <a:cs typeface="Arial"/>
              </a:rPr>
              <a:t> </a:t>
            </a:r>
            <a:endParaRPr dirty="0">
              <a:latin typeface="Arial"/>
              <a:cs typeface="Arial"/>
            </a:endParaRPr>
          </a:p>
          <a:p>
            <a:pPr algn="just">
              <a:lnSpc>
                <a:spcPct val="100000"/>
              </a:lnSpc>
            </a:pPr>
            <a:r>
              <a:rPr lang="en-US" sz="1600" dirty="0">
                <a:latin typeface="Arial"/>
                <a:cs typeface="Arial"/>
              </a:rPr>
              <a:t>To IP  </a:t>
            </a:r>
            <a:r>
              <a:rPr lang="en-US" sz="1600" dirty="0" err="1">
                <a:latin typeface="Arial"/>
                <a:cs typeface="Arial"/>
              </a:rPr>
              <a:t>δίνει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μον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δικές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διευθύνσεις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σε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υ</a:t>
            </a:r>
            <a:r>
              <a:rPr lang="en-US" sz="1600" dirty="0">
                <a:latin typeface="Arial"/>
                <a:cs typeface="Arial"/>
              </a:rPr>
              <a:t>π</a:t>
            </a:r>
            <a:r>
              <a:rPr lang="en-US" sz="1600" dirty="0" err="1">
                <a:latin typeface="Arial"/>
                <a:cs typeface="Arial"/>
              </a:rPr>
              <a:t>ολογιστές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σε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έν</a:t>
            </a:r>
            <a:r>
              <a:rPr lang="en-US" sz="1600" dirty="0">
                <a:latin typeface="Arial"/>
                <a:cs typeface="Arial"/>
              </a:rPr>
              <a:t>α </a:t>
            </a:r>
            <a:r>
              <a:rPr lang="en-US" sz="1600" dirty="0" err="1">
                <a:latin typeface="Arial"/>
                <a:cs typeface="Arial"/>
              </a:rPr>
              <a:t>δίκτυο</a:t>
            </a:r>
            <a:r>
              <a:rPr lang="en-US" sz="1600" dirty="0">
                <a:latin typeface="Arial"/>
                <a:cs typeface="Arial"/>
              </a:rPr>
              <a:t>.</a:t>
            </a:r>
            <a:endParaRPr dirty="0">
              <a:latin typeface="Arial"/>
              <a:cs typeface="Arial"/>
            </a:endParaRPr>
          </a:p>
          <a:p>
            <a:pPr algn="just">
              <a:lnSpc>
                <a:spcPct val="100000"/>
              </a:lnSpc>
            </a:pPr>
            <a:r>
              <a:rPr lang="en-US" sz="1600" dirty="0" err="1">
                <a:latin typeface="Arial"/>
                <a:cs typeface="Arial"/>
              </a:rPr>
              <a:t>Τ</a:t>
            </a:r>
            <a:r>
              <a:rPr lang="en-US" sz="1600" dirty="0">
                <a:latin typeface="Arial"/>
                <a:cs typeface="Arial"/>
              </a:rPr>
              <a:t>α π</a:t>
            </a:r>
            <a:r>
              <a:rPr lang="en-US" sz="1600" dirty="0" err="1">
                <a:latin typeface="Arial"/>
                <a:cs typeface="Arial"/>
              </a:rPr>
              <a:t>ερισσότερ</a:t>
            </a:r>
            <a:r>
              <a:rPr lang="en-US" sz="1600" dirty="0">
                <a:latin typeface="Arial"/>
                <a:cs typeface="Arial"/>
              </a:rPr>
              <a:t>α </a:t>
            </a:r>
            <a:r>
              <a:rPr lang="en-US" sz="1600" dirty="0" err="1">
                <a:latin typeface="Arial"/>
                <a:cs typeface="Arial"/>
              </a:rPr>
              <a:t>δίκτυ</a:t>
            </a:r>
            <a:r>
              <a:rPr lang="en-US" sz="1600" dirty="0">
                <a:latin typeface="Arial"/>
                <a:cs typeface="Arial"/>
              </a:rPr>
              <a:t>α </a:t>
            </a:r>
            <a:r>
              <a:rPr lang="en-US" sz="1600" dirty="0" err="1">
                <a:latin typeface="Arial"/>
                <a:cs typeface="Arial"/>
              </a:rPr>
              <a:t>χρησιμο</a:t>
            </a:r>
            <a:r>
              <a:rPr lang="en-US" sz="1600" dirty="0">
                <a:latin typeface="Arial"/>
                <a:cs typeface="Arial"/>
              </a:rPr>
              <a:t>π</a:t>
            </a:r>
            <a:r>
              <a:rPr lang="en-US" sz="1600" dirty="0" err="1">
                <a:latin typeface="Arial"/>
                <a:cs typeface="Arial"/>
              </a:rPr>
              <a:t>οιούνε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το</a:t>
            </a:r>
            <a:r>
              <a:rPr lang="en-US" sz="1600" dirty="0">
                <a:latin typeface="Arial"/>
                <a:cs typeface="Arial"/>
              </a:rPr>
              <a:t> π</a:t>
            </a:r>
            <a:r>
              <a:rPr lang="en-US" sz="1600" dirty="0" err="1">
                <a:latin typeface="Arial"/>
                <a:cs typeface="Arial"/>
              </a:rPr>
              <a:t>ρωτόκολλο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Interner</a:t>
            </a:r>
            <a:r>
              <a:rPr lang="en-US" sz="1600" dirty="0">
                <a:latin typeface="Arial"/>
                <a:cs typeface="Arial"/>
              </a:rPr>
              <a:t> protocol version 4 (IPv4)</a:t>
            </a:r>
            <a:endParaRPr dirty="0">
              <a:latin typeface="Arial"/>
              <a:cs typeface="Arial"/>
            </a:endParaRPr>
          </a:p>
          <a:p>
            <a:pPr algn="just">
              <a:lnSpc>
                <a:spcPct val="100000"/>
              </a:lnSpc>
            </a:pPr>
            <a:endParaRPr dirty="0">
              <a:latin typeface="Arial"/>
              <a:cs typeface="Arial"/>
            </a:endParaRPr>
          </a:p>
          <a:p>
            <a:pPr algn="just">
              <a:lnSpc>
                <a:spcPct val="100000"/>
              </a:lnSpc>
            </a:pPr>
            <a:r>
              <a:rPr lang="en-US" sz="1600" dirty="0" err="1">
                <a:latin typeface="Arial"/>
                <a:cs typeface="Arial"/>
              </a:rPr>
              <a:t>Στο</a:t>
            </a:r>
            <a:r>
              <a:rPr lang="en-US" sz="1600" dirty="0">
                <a:latin typeface="Arial"/>
                <a:cs typeface="Arial"/>
              </a:rPr>
              <a:t> IPv4, </a:t>
            </a:r>
            <a:r>
              <a:rPr lang="en-US" sz="1600" dirty="0" err="1">
                <a:latin typeface="Arial"/>
                <a:cs typeface="Arial"/>
              </a:rPr>
              <a:t>κάθε</a:t>
            </a:r>
            <a:r>
              <a:rPr lang="en-US" sz="1600" dirty="0">
                <a:latin typeface="Arial"/>
                <a:cs typeface="Arial"/>
              </a:rPr>
              <a:t> IP address απ</a:t>
            </a:r>
            <a:r>
              <a:rPr lang="en-US" sz="1600" dirty="0" err="1">
                <a:latin typeface="Arial"/>
                <a:cs typeface="Arial"/>
              </a:rPr>
              <a:t>οτελείτ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ι</a:t>
            </a:r>
            <a:r>
              <a:rPr lang="en-US" sz="1600" dirty="0">
                <a:latin typeface="Arial"/>
                <a:cs typeface="Arial"/>
              </a:rPr>
              <a:t> απ</a:t>
            </a:r>
            <a:r>
              <a:rPr lang="en-US" sz="1600" dirty="0" err="1">
                <a:latin typeface="Arial"/>
                <a:cs typeface="Arial"/>
              </a:rPr>
              <a:t>ό</a:t>
            </a:r>
            <a:r>
              <a:rPr lang="en-US" sz="1600" dirty="0">
                <a:latin typeface="Arial"/>
                <a:cs typeface="Arial"/>
              </a:rPr>
              <a:t> 4 bytes (1byte = </a:t>
            </a:r>
            <a:r>
              <a:rPr lang="en-US" sz="1600" dirty="0" smtClean="0">
                <a:latin typeface="Arial"/>
                <a:cs typeface="Arial"/>
              </a:rPr>
              <a:t>8 </a:t>
            </a:r>
            <a:r>
              <a:rPr lang="en-US" sz="1600" dirty="0">
                <a:latin typeface="Arial"/>
                <a:cs typeface="Arial"/>
              </a:rPr>
              <a:t>bits; 4x8=32 bit) </a:t>
            </a:r>
            <a:endParaRPr lang="en-US" sz="1600" dirty="0" smtClean="0">
              <a:latin typeface="Arial"/>
              <a:cs typeface="Arial"/>
            </a:endParaRPr>
          </a:p>
          <a:p>
            <a:pPr algn="just">
              <a:lnSpc>
                <a:spcPct val="100000"/>
              </a:lnSpc>
            </a:pPr>
            <a:r>
              <a:rPr lang="en-US" sz="1600" dirty="0" smtClean="0">
                <a:latin typeface="Arial"/>
                <a:cs typeface="Arial"/>
              </a:rPr>
              <a:t>- </a:t>
            </a:r>
            <a:r>
              <a:rPr lang="en-US" sz="1600" dirty="0">
                <a:latin typeface="Arial"/>
                <a:cs typeface="Arial"/>
              </a:rPr>
              <a:t>4 </a:t>
            </a:r>
            <a:r>
              <a:rPr lang="en-US" sz="1600" dirty="0" err="1">
                <a:latin typeface="Arial"/>
                <a:cs typeface="Arial"/>
              </a:rPr>
              <a:t>δεκ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δικά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νούμερ</a:t>
            </a:r>
            <a:r>
              <a:rPr lang="en-US" sz="1600" dirty="0">
                <a:latin typeface="Arial"/>
                <a:cs typeface="Arial"/>
              </a:rPr>
              <a:t>α (π.</a:t>
            </a:r>
            <a:r>
              <a:rPr lang="en-US" sz="1600" dirty="0" err="1">
                <a:latin typeface="Arial"/>
                <a:cs typeface="Arial"/>
              </a:rPr>
              <a:t>χ</a:t>
            </a:r>
            <a:r>
              <a:rPr lang="en-US" sz="1600" dirty="0">
                <a:latin typeface="Arial"/>
                <a:cs typeface="Arial"/>
              </a:rPr>
              <a:t>. 130.115.1.2).</a:t>
            </a:r>
            <a:endParaRPr dirty="0">
              <a:latin typeface="Arial"/>
              <a:cs typeface="Arial"/>
            </a:endParaRPr>
          </a:p>
          <a:p>
            <a:pPr algn="just">
              <a:lnSpc>
                <a:spcPct val="100000"/>
              </a:lnSpc>
            </a:pPr>
            <a:endParaRPr lang="en-US" sz="1600" dirty="0" smtClean="0">
              <a:latin typeface="Arial"/>
              <a:cs typeface="Arial"/>
            </a:endParaRPr>
          </a:p>
          <a:p>
            <a:pPr algn="just">
              <a:lnSpc>
                <a:spcPct val="100000"/>
              </a:lnSpc>
            </a:pPr>
            <a:r>
              <a:rPr lang="en-US" sz="1600" dirty="0" err="1" smtClean="0">
                <a:latin typeface="Arial"/>
                <a:cs typeface="Arial"/>
              </a:rPr>
              <a:t>Το</a:t>
            </a:r>
            <a:r>
              <a:rPr lang="en-US" sz="1600" dirty="0" smtClean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κάθε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νούμερο</a:t>
            </a:r>
            <a:r>
              <a:rPr lang="en-US" sz="1600" dirty="0">
                <a:latin typeface="Arial"/>
                <a:cs typeface="Arial"/>
              </a:rPr>
              <a:t> πα</a:t>
            </a:r>
            <a:r>
              <a:rPr lang="en-US" sz="1600" dirty="0" err="1">
                <a:latin typeface="Arial"/>
                <a:cs typeface="Arial"/>
              </a:rPr>
              <a:t>ίρνει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δεκ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δικές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τιμές</a:t>
            </a:r>
            <a:r>
              <a:rPr lang="en-US" sz="1600" dirty="0">
                <a:latin typeface="Arial"/>
                <a:cs typeface="Arial"/>
              </a:rPr>
              <a:t> απ</a:t>
            </a:r>
            <a:r>
              <a:rPr lang="en-US" sz="1600" dirty="0" err="1">
                <a:latin typeface="Arial"/>
                <a:cs typeface="Arial"/>
              </a:rPr>
              <a:t>ό</a:t>
            </a:r>
            <a:r>
              <a:rPr lang="en-US" sz="1600" dirty="0">
                <a:latin typeface="Arial"/>
                <a:cs typeface="Arial"/>
              </a:rPr>
              <a:t> 0-255 (</a:t>
            </a:r>
            <a:r>
              <a:rPr lang="en-US" sz="1600" dirty="0" err="1">
                <a:latin typeface="Arial"/>
                <a:cs typeface="Arial"/>
              </a:rPr>
              <a:t>ε</a:t>
            </a:r>
            <a:r>
              <a:rPr lang="en-US" sz="1600" dirty="0">
                <a:latin typeface="Arial"/>
                <a:cs typeface="Arial"/>
              </a:rPr>
              <a:t>π</a:t>
            </a:r>
            <a:r>
              <a:rPr lang="en-US" sz="1600" dirty="0" err="1">
                <a:latin typeface="Arial"/>
                <a:cs typeface="Arial"/>
              </a:rPr>
              <a:t>ειδή</a:t>
            </a:r>
            <a:r>
              <a:rPr lang="en-US" sz="1600" dirty="0">
                <a:latin typeface="Arial"/>
                <a:cs typeface="Arial"/>
              </a:rPr>
              <a:t> απ</a:t>
            </a:r>
            <a:r>
              <a:rPr lang="en-US" sz="1600" dirty="0" err="1">
                <a:latin typeface="Arial"/>
                <a:cs typeface="Arial"/>
              </a:rPr>
              <a:t>οτελείτ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ι</a:t>
            </a:r>
            <a:r>
              <a:rPr lang="en-US" sz="1600" dirty="0">
                <a:latin typeface="Arial"/>
                <a:cs typeface="Arial"/>
              </a:rPr>
              <a:t> απ</a:t>
            </a:r>
            <a:r>
              <a:rPr lang="en-US" sz="1600" dirty="0" err="1">
                <a:latin typeface="Arial"/>
                <a:cs typeface="Arial"/>
              </a:rPr>
              <a:t>ό</a:t>
            </a:r>
            <a:r>
              <a:rPr lang="en-US" sz="1600" dirty="0">
                <a:latin typeface="Arial"/>
                <a:cs typeface="Arial"/>
              </a:rPr>
              <a:t> 8 bits)</a:t>
            </a:r>
            <a:r>
              <a:rPr lang="en-US" sz="1600" dirty="0" smtClean="0">
                <a:latin typeface="Arial"/>
                <a:cs typeface="Arial"/>
              </a:rPr>
              <a:t>.</a:t>
            </a:r>
          </a:p>
          <a:p>
            <a:pPr algn="just">
              <a:lnSpc>
                <a:spcPct val="100000"/>
              </a:lnSpc>
            </a:pPr>
            <a:r>
              <a:rPr lang="en-US" sz="1600" dirty="0" err="1" smtClean="0">
                <a:latin typeface="Arial"/>
                <a:cs typeface="Arial"/>
              </a:rPr>
              <a:t>Άρ</a:t>
            </a:r>
            <a:r>
              <a:rPr lang="en-US" sz="1600" dirty="0" smtClean="0">
                <a:latin typeface="Arial"/>
                <a:cs typeface="Arial"/>
              </a:rPr>
              <a:t>α</a:t>
            </a:r>
            <a:r>
              <a:rPr lang="en-US" sz="1600" dirty="0">
                <a:latin typeface="Arial"/>
                <a:cs typeface="Arial"/>
              </a:rPr>
              <a:t>, </a:t>
            </a:r>
            <a:r>
              <a:rPr lang="en-US" sz="1600" dirty="0" err="1">
                <a:latin typeface="Arial"/>
                <a:cs typeface="Arial"/>
              </a:rPr>
              <a:t>το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εύρος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τιμών</a:t>
            </a:r>
            <a:r>
              <a:rPr lang="en-US" sz="1600" dirty="0">
                <a:latin typeface="Arial"/>
                <a:cs typeface="Arial"/>
              </a:rPr>
              <a:t> IP </a:t>
            </a:r>
            <a:r>
              <a:rPr lang="en-US" sz="1600" dirty="0" err="1">
                <a:latin typeface="Arial"/>
                <a:cs typeface="Arial"/>
              </a:rPr>
              <a:t>στο</a:t>
            </a:r>
            <a:r>
              <a:rPr lang="en-US" sz="1600" dirty="0">
                <a:latin typeface="Arial"/>
                <a:cs typeface="Arial"/>
              </a:rPr>
              <a:t> IPv4 </a:t>
            </a:r>
            <a:r>
              <a:rPr lang="en-US" sz="1600" dirty="0" err="1">
                <a:latin typeface="Arial"/>
                <a:cs typeface="Arial"/>
              </a:rPr>
              <a:t>είν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ι</a:t>
            </a:r>
            <a:r>
              <a:rPr lang="en-US" sz="1600" dirty="0">
                <a:latin typeface="Arial"/>
                <a:cs typeface="Arial"/>
              </a:rPr>
              <a:t> απ</a:t>
            </a:r>
            <a:r>
              <a:rPr lang="en-US" sz="1600" dirty="0" err="1">
                <a:latin typeface="Arial"/>
                <a:cs typeface="Arial"/>
              </a:rPr>
              <a:t>ό</a:t>
            </a:r>
            <a:r>
              <a:rPr lang="en-US" sz="1600" dirty="0">
                <a:latin typeface="Arial"/>
                <a:cs typeface="Arial"/>
              </a:rPr>
              <a:t> 0.0.0.0 – 255.255.255.255</a:t>
            </a:r>
            <a:r>
              <a:rPr lang="en-US" sz="1600" dirty="0" smtClean="0">
                <a:latin typeface="Arial"/>
                <a:cs typeface="Arial"/>
              </a:rPr>
              <a:t>.</a:t>
            </a:r>
          </a:p>
          <a:p>
            <a:pPr algn="just">
              <a:lnSpc>
                <a:spcPct val="100000"/>
              </a:lnSpc>
            </a:pPr>
            <a:r>
              <a:rPr lang="en-US" sz="1600" dirty="0" err="1" smtClean="0">
                <a:latin typeface="Arial"/>
                <a:cs typeface="Arial"/>
              </a:rPr>
              <a:t>Άρ</a:t>
            </a:r>
            <a:r>
              <a:rPr lang="en-US" sz="1600" dirty="0" smtClean="0">
                <a:latin typeface="Arial"/>
                <a:cs typeface="Arial"/>
              </a:rPr>
              <a:t>α</a:t>
            </a:r>
            <a:r>
              <a:rPr lang="en-US" sz="1600" dirty="0">
                <a:latin typeface="Arial"/>
                <a:cs typeface="Arial"/>
              </a:rPr>
              <a:t>, </a:t>
            </a:r>
            <a:r>
              <a:rPr lang="en-US" sz="1600" dirty="0" err="1">
                <a:latin typeface="Arial"/>
                <a:cs typeface="Arial"/>
              </a:rPr>
              <a:t>υ</a:t>
            </a:r>
            <a:r>
              <a:rPr lang="en-US" sz="1600" dirty="0">
                <a:latin typeface="Arial"/>
                <a:cs typeface="Arial"/>
              </a:rPr>
              <a:t>π</a:t>
            </a:r>
            <a:r>
              <a:rPr lang="en-US" sz="1600" dirty="0" err="1">
                <a:latin typeface="Arial"/>
                <a:cs typeface="Arial"/>
              </a:rPr>
              <a:t>άρχουν</a:t>
            </a:r>
            <a:r>
              <a:rPr lang="en-US" sz="1600" dirty="0">
                <a:latin typeface="Arial"/>
                <a:cs typeface="Arial"/>
              </a:rPr>
              <a:t> ~4.3 Giga </a:t>
            </a:r>
            <a:r>
              <a:rPr lang="en-US" sz="1600" dirty="0" err="1">
                <a:latin typeface="Arial"/>
                <a:cs typeface="Arial"/>
              </a:rPr>
              <a:t>μον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δικές</a:t>
            </a:r>
            <a:r>
              <a:rPr lang="en-US" sz="1600" dirty="0">
                <a:latin typeface="Arial"/>
                <a:cs typeface="Arial"/>
              </a:rPr>
              <a:t> IP addresses.</a:t>
            </a:r>
            <a:endParaRPr dirty="0">
              <a:latin typeface="Arial"/>
              <a:cs typeface="Arial"/>
            </a:endParaRPr>
          </a:p>
          <a:p>
            <a:pPr algn="just">
              <a:lnSpc>
                <a:spcPct val="100000"/>
              </a:lnSpc>
            </a:pPr>
            <a:r>
              <a:rPr lang="en-US" sz="1600" dirty="0" err="1">
                <a:latin typeface="Arial"/>
                <a:cs typeface="Arial"/>
              </a:rPr>
              <a:t>Στο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νεώτερο</a:t>
            </a:r>
            <a:r>
              <a:rPr lang="en-US" sz="1600" dirty="0">
                <a:latin typeface="Arial"/>
                <a:cs typeface="Arial"/>
              </a:rPr>
              <a:t> IPv6, </a:t>
            </a:r>
            <a:r>
              <a:rPr lang="en-US" sz="1600" dirty="0" err="1">
                <a:latin typeface="Arial"/>
                <a:cs typeface="Arial"/>
              </a:rPr>
              <a:t>κάθε</a:t>
            </a:r>
            <a:r>
              <a:rPr lang="en-US" sz="1600" dirty="0">
                <a:latin typeface="Arial"/>
                <a:cs typeface="Arial"/>
              </a:rPr>
              <a:t> IP address απ</a:t>
            </a:r>
            <a:r>
              <a:rPr lang="en-US" sz="1600" dirty="0" err="1">
                <a:latin typeface="Arial"/>
                <a:cs typeface="Arial"/>
              </a:rPr>
              <a:t>οτελείτ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ι</a:t>
            </a:r>
            <a:r>
              <a:rPr lang="en-US" sz="1600" dirty="0">
                <a:latin typeface="Arial"/>
                <a:cs typeface="Arial"/>
              </a:rPr>
              <a:t> απ</a:t>
            </a:r>
            <a:r>
              <a:rPr lang="en-US" sz="1600" dirty="0" err="1">
                <a:latin typeface="Arial"/>
                <a:cs typeface="Arial"/>
              </a:rPr>
              <a:t>ό</a:t>
            </a:r>
            <a:r>
              <a:rPr lang="en-US" sz="1600" dirty="0">
                <a:latin typeface="Arial"/>
                <a:cs typeface="Arial"/>
              </a:rPr>
              <a:t> 16 bytes (128 bit)</a:t>
            </a:r>
            <a:r>
              <a:rPr lang="en-US" sz="1600" dirty="0" smtClean="0">
                <a:latin typeface="Arial"/>
                <a:cs typeface="Arial"/>
              </a:rPr>
              <a:t>.</a:t>
            </a:r>
          </a:p>
          <a:p>
            <a:pPr algn="just">
              <a:lnSpc>
                <a:spcPct val="100000"/>
              </a:lnSpc>
            </a:pPr>
            <a:r>
              <a:rPr lang="en-US" sz="1600" dirty="0" err="1" smtClean="0">
                <a:latin typeface="Arial"/>
                <a:cs typeface="Arial"/>
              </a:rPr>
              <a:t>Κάθε</a:t>
            </a:r>
            <a:r>
              <a:rPr lang="en-US" sz="1600" dirty="0" smtClean="0">
                <a:latin typeface="Arial"/>
                <a:cs typeface="Arial"/>
              </a:rPr>
              <a:t> </a:t>
            </a:r>
            <a:r>
              <a:rPr lang="en-US" sz="1600" dirty="0">
                <a:latin typeface="Arial"/>
                <a:cs typeface="Arial"/>
              </a:rPr>
              <a:t>byte α</a:t>
            </a:r>
            <a:r>
              <a:rPr lang="en-US" sz="1600" dirty="0" err="1">
                <a:latin typeface="Arial"/>
                <a:cs typeface="Arial"/>
              </a:rPr>
              <a:t>ντιστοιχεί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σε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έν</a:t>
            </a:r>
            <a:r>
              <a:rPr lang="en-US" sz="1600" dirty="0">
                <a:latin typeface="Arial"/>
                <a:cs typeface="Arial"/>
              </a:rPr>
              <a:t>α </a:t>
            </a:r>
            <a:r>
              <a:rPr lang="en-US" sz="1600" dirty="0" err="1">
                <a:latin typeface="Arial"/>
                <a:cs typeface="Arial"/>
              </a:rPr>
              <a:t>ζεύγος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δεκ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εξ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δικών</a:t>
            </a:r>
            <a:r>
              <a:rPr lang="en-US" sz="1600" dirty="0">
                <a:latin typeface="Arial"/>
                <a:cs typeface="Arial"/>
              </a:rPr>
              <a:t> α</a:t>
            </a:r>
            <a:r>
              <a:rPr lang="en-US" sz="1600" dirty="0" err="1">
                <a:latin typeface="Arial"/>
                <a:cs typeface="Arial"/>
              </a:rPr>
              <a:t>ριθμών</a:t>
            </a:r>
            <a:r>
              <a:rPr lang="en-US" sz="1600" dirty="0">
                <a:latin typeface="Arial"/>
                <a:cs typeface="Arial"/>
              </a:rPr>
              <a:t>.</a:t>
            </a:r>
            <a:endParaRPr dirty="0">
              <a:latin typeface="Arial"/>
              <a:cs typeface="Arial"/>
            </a:endParaRPr>
          </a:p>
          <a:p>
            <a:pPr algn="just">
              <a:lnSpc>
                <a:spcPct val="100000"/>
              </a:lnSpc>
            </a:pPr>
            <a:r>
              <a:rPr lang="en-US" sz="1600" dirty="0" err="1">
                <a:latin typeface="Arial"/>
                <a:cs typeface="Arial"/>
              </a:rPr>
              <a:t>Τ</a:t>
            </a:r>
            <a:r>
              <a:rPr lang="en-US" sz="1600" dirty="0">
                <a:latin typeface="Arial"/>
                <a:cs typeface="Arial"/>
              </a:rPr>
              <a:t>α 2 π</a:t>
            </a:r>
            <a:r>
              <a:rPr lang="en-US" sz="1600" dirty="0" err="1">
                <a:latin typeface="Arial"/>
                <a:cs typeface="Arial"/>
              </a:rPr>
              <a:t>ρωτόκολλ</a:t>
            </a:r>
            <a:r>
              <a:rPr lang="en-US" sz="1600" dirty="0">
                <a:latin typeface="Arial"/>
                <a:cs typeface="Arial"/>
              </a:rPr>
              <a:t>α μπ</a:t>
            </a:r>
            <a:r>
              <a:rPr lang="en-US" sz="1600" dirty="0" err="1">
                <a:latin typeface="Arial"/>
                <a:cs typeface="Arial"/>
              </a:rPr>
              <a:t>ορούν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ν</a:t>
            </a:r>
            <a:r>
              <a:rPr lang="en-US" sz="1600" dirty="0">
                <a:latin typeface="Arial"/>
                <a:cs typeface="Arial"/>
              </a:rPr>
              <a:t>α α</a:t>
            </a:r>
            <a:r>
              <a:rPr lang="en-US" sz="1600" dirty="0" err="1">
                <a:latin typeface="Arial"/>
                <a:cs typeface="Arial"/>
              </a:rPr>
              <a:t>ντιστοιχήσουν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διευθύνεις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μετ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ξύ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τους</a:t>
            </a:r>
            <a:r>
              <a:rPr lang="en-US" sz="1600" dirty="0">
                <a:latin typeface="Arial"/>
                <a:cs typeface="Arial"/>
              </a:rPr>
              <a:t>.</a:t>
            </a:r>
            <a:endParaRPr dirty="0">
              <a:latin typeface="Arial"/>
              <a:cs typeface="Arial"/>
            </a:endParaRPr>
          </a:p>
          <a:p>
            <a:pPr algn="just">
              <a:lnSpc>
                <a:spcPct val="100000"/>
              </a:lnSpc>
            </a:pPr>
            <a:endParaRPr lang="en-US" sz="1600" dirty="0" smtClean="0">
              <a:latin typeface="Arial"/>
              <a:cs typeface="Arial"/>
            </a:endParaRPr>
          </a:p>
          <a:p>
            <a:pPr algn="just">
              <a:lnSpc>
                <a:spcPct val="100000"/>
              </a:lnSpc>
            </a:pPr>
            <a:r>
              <a:rPr lang="en-US" sz="1600" dirty="0" err="1" smtClean="0">
                <a:latin typeface="Arial"/>
                <a:cs typeface="Arial"/>
              </a:rPr>
              <a:t>Π.χ</a:t>
            </a:r>
            <a:r>
              <a:rPr lang="en-US" sz="1600" dirty="0">
                <a:latin typeface="Arial"/>
                <a:cs typeface="Arial"/>
              </a:rPr>
              <a:t>. </a:t>
            </a:r>
            <a:r>
              <a:rPr lang="en-US" sz="1600" dirty="0" err="1">
                <a:latin typeface="Arial"/>
                <a:cs typeface="Arial"/>
              </a:rPr>
              <a:t>Η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διεύθυνση</a:t>
            </a:r>
            <a:r>
              <a:rPr lang="en-US" sz="1600" dirty="0">
                <a:latin typeface="Arial"/>
                <a:cs typeface="Arial"/>
              </a:rPr>
              <a:t> IP 192.168.100.32 </a:t>
            </a:r>
            <a:r>
              <a:rPr lang="en-US" sz="1600" dirty="0" err="1">
                <a:latin typeface="Arial"/>
                <a:cs typeface="Arial"/>
              </a:rPr>
              <a:t>του</a:t>
            </a:r>
            <a:r>
              <a:rPr lang="en-US" sz="1600" dirty="0">
                <a:latin typeface="Arial"/>
                <a:cs typeface="Arial"/>
              </a:rPr>
              <a:t> IPv4 </a:t>
            </a:r>
            <a:r>
              <a:rPr lang="en-US" sz="1600" dirty="0" err="1">
                <a:latin typeface="Arial"/>
                <a:cs typeface="Arial"/>
              </a:rPr>
              <a:t>γίνετ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ι</a:t>
            </a:r>
            <a:r>
              <a:rPr lang="en-US" sz="1600" dirty="0">
                <a:latin typeface="Arial"/>
                <a:cs typeface="Arial"/>
              </a:rPr>
              <a:t> </a:t>
            </a:r>
            <a:endParaRPr lang="en-US" sz="1600" dirty="0" smtClean="0">
              <a:latin typeface="Arial"/>
              <a:cs typeface="Arial"/>
            </a:endParaRPr>
          </a:p>
          <a:p>
            <a:pPr algn="just">
              <a:lnSpc>
                <a:spcPct val="100000"/>
              </a:lnSpc>
            </a:pPr>
            <a:r>
              <a:rPr lang="en-US" sz="1600" dirty="0" smtClean="0">
                <a:latin typeface="Arial"/>
                <a:cs typeface="Arial"/>
              </a:rPr>
              <a:t>0000</a:t>
            </a:r>
            <a:r>
              <a:rPr lang="en-US" sz="1600" dirty="0">
                <a:latin typeface="Arial"/>
                <a:cs typeface="Arial"/>
              </a:rPr>
              <a:t>:0000:0000:0000:0000:0000:C0A8:6420 </a:t>
            </a:r>
            <a:endParaRPr dirty="0">
              <a:latin typeface="Arial"/>
              <a:cs typeface="Arial"/>
            </a:endParaRPr>
          </a:p>
          <a:p>
            <a:pPr algn="just">
              <a:lnSpc>
                <a:spcPct val="100000"/>
              </a:lnSpc>
            </a:pPr>
            <a:r>
              <a:rPr lang="en-US" sz="1600" dirty="0" err="1">
                <a:latin typeface="Arial"/>
                <a:cs typeface="Arial"/>
              </a:rPr>
              <a:t>ή</a:t>
            </a:r>
            <a:r>
              <a:rPr lang="en-US" sz="1600" dirty="0">
                <a:latin typeface="Arial"/>
                <a:cs typeface="Arial"/>
              </a:rPr>
              <a:t> </a:t>
            </a:r>
            <a:endParaRPr dirty="0">
              <a:latin typeface="Arial"/>
              <a:cs typeface="Arial"/>
            </a:endParaRPr>
          </a:p>
          <a:p>
            <a:pPr algn="just">
              <a:lnSpc>
                <a:spcPct val="100000"/>
              </a:lnSpc>
            </a:pPr>
            <a:r>
              <a:rPr lang="en-US" sz="1600" dirty="0">
                <a:latin typeface="Arial"/>
                <a:cs typeface="Arial"/>
              </a:rPr>
              <a:t>::C0A8:6420</a:t>
            </a:r>
            <a:endParaRPr dirty="0">
              <a:latin typeface="Arial"/>
              <a:cs typeface="Arial"/>
            </a:endParaRPr>
          </a:p>
          <a:p>
            <a:pPr algn="just">
              <a:lnSpc>
                <a:spcPct val="100000"/>
              </a:lnSpc>
            </a:pPr>
            <a:r>
              <a:rPr lang="en-US" sz="1600" dirty="0" err="1">
                <a:latin typeface="Arial"/>
                <a:cs typeface="Arial"/>
              </a:rPr>
              <a:t>στο</a:t>
            </a:r>
            <a:r>
              <a:rPr lang="en-US" sz="1600" dirty="0">
                <a:latin typeface="Arial"/>
                <a:cs typeface="Arial"/>
              </a:rPr>
              <a:t> IPv6.</a:t>
            </a:r>
            <a:endParaRPr dirty="0">
              <a:latin typeface="Arial"/>
              <a:cs typeface="Arial"/>
            </a:endParaRPr>
          </a:p>
          <a:p>
            <a:pPr algn="just">
              <a:lnSpc>
                <a:spcPct val="100000"/>
              </a:lnSpc>
            </a:pPr>
            <a:endParaRPr dirty="0"/>
          </a:p>
          <a:p>
            <a:pPr algn="just">
              <a:lnSpc>
                <a:spcPct val="100000"/>
              </a:lnSpc>
            </a:pPr>
            <a:endParaRPr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>
                <p:childTnLst>
                  <p:par>
                    <p:cTn id="3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TextShape 1"/>
          <p:cNvSpPr txBox="1"/>
          <p:nvPr/>
        </p:nvSpPr>
        <p:spPr>
          <a:xfrm>
            <a:off x="324884" y="365759"/>
            <a:ext cx="9406860" cy="948645"/>
          </a:xfrm>
          <a:prstGeom prst="rect">
            <a:avLst/>
          </a:prstGeom>
        </p:spPr>
        <p:txBody>
          <a:bodyPr wrap="none"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n-US" sz="2200" b="1" dirty="0"/>
              <a:t>Internet Protocol (IP) Address </a:t>
            </a:r>
            <a:r>
              <a:rPr lang="en-US" sz="2200" b="1" dirty="0" smtClean="0"/>
              <a:t>–</a:t>
            </a:r>
          </a:p>
          <a:p>
            <a:pPr algn="ctr">
              <a:lnSpc>
                <a:spcPct val="100000"/>
              </a:lnSpc>
            </a:pPr>
            <a:r>
              <a:rPr lang="en-US" sz="2200" b="1" dirty="0" smtClean="0"/>
              <a:t>Dynamic </a:t>
            </a:r>
            <a:r>
              <a:rPr lang="en-US" sz="2200" b="1" dirty="0"/>
              <a:t>Host Configuration Protocol (DHCP)</a:t>
            </a:r>
            <a:endParaRPr dirty="0"/>
          </a:p>
        </p:txBody>
      </p:sp>
      <p:sp>
        <p:nvSpPr>
          <p:cNvPr id="171" name="TextShape 2"/>
          <p:cNvSpPr txBox="1"/>
          <p:nvPr/>
        </p:nvSpPr>
        <p:spPr>
          <a:xfrm>
            <a:off x="324884" y="1005840"/>
            <a:ext cx="9567748" cy="5879160"/>
          </a:xfrm>
          <a:prstGeom prst="rect">
            <a:avLst/>
          </a:prstGeom>
        </p:spPr>
        <p:txBody>
          <a:bodyPr wrap="none" lIns="90000" tIns="45000" rIns="90000" bIns="45000"/>
          <a:lstStyle/>
          <a:p>
            <a:pPr algn="just">
              <a:lnSpc>
                <a:spcPct val="100000"/>
              </a:lnSpc>
            </a:pPr>
            <a:endParaRPr dirty="0">
              <a:latin typeface="Arial"/>
              <a:cs typeface="Arial"/>
            </a:endParaRPr>
          </a:p>
          <a:p>
            <a:pPr algn="just">
              <a:lnSpc>
                <a:spcPct val="100000"/>
              </a:lnSpc>
            </a:pPr>
            <a:r>
              <a:rPr lang="en-US" sz="1600" dirty="0" err="1">
                <a:latin typeface="Arial"/>
                <a:cs typeface="Arial"/>
              </a:rPr>
              <a:t>Αν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ο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υ</a:t>
            </a:r>
            <a:r>
              <a:rPr lang="en-US" sz="1600" dirty="0">
                <a:latin typeface="Arial"/>
                <a:cs typeface="Arial"/>
              </a:rPr>
              <a:t>π</a:t>
            </a:r>
            <a:r>
              <a:rPr lang="en-US" sz="1600" dirty="0" err="1">
                <a:latin typeface="Arial"/>
                <a:cs typeface="Arial"/>
              </a:rPr>
              <a:t>ολογιστής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χρησιμο</a:t>
            </a:r>
            <a:r>
              <a:rPr lang="en-US" sz="1600" dirty="0">
                <a:latin typeface="Arial"/>
                <a:cs typeface="Arial"/>
              </a:rPr>
              <a:t>π</a:t>
            </a:r>
            <a:r>
              <a:rPr lang="en-US" sz="1600" dirty="0" err="1">
                <a:latin typeface="Arial"/>
                <a:cs typeface="Arial"/>
              </a:rPr>
              <a:t>οιεί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δυν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μικό</a:t>
            </a:r>
            <a:r>
              <a:rPr lang="en-US" sz="1600" dirty="0">
                <a:latin typeface="Arial"/>
                <a:cs typeface="Arial"/>
              </a:rPr>
              <a:t> IP address, </a:t>
            </a:r>
            <a:r>
              <a:rPr lang="en-US" sz="1600" dirty="0" err="1">
                <a:latin typeface="Arial"/>
                <a:cs typeface="Arial"/>
              </a:rPr>
              <a:t>τότε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κάθε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φορά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μι</a:t>
            </a:r>
            <a:r>
              <a:rPr lang="en-US" sz="1600" dirty="0">
                <a:latin typeface="Arial"/>
                <a:cs typeface="Arial"/>
              </a:rPr>
              <a:t>α </a:t>
            </a:r>
            <a:r>
              <a:rPr lang="en-US" sz="1600" dirty="0" err="1">
                <a:latin typeface="Arial"/>
                <a:cs typeface="Arial"/>
              </a:rPr>
              <a:t>συσκευή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του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 smtClean="0">
                <a:latin typeface="Arial"/>
                <a:cs typeface="Arial"/>
              </a:rPr>
              <a:t>δικτύου</a:t>
            </a:r>
            <a:endParaRPr lang="en-US" sz="1600" dirty="0">
              <a:latin typeface="Arial"/>
              <a:cs typeface="Arial"/>
            </a:endParaRPr>
          </a:p>
          <a:p>
            <a:pPr algn="just">
              <a:lnSpc>
                <a:spcPct val="100000"/>
              </a:lnSpc>
            </a:pPr>
            <a:r>
              <a:rPr lang="en-US" sz="1600" dirty="0" err="1" smtClean="0">
                <a:latin typeface="Arial"/>
                <a:cs typeface="Arial"/>
              </a:rPr>
              <a:t>δίνει</a:t>
            </a:r>
            <a:r>
              <a:rPr lang="en-US" sz="1600" dirty="0" smtClean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στον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υ</a:t>
            </a:r>
            <a:r>
              <a:rPr lang="en-US" sz="1600" dirty="0">
                <a:latin typeface="Arial"/>
                <a:cs typeface="Arial"/>
              </a:rPr>
              <a:t>π</a:t>
            </a:r>
            <a:r>
              <a:rPr lang="en-US" sz="1600" dirty="0" err="1">
                <a:latin typeface="Arial"/>
                <a:cs typeface="Arial"/>
              </a:rPr>
              <a:t>ολογιστή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έν</a:t>
            </a:r>
            <a:r>
              <a:rPr lang="en-US" sz="1600" dirty="0">
                <a:latin typeface="Arial"/>
                <a:cs typeface="Arial"/>
              </a:rPr>
              <a:t>α </a:t>
            </a:r>
            <a:r>
              <a:rPr lang="en-US" sz="1600" dirty="0" err="1">
                <a:latin typeface="Arial"/>
                <a:cs typeface="Arial"/>
              </a:rPr>
              <a:t>δι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φορετικό</a:t>
            </a:r>
            <a:r>
              <a:rPr lang="en-US" sz="1600" dirty="0">
                <a:latin typeface="Arial"/>
                <a:cs typeface="Arial"/>
              </a:rPr>
              <a:t> (</a:t>
            </a:r>
            <a:r>
              <a:rPr lang="en-US" sz="1600" dirty="0" err="1">
                <a:latin typeface="Arial"/>
                <a:cs typeface="Arial"/>
              </a:rPr>
              <a:t>συνήθως</a:t>
            </a:r>
            <a:r>
              <a:rPr lang="en-US" sz="1600" dirty="0">
                <a:latin typeface="Arial"/>
                <a:cs typeface="Arial"/>
              </a:rPr>
              <a:t>) IP address, </a:t>
            </a:r>
            <a:r>
              <a:rPr lang="en-US" sz="1600" dirty="0" err="1">
                <a:latin typeface="Arial"/>
                <a:cs typeface="Arial"/>
              </a:rPr>
              <a:t>συνήθως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μέσω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του</a:t>
            </a:r>
            <a:r>
              <a:rPr lang="en-US" sz="1600" dirty="0">
                <a:latin typeface="Arial"/>
                <a:cs typeface="Arial"/>
              </a:rPr>
              <a:t> π</a:t>
            </a:r>
            <a:r>
              <a:rPr lang="en-US" sz="1600" dirty="0" err="1">
                <a:latin typeface="Arial"/>
                <a:cs typeface="Arial"/>
              </a:rPr>
              <a:t>ρωτοκόλλου</a:t>
            </a:r>
            <a:r>
              <a:rPr lang="en-US" sz="1600" dirty="0">
                <a:latin typeface="Arial"/>
                <a:cs typeface="Arial"/>
              </a:rPr>
              <a:t> DHCP .</a:t>
            </a:r>
            <a:endParaRPr dirty="0">
              <a:latin typeface="Arial"/>
              <a:cs typeface="Arial"/>
            </a:endParaRPr>
          </a:p>
          <a:p>
            <a:pPr algn="just">
              <a:lnSpc>
                <a:spcPct val="100000"/>
              </a:lnSpc>
            </a:pPr>
            <a:endParaRPr dirty="0">
              <a:latin typeface="Arial"/>
              <a:cs typeface="Arial"/>
            </a:endParaRPr>
          </a:p>
          <a:p>
            <a:pPr algn="just">
              <a:lnSpc>
                <a:spcPct val="100000"/>
              </a:lnSpc>
            </a:pPr>
            <a:r>
              <a:rPr lang="en-US" sz="1600" dirty="0" err="1">
                <a:latin typeface="Arial"/>
                <a:cs typeface="Arial"/>
              </a:rPr>
              <a:t>Κά</a:t>
            </a:r>
            <a:r>
              <a:rPr lang="en-US" sz="1600" dirty="0">
                <a:latin typeface="Arial"/>
                <a:cs typeface="Arial"/>
              </a:rPr>
              <a:t>π</a:t>
            </a:r>
            <a:r>
              <a:rPr lang="en-US" sz="1600" dirty="0" err="1">
                <a:latin typeface="Arial"/>
                <a:cs typeface="Arial"/>
              </a:rPr>
              <a:t>οι</a:t>
            </a:r>
            <a:r>
              <a:rPr lang="en-US" sz="1600" dirty="0">
                <a:latin typeface="Arial"/>
                <a:cs typeface="Arial"/>
              </a:rPr>
              <a:t>α </a:t>
            </a:r>
            <a:r>
              <a:rPr lang="en-US" sz="1600" dirty="0" err="1">
                <a:latin typeface="Arial"/>
                <a:cs typeface="Arial"/>
              </a:rPr>
              <a:t>συσκευή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του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δικτύου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τρέχει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έν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ν</a:t>
            </a:r>
            <a:r>
              <a:rPr lang="en-US" sz="1600" dirty="0">
                <a:latin typeface="Arial"/>
                <a:cs typeface="Arial"/>
              </a:rPr>
              <a:t> DHCP server </a:t>
            </a:r>
            <a:r>
              <a:rPr lang="en-US" sz="1600" dirty="0" err="1">
                <a:latin typeface="Arial"/>
                <a:cs typeface="Arial"/>
              </a:rPr>
              <a:t>ο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ο</a:t>
            </a:r>
            <a:r>
              <a:rPr lang="en-US" sz="1600" dirty="0">
                <a:latin typeface="Arial"/>
                <a:cs typeface="Arial"/>
              </a:rPr>
              <a:t>π</a:t>
            </a:r>
            <a:r>
              <a:rPr lang="en-US" sz="1600" dirty="0" err="1">
                <a:latin typeface="Arial"/>
                <a:cs typeface="Arial"/>
              </a:rPr>
              <a:t>οίος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είν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ι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υ</a:t>
            </a:r>
            <a:r>
              <a:rPr lang="en-US" sz="1600" dirty="0">
                <a:latin typeface="Arial"/>
                <a:cs typeface="Arial"/>
              </a:rPr>
              <a:t>π</a:t>
            </a:r>
            <a:r>
              <a:rPr lang="en-US" sz="1600" dirty="0" err="1">
                <a:latin typeface="Arial"/>
                <a:cs typeface="Arial"/>
              </a:rPr>
              <a:t>εύθυνος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γι</a:t>
            </a:r>
            <a:r>
              <a:rPr lang="en-US" sz="1600" dirty="0">
                <a:latin typeface="Arial"/>
                <a:cs typeface="Arial"/>
              </a:rPr>
              <a:t>α </a:t>
            </a:r>
            <a:r>
              <a:rPr lang="en-US" sz="1600" dirty="0" err="1" smtClean="0">
                <a:latin typeface="Arial"/>
                <a:cs typeface="Arial"/>
              </a:rPr>
              <a:t>ν</a:t>
            </a:r>
            <a:r>
              <a:rPr lang="en-US" sz="1600" dirty="0" smtClean="0">
                <a:latin typeface="Arial"/>
                <a:cs typeface="Arial"/>
              </a:rPr>
              <a:t>α</a:t>
            </a:r>
          </a:p>
          <a:p>
            <a:pPr algn="just">
              <a:lnSpc>
                <a:spcPct val="100000"/>
              </a:lnSpc>
            </a:pPr>
            <a:r>
              <a:rPr lang="en-US" sz="1600" dirty="0" err="1" smtClean="0">
                <a:latin typeface="Arial"/>
                <a:cs typeface="Arial"/>
              </a:rPr>
              <a:t>μοιράζει</a:t>
            </a:r>
            <a:r>
              <a:rPr lang="en-US" sz="1600" dirty="0" smtClean="0">
                <a:latin typeface="Arial"/>
                <a:cs typeface="Arial"/>
              </a:rPr>
              <a:t> </a:t>
            </a:r>
            <a:r>
              <a:rPr lang="en-US" sz="1600" dirty="0">
                <a:latin typeface="Arial"/>
                <a:cs typeface="Arial"/>
              </a:rPr>
              <a:t>IP addresses, </a:t>
            </a:r>
            <a:r>
              <a:rPr lang="en-US" sz="1600" dirty="0" err="1">
                <a:latin typeface="Arial"/>
                <a:cs typeface="Arial"/>
              </a:rPr>
              <a:t>δυν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μικά</a:t>
            </a:r>
            <a:r>
              <a:rPr lang="en-US" sz="1600" dirty="0">
                <a:latin typeface="Arial"/>
                <a:cs typeface="Arial"/>
              </a:rPr>
              <a:t>.</a:t>
            </a:r>
            <a:endParaRPr dirty="0">
              <a:latin typeface="Arial"/>
              <a:cs typeface="Arial"/>
            </a:endParaRPr>
          </a:p>
          <a:p>
            <a:pPr algn="just"/>
            <a:r>
              <a:rPr lang="en-US" b="1" i="1" u="sng" dirty="0" err="1">
                <a:latin typeface="Arial"/>
                <a:cs typeface="Arial"/>
              </a:rPr>
              <a:t>Ότ</a:t>
            </a:r>
            <a:r>
              <a:rPr lang="en-US" b="1" i="1" u="sng" dirty="0">
                <a:latin typeface="Arial"/>
                <a:cs typeface="Arial"/>
              </a:rPr>
              <a:t>α</a:t>
            </a:r>
            <a:r>
              <a:rPr lang="en-US" b="1" i="1" u="sng" dirty="0" err="1">
                <a:latin typeface="Arial"/>
                <a:cs typeface="Arial"/>
              </a:rPr>
              <a:t>ν</a:t>
            </a:r>
            <a:r>
              <a:rPr lang="en-US" b="1" i="1" u="sng" dirty="0">
                <a:latin typeface="Arial"/>
                <a:cs typeface="Arial"/>
              </a:rPr>
              <a:t> </a:t>
            </a:r>
            <a:r>
              <a:rPr lang="en-US" b="1" i="1" u="sng" dirty="0" err="1">
                <a:latin typeface="Arial"/>
                <a:cs typeface="Arial"/>
              </a:rPr>
              <a:t>συνδεόμ</a:t>
            </a:r>
            <a:r>
              <a:rPr lang="en-US" b="1" i="1" u="sng" dirty="0">
                <a:latin typeface="Arial"/>
                <a:cs typeface="Arial"/>
              </a:rPr>
              <a:t>α</a:t>
            </a:r>
            <a:r>
              <a:rPr lang="en-US" b="1" i="1" u="sng" dirty="0" err="1">
                <a:latin typeface="Arial"/>
                <a:cs typeface="Arial"/>
              </a:rPr>
              <a:t>στε</a:t>
            </a:r>
            <a:r>
              <a:rPr lang="en-US" b="1" i="1" u="sng" dirty="0">
                <a:latin typeface="Arial"/>
                <a:cs typeface="Arial"/>
              </a:rPr>
              <a:t> </a:t>
            </a:r>
            <a:r>
              <a:rPr lang="en-US" b="1" i="1" u="sng" dirty="0" err="1">
                <a:latin typeface="Arial"/>
                <a:cs typeface="Arial"/>
              </a:rPr>
              <a:t>στο</a:t>
            </a:r>
            <a:r>
              <a:rPr lang="en-US" b="1" i="1" u="sng" dirty="0">
                <a:latin typeface="Arial"/>
                <a:cs typeface="Arial"/>
              </a:rPr>
              <a:t> </a:t>
            </a:r>
            <a:r>
              <a:rPr lang="en-US" b="1" i="1" u="sng" dirty="0" err="1">
                <a:latin typeface="Arial"/>
                <a:cs typeface="Arial"/>
              </a:rPr>
              <a:t>δίκτυο</a:t>
            </a:r>
            <a:r>
              <a:rPr lang="en-US" b="1" i="1" u="sng" dirty="0">
                <a:latin typeface="Arial"/>
                <a:cs typeface="Arial"/>
              </a:rPr>
              <a:t>, </a:t>
            </a:r>
            <a:r>
              <a:rPr lang="en-US" b="1" i="1" u="sng" dirty="0" err="1">
                <a:latin typeface="Arial"/>
                <a:cs typeface="Arial"/>
              </a:rPr>
              <a:t>τρέχουμε</a:t>
            </a:r>
            <a:r>
              <a:rPr lang="en-US" b="1" i="1" u="sng" dirty="0">
                <a:latin typeface="Arial"/>
                <a:cs typeface="Arial"/>
              </a:rPr>
              <a:t> </a:t>
            </a:r>
            <a:r>
              <a:rPr lang="en-US" b="1" i="1" u="sng" dirty="0" err="1">
                <a:latin typeface="Arial"/>
                <a:cs typeface="Arial"/>
              </a:rPr>
              <a:t>έν</a:t>
            </a:r>
            <a:r>
              <a:rPr lang="en-US" b="1" i="1" u="sng" dirty="0">
                <a:latin typeface="Arial"/>
                <a:cs typeface="Arial"/>
              </a:rPr>
              <a:t>α</a:t>
            </a:r>
            <a:r>
              <a:rPr lang="en-US" b="1" i="1" u="sng" dirty="0" err="1">
                <a:latin typeface="Arial"/>
                <a:cs typeface="Arial"/>
              </a:rPr>
              <a:t>ν</a:t>
            </a:r>
            <a:r>
              <a:rPr lang="en-US" b="1" i="1" u="sng" dirty="0">
                <a:latin typeface="Arial"/>
                <a:cs typeface="Arial"/>
              </a:rPr>
              <a:t> DHCP client π</a:t>
            </a:r>
            <a:r>
              <a:rPr lang="en-US" b="1" i="1" u="sng" dirty="0" err="1">
                <a:latin typeface="Arial"/>
                <a:cs typeface="Arial"/>
              </a:rPr>
              <a:t>ου</a:t>
            </a:r>
            <a:r>
              <a:rPr lang="en-US" b="1" i="1" u="sng" dirty="0">
                <a:latin typeface="Arial"/>
                <a:cs typeface="Arial"/>
              </a:rPr>
              <a:t> </a:t>
            </a:r>
            <a:r>
              <a:rPr lang="en-US" b="1" i="1" u="sng" dirty="0" err="1" smtClean="0">
                <a:latin typeface="Arial"/>
                <a:cs typeface="Arial"/>
              </a:rPr>
              <a:t>ζητάει</a:t>
            </a:r>
            <a:endParaRPr lang="en-US" b="1" i="1" u="sng" dirty="0">
              <a:latin typeface="Arial"/>
              <a:cs typeface="Arial"/>
            </a:endParaRPr>
          </a:p>
          <a:p>
            <a:pPr algn="just"/>
            <a:r>
              <a:rPr lang="en-US" b="1" i="1" u="sng" dirty="0" smtClean="0">
                <a:latin typeface="Arial"/>
                <a:cs typeface="Arial"/>
              </a:rPr>
              <a:t>απ</a:t>
            </a:r>
            <a:r>
              <a:rPr lang="en-US" b="1" i="1" u="sng" dirty="0" err="1" smtClean="0">
                <a:latin typeface="Arial"/>
                <a:cs typeface="Arial"/>
              </a:rPr>
              <a:t>ό</a:t>
            </a:r>
            <a:r>
              <a:rPr lang="en-US" b="1" i="1" u="sng" dirty="0" smtClean="0">
                <a:latin typeface="Arial"/>
                <a:cs typeface="Arial"/>
              </a:rPr>
              <a:t> </a:t>
            </a:r>
            <a:r>
              <a:rPr lang="en-US" b="1" i="1" u="sng" dirty="0" err="1">
                <a:latin typeface="Arial"/>
                <a:cs typeface="Arial"/>
              </a:rPr>
              <a:t>τον</a:t>
            </a:r>
            <a:r>
              <a:rPr lang="en-US" b="1" i="1" u="sng" dirty="0">
                <a:latin typeface="Arial"/>
                <a:cs typeface="Arial"/>
              </a:rPr>
              <a:t> DHCP server </a:t>
            </a:r>
            <a:r>
              <a:rPr lang="en-US" b="1" i="1" u="sng" dirty="0" err="1">
                <a:latin typeface="Arial"/>
                <a:cs typeface="Arial"/>
              </a:rPr>
              <a:t>μι</a:t>
            </a:r>
            <a:r>
              <a:rPr lang="en-US" b="1" i="1" u="sng" dirty="0">
                <a:latin typeface="Arial"/>
                <a:cs typeface="Arial"/>
              </a:rPr>
              <a:t>α </a:t>
            </a:r>
            <a:r>
              <a:rPr lang="en-US" b="1" i="1" u="sng" dirty="0" err="1">
                <a:latin typeface="Arial"/>
                <a:cs typeface="Arial"/>
              </a:rPr>
              <a:t>σειρά</a:t>
            </a:r>
            <a:r>
              <a:rPr lang="en-US" b="1" i="1" u="sng" dirty="0">
                <a:latin typeface="Arial"/>
                <a:cs typeface="Arial"/>
              </a:rPr>
              <a:t> απ</a:t>
            </a:r>
            <a:r>
              <a:rPr lang="en-US" b="1" i="1" u="sng" dirty="0" err="1">
                <a:latin typeface="Arial"/>
                <a:cs typeface="Arial"/>
              </a:rPr>
              <a:t>ό</a:t>
            </a:r>
            <a:r>
              <a:rPr lang="en-US" b="1" i="1" u="sng" dirty="0">
                <a:latin typeface="Arial"/>
                <a:cs typeface="Arial"/>
              </a:rPr>
              <a:t> π</a:t>
            </a:r>
            <a:r>
              <a:rPr lang="en-US" b="1" i="1" u="sng" dirty="0" err="1">
                <a:latin typeface="Arial"/>
                <a:cs typeface="Arial"/>
              </a:rPr>
              <a:t>ληροφορίες</a:t>
            </a:r>
            <a:r>
              <a:rPr lang="en-US" b="1" i="1" u="sng" dirty="0">
                <a:latin typeface="Arial"/>
                <a:cs typeface="Arial"/>
              </a:rPr>
              <a:t> </a:t>
            </a:r>
            <a:r>
              <a:rPr lang="en-US" b="1" i="1" u="sng" dirty="0" err="1">
                <a:latin typeface="Arial"/>
                <a:cs typeface="Arial"/>
              </a:rPr>
              <a:t>γι</a:t>
            </a:r>
            <a:r>
              <a:rPr lang="en-US" b="1" i="1" u="sng" dirty="0">
                <a:latin typeface="Arial"/>
                <a:cs typeface="Arial"/>
              </a:rPr>
              <a:t>α </a:t>
            </a:r>
            <a:r>
              <a:rPr lang="en-US" b="1" i="1" u="sng" dirty="0" err="1">
                <a:latin typeface="Arial"/>
                <a:cs typeface="Arial"/>
              </a:rPr>
              <a:t>ν</a:t>
            </a:r>
            <a:r>
              <a:rPr lang="en-US" b="1" i="1" u="sng" dirty="0">
                <a:latin typeface="Arial"/>
                <a:cs typeface="Arial"/>
              </a:rPr>
              <a:t>α απ</a:t>
            </a:r>
            <a:r>
              <a:rPr lang="en-US" b="1" i="1" u="sng" dirty="0" err="1">
                <a:latin typeface="Arial"/>
                <a:cs typeface="Arial"/>
              </a:rPr>
              <a:t>οκτήσει</a:t>
            </a:r>
            <a:r>
              <a:rPr lang="en-US" b="1" i="1" u="sng" dirty="0">
                <a:latin typeface="Arial"/>
                <a:cs typeface="Arial"/>
              </a:rPr>
              <a:t> IP address</a:t>
            </a:r>
            <a:r>
              <a:rPr lang="en-US" b="1" i="1" u="sng" dirty="0" smtClean="0">
                <a:latin typeface="Arial"/>
                <a:cs typeface="Arial"/>
              </a:rPr>
              <a:t>,</a:t>
            </a:r>
          </a:p>
          <a:p>
            <a:pPr algn="just"/>
            <a:r>
              <a:rPr lang="en-US" b="1" i="1" u="sng" dirty="0" smtClean="0">
                <a:latin typeface="Arial"/>
                <a:cs typeface="Arial"/>
              </a:rPr>
              <a:t>subnet </a:t>
            </a:r>
            <a:r>
              <a:rPr lang="en-US" b="1" i="1" u="sng" dirty="0">
                <a:latin typeface="Arial"/>
                <a:cs typeface="Arial"/>
              </a:rPr>
              <a:t>mask, network gateway, name server </a:t>
            </a:r>
            <a:r>
              <a:rPr lang="en-US" b="1" i="1" u="sng" dirty="0" smtClean="0">
                <a:latin typeface="Arial"/>
                <a:cs typeface="Arial"/>
              </a:rPr>
              <a:t>addresses</a:t>
            </a:r>
            <a:r>
              <a:rPr lang="en-US" dirty="0" smtClean="0">
                <a:latin typeface="Arial"/>
                <a:cs typeface="Arial"/>
              </a:rPr>
              <a:t>.</a:t>
            </a:r>
            <a:endParaRPr lang="en-US" sz="1600" dirty="0">
              <a:latin typeface="Arial"/>
              <a:cs typeface="Arial"/>
            </a:endParaRPr>
          </a:p>
          <a:p>
            <a:pPr algn="just"/>
            <a:r>
              <a:rPr lang="en-US" sz="1600" dirty="0" err="1" smtClean="0">
                <a:latin typeface="Arial"/>
                <a:cs typeface="Arial"/>
              </a:rPr>
              <a:t>Αυτά</a:t>
            </a:r>
            <a:r>
              <a:rPr lang="en-US" sz="1600" dirty="0" smtClean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γίνοντ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ι</a:t>
            </a:r>
            <a:r>
              <a:rPr lang="en-US" sz="1600" dirty="0">
                <a:latin typeface="Arial"/>
                <a:cs typeface="Arial"/>
              </a:rPr>
              <a:t> α</a:t>
            </a:r>
            <a:r>
              <a:rPr lang="en-US" sz="1600" dirty="0" err="1">
                <a:latin typeface="Arial"/>
                <a:cs typeface="Arial"/>
              </a:rPr>
              <a:t>υτόμ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τ</a:t>
            </a:r>
            <a:r>
              <a:rPr lang="en-US" sz="1600" dirty="0">
                <a:latin typeface="Arial"/>
                <a:cs typeface="Arial"/>
              </a:rPr>
              <a:t>α απ</a:t>
            </a:r>
            <a:r>
              <a:rPr lang="en-US" sz="1600" dirty="0" err="1">
                <a:latin typeface="Arial"/>
                <a:cs typeface="Arial"/>
              </a:rPr>
              <a:t>ό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τον</a:t>
            </a:r>
            <a:r>
              <a:rPr lang="en-US" sz="1600" dirty="0">
                <a:latin typeface="Arial"/>
                <a:cs typeface="Arial"/>
              </a:rPr>
              <a:t> DHCP server, </a:t>
            </a:r>
            <a:r>
              <a:rPr lang="en-US" sz="1600" dirty="0" err="1">
                <a:latin typeface="Arial"/>
                <a:cs typeface="Arial"/>
              </a:rPr>
              <a:t>χωρίς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ν</a:t>
            </a:r>
            <a:r>
              <a:rPr lang="en-US" sz="1600" dirty="0">
                <a:latin typeface="Arial"/>
                <a:cs typeface="Arial"/>
              </a:rPr>
              <a:t>α </a:t>
            </a:r>
            <a:r>
              <a:rPr lang="en-US" sz="1600" dirty="0" err="1">
                <a:latin typeface="Arial"/>
                <a:cs typeface="Arial"/>
              </a:rPr>
              <a:t>χρειάζετ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ι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η</a:t>
            </a:r>
            <a:r>
              <a:rPr lang="en-US" sz="1600" dirty="0">
                <a:latin typeface="Arial"/>
                <a:cs typeface="Arial"/>
              </a:rPr>
              <a:t> πα</a:t>
            </a:r>
            <a:r>
              <a:rPr lang="en-US" sz="1600" dirty="0" err="1">
                <a:latin typeface="Arial"/>
                <a:cs typeface="Arial"/>
              </a:rPr>
              <a:t>ρέμ</a:t>
            </a:r>
            <a:r>
              <a:rPr lang="en-US" sz="1600" dirty="0">
                <a:latin typeface="Arial"/>
                <a:cs typeface="Arial"/>
              </a:rPr>
              <a:t>βα</a:t>
            </a:r>
            <a:r>
              <a:rPr lang="en-US" sz="1600" dirty="0" err="1">
                <a:latin typeface="Arial"/>
                <a:cs typeface="Arial"/>
              </a:rPr>
              <a:t>ση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 smtClean="0">
                <a:latin typeface="Arial"/>
                <a:cs typeface="Arial"/>
              </a:rPr>
              <a:t>του</a:t>
            </a:r>
            <a:endParaRPr lang="en-US" sz="1600" dirty="0">
              <a:latin typeface="Arial"/>
              <a:cs typeface="Arial"/>
            </a:endParaRPr>
          </a:p>
          <a:p>
            <a:pPr algn="just"/>
            <a:r>
              <a:rPr lang="en-US" sz="1600" dirty="0" smtClean="0">
                <a:latin typeface="Arial"/>
                <a:cs typeface="Arial"/>
              </a:rPr>
              <a:t>Network </a:t>
            </a:r>
            <a:r>
              <a:rPr lang="en-US" sz="1600" dirty="0">
                <a:latin typeface="Arial"/>
                <a:cs typeface="Arial"/>
              </a:rPr>
              <a:t>administrator.</a:t>
            </a:r>
            <a:endParaRPr dirty="0">
              <a:latin typeface="Arial"/>
              <a:cs typeface="Arial"/>
            </a:endParaRPr>
          </a:p>
          <a:p>
            <a:pPr algn="just"/>
            <a:endParaRPr dirty="0">
              <a:latin typeface="Arial"/>
              <a:cs typeface="Arial"/>
            </a:endParaRPr>
          </a:p>
          <a:p>
            <a:pPr algn="just"/>
            <a:r>
              <a:rPr lang="en-US" sz="1600" dirty="0">
                <a:latin typeface="Arial"/>
                <a:cs typeface="Arial"/>
              </a:rPr>
              <a:t>DNS: Domain name System. </a:t>
            </a:r>
            <a:r>
              <a:rPr lang="en-US" sz="1600" dirty="0" err="1">
                <a:latin typeface="Arial"/>
                <a:cs typeface="Arial"/>
              </a:rPr>
              <a:t>Αντιστοιχεί</a:t>
            </a:r>
            <a:r>
              <a:rPr lang="en-US" sz="1600" dirty="0">
                <a:latin typeface="Arial"/>
                <a:cs typeface="Arial"/>
              </a:rPr>
              <a:t> IP addresses </a:t>
            </a:r>
            <a:r>
              <a:rPr lang="en-US" sz="1600" dirty="0" err="1">
                <a:latin typeface="Arial"/>
                <a:cs typeface="Arial"/>
              </a:rPr>
              <a:t>με</a:t>
            </a:r>
            <a:r>
              <a:rPr lang="en-US" sz="1600" dirty="0">
                <a:latin typeface="Arial"/>
                <a:cs typeface="Arial"/>
              </a:rPr>
              <a:t> domain names.</a:t>
            </a:r>
            <a:endParaRPr dirty="0">
              <a:latin typeface="Arial"/>
              <a:cs typeface="Arial"/>
            </a:endParaRPr>
          </a:p>
          <a:p>
            <a:pPr algn="just"/>
            <a:r>
              <a:rPr lang="en-US" sz="1600" dirty="0" err="1">
                <a:latin typeface="Arial"/>
                <a:cs typeface="Arial"/>
              </a:rPr>
              <a:t>Π.χ</a:t>
            </a:r>
            <a:r>
              <a:rPr lang="en-US" sz="1600" dirty="0">
                <a:latin typeface="Arial"/>
                <a:cs typeface="Arial"/>
              </a:rPr>
              <a:t>. </a:t>
            </a:r>
            <a:r>
              <a:rPr lang="en-US" sz="1600" dirty="0" err="1">
                <a:latin typeface="Arial"/>
                <a:cs typeface="Arial"/>
              </a:rPr>
              <a:t>Η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διεύθυνση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>
                <a:latin typeface="Arial"/>
                <a:cs typeface="Arial"/>
                <a:hlinkClick r:id="rId2"/>
              </a:rPr>
              <a:t>www.example.com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είν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ι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το</a:t>
            </a:r>
            <a:r>
              <a:rPr lang="en-US" sz="1600" dirty="0">
                <a:latin typeface="Arial"/>
                <a:cs typeface="Arial"/>
              </a:rPr>
              <a:t> domain name. </a:t>
            </a:r>
            <a:r>
              <a:rPr lang="en-US" sz="1600" dirty="0" err="1">
                <a:latin typeface="Arial"/>
                <a:cs typeface="Arial"/>
              </a:rPr>
              <a:t>Έχει</a:t>
            </a:r>
            <a:r>
              <a:rPr lang="en-US" sz="1600" dirty="0">
                <a:latin typeface="Arial"/>
                <a:cs typeface="Arial"/>
              </a:rPr>
              <a:t> IP address 198.105.232.4.</a:t>
            </a:r>
            <a:endParaRPr dirty="0">
              <a:latin typeface="Arial"/>
              <a:cs typeface="Arial"/>
            </a:endParaRPr>
          </a:p>
          <a:p>
            <a:pPr algn="just"/>
            <a:endParaRPr dirty="0">
              <a:latin typeface="Arial"/>
              <a:cs typeface="Arial"/>
            </a:endParaRPr>
          </a:p>
          <a:p>
            <a:pPr algn="just"/>
            <a:r>
              <a:rPr lang="en-US" sz="1600" dirty="0" err="1">
                <a:latin typeface="Arial"/>
                <a:cs typeface="Arial"/>
              </a:rPr>
              <a:t>Ότ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ν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ζητάμε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μι</a:t>
            </a:r>
            <a:r>
              <a:rPr lang="en-US" sz="1600" dirty="0">
                <a:latin typeface="Arial"/>
                <a:cs typeface="Arial"/>
              </a:rPr>
              <a:t>α </a:t>
            </a:r>
            <a:r>
              <a:rPr lang="en-US" sz="1600" dirty="0" err="1">
                <a:latin typeface="Arial"/>
                <a:cs typeface="Arial"/>
              </a:rPr>
              <a:t>ιστοσελίδ</a:t>
            </a:r>
            <a:r>
              <a:rPr lang="en-US" sz="1600" dirty="0">
                <a:latin typeface="Arial"/>
                <a:cs typeface="Arial"/>
              </a:rPr>
              <a:t>α, </a:t>
            </a:r>
            <a:r>
              <a:rPr lang="en-US" sz="1600" dirty="0" err="1">
                <a:latin typeface="Arial"/>
                <a:cs typeface="Arial"/>
              </a:rPr>
              <a:t>συνήθως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γράφουμε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το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όνομά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της</a:t>
            </a:r>
            <a:r>
              <a:rPr lang="en-US" sz="1600" dirty="0">
                <a:latin typeface="Arial"/>
                <a:cs typeface="Arial"/>
              </a:rPr>
              <a:t> (domain name) </a:t>
            </a:r>
            <a:r>
              <a:rPr lang="en-US" sz="1600" dirty="0" err="1">
                <a:latin typeface="Arial"/>
                <a:cs typeface="Arial"/>
              </a:rPr>
              <a:t>κ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ι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όχι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το</a:t>
            </a:r>
            <a:r>
              <a:rPr lang="en-US" sz="1600" dirty="0">
                <a:latin typeface="Arial"/>
                <a:cs typeface="Arial"/>
              </a:rPr>
              <a:t> IP address </a:t>
            </a:r>
            <a:r>
              <a:rPr lang="en-US" sz="1600" dirty="0" err="1" smtClean="0">
                <a:latin typeface="Arial"/>
                <a:cs typeface="Arial"/>
              </a:rPr>
              <a:t>της</a:t>
            </a:r>
            <a:r>
              <a:rPr lang="en-US" sz="1600" dirty="0" smtClean="0">
                <a:latin typeface="Arial"/>
                <a:cs typeface="Arial"/>
              </a:rPr>
              <a:t>.</a:t>
            </a:r>
          </a:p>
          <a:p>
            <a:pPr algn="just"/>
            <a:r>
              <a:rPr lang="en-US" sz="1600" dirty="0" err="1" smtClean="0">
                <a:latin typeface="Arial"/>
                <a:cs typeface="Arial"/>
              </a:rPr>
              <a:t>Ορίζουμε</a:t>
            </a:r>
            <a:r>
              <a:rPr lang="en-US" sz="1600" dirty="0" smtClean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έν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ν</a:t>
            </a:r>
            <a:r>
              <a:rPr lang="en-US" sz="1600" dirty="0">
                <a:latin typeface="Arial"/>
                <a:cs typeface="Arial"/>
              </a:rPr>
              <a:t> DNS Server </a:t>
            </a:r>
            <a:r>
              <a:rPr lang="en-US" sz="1600" dirty="0" err="1">
                <a:latin typeface="Arial"/>
                <a:cs typeface="Arial"/>
              </a:rPr>
              <a:t>κ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ι</a:t>
            </a:r>
            <a:r>
              <a:rPr lang="en-US" sz="1600" dirty="0">
                <a:latin typeface="Arial"/>
                <a:cs typeface="Arial"/>
              </a:rPr>
              <a:t> α</a:t>
            </a:r>
            <a:r>
              <a:rPr lang="en-US" sz="1600" dirty="0" err="1">
                <a:latin typeface="Arial"/>
                <a:cs typeface="Arial"/>
              </a:rPr>
              <a:t>υτός</a:t>
            </a:r>
            <a:r>
              <a:rPr lang="en-US" sz="1600" dirty="0">
                <a:latin typeface="Arial"/>
                <a:cs typeface="Arial"/>
              </a:rPr>
              <a:t> π</a:t>
            </a:r>
            <a:r>
              <a:rPr lang="en-US" sz="1600" dirty="0" err="1">
                <a:latin typeface="Arial"/>
                <a:cs typeface="Arial"/>
              </a:rPr>
              <a:t>ροσ</a:t>
            </a:r>
            <a:r>
              <a:rPr lang="en-US" sz="1600" dirty="0">
                <a:latin typeface="Arial"/>
                <a:cs typeface="Arial"/>
              </a:rPr>
              <a:t>πα</a:t>
            </a:r>
            <a:r>
              <a:rPr lang="en-US" sz="1600" dirty="0" err="1">
                <a:latin typeface="Arial"/>
                <a:cs typeface="Arial"/>
              </a:rPr>
              <a:t>θεί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ν</a:t>
            </a:r>
            <a:r>
              <a:rPr lang="en-US" sz="1600" dirty="0">
                <a:latin typeface="Arial"/>
                <a:cs typeface="Arial"/>
              </a:rPr>
              <a:t>α </a:t>
            </a:r>
            <a:r>
              <a:rPr lang="en-US" sz="1600" dirty="0" err="1">
                <a:latin typeface="Arial"/>
                <a:cs typeface="Arial"/>
              </a:rPr>
              <a:t>κάνει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την</a:t>
            </a:r>
            <a:r>
              <a:rPr lang="en-US" sz="1600" dirty="0">
                <a:latin typeface="Arial"/>
                <a:cs typeface="Arial"/>
              </a:rPr>
              <a:t> α</a:t>
            </a:r>
            <a:r>
              <a:rPr lang="en-US" sz="1600" dirty="0" err="1">
                <a:latin typeface="Arial"/>
                <a:cs typeface="Arial"/>
              </a:rPr>
              <a:t>ντιστοίχιση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του</a:t>
            </a:r>
            <a:r>
              <a:rPr lang="en-US" sz="1600" dirty="0">
                <a:latin typeface="Arial"/>
                <a:cs typeface="Arial"/>
              </a:rPr>
              <a:t> domain </a:t>
            </a:r>
            <a:r>
              <a:rPr lang="en-US" sz="1600" dirty="0" smtClean="0">
                <a:latin typeface="Arial"/>
                <a:cs typeface="Arial"/>
              </a:rPr>
              <a:t>name</a:t>
            </a:r>
          </a:p>
          <a:p>
            <a:pPr algn="just"/>
            <a:r>
              <a:rPr lang="en-US" sz="1600" dirty="0" err="1" smtClean="0">
                <a:latin typeface="Arial"/>
                <a:cs typeface="Arial"/>
              </a:rPr>
              <a:t>με</a:t>
            </a:r>
            <a:r>
              <a:rPr lang="en-US" sz="1600" dirty="0" smtClean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το</a:t>
            </a:r>
            <a:r>
              <a:rPr lang="en-US" sz="1600" dirty="0">
                <a:latin typeface="Arial"/>
                <a:cs typeface="Arial"/>
              </a:rPr>
              <a:t> IP address. </a:t>
            </a:r>
            <a:r>
              <a:rPr lang="en-US" sz="1600" dirty="0" err="1">
                <a:latin typeface="Arial"/>
                <a:cs typeface="Arial"/>
              </a:rPr>
              <a:t>Αν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δεν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έχει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την</a:t>
            </a:r>
            <a:r>
              <a:rPr lang="en-US" sz="1600" dirty="0">
                <a:latin typeface="Arial"/>
                <a:cs typeface="Arial"/>
              </a:rPr>
              <a:t> π</a:t>
            </a:r>
            <a:r>
              <a:rPr lang="en-US" sz="1600" dirty="0" err="1">
                <a:latin typeface="Arial"/>
                <a:cs typeface="Arial"/>
              </a:rPr>
              <a:t>ληροφορί</a:t>
            </a:r>
            <a:r>
              <a:rPr lang="en-US" sz="1600" dirty="0">
                <a:latin typeface="Arial"/>
                <a:cs typeface="Arial"/>
              </a:rPr>
              <a:t>α, </a:t>
            </a:r>
            <a:r>
              <a:rPr lang="en-US" sz="1600" dirty="0" err="1">
                <a:latin typeface="Arial"/>
                <a:cs typeface="Arial"/>
              </a:rPr>
              <a:t>την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ζητάει</a:t>
            </a:r>
            <a:r>
              <a:rPr lang="en-US" sz="1600" dirty="0">
                <a:latin typeface="Arial"/>
                <a:cs typeface="Arial"/>
              </a:rPr>
              <a:t> απ</a:t>
            </a:r>
            <a:r>
              <a:rPr lang="en-US" sz="1600" dirty="0" err="1">
                <a:latin typeface="Arial"/>
                <a:cs typeface="Arial"/>
              </a:rPr>
              <a:t>ό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άλλους</a:t>
            </a:r>
            <a:r>
              <a:rPr lang="en-US" sz="1600" dirty="0">
                <a:latin typeface="Arial"/>
                <a:cs typeface="Arial"/>
              </a:rPr>
              <a:t> DNS Servers,  </a:t>
            </a:r>
            <a:r>
              <a:rPr lang="en-US" sz="1600" dirty="0" err="1">
                <a:latin typeface="Arial"/>
                <a:cs typeface="Arial"/>
              </a:rPr>
              <a:t>μέχρι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ν</a:t>
            </a:r>
            <a:r>
              <a:rPr lang="en-US" sz="1600" dirty="0">
                <a:latin typeface="Arial"/>
                <a:cs typeface="Arial"/>
              </a:rPr>
              <a:t>α β</a:t>
            </a:r>
            <a:r>
              <a:rPr lang="en-US" sz="1600" dirty="0" err="1">
                <a:latin typeface="Arial"/>
                <a:cs typeface="Arial"/>
              </a:rPr>
              <a:t>ρεθεί</a:t>
            </a:r>
            <a:r>
              <a:rPr lang="en-US" sz="1600" dirty="0">
                <a:latin typeface="Arial"/>
                <a:cs typeface="Arial"/>
              </a:rPr>
              <a:t>.</a:t>
            </a:r>
            <a:endParaRPr dirty="0">
              <a:latin typeface="Arial"/>
              <a:cs typeface="Arial"/>
            </a:endParaRPr>
          </a:p>
          <a:p>
            <a:pPr algn="just"/>
            <a:endParaRPr dirty="0">
              <a:latin typeface="Arial"/>
              <a:cs typeface="Arial"/>
            </a:endParaRPr>
          </a:p>
          <a:p>
            <a:pPr algn="just"/>
            <a:r>
              <a:rPr lang="en-US" sz="1600" dirty="0" err="1">
                <a:latin typeface="Arial"/>
                <a:cs typeface="Arial"/>
              </a:rPr>
              <a:t>Το</a:t>
            </a:r>
            <a:r>
              <a:rPr lang="en-US" sz="1600" dirty="0">
                <a:latin typeface="Arial"/>
                <a:cs typeface="Arial"/>
              </a:rPr>
              <a:t> Internet </a:t>
            </a:r>
            <a:r>
              <a:rPr lang="en-US" sz="1600" dirty="0" err="1">
                <a:latin typeface="Arial"/>
                <a:cs typeface="Arial"/>
              </a:rPr>
              <a:t>χρησιμο</a:t>
            </a:r>
            <a:r>
              <a:rPr lang="en-US" sz="1600" dirty="0">
                <a:latin typeface="Arial"/>
                <a:cs typeface="Arial"/>
              </a:rPr>
              <a:t>π</a:t>
            </a:r>
            <a:r>
              <a:rPr lang="en-US" sz="1600" dirty="0" err="1">
                <a:latin typeface="Arial"/>
                <a:cs typeface="Arial"/>
              </a:rPr>
              <a:t>οιεί</a:t>
            </a:r>
            <a:r>
              <a:rPr lang="en-US" sz="1600" dirty="0">
                <a:latin typeface="Arial"/>
                <a:cs typeface="Arial"/>
              </a:rPr>
              <a:t> IP addresses </a:t>
            </a:r>
            <a:r>
              <a:rPr lang="en-US" sz="1600" dirty="0" err="1">
                <a:latin typeface="Arial"/>
                <a:cs typeface="Arial"/>
              </a:rPr>
              <a:t>κ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ι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όχι</a:t>
            </a:r>
            <a:r>
              <a:rPr lang="en-US" sz="1600" dirty="0">
                <a:latin typeface="Arial"/>
                <a:cs typeface="Arial"/>
              </a:rPr>
              <a:t> domain names. </a:t>
            </a:r>
            <a:r>
              <a:rPr lang="en-US" sz="1600" dirty="0" err="1">
                <a:latin typeface="Arial"/>
                <a:cs typeface="Arial"/>
              </a:rPr>
              <a:t>Άρ</a:t>
            </a:r>
            <a:r>
              <a:rPr lang="en-US" sz="1600" dirty="0">
                <a:latin typeface="Arial"/>
                <a:cs typeface="Arial"/>
              </a:rPr>
              <a:t>α </a:t>
            </a:r>
            <a:r>
              <a:rPr lang="en-US" sz="1600" dirty="0" err="1">
                <a:latin typeface="Arial"/>
                <a:cs typeface="Arial"/>
              </a:rPr>
              <a:t>είν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ι</a:t>
            </a:r>
            <a:r>
              <a:rPr lang="en-US" sz="1600" dirty="0">
                <a:latin typeface="Arial"/>
                <a:cs typeface="Arial"/>
              </a:rPr>
              <a:t> απα</a:t>
            </a:r>
            <a:r>
              <a:rPr lang="en-US" sz="1600" dirty="0" err="1">
                <a:latin typeface="Arial"/>
                <a:cs typeface="Arial"/>
              </a:rPr>
              <a:t>ρ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ίτητη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η</a:t>
            </a:r>
            <a:r>
              <a:rPr lang="en-US" sz="1600" dirty="0">
                <a:latin typeface="Arial"/>
                <a:cs typeface="Arial"/>
              </a:rPr>
              <a:t> α</a:t>
            </a:r>
            <a:r>
              <a:rPr lang="en-US" sz="1600" dirty="0" err="1">
                <a:latin typeface="Arial"/>
                <a:cs typeface="Arial"/>
              </a:rPr>
              <a:t>ντιστοίχιση</a:t>
            </a:r>
            <a:r>
              <a:rPr lang="en-US" sz="1600" dirty="0">
                <a:latin typeface="Arial"/>
                <a:cs typeface="Arial"/>
              </a:rPr>
              <a:t>.</a:t>
            </a:r>
            <a:endParaRPr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>
                <p:childTnLst>
                  <p:par>
                    <p:cTn id="3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TextShape 1"/>
          <p:cNvSpPr txBox="1"/>
          <p:nvPr/>
        </p:nvSpPr>
        <p:spPr>
          <a:xfrm>
            <a:off x="1554480" y="365760"/>
            <a:ext cx="7040880" cy="715320"/>
          </a:xfrm>
          <a:prstGeom prst="rect">
            <a:avLst/>
          </a:prstGeom>
        </p:spPr>
        <p:txBody>
          <a:bodyPr wrap="none"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n-US" sz="2200" b="1"/>
              <a:t>Internet Protocol (IP) Address – Anonymous proxy server</a:t>
            </a:r>
            <a:endParaRPr/>
          </a:p>
        </p:txBody>
      </p:sp>
      <p:sp>
        <p:nvSpPr>
          <p:cNvPr id="173" name="TextShape 2"/>
          <p:cNvSpPr txBox="1"/>
          <p:nvPr/>
        </p:nvSpPr>
        <p:spPr>
          <a:xfrm>
            <a:off x="167105" y="1097280"/>
            <a:ext cx="9625263" cy="2834640"/>
          </a:xfrm>
          <a:prstGeom prst="rect">
            <a:avLst/>
          </a:prstGeom>
        </p:spPr>
        <p:txBody>
          <a:bodyPr wrap="none" lIns="90000" tIns="45000" rIns="90000" bIns="45000"/>
          <a:lstStyle/>
          <a:p>
            <a:pPr algn="just">
              <a:lnSpc>
                <a:spcPct val="100000"/>
              </a:lnSpc>
            </a:pPr>
            <a:r>
              <a:rPr lang="en-US" sz="1600" dirty="0" err="1">
                <a:latin typeface="Arial"/>
                <a:cs typeface="Arial"/>
              </a:rPr>
              <a:t>Ὀτ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ν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ε</a:t>
            </a:r>
            <a:r>
              <a:rPr lang="en-US" sz="1600" dirty="0">
                <a:latin typeface="Arial"/>
                <a:cs typeface="Arial"/>
              </a:rPr>
              <a:t>π</a:t>
            </a:r>
            <a:r>
              <a:rPr lang="en-US" sz="1600" dirty="0" err="1">
                <a:latin typeface="Arial"/>
                <a:cs typeface="Arial"/>
              </a:rPr>
              <a:t>ικοινωνούμε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στο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δίκτυο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με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άλλους</a:t>
            </a:r>
            <a:r>
              <a:rPr lang="en-US" sz="1600" dirty="0">
                <a:latin typeface="Arial"/>
                <a:cs typeface="Arial"/>
              </a:rPr>
              <a:t> Servers, </a:t>
            </a:r>
            <a:r>
              <a:rPr lang="en-US" sz="1600" dirty="0" err="1">
                <a:latin typeface="Arial"/>
                <a:cs typeface="Arial"/>
              </a:rPr>
              <a:t>δίνουμε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τ</a:t>
            </a:r>
            <a:r>
              <a:rPr lang="en-US" sz="1600" dirty="0">
                <a:latin typeface="Arial"/>
                <a:cs typeface="Arial"/>
              </a:rPr>
              <a:t>α </a:t>
            </a:r>
            <a:r>
              <a:rPr lang="en-US" sz="1600" dirty="0" err="1">
                <a:latin typeface="Arial"/>
                <a:cs typeface="Arial"/>
              </a:rPr>
              <a:t>στοιχεί</a:t>
            </a:r>
            <a:r>
              <a:rPr lang="en-US" sz="1600" dirty="0">
                <a:latin typeface="Arial"/>
                <a:cs typeface="Arial"/>
              </a:rPr>
              <a:t>α μα</a:t>
            </a:r>
            <a:r>
              <a:rPr lang="en-US" sz="1600" dirty="0" err="1">
                <a:latin typeface="Arial"/>
                <a:cs typeface="Arial"/>
              </a:rPr>
              <a:t>ς</a:t>
            </a:r>
            <a:r>
              <a:rPr lang="en-US" sz="1600" dirty="0">
                <a:latin typeface="Arial"/>
                <a:cs typeface="Arial"/>
              </a:rPr>
              <a:t> (IP address)</a:t>
            </a:r>
            <a:r>
              <a:rPr lang="en-US" sz="1600" dirty="0" smtClean="0">
                <a:latin typeface="Arial"/>
                <a:cs typeface="Arial"/>
              </a:rPr>
              <a:t>.</a:t>
            </a:r>
          </a:p>
          <a:p>
            <a:pPr algn="just">
              <a:lnSpc>
                <a:spcPct val="100000"/>
              </a:lnSpc>
            </a:pPr>
            <a:r>
              <a:rPr lang="en-US" sz="1600" dirty="0" err="1" smtClean="0">
                <a:latin typeface="Arial"/>
                <a:cs typeface="Arial"/>
              </a:rPr>
              <a:t>Αυτά</a:t>
            </a:r>
            <a:r>
              <a:rPr lang="en-US" sz="1600" dirty="0" smtClean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κ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τ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γράφοντ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ι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σε</a:t>
            </a:r>
            <a:r>
              <a:rPr lang="en-US" sz="1600" dirty="0">
                <a:latin typeface="Arial"/>
                <a:cs typeface="Arial"/>
              </a:rPr>
              <a:t> log-files. </a:t>
            </a:r>
            <a:r>
              <a:rPr lang="en-US" sz="1600" dirty="0" err="1">
                <a:latin typeface="Arial"/>
                <a:cs typeface="Arial"/>
              </a:rPr>
              <a:t>Α</a:t>
            </a:r>
            <a:r>
              <a:rPr lang="en-US" sz="1600" dirty="0">
                <a:latin typeface="Arial"/>
                <a:cs typeface="Arial"/>
              </a:rPr>
              <a:t>π</a:t>
            </a:r>
            <a:r>
              <a:rPr lang="en-US" sz="1600" dirty="0" err="1">
                <a:latin typeface="Arial"/>
                <a:cs typeface="Arial"/>
              </a:rPr>
              <a:t>ό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έν</a:t>
            </a:r>
            <a:r>
              <a:rPr lang="en-US" sz="1600" dirty="0">
                <a:latin typeface="Arial"/>
                <a:cs typeface="Arial"/>
              </a:rPr>
              <a:t>α IP address </a:t>
            </a:r>
            <a:r>
              <a:rPr lang="en-US" sz="1600" dirty="0" err="1">
                <a:latin typeface="Arial"/>
                <a:cs typeface="Arial"/>
              </a:rPr>
              <a:t>κ</a:t>
            </a:r>
            <a:r>
              <a:rPr lang="en-US" sz="1600" dirty="0">
                <a:latin typeface="Arial"/>
                <a:cs typeface="Arial"/>
              </a:rPr>
              <a:t>απ</a:t>
            </a:r>
            <a:r>
              <a:rPr lang="en-US" sz="1600" dirty="0" err="1">
                <a:latin typeface="Arial"/>
                <a:cs typeface="Arial"/>
              </a:rPr>
              <a:t>οιός</a:t>
            </a:r>
            <a:r>
              <a:rPr lang="en-US" sz="1600" dirty="0">
                <a:latin typeface="Arial"/>
                <a:cs typeface="Arial"/>
              </a:rPr>
              <a:t> μπ</a:t>
            </a:r>
            <a:r>
              <a:rPr lang="en-US" sz="1600" dirty="0" err="1">
                <a:latin typeface="Arial"/>
                <a:cs typeface="Arial"/>
              </a:rPr>
              <a:t>ορεί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ν</a:t>
            </a:r>
            <a:r>
              <a:rPr lang="en-US" sz="1600" dirty="0">
                <a:latin typeface="Arial"/>
                <a:cs typeface="Arial"/>
              </a:rPr>
              <a:t>α </a:t>
            </a:r>
            <a:r>
              <a:rPr lang="en-US" sz="1600" dirty="0" err="1">
                <a:latin typeface="Arial"/>
                <a:cs typeface="Arial"/>
              </a:rPr>
              <a:t>κ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τ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λά</a:t>
            </a:r>
            <a:r>
              <a:rPr lang="en-US" sz="1600" dirty="0">
                <a:latin typeface="Arial"/>
                <a:cs typeface="Arial"/>
              </a:rPr>
              <a:t>β</a:t>
            </a:r>
            <a:r>
              <a:rPr lang="en-US" sz="1600" dirty="0" err="1">
                <a:latin typeface="Arial"/>
                <a:cs typeface="Arial"/>
              </a:rPr>
              <a:t>ει</a:t>
            </a:r>
            <a:r>
              <a:rPr lang="en-US" sz="1600" dirty="0">
                <a:latin typeface="Arial"/>
                <a:cs typeface="Arial"/>
              </a:rPr>
              <a:t> π</a:t>
            </a:r>
            <a:r>
              <a:rPr lang="en-US" sz="1600" dirty="0" err="1">
                <a:latin typeface="Arial"/>
                <a:cs typeface="Arial"/>
              </a:rPr>
              <a:t>οιός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 smtClean="0">
                <a:latin typeface="Arial"/>
                <a:cs typeface="Arial"/>
              </a:rPr>
              <a:t>ε</a:t>
            </a:r>
            <a:r>
              <a:rPr lang="en-US" sz="1600" dirty="0" smtClean="0">
                <a:latin typeface="Arial"/>
                <a:cs typeface="Arial"/>
              </a:rPr>
              <a:t>π</a:t>
            </a:r>
            <a:r>
              <a:rPr lang="en-US" sz="1600" dirty="0" err="1" smtClean="0">
                <a:latin typeface="Arial"/>
                <a:cs typeface="Arial"/>
              </a:rPr>
              <a:t>ικοινωνεί</a:t>
            </a:r>
            <a:endParaRPr lang="en-US" sz="1600" dirty="0">
              <a:latin typeface="Arial"/>
              <a:cs typeface="Arial"/>
            </a:endParaRPr>
          </a:p>
          <a:p>
            <a:pPr algn="just">
              <a:lnSpc>
                <a:spcPct val="100000"/>
              </a:lnSpc>
            </a:pPr>
            <a:r>
              <a:rPr lang="en-US" sz="1600" dirty="0" smtClean="0">
                <a:latin typeface="Arial"/>
                <a:cs typeface="Arial"/>
              </a:rPr>
              <a:t>μα</a:t>
            </a:r>
            <a:r>
              <a:rPr lang="en-US" sz="1600" dirty="0" err="1" smtClean="0">
                <a:latin typeface="Arial"/>
                <a:cs typeface="Arial"/>
              </a:rPr>
              <a:t>ζί</a:t>
            </a:r>
            <a:r>
              <a:rPr lang="en-US" sz="1600" dirty="0" smtClean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του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ό</a:t>
            </a:r>
            <a:r>
              <a:rPr lang="en-US" sz="1600" dirty="0">
                <a:latin typeface="Arial"/>
                <a:cs typeface="Arial"/>
              </a:rPr>
              <a:t>π</a:t>
            </a:r>
            <a:r>
              <a:rPr lang="en-US" sz="1600" dirty="0" err="1">
                <a:latin typeface="Arial"/>
                <a:cs typeface="Arial"/>
              </a:rPr>
              <a:t>ως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ε</a:t>
            </a:r>
            <a:r>
              <a:rPr lang="en-US" sz="1600" dirty="0">
                <a:latin typeface="Arial"/>
                <a:cs typeface="Arial"/>
              </a:rPr>
              <a:t>π</a:t>
            </a:r>
            <a:r>
              <a:rPr lang="en-US" sz="1600" dirty="0" err="1">
                <a:latin typeface="Arial"/>
                <a:cs typeface="Arial"/>
              </a:rPr>
              <a:t>ίσης</a:t>
            </a:r>
            <a:r>
              <a:rPr lang="en-US" sz="1600" dirty="0">
                <a:latin typeface="Arial"/>
                <a:cs typeface="Arial"/>
              </a:rPr>
              <a:t> μπ</a:t>
            </a:r>
            <a:r>
              <a:rPr lang="en-US" sz="1600" dirty="0" err="1">
                <a:latin typeface="Arial"/>
                <a:cs typeface="Arial"/>
              </a:rPr>
              <a:t>ορεί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κ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ι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ν</a:t>
            </a:r>
            <a:r>
              <a:rPr lang="en-US" sz="1600" dirty="0">
                <a:latin typeface="Arial"/>
                <a:cs typeface="Arial"/>
              </a:rPr>
              <a:t>α </a:t>
            </a:r>
            <a:r>
              <a:rPr lang="en-US" sz="1600" dirty="0" err="1">
                <a:latin typeface="Arial"/>
                <a:cs typeface="Arial"/>
              </a:rPr>
              <a:t>κ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τ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λά</a:t>
            </a:r>
            <a:r>
              <a:rPr lang="en-US" sz="1600" dirty="0">
                <a:latin typeface="Arial"/>
                <a:cs typeface="Arial"/>
              </a:rPr>
              <a:t>β</a:t>
            </a:r>
            <a:r>
              <a:rPr lang="en-US" sz="1600" dirty="0" err="1">
                <a:latin typeface="Arial"/>
                <a:cs typeface="Arial"/>
              </a:rPr>
              <a:t>ει</a:t>
            </a:r>
            <a:r>
              <a:rPr lang="en-US" sz="1600" dirty="0">
                <a:latin typeface="Arial"/>
                <a:cs typeface="Arial"/>
              </a:rPr>
              <a:t> απ</a:t>
            </a:r>
            <a:r>
              <a:rPr lang="en-US" sz="1600" dirty="0" err="1">
                <a:latin typeface="Arial"/>
                <a:cs typeface="Arial"/>
              </a:rPr>
              <a:t>ό</a:t>
            </a:r>
            <a:r>
              <a:rPr lang="en-US" sz="1600" dirty="0">
                <a:latin typeface="Arial"/>
                <a:cs typeface="Arial"/>
              </a:rPr>
              <a:t> π</a:t>
            </a:r>
            <a:r>
              <a:rPr lang="en-US" sz="1600" dirty="0" err="1">
                <a:latin typeface="Arial"/>
                <a:cs typeface="Arial"/>
              </a:rPr>
              <a:t>οιά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γεωγρ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φική</a:t>
            </a:r>
            <a:r>
              <a:rPr lang="en-US" sz="1600" dirty="0">
                <a:latin typeface="Arial"/>
                <a:cs typeface="Arial"/>
              </a:rPr>
              <a:t> π</a:t>
            </a:r>
            <a:r>
              <a:rPr lang="en-US" sz="1600" dirty="0" err="1">
                <a:latin typeface="Arial"/>
                <a:cs typeface="Arial"/>
              </a:rPr>
              <a:t>εριοχή</a:t>
            </a:r>
            <a:r>
              <a:rPr lang="en-US" sz="1600" dirty="0">
                <a:latin typeface="Arial"/>
                <a:cs typeface="Arial"/>
              </a:rPr>
              <a:t> π</a:t>
            </a:r>
            <a:r>
              <a:rPr lang="en-US" sz="1600" dirty="0" err="1">
                <a:latin typeface="Arial"/>
                <a:cs typeface="Arial"/>
              </a:rPr>
              <a:t>ροέρχετ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ι</a:t>
            </a:r>
            <a:r>
              <a:rPr lang="en-US" sz="1600" dirty="0">
                <a:latin typeface="Arial"/>
                <a:cs typeface="Arial"/>
              </a:rPr>
              <a:t>.</a:t>
            </a:r>
            <a:endParaRPr dirty="0">
              <a:latin typeface="Arial"/>
              <a:cs typeface="Arial"/>
            </a:endParaRPr>
          </a:p>
          <a:p>
            <a:pPr algn="just">
              <a:lnSpc>
                <a:spcPct val="100000"/>
              </a:lnSpc>
            </a:pPr>
            <a:endParaRPr dirty="0">
              <a:latin typeface="Arial"/>
              <a:cs typeface="Arial"/>
            </a:endParaRPr>
          </a:p>
          <a:p>
            <a:pPr algn="just">
              <a:lnSpc>
                <a:spcPct val="100000"/>
              </a:lnSpc>
            </a:pPr>
            <a:r>
              <a:rPr lang="en-US" sz="1600" dirty="0" err="1">
                <a:latin typeface="Arial"/>
                <a:cs typeface="Arial"/>
              </a:rPr>
              <a:t>Π.χ</a:t>
            </a:r>
            <a:r>
              <a:rPr lang="en-US" sz="1600" dirty="0">
                <a:latin typeface="Arial"/>
                <a:cs typeface="Arial"/>
              </a:rPr>
              <a:t>. </a:t>
            </a:r>
            <a:r>
              <a:rPr lang="en-US" sz="1600" dirty="0" err="1">
                <a:latin typeface="Arial"/>
                <a:cs typeface="Arial"/>
              </a:rPr>
              <a:t>Θέλουμε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ν</a:t>
            </a:r>
            <a:r>
              <a:rPr lang="en-US" sz="1600" dirty="0">
                <a:latin typeface="Arial"/>
                <a:cs typeface="Arial"/>
              </a:rPr>
              <a:t>α </a:t>
            </a:r>
            <a:r>
              <a:rPr lang="en-US" sz="1600" dirty="0" err="1">
                <a:latin typeface="Arial"/>
                <a:cs typeface="Arial"/>
              </a:rPr>
              <a:t>κ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τευάσουμε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κά</a:t>
            </a:r>
            <a:r>
              <a:rPr lang="en-US" sz="1600" dirty="0">
                <a:latin typeface="Arial"/>
                <a:cs typeface="Arial"/>
              </a:rPr>
              <a:t>π</a:t>
            </a:r>
            <a:r>
              <a:rPr lang="en-US" sz="1600" dirty="0" err="1">
                <a:latin typeface="Arial"/>
                <a:cs typeface="Arial"/>
              </a:rPr>
              <a:t>οι</a:t>
            </a:r>
            <a:r>
              <a:rPr lang="en-US" sz="1600" dirty="0">
                <a:latin typeface="Arial"/>
                <a:cs typeface="Arial"/>
              </a:rPr>
              <a:t>α </a:t>
            </a:r>
            <a:r>
              <a:rPr lang="en-US" sz="1600" dirty="0" err="1">
                <a:latin typeface="Arial"/>
                <a:cs typeface="Arial"/>
              </a:rPr>
              <a:t>δεδομέν</a:t>
            </a:r>
            <a:r>
              <a:rPr lang="en-US" sz="1600" dirty="0">
                <a:latin typeface="Arial"/>
                <a:cs typeface="Arial"/>
              </a:rPr>
              <a:t>α απ</a:t>
            </a:r>
            <a:r>
              <a:rPr lang="en-US" sz="1600" dirty="0" err="1">
                <a:latin typeface="Arial"/>
                <a:cs typeface="Arial"/>
              </a:rPr>
              <a:t>ό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έν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ν</a:t>
            </a:r>
            <a:r>
              <a:rPr lang="en-US" sz="1600" dirty="0">
                <a:latin typeface="Arial"/>
                <a:cs typeface="Arial"/>
              </a:rPr>
              <a:t> Server-X </a:t>
            </a:r>
            <a:r>
              <a:rPr lang="en-US" sz="1600" dirty="0" err="1">
                <a:latin typeface="Arial"/>
                <a:cs typeface="Arial"/>
              </a:rPr>
              <a:t>χωρίς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ν</a:t>
            </a:r>
            <a:r>
              <a:rPr lang="en-US" sz="1600" dirty="0">
                <a:latin typeface="Arial"/>
                <a:cs typeface="Arial"/>
              </a:rPr>
              <a:t>α </a:t>
            </a:r>
            <a:r>
              <a:rPr lang="en-US" sz="1600" dirty="0" err="1">
                <a:latin typeface="Arial"/>
                <a:cs typeface="Arial"/>
              </a:rPr>
              <a:t>φ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νεί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η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δική</a:t>
            </a:r>
            <a:r>
              <a:rPr lang="en-US" sz="1600" dirty="0">
                <a:latin typeface="Arial"/>
                <a:cs typeface="Arial"/>
              </a:rPr>
              <a:t> μα</a:t>
            </a:r>
            <a:r>
              <a:rPr lang="en-US" sz="1600" dirty="0" err="1">
                <a:latin typeface="Arial"/>
                <a:cs typeface="Arial"/>
              </a:rPr>
              <a:t>ς</a:t>
            </a:r>
            <a:r>
              <a:rPr lang="en-US" sz="1600" dirty="0">
                <a:latin typeface="Arial"/>
                <a:cs typeface="Arial"/>
              </a:rPr>
              <a:t> IP address.</a:t>
            </a:r>
            <a:endParaRPr dirty="0">
              <a:latin typeface="Arial"/>
              <a:cs typeface="Arial"/>
            </a:endParaRPr>
          </a:p>
          <a:p>
            <a:pPr algn="just">
              <a:lnSpc>
                <a:spcPct val="100000"/>
              </a:lnSpc>
            </a:pPr>
            <a:endParaRPr dirty="0">
              <a:latin typeface="Arial"/>
              <a:cs typeface="Arial"/>
            </a:endParaRPr>
          </a:p>
          <a:p>
            <a:pPr algn="just">
              <a:lnSpc>
                <a:spcPct val="100000"/>
              </a:lnSpc>
            </a:pPr>
            <a:r>
              <a:rPr lang="en-US" sz="1600" dirty="0" err="1">
                <a:latin typeface="Arial"/>
                <a:cs typeface="Arial"/>
              </a:rPr>
              <a:t>Αν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χρησιμο</a:t>
            </a:r>
            <a:r>
              <a:rPr lang="en-US" sz="1600" dirty="0">
                <a:latin typeface="Arial"/>
                <a:cs typeface="Arial"/>
              </a:rPr>
              <a:t>π</a:t>
            </a:r>
            <a:r>
              <a:rPr lang="en-US" sz="1600" dirty="0" err="1">
                <a:latin typeface="Arial"/>
                <a:cs typeface="Arial"/>
              </a:rPr>
              <a:t>οιήσουμε</a:t>
            </a:r>
            <a:r>
              <a:rPr lang="en-US" sz="1600" dirty="0">
                <a:latin typeface="Arial"/>
                <a:cs typeface="Arial"/>
              </a:rPr>
              <a:t> anonymous proxy server,  </a:t>
            </a:r>
            <a:r>
              <a:rPr lang="en-US" sz="1600" dirty="0" err="1">
                <a:latin typeface="Arial"/>
                <a:cs typeface="Arial"/>
              </a:rPr>
              <a:t>τότε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ε</a:t>
            </a:r>
            <a:r>
              <a:rPr lang="en-US" sz="1600" dirty="0">
                <a:latin typeface="Arial"/>
                <a:cs typeface="Arial"/>
              </a:rPr>
              <a:t>π</a:t>
            </a:r>
            <a:r>
              <a:rPr lang="en-US" sz="1600" dirty="0" err="1">
                <a:latin typeface="Arial"/>
                <a:cs typeface="Arial"/>
              </a:rPr>
              <a:t>ικοινωνούμε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με</a:t>
            </a:r>
            <a:r>
              <a:rPr lang="en-US" sz="1600" dirty="0">
                <a:latin typeface="Arial"/>
                <a:cs typeface="Arial"/>
              </a:rPr>
              <a:t> α</a:t>
            </a:r>
            <a:r>
              <a:rPr lang="en-US" sz="1600" dirty="0" err="1">
                <a:latin typeface="Arial"/>
                <a:cs typeface="Arial"/>
              </a:rPr>
              <a:t>υτόν</a:t>
            </a:r>
            <a:r>
              <a:rPr lang="en-US" sz="1600" dirty="0">
                <a:latin typeface="Arial"/>
                <a:cs typeface="Arial"/>
              </a:rPr>
              <a:t> (proxy</a:t>
            </a:r>
            <a:r>
              <a:rPr lang="en-US" sz="1600" dirty="0" smtClean="0">
                <a:latin typeface="Arial"/>
                <a:cs typeface="Arial"/>
              </a:rPr>
              <a:t>)</a:t>
            </a:r>
          </a:p>
          <a:p>
            <a:pPr algn="just">
              <a:lnSpc>
                <a:spcPct val="100000"/>
              </a:lnSpc>
            </a:pPr>
            <a:r>
              <a:rPr lang="en-US" sz="1600" dirty="0" err="1" smtClean="0">
                <a:latin typeface="Arial"/>
                <a:cs typeface="Arial"/>
              </a:rPr>
              <a:t>χρησιμο</a:t>
            </a:r>
            <a:r>
              <a:rPr lang="en-US" sz="1600" dirty="0" smtClean="0">
                <a:latin typeface="Arial"/>
                <a:cs typeface="Arial"/>
              </a:rPr>
              <a:t>π</a:t>
            </a:r>
            <a:r>
              <a:rPr lang="en-US" sz="1600" dirty="0" err="1" smtClean="0">
                <a:latin typeface="Arial"/>
                <a:cs typeface="Arial"/>
              </a:rPr>
              <a:t>οιώντ</a:t>
            </a:r>
            <a:r>
              <a:rPr lang="en-US" sz="1600" dirty="0" smtClean="0">
                <a:latin typeface="Arial"/>
                <a:cs typeface="Arial"/>
              </a:rPr>
              <a:t>α</a:t>
            </a:r>
            <a:r>
              <a:rPr lang="en-US" sz="1600" dirty="0" err="1" smtClean="0">
                <a:latin typeface="Arial"/>
                <a:cs typeface="Arial"/>
              </a:rPr>
              <a:t>ς</a:t>
            </a:r>
            <a:r>
              <a:rPr lang="en-US" sz="1600" dirty="0" smtClean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το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δικό</a:t>
            </a:r>
            <a:r>
              <a:rPr lang="en-US" sz="1600" dirty="0">
                <a:latin typeface="Arial"/>
                <a:cs typeface="Arial"/>
              </a:rPr>
              <a:t> μα</a:t>
            </a:r>
            <a:r>
              <a:rPr lang="en-US" sz="1600" dirty="0" err="1">
                <a:latin typeface="Arial"/>
                <a:cs typeface="Arial"/>
              </a:rPr>
              <a:t>ς</a:t>
            </a:r>
            <a:r>
              <a:rPr lang="en-US" sz="1600" dirty="0">
                <a:latin typeface="Arial"/>
                <a:cs typeface="Arial"/>
              </a:rPr>
              <a:t> IP address  </a:t>
            </a:r>
            <a:r>
              <a:rPr lang="en-US" sz="1600" dirty="0" err="1">
                <a:latin typeface="Arial"/>
                <a:cs typeface="Arial"/>
              </a:rPr>
              <a:t>κ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ι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στη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συνέχει</a:t>
            </a:r>
            <a:r>
              <a:rPr lang="en-US" sz="1600" dirty="0">
                <a:latin typeface="Arial"/>
                <a:cs typeface="Arial"/>
              </a:rPr>
              <a:t>α </a:t>
            </a:r>
            <a:r>
              <a:rPr lang="en-US" sz="1600" dirty="0" err="1">
                <a:latin typeface="Arial"/>
                <a:cs typeface="Arial"/>
              </a:rPr>
              <a:t>του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ζητάμε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ν</a:t>
            </a:r>
            <a:r>
              <a:rPr lang="en-US" sz="1600" dirty="0">
                <a:latin typeface="Arial"/>
                <a:cs typeface="Arial"/>
              </a:rPr>
              <a:t>α </a:t>
            </a:r>
            <a:r>
              <a:rPr lang="en-US" sz="1600" dirty="0" err="1">
                <a:latin typeface="Arial"/>
                <a:cs typeface="Arial"/>
              </a:rPr>
              <a:t>ε</a:t>
            </a:r>
            <a:r>
              <a:rPr lang="en-US" sz="1600" dirty="0">
                <a:latin typeface="Arial"/>
                <a:cs typeface="Arial"/>
              </a:rPr>
              <a:t>π</a:t>
            </a:r>
            <a:r>
              <a:rPr lang="en-US" sz="1600" dirty="0" err="1">
                <a:latin typeface="Arial"/>
                <a:cs typeface="Arial"/>
              </a:rPr>
              <a:t>ικοινωνήσει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smtClean="0">
                <a:latin typeface="Arial"/>
                <a:cs typeface="Arial"/>
              </a:rPr>
              <a:t>α</a:t>
            </a:r>
            <a:r>
              <a:rPr lang="en-US" sz="1600" dirty="0" err="1" smtClean="0">
                <a:latin typeface="Arial"/>
                <a:cs typeface="Arial"/>
              </a:rPr>
              <a:t>υτός</a:t>
            </a:r>
            <a:endParaRPr lang="en-US" sz="1600" dirty="0">
              <a:latin typeface="Arial"/>
              <a:cs typeface="Arial"/>
            </a:endParaRPr>
          </a:p>
          <a:p>
            <a:pPr algn="just">
              <a:lnSpc>
                <a:spcPct val="100000"/>
              </a:lnSpc>
            </a:pPr>
            <a:r>
              <a:rPr lang="en-US" sz="1600" dirty="0" err="1" smtClean="0">
                <a:latin typeface="Arial"/>
                <a:cs typeface="Arial"/>
              </a:rPr>
              <a:t>με</a:t>
            </a:r>
            <a:r>
              <a:rPr lang="en-US" sz="1600" dirty="0" smtClean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τον</a:t>
            </a:r>
            <a:r>
              <a:rPr lang="en-US" sz="1600" dirty="0">
                <a:latin typeface="Arial"/>
                <a:cs typeface="Arial"/>
              </a:rPr>
              <a:t> Server-X </a:t>
            </a:r>
            <a:r>
              <a:rPr lang="en-US" sz="1600" dirty="0" err="1">
                <a:latin typeface="Arial"/>
                <a:cs typeface="Arial"/>
              </a:rPr>
              <a:t>χρησιμο</a:t>
            </a:r>
            <a:r>
              <a:rPr lang="en-US" sz="1600" dirty="0">
                <a:latin typeface="Arial"/>
                <a:cs typeface="Arial"/>
              </a:rPr>
              <a:t>π</a:t>
            </a:r>
            <a:r>
              <a:rPr lang="en-US" sz="1600" dirty="0" err="1">
                <a:latin typeface="Arial"/>
                <a:cs typeface="Arial"/>
              </a:rPr>
              <a:t>οιώντ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ς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τ</a:t>
            </a:r>
            <a:r>
              <a:rPr lang="en-US" sz="1600" dirty="0">
                <a:latin typeface="Arial"/>
                <a:cs typeface="Arial"/>
              </a:rPr>
              <a:t>α </a:t>
            </a:r>
            <a:r>
              <a:rPr lang="en-US" sz="1600" dirty="0" err="1">
                <a:latin typeface="Arial"/>
                <a:cs typeface="Arial"/>
              </a:rPr>
              <a:t>δικά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του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στοιχεί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smtClean="0">
                <a:latin typeface="Arial"/>
                <a:cs typeface="Arial"/>
              </a:rPr>
              <a:t>.</a:t>
            </a:r>
          </a:p>
          <a:p>
            <a:pPr algn="just">
              <a:lnSpc>
                <a:spcPct val="100000"/>
              </a:lnSpc>
            </a:pPr>
            <a:r>
              <a:rPr lang="en-US" sz="1600" dirty="0" err="1" smtClean="0">
                <a:latin typeface="Arial"/>
                <a:cs typeface="Arial"/>
              </a:rPr>
              <a:t>Έτσι</a:t>
            </a:r>
            <a:r>
              <a:rPr lang="en-US" sz="1600" dirty="0" smtClean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ο</a:t>
            </a:r>
            <a:r>
              <a:rPr lang="en-US" sz="1600" dirty="0">
                <a:latin typeface="Arial"/>
                <a:cs typeface="Arial"/>
              </a:rPr>
              <a:t> Server-X β</a:t>
            </a:r>
            <a:r>
              <a:rPr lang="en-US" sz="1600" dirty="0" err="1">
                <a:latin typeface="Arial"/>
                <a:cs typeface="Arial"/>
              </a:rPr>
              <a:t>λέ</a:t>
            </a:r>
            <a:r>
              <a:rPr lang="en-US" sz="1600" dirty="0">
                <a:latin typeface="Arial"/>
                <a:cs typeface="Arial"/>
              </a:rPr>
              <a:t>π</a:t>
            </a:r>
            <a:r>
              <a:rPr lang="en-US" sz="1600" dirty="0" err="1">
                <a:latin typeface="Arial"/>
                <a:cs typeface="Arial"/>
              </a:rPr>
              <a:t>ει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μόνο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τον</a:t>
            </a:r>
            <a:r>
              <a:rPr lang="en-US" sz="1600" dirty="0">
                <a:latin typeface="Arial"/>
                <a:cs typeface="Arial"/>
              </a:rPr>
              <a:t> anonymous proxy </a:t>
            </a:r>
            <a:r>
              <a:rPr lang="en-US" sz="1600" dirty="0" err="1">
                <a:latin typeface="Arial"/>
                <a:cs typeface="Arial"/>
              </a:rPr>
              <a:t>κ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ι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όχι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εμάς</a:t>
            </a:r>
            <a:r>
              <a:rPr lang="en-US" sz="1600" dirty="0">
                <a:latin typeface="Arial"/>
                <a:cs typeface="Arial"/>
              </a:rPr>
              <a:t>.</a:t>
            </a:r>
            <a:endParaRPr dirty="0">
              <a:latin typeface="Arial"/>
              <a:cs typeface="Arial"/>
            </a:endParaRPr>
          </a:p>
        </p:txBody>
      </p:sp>
      <p:pic>
        <p:nvPicPr>
          <p:cNvPr id="174" name="Picture 173"/>
          <p:cNvPicPr/>
          <p:nvPr/>
        </p:nvPicPr>
        <p:blipFill>
          <a:blip r:embed="rId2"/>
          <a:stretch>
            <a:fillRect/>
          </a:stretch>
        </p:blipFill>
        <p:spPr>
          <a:xfrm>
            <a:off x="1188720" y="3931920"/>
            <a:ext cx="6217920" cy="3200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>
                <p:childTnLst>
                  <p:par>
                    <p:cTn id="3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TextShape 1"/>
          <p:cNvSpPr txBox="1"/>
          <p:nvPr/>
        </p:nvSpPr>
        <p:spPr>
          <a:xfrm>
            <a:off x="1554480" y="365760"/>
            <a:ext cx="7040880" cy="546480"/>
          </a:xfrm>
          <a:prstGeom prst="rect">
            <a:avLst/>
          </a:prstGeom>
        </p:spPr>
        <p:txBody>
          <a:bodyPr wrap="none"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n-US" sz="2200" b="1"/>
              <a:t>Δημιουργία νέου λογαριασμού στο σύστημα</a:t>
            </a:r>
            <a:endParaRPr/>
          </a:p>
        </p:txBody>
      </p:sp>
      <p:sp>
        <p:nvSpPr>
          <p:cNvPr id="181" name="TextShape 2"/>
          <p:cNvSpPr txBox="1"/>
          <p:nvPr/>
        </p:nvSpPr>
        <p:spPr>
          <a:xfrm>
            <a:off x="445680" y="998999"/>
            <a:ext cx="9047520" cy="2140459"/>
          </a:xfrm>
          <a:prstGeom prst="rect">
            <a:avLst/>
          </a:prstGeom>
        </p:spPr>
        <p:txBody>
          <a:bodyPr wrap="none" lIns="90000" tIns="45000" rIns="90000" bIns="45000"/>
          <a:lstStyle/>
          <a:p>
            <a:pPr algn="just">
              <a:lnSpc>
                <a:spcPct val="100000"/>
              </a:lnSpc>
            </a:pPr>
            <a:r>
              <a:rPr lang="en-US" sz="1600" dirty="0" err="1">
                <a:latin typeface="Arial"/>
                <a:cs typeface="Arial"/>
              </a:rPr>
              <a:t>Γι</a:t>
            </a:r>
            <a:r>
              <a:rPr lang="en-US" sz="1600" dirty="0">
                <a:latin typeface="Arial"/>
                <a:cs typeface="Arial"/>
              </a:rPr>
              <a:t>α </a:t>
            </a:r>
            <a:r>
              <a:rPr lang="en-US" sz="1600" dirty="0" err="1">
                <a:latin typeface="Arial"/>
                <a:cs typeface="Arial"/>
              </a:rPr>
              <a:t>ν</a:t>
            </a:r>
            <a:r>
              <a:rPr lang="en-US" sz="1600" dirty="0">
                <a:latin typeface="Arial"/>
                <a:cs typeface="Arial"/>
              </a:rPr>
              <a:t>α μπ</a:t>
            </a:r>
            <a:r>
              <a:rPr lang="en-US" sz="1600" dirty="0" err="1">
                <a:latin typeface="Arial"/>
                <a:cs typeface="Arial"/>
              </a:rPr>
              <a:t>ορούμε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ν</a:t>
            </a:r>
            <a:r>
              <a:rPr lang="en-US" sz="1600" dirty="0">
                <a:latin typeface="Arial"/>
                <a:cs typeface="Arial"/>
              </a:rPr>
              <a:t>α </a:t>
            </a:r>
            <a:r>
              <a:rPr lang="en-US" sz="1600" dirty="0" err="1">
                <a:latin typeface="Arial"/>
                <a:cs typeface="Arial"/>
              </a:rPr>
              <a:t>δημιουργήσουμε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έν</a:t>
            </a:r>
            <a:r>
              <a:rPr lang="en-US" sz="1600" dirty="0">
                <a:latin typeface="Arial"/>
                <a:cs typeface="Arial"/>
              </a:rPr>
              <a:t>α </a:t>
            </a:r>
            <a:r>
              <a:rPr lang="en-US" sz="1600" dirty="0" err="1">
                <a:latin typeface="Arial"/>
                <a:cs typeface="Arial"/>
              </a:rPr>
              <a:t>νέο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λογ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ρι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σμό</a:t>
            </a:r>
            <a:r>
              <a:rPr lang="en-US" sz="1600" dirty="0">
                <a:latin typeface="Arial"/>
                <a:cs typeface="Arial"/>
              </a:rPr>
              <a:t> π</a:t>
            </a:r>
            <a:r>
              <a:rPr lang="en-US" sz="1600" dirty="0" err="1">
                <a:latin typeface="Arial"/>
                <a:cs typeface="Arial"/>
              </a:rPr>
              <a:t>ρέ</a:t>
            </a:r>
            <a:r>
              <a:rPr lang="en-US" sz="1600" dirty="0">
                <a:latin typeface="Arial"/>
                <a:cs typeface="Arial"/>
              </a:rPr>
              <a:t>π</a:t>
            </a:r>
            <a:r>
              <a:rPr lang="en-US" sz="1600" dirty="0" err="1">
                <a:latin typeface="Arial"/>
                <a:cs typeface="Arial"/>
              </a:rPr>
              <a:t>ει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ν</a:t>
            </a:r>
            <a:r>
              <a:rPr lang="en-US" sz="1600" dirty="0">
                <a:latin typeface="Arial"/>
                <a:cs typeface="Arial"/>
              </a:rPr>
              <a:t>α </a:t>
            </a:r>
            <a:r>
              <a:rPr lang="en-US" sz="1600" dirty="0" err="1" smtClean="0">
                <a:latin typeface="Arial"/>
                <a:cs typeface="Arial"/>
              </a:rPr>
              <a:t>έχουμε</a:t>
            </a:r>
            <a:endParaRPr lang="en-US" sz="1600" dirty="0">
              <a:latin typeface="Arial"/>
              <a:cs typeface="Arial"/>
            </a:endParaRPr>
          </a:p>
          <a:p>
            <a:pPr algn="just">
              <a:lnSpc>
                <a:spcPct val="100000"/>
              </a:lnSpc>
            </a:pPr>
            <a:r>
              <a:rPr lang="en-US" sz="1600" dirty="0" err="1" smtClean="0">
                <a:latin typeface="Arial"/>
                <a:cs typeface="Arial"/>
              </a:rPr>
              <a:t>δικ</a:t>
            </a:r>
            <a:r>
              <a:rPr lang="en-US" sz="1600" dirty="0" smtClean="0">
                <a:latin typeface="Arial"/>
                <a:cs typeface="Arial"/>
              </a:rPr>
              <a:t>α</a:t>
            </a:r>
            <a:r>
              <a:rPr lang="en-US" sz="1600" dirty="0" err="1" smtClean="0">
                <a:latin typeface="Arial"/>
                <a:cs typeface="Arial"/>
              </a:rPr>
              <a:t>ιώμ</a:t>
            </a:r>
            <a:r>
              <a:rPr lang="en-US" sz="1600" dirty="0" smtClean="0">
                <a:latin typeface="Arial"/>
                <a:cs typeface="Arial"/>
              </a:rPr>
              <a:t>α</a:t>
            </a:r>
            <a:r>
              <a:rPr lang="en-US" sz="1600" dirty="0" err="1" smtClean="0">
                <a:latin typeface="Arial"/>
                <a:cs typeface="Arial"/>
              </a:rPr>
              <a:t>τ</a:t>
            </a:r>
            <a:r>
              <a:rPr lang="en-US" sz="1600" dirty="0" smtClean="0">
                <a:latin typeface="Arial"/>
                <a:cs typeface="Arial"/>
              </a:rPr>
              <a:t>α </a:t>
            </a:r>
            <a:r>
              <a:rPr lang="en-US" sz="1600" dirty="0">
                <a:latin typeface="Arial"/>
                <a:cs typeface="Arial"/>
              </a:rPr>
              <a:t>administrator </a:t>
            </a:r>
            <a:r>
              <a:rPr lang="en-US" sz="1600" dirty="0" err="1">
                <a:latin typeface="Arial"/>
                <a:cs typeface="Arial"/>
              </a:rPr>
              <a:t>στον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λογ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ρι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σμό</a:t>
            </a:r>
            <a:r>
              <a:rPr lang="en-US" sz="1600" dirty="0">
                <a:latin typeface="Arial"/>
                <a:cs typeface="Arial"/>
              </a:rPr>
              <a:t> μα</a:t>
            </a:r>
            <a:r>
              <a:rPr lang="en-US" sz="1600" dirty="0" err="1">
                <a:latin typeface="Arial"/>
                <a:cs typeface="Arial"/>
              </a:rPr>
              <a:t>ς</a:t>
            </a:r>
            <a:r>
              <a:rPr lang="en-US" sz="1600" dirty="0">
                <a:latin typeface="Arial"/>
                <a:cs typeface="Arial"/>
              </a:rPr>
              <a:t>.</a:t>
            </a:r>
            <a:endParaRPr dirty="0">
              <a:latin typeface="Arial"/>
              <a:cs typeface="Arial"/>
            </a:endParaRPr>
          </a:p>
          <a:p>
            <a:pPr algn="just">
              <a:lnSpc>
                <a:spcPct val="100000"/>
              </a:lnSpc>
            </a:pPr>
            <a:r>
              <a:rPr lang="en-US" sz="1600" dirty="0" err="1">
                <a:latin typeface="Arial"/>
                <a:cs typeface="Arial"/>
              </a:rPr>
              <a:t>Ο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 smtClean="0">
                <a:latin typeface="Arial"/>
                <a:cs typeface="Arial"/>
              </a:rPr>
              <a:t>ν</a:t>
            </a:r>
            <a:r>
              <a:rPr lang="el-GR" sz="1600" dirty="0" smtClean="0">
                <a:latin typeface="Arial"/>
                <a:cs typeface="Arial"/>
              </a:rPr>
              <a:t>έο</a:t>
            </a:r>
            <a:r>
              <a:rPr lang="en-US" sz="1600" dirty="0" err="1" smtClean="0">
                <a:latin typeface="Arial"/>
                <a:cs typeface="Arial"/>
              </a:rPr>
              <a:t>ς</a:t>
            </a:r>
            <a:r>
              <a:rPr lang="en-US" sz="1600" dirty="0" smtClean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λογ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ρι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σμός</a:t>
            </a:r>
            <a:r>
              <a:rPr lang="en-US" sz="1600" dirty="0">
                <a:latin typeface="Arial"/>
                <a:cs typeface="Arial"/>
              </a:rPr>
              <a:t> π</a:t>
            </a:r>
            <a:r>
              <a:rPr lang="en-US" sz="1600" dirty="0" err="1">
                <a:latin typeface="Arial"/>
                <a:cs typeface="Arial"/>
              </a:rPr>
              <a:t>ου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θ</a:t>
            </a:r>
            <a:r>
              <a:rPr lang="en-US" sz="1600" dirty="0">
                <a:latin typeface="Arial"/>
                <a:cs typeface="Arial"/>
              </a:rPr>
              <a:t>α </a:t>
            </a:r>
            <a:r>
              <a:rPr lang="en-US" sz="1600" dirty="0" err="1">
                <a:latin typeface="Arial"/>
                <a:cs typeface="Arial"/>
              </a:rPr>
              <a:t>δημιουργήσουμε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θ</a:t>
            </a:r>
            <a:r>
              <a:rPr lang="en-US" sz="1600" dirty="0">
                <a:latin typeface="Arial"/>
                <a:cs typeface="Arial"/>
              </a:rPr>
              <a:t>α </a:t>
            </a:r>
            <a:r>
              <a:rPr lang="en-US" sz="1600" dirty="0" err="1">
                <a:latin typeface="Arial"/>
                <a:cs typeface="Arial"/>
              </a:rPr>
              <a:t>έχει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είτε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δικ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ιώμ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τ</a:t>
            </a:r>
            <a:r>
              <a:rPr lang="en-US" sz="1600" dirty="0">
                <a:latin typeface="Arial"/>
                <a:cs typeface="Arial"/>
              </a:rPr>
              <a:t>α administrator </a:t>
            </a:r>
            <a:endParaRPr lang="en-US" sz="1600" dirty="0" smtClean="0">
              <a:latin typeface="Arial"/>
              <a:cs typeface="Arial"/>
            </a:endParaRPr>
          </a:p>
          <a:p>
            <a:pPr algn="just">
              <a:lnSpc>
                <a:spcPct val="100000"/>
              </a:lnSpc>
            </a:pPr>
            <a:r>
              <a:rPr lang="en-US" sz="1600" dirty="0" err="1" smtClean="0">
                <a:latin typeface="Arial"/>
                <a:cs typeface="Arial"/>
              </a:rPr>
              <a:t>είτε</a:t>
            </a:r>
            <a:r>
              <a:rPr lang="en-US" sz="1600" dirty="0" smtClean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δικ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ιώμ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τ</a:t>
            </a:r>
            <a:r>
              <a:rPr lang="en-US" sz="1600" dirty="0">
                <a:latin typeface="Arial"/>
                <a:cs typeface="Arial"/>
              </a:rPr>
              <a:t>α standard</a:t>
            </a:r>
            <a:endParaRPr dirty="0">
              <a:latin typeface="Arial"/>
              <a:cs typeface="Arial"/>
            </a:endParaRPr>
          </a:p>
          <a:p>
            <a:pPr algn="just">
              <a:lnSpc>
                <a:spcPct val="100000"/>
              </a:lnSpc>
            </a:pPr>
            <a:r>
              <a:rPr lang="en-US" sz="1600" dirty="0" err="1">
                <a:latin typeface="Arial"/>
                <a:cs typeface="Arial"/>
              </a:rPr>
              <a:t>Πρώτ</a:t>
            </a:r>
            <a:r>
              <a:rPr lang="en-US" sz="1600" dirty="0">
                <a:latin typeface="Arial"/>
                <a:cs typeface="Arial"/>
              </a:rPr>
              <a:t>α π</a:t>
            </a:r>
            <a:r>
              <a:rPr lang="en-US" sz="1600" dirty="0" err="1">
                <a:latin typeface="Arial"/>
                <a:cs typeface="Arial"/>
              </a:rPr>
              <a:t>ρέ</a:t>
            </a:r>
            <a:r>
              <a:rPr lang="en-US" sz="1600" dirty="0">
                <a:latin typeface="Arial"/>
                <a:cs typeface="Arial"/>
              </a:rPr>
              <a:t>π</a:t>
            </a:r>
            <a:r>
              <a:rPr lang="en-US" sz="1600" dirty="0" err="1">
                <a:latin typeface="Arial"/>
                <a:cs typeface="Arial"/>
              </a:rPr>
              <a:t>ει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ν</a:t>
            </a:r>
            <a:r>
              <a:rPr lang="en-US" sz="1600" dirty="0">
                <a:latin typeface="Arial"/>
                <a:cs typeface="Arial"/>
              </a:rPr>
              <a:t>α </a:t>
            </a:r>
            <a:r>
              <a:rPr lang="en-US" sz="1600" dirty="0" err="1">
                <a:latin typeface="Arial"/>
                <a:cs typeface="Arial"/>
              </a:rPr>
              <a:t>ξεκλειδώσουμε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τον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διάλογο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γι</a:t>
            </a:r>
            <a:r>
              <a:rPr lang="en-US" sz="1600" dirty="0">
                <a:latin typeface="Arial"/>
                <a:cs typeface="Arial"/>
              </a:rPr>
              <a:t>α </a:t>
            </a:r>
            <a:r>
              <a:rPr lang="en-US" sz="1600" dirty="0" err="1">
                <a:latin typeface="Arial"/>
                <a:cs typeface="Arial"/>
              </a:rPr>
              <a:t>ν</a:t>
            </a:r>
            <a:r>
              <a:rPr lang="en-US" sz="1600" dirty="0">
                <a:latin typeface="Arial"/>
                <a:cs typeface="Arial"/>
              </a:rPr>
              <a:t>α μπ</a:t>
            </a:r>
            <a:r>
              <a:rPr lang="en-US" sz="1600" dirty="0" err="1">
                <a:latin typeface="Arial"/>
                <a:cs typeface="Arial"/>
              </a:rPr>
              <a:t>ορέσουν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ν</a:t>
            </a:r>
            <a:r>
              <a:rPr lang="en-US" sz="1600" dirty="0">
                <a:latin typeface="Arial"/>
                <a:cs typeface="Arial"/>
              </a:rPr>
              <a:t>α </a:t>
            </a:r>
            <a:r>
              <a:rPr lang="en-US" sz="1600" dirty="0" err="1">
                <a:latin typeface="Arial"/>
                <a:cs typeface="Arial"/>
              </a:rPr>
              <a:t>γίνουν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smtClean="0">
                <a:latin typeface="Arial"/>
                <a:cs typeface="Arial"/>
              </a:rPr>
              <a:t>α</a:t>
            </a:r>
            <a:r>
              <a:rPr lang="en-US" sz="1600" dirty="0" err="1" smtClean="0">
                <a:latin typeface="Arial"/>
                <a:cs typeface="Arial"/>
              </a:rPr>
              <a:t>λλ</a:t>
            </a:r>
            <a:r>
              <a:rPr lang="en-US" sz="1600" dirty="0" smtClean="0">
                <a:latin typeface="Arial"/>
                <a:cs typeface="Arial"/>
              </a:rPr>
              <a:t>α</a:t>
            </a:r>
            <a:r>
              <a:rPr lang="en-US" sz="1600" dirty="0" err="1" smtClean="0">
                <a:latin typeface="Arial"/>
                <a:cs typeface="Arial"/>
              </a:rPr>
              <a:t>γές</a:t>
            </a:r>
            <a:r>
              <a:rPr lang="en-US" sz="1600" dirty="0" smtClean="0">
                <a:latin typeface="Arial"/>
                <a:cs typeface="Arial"/>
              </a:rPr>
              <a:t>.</a:t>
            </a:r>
          </a:p>
          <a:p>
            <a:pPr algn="just">
              <a:lnSpc>
                <a:spcPct val="100000"/>
              </a:lnSpc>
            </a:pPr>
            <a:r>
              <a:rPr lang="en-US" sz="1600" dirty="0" err="1" smtClean="0">
                <a:latin typeface="Arial"/>
                <a:cs typeface="Arial"/>
              </a:rPr>
              <a:t>Θ</a:t>
            </a:r>
            <a:r>
              <a:rPr lang="en-US" sz="1600" dirty="0" smtClean="0">
                <a:latin typeface="Arial"/>
                <a:cs typeface="Arial"/>
              </a:rPr>
              <a:t>α </a:t>
            </a:r>
            <a:r>
              <a:rPr lang="en-US" sz="1600" dirty="0" err="1">
                <a:latin typeface="Arial"/>
                <a:cs typeface="Arial"/>
              </a:rPr>
              <a:t>χρει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στούμε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το</a:t>
            </a:r>
            <a:r>
              <a:rPr lang="en-US" sz="1600" dirty="0">
                <a:latin typeface="Arial"/>
                <a:cs typeface="Arial"/>
              </a:rPr>
              <a:t> password </a:t>
            </a:r>
            <a:r>
              <a:rPr lang="en-US" sz="1600" dirty="0" err="1">
                <a:latin typeface="Arial"/>
                <a:cs typeface="Arial"/>
              </a:rPr>
              <a:t>του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λογ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ρι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σμού</a:t>
            </a:r>
            <a:r>
              <a:rPr lang="en-US" sz="1600" dirty="0">
                <a:latin typeface="Arial"/>
                <a:cs typeface="Arial"/>
              </a:rPr>
              <a:t> μα</a:t>
            </a:r>
            <a:r>
              <a:rPr lang="en-US" sz="1600" dirty="0" err="1">
                <a:latin typeface="Arial"/>
                <a:cs typeface="Arial"/>
              </a:rPr>
              <a:t>ς</a:t>
            </a:r>
            <a:r>
              <a:rPr lang="en-US" sz="1600" dirty="0">
                <a:latin typeface="Arial"/>
                <a:cs typeface="Arial"/>
              </a:rPr>
              <a:t>.</a:t>
            </a:r>
            <a:endParaRPr dirty="0">
              <a:latin typeface="Arial"/>
              <a:cs typeface="Arial"/>
            </a:endParaRPr>
          </a:p>
          <a:p>
            <a:pPr algn="just">
              <a:lnSpc>
                <a:spcPct val="100000"/>
              </a:lnSpc>
            </a:pPr>
            <a:r>
              <a:rPr lang="en-US" sz="1600" dirty="0" err="1">
                <a:latin typeface="Arial"/>
                <a:cs typeface="Arial"/>
              </a:rPr>
              <a:t>Αφού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το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ξεκλειδώσουμε</a:t>
            </a:r>
            <a:r>
              <a:rPr lang="en-US" sz="1600" dirty="0">
                <a:latin typeface="Arial"/>
                <a:cs typeface="Arial"/>
              </a:rPr>
              <a:t> μπ</a:t>
            </a:r>
            <a:r>
              <a:rPr lang="en-US" sz="1600" dirty="0" err="1">
                <a:latin typeface="Arial"/>
                <a:cs typeface="Arial"/>
              </a:rPr>
              <a:t>ορούμε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είτε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ν</a:t>
            </a:r>
            <a:r>
              <a:rPr lang="en-US" sz="1600" dirty="0">
                <a:latin typeface="Arial"/>
                <a:cs typeface="Arial"/>
              </a:rPr>
              <a:t>α </a:t>
            </a:r>
            <a:r>
              <a:rPr lang="en-US" sz="1600" dirty="0" err="1">
                <a:latin typeface="Arial"/>
                <a:cs typeface="Arial"/>
              </a:rPr>
              <a:t>σ</a:t>
            </a:r>
            <a:r>
              <a:rPr lang="en-US" sz="1600" dirty="0">
                <a:latin typeface="Arial"/>
                <a:cs typeface="Arial"/>
              </a:rPr>
              <a:t>β</a:t>
            </a:r>
            <a:r>
              <a:rPr lang="en-US" sz="1600" dirty="0" err="1">
                <a:latin typeface="Arial"/>
                <a:cs typeface="Arial"/>
              </a:rPr>
              <a:t>ήσουμε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κά</a:t>
            </a:r>
            <a:r>
              <a:rPr lang="en-US" sz="1600" dirty="0">
                <a:latin typeface="Arial"/>
                <a:cs typeface="Arial"/>
              </a:rPr>
              <a:t>π</a:t>
            </a:r>
            <a:r>
              <a:rPr lang="en-US" sz="1600" dirty="0" err="1">
                <a:latin typeface="Arial"/>
                <a:cs typeface="Arial"/>
              </a:rPr>
              <a:t>οιο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λογ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ρι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σμό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με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το</a:t>
            </a:r>
            <a:r>
              <a:rPr lang="en-US" sz="1600" dirty="0">
                <a:latin typeface="Arial"/>
                <a:cs typeface="Arial"/>
              </a:rPr>
              <a:t> – </a:t>
            </a:r>
            <a:endParaRPr lang="en-US" sz="1600" dirty="0" smtClean="0">
              <a:latin typeface="Arial"/>
              <a:cs typeface="Arial"/>
            </a:endParaRPr>
          </a:p>
          <a:p>
            <a:pPr algn="just">
              <a:lnSpc>
                <a:spcPct val="100000"/>
              </a:lnSpc>
            </a:pPr>
            <a:r>
              <a:rPr lang="en-US" sz="1600" dirty="0" err="1" smtClean="0">
                <a:latin typeface="Arial"/>
                <a:cs typeface="Arial"/>
              </a:rPr>
              <a:t>είτε</a:t>
            </a:r>
            <a:r>
              <a:rPr lang="en-US" sz="1600" dirty="0" smtClean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ν</a:t>
            </a:r>
            <a:r>
              <a:rPr lang="en-US" sz="1600" dirty="0">
                <a:latin typeface="Arial"/>
                <a:cs typeface="Arial"/>
              </a:rPr>
              <a:t>α </a:t>
            </a:r>
            <a:r>
              <a:rPr lang="en-US" sz="1600" dirty="0" err="1">
                <a:latin typeface="Arial"/>
                <a:cs typeface="Arial"/>
              </a:rPr>
              <a:t>δημιουργήσουμε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νέο</a:t>
            </a:r>
            <a:r>
              <a:rPr lang="en-US" sz="1600" dirty="0">
                <a:latin typeface="Arial"/>
                <a:cs typeface="Arial"/>
              </a:rPr>
              <a:t>, </a:t>
            </a:r>
            <a:r>
              <a:rPr lang="en-US" sz="1600" dirty="0" err="1">
                <a:latin typeface="Arial"/>
                <a:cs typeface="Arial"/>
              </a:rPr>
              <a:t>με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το</a:t>
            </a:r>
            <a:r>
              <a:rPr lang="en-US" sz="1600" dirty="0">
                <a:latin typeface="Arial"/>
                <a:cs typeface="Arial"/>
              </a:rPr>
              <a:t> +</a:t>
            </a:r>
            <a:endParaRPr dirty="0">
              <a:latin typeface="Arial"/>
              <a:cs typeface="Arial"/>
            </a:endParaRPr>
          </a:p>
        </p:txBody>
      </p:sp>
      <p:pic>
        <p:nvPicPr>
          <p:cNvPr id="182" name="Picture 181"/>
          <p:cNvPicPr/>
          <p:nvPr/>
        </p:nvPicPr>
        <p:blipFill>
          <a:blip r:embed="rId2"/>
          <a:stretch>
            <a:fillRect/>
          </a:stretch>
        </p:blipFill>
        <p:spPr>
          <a:xfrm>
            <a:off x="1554480" y="4903200"/>
            <a:ext cx="1002960" cy="1131840"/>
          </a:xfrm>
          <a:prstGeom prst="rect">
            <a:avLst/>
          </a:prstGeom>
        </p:spPr>
      </p:pic>
      <p:pic>
        <p:nvPicPr>
          <p:cNvPr id="183" name="Picture 182"/>
          <p:cNvPicPr/>
          <p:nvPr/>
        </p:nvPicPr>
        <p:blipFill>
          <a:blip r:embed="rId3"/>
          <a:stretch>
            <a:fillRect/>
          </a:stretch>
        </p:blipFill>
        <p:spPr>
          <a:xfrm>
            <a:off x="472680" y="5120640"/>
            <a:ext cx="716040" cy="731520"/>
          </a:xfrm>
          <a:prstGeom prst="rect">
            <a:avLst/>
          </a:prstGeom>
        </p:spPr>
      </p:pic>
      <p:pic>
        <p:nvPicPr>
          <p:cNvPr id="184" name="Picture 183"/>
          <p:cNvPicPr/>
          <p:nvPr/>
        </p:nvPicPr>
        <p:blipFill>
          <a:blip r:embed="rId4"/>
          <a:stretch>
            <a:fillRect/>
          </a:stretch>
        </p:blipFill>
        <p:spPr>
          <a:xfrm>
            <a:off x="2798640" y="3291840"/>
            <a:ext cx="7076880" cy="4152600"/>
          </a:xfrm>
          <a:prstGeom prst="rect">
            <a:avLst/>
          </a:prstGeom>
        </p:spPr>
      </p:pic>
      <p:sp>
        <p:nvSpPr>
          <p:cNvPr id="185" name="CustomShape 3"/>
          <p:cNvSpPr/>
          <p:nvPr/>
        </p:nvSpPr>
        <p:spPr>
          <a:xfrm>
            <a:off x="8686800" y="3474720"/>
            <a:ext cx="1393920" cy="640080"/>
          </a:xfrm>
          <a:prstGeom prst="donut">
            <a:avLst>
              <a:gd name="adj" fmla="val 1008"/>
            </a:avLst>
          </a:prstGeom>
          <a:solidFill>
            <a:srgbClr val="FF0000"/>
          </a:solidFill>
          <a:ln>
            <a:solidFill>
              <a:srgbClr val="808080"/>
            </a:solidFill>
          </a:ln>
        </p:spPr>
      </p:sp>
      <p:sp>
        <p:nvSpPr>
          <p:cNvPr id="186" name="CustomShape 4"/>
          <p:cNvSpPr/>
          <p:nvPr/>
        </p:nvSpPr>
        <p:spPr>
          <a:xfrm>
            <a:off x="2812320" y="6858000"/>
            <a:ext cx="753840" cy="548640"/>
          </a:xfrm>
          <a:prstGeom prst="donut">
            <a:avLst>
              <a:gd name="adj" fmla="val 1008"/>
            </a:avLst>
          </a:prstGeom>
          <a:solidFill>
            <a:srgbClr val="FF0000"/>
          </a:solidFill>
          <a:ln>
            <a:solidFill>
              <a:srgbClr val="808080"/>
            </a:solidFill>
          </a:ln>
        </p:spPr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>
                <p:childTnLst>
                  <p:par>
                    <p:cTn id="3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TextShape 1"/>
          <p:cNvSpPr txBox="1"/>
          <p:nvPr/>
        </p:nvSpPr>
        <p:spPr>
          <a:xfrm>
            <a:off x="1554480" y="365760"/>
            <a:ext cx="7040880" cy="546480"/>
          </a:xfrm>
          <a:prstGeom prst="rect">
            <a:avLst/>
          </a:prstGeom>
        </p:spPr>
        <p:txBody>
          <a:bodyPr wrap="none"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n-US" sz="2200" b="1"/>
              <a:t>Δημιουργία νέου λογαριασμού στο σύστημα</a:t>
            </a:r>
            <a:endParaRPr/>
          </a:p>
        </p:txBody>
      </p:sp>
      <p:sp>
        <p:nvSpPr>
          <p:cNvPr id="188" name="TextShape 2"/>
          <p:cNvSpPr txBox="1"/>
          <p:nvPr/>
        </p:nvSpPr>
        <p:spPr>
          <a:xfrm>
            <a:off x="445680" y="999000"/>
            <a:ext cx="9047520" cy="541800"/>
          </a:xfrm>
          <a:prstGeom prst="rect">
            <a:avLst/>
          </a:prstGeom>
        </p:spPr>
        <p:txBody>
          <a:bodyPr wrap="none" lIns="90000" tIns="45000" rIns="90000" bIns="45000"/>
          <a:lstStyle/>
          <a:p>
            <a:pPr algn="just">
              <a:lnSpc>
                <a:spcPct val="100000"/>
              </a:lnSpc>
            </a:pPr>
            <a:r>
              <a:rPr lang="en-US" sz="1600" dirty="0" err="1">
                <a:latin typeface="Arial"/>
                <a:cs typeface="Arial"/>
              </a:rPr>
              <a:t>Δίνουμε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έν</a:t>
            </a:r>
            <a:r>
              <a:rPr lang="en-US" sz="1600" dirty="0">
                <a:latin typeface="Arial"/>
                <a:cs typeface="Arial"/>
              </a:rPr>
              <a:t>α </a:t>
            </a:r>
            <a:r>
              <a:rPr lang="en-US" sz="1600" dirty="0" err="1">
                <a:latin typeface="Arial"/>
                <a:cs typeface="Arial"/>
              </a:rPr>
              <a:t>όνομ</a:t>
            </a:r>
            <a:r>
              <a:rPr lang="en-US" sz="1600" dirty="0">
                <a:latin typeface="Arial"/>
                <a:cs typeface="Arial"/>
              </a:rPr>
              <a:t>α </a:t>
            </a:r>
            <a:r>
              <a:rPr lang="en-US" sz="1600" dirty="0" err="1">
                <a:latin typeface="Arial"/>
                <a:cs typeface="Arial"/>
              </a:rPr>
              <a:t>στο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νέο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λογ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ρι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σμό</a:t>
            </a:r>
            <a:r>
              <a:rPr lang="en-US" sz="1600" dirty="0">
                <a:latin typeface="Arial"/>
                <a:cs typeface="Arial"/>
              </a:rPr>
              <a:t>, πα</a:t>
            </a:r>
            <a:r>
              <a:rPr lang="en-US" sz="1600" dirty="0" err="1">
                <a:latin typeface="Arial"/>
                <a:cs typeface="Arial"/>
              </a:rPr>
              <a:t>τάμε</a:t>
            </a:r>
            <a:r>
              <a:rPr lang="en-US" sz="1600" dirty="0">
                <a:latin typeface="Arial"/>
                <a:cs typeface="Arial"/>
              </a:rPr>
              <a:t> create </a:t>
            </a:r>
            <a:r>
              <a:rPr lang="en-US" sz="1600" dirty="0" err="1">
                <a:latin typeface="Arial"/>
                <a:cs typeface="Arial"/>
              </a:rPr>
              <a:t>κ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ι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στη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συνέχει</a:t>
            </a:r>
            <a:r>
              <a:rPr lang="en-US" sz="1600" dirty="0">
                <a:latin typeface="Arial"/>
                <a:cs typeface="Arial"/>
              </a:rPr>
              <a:t>α μπ</a:t>
            </a:r>
            <a:r>
              <a:rPr lang="en-US" sz="1600" dirty="0" err="1">
                <a:latin typeface="Arial"/>
                <a:cs typeface="Arial"/>
              </a:rPr>
              <a:t>ορούμε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ν</a:t>
            </a:r>
            <a:r>
              <a:rPr lang="en-US" sz="1600" dirty="0">
                <a:latin typeface="Arial"/>
                <a:cs typeface="Arial"/>
              </a:rPr>
              <a:t>α </a:t>
            </a:r>
            <a:r>
              <a:rPr lang="en-US" sz="1600" dirty="0" err="1" smtClean="0">
                <a:latin typeface="Arial"/>
                <a:cs typeface="Arial"/>
              </a:rPr>
              <a:t>του</a:t>
            </a:r>
            <a:endParaRPr lang="en-US" sz="1600" dirty="0">
              <a:latin typeface="Arial"/>
              <a:cs typeface="Arial"/>
            </a:endParaRPr>
          </a:p>
          <a:p>
            <a:pPr algn="just">
              <a:lnSpc>
                <a:spcPct val="100000"/>
              </a:lnSpc>
            </a:pPr>
            <a:r>
              <a:rPr lang="en-US" sz="1600" dirty="0" err="1" smtClean="0">
                <a:latin typeface="Arial"/>
                <a:cs typeface="Arial"/>
              </a:rPr>
              <a:t>δώσουμε</a:t>
            </a:r>
            <a:r>
              <a:rPr lang="en-US" sz="1600" dirty="0" smtClean="0">
                <a:latin typeface="Arial"/>
                <a:cs typeface="Arial"/>
              </a:rPr>
              <a:t> </a:t>
            </a:r>
            <a:r>
              <a:rPr lang="en-US" sz="1600" dirty="0">
                <a:latin typeface="Arial"/>
                <a:cs typeface="Arial"/>
              </a:rPr>
              <a:t>password, πα</a:t>
            </a:r>
            <a:r>
              <a:rPr lang="en-US" sz="1600" dirty="0" err="1">
                <a:latin typeface="Arial"/>
                <a:cs typeface="Arial"/>
              </a:rPr>
              <a:t>τώντ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ς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το</a:t>
            </a:r>
            <a:r>
              <a:rPr lang="en-US" sz="1600" dirty="0">
                <a:latin typeface="Arial"/>
                <a:cs typeface="Arial"/>
              </a:rPr>
              <a:t> Account disabled</a:t>
            </a:r>
            <a:endParaRPr dirty="0">
              <a:latin typeface="Arial"/>
              <a:cs typeface="Arial"/>
            </a:endParaRPr>
          </a:p>
        </p:txBody>
      </p:sp>
      <p:pic>
        <p:nvPicPr>
          <p:cNvPr id="189" name="Picture 188"/>
          <p:cNvPicPr/>
          <p:nvPr/>
        </p:nvPicPr>
        <p:blipFill>
          <a:blip r:embed="rId2"/>
          <a:stretch>
            <a:fillRect/>
          </a:stretch>
        </p:blipFill>
        <p:spPr>
          <a:xfrm>
            <a:off x="41040" y="1554480"/>
            <a:ext cx="3142800" cy="2571480"/>
          </a:xfrm>
          <a:prstGeom prst="rect">
            <a:avLst/>
          </a:prstGeom>
        </p:spPr>
      </p:pic>
      <p:pic>
        <p:nvPicPr>
          <p:cNvPr id="190" name="Picture 189"/>
          <p:cNvPicPr/>
          <p:nvPr/>
        </p:nvPicPr>
        <p:blipFill>
          <a:blip r:embed="rId3"/>
          <a:stretch>
            <a:fillRect/>
          </a:stretch>
        </p:blipFill>
        <p:spPr>
          <a:xfrm>
            <a:off x="3019320" y="3566160"/>
            <a:ext cx="7019640" cy="3943080"/>
          </a:xfrm>
          <a:prstGeom prst="rect">
            <a:avLst/>
          </a:prstGeom>
        </p:spPr>
      </p:pic>
      <p:sp>
        <p:nvSpPr>
          <p:cNvPr id="191" name="CustomShape 3"/>
          <p:cNvSpPr/>
          <p:nvPr/>
        </p:nvSpPr>
        <p:spPr>
          <a:xfrm>
            <a:off x="7406640" y="5760720"/>
            <a:ext cx="1393920" cy="365760"/>
          </a:xfrm>
          <a:prstGeom prst="donut">
            <a:avLst>
              <a:gd name="adj" fmla="val 1008"/>
            </a:avLst>
          </a:prstGeom>
          <a:solidFill>
            <a:srgbClr val="FF0000"/>
          </a:solidFill>
          <a:ln>
            <a:solidFill>
              <a:srgbClr val="808080"/>
            </a:solidFill>
          </a:ln>
        </p:spPr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>
                <p:childTnLst>
                  <p:par>
                    <p:cTn id="3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CustomShape 1"/>
          <p:cNvSpPr/>
          <p:nvPr/>
        </p:nvSpPr>
        <p:spPr>
          <a:xfrm>
            <a:off x="504000" y="301320"/>
            <a:ext cx="9070200" cy="611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>
              <a:lnSpc>
                <a:spcPct val="100000"/>
              </a:lnSpc>
            </a:pPr>
            <a:r>
              <a:rPr lang="en-US" sz="3200" b="1" dirty="0" err="1">
                <a:latin typeface="Arial"/>
                <a:cs typeface="Arial"/>
              </a:rPr>
              <a:t>Πλεονεκτήμ</a:t>
            </a:r>
            <a:r>
              <a:rPr lang="en-US" sz="3200" b="1" dirty="0">
                <a:latin typeface="Arial"/>
                <a:cs typeface="Arial"/>
              </a:rPr>
              <a:t>α</a:t>
            </a:r>
            <a:r>
              <a:rPr lang="en-US" sz="3200" b="1" dirty="0" err="1">
                <a:latin typeface="Arial"/>
                <a:cs typeface="Arial"/>
              </a:rPr>
              <a:t>τ</a:t>
            </a:r>
            <a:r>
              <a:rPr lang="en-US" sz="3200" b="1" dirty="0">
                <a:latin typeface="Arial"/>
                <a:cs typeface="Arial"/>
              </a:rPr>
              <a:t>α </a:t>
            </a:r>
            <a:r>
              <a:rPr lang="en-US" sz="3200" b="1" dirty="0" err="1">
                <a:latin typeface="Arial"/>
                <a:cs typeface="Arial"/>
              </a:rPr>
              <a:t>του</a:t>
            </a:r>
            <a:r>
              <a:rPr lang="en-US" sz="3200" b="1" dirty="0">
                <a:latin typeface="Arial"/>
                <a:cs typeface="Arial"/>
              </a:rPr>
              <a:t> Ubuntu 12.04 </a:t>
            </a:r>
            <a:endParaRPr dirty="0">
              <a:latin typeface="Arial"/>
              <a:cs typeface="Arial"/>
            </a:endParaRPr>
          </a:p>
        </p:txBody>
      </p:sp>
      <p:sp>
        <p:nvSpPr>
          <p:cNvPr id="70" name="CustomShape 2"/>
          <p:cNvSpPr/>
          <p:nvPr/>
        </p:nvSpPr>
        <p:spPr>
          <a:xfrm>
            <a:off x="988678" y="1097280"/>
            <a:ext cx="8138160" cy="46634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just">
              <a:lnSpc>
                <a:spcPct val="100000"/>
              </a:lnSpc>
              <a:buSzPct val="45000"/>
            </a:pPr>
            <a:r>
              <a:rPr lang="en-US" dirty="0" err="1">
                <a:latin typeface="Arial"/>
                <a:cs typeface="Arial"/>
              </a:rPr>
              <a:t>Δωρεάν</a:t>
            </a:r>
            <a:endParaRPr dirty="0">
              <a:latin typeface="Arial"/>
              <a:cs typeface="Arial"/>
            </a:endParaRPr>
          </a:p>
          <a:p>
            <a:pPr algn="just">
              <a:lnSpc>
                <a:spcPct val="100000"/>
              </a:lnSpc>
            </a:pPr>
            <a:endParaRPr lang="en-US" dirty="0">
              <a:latin typeface="Arial"/>
              <a:cs typeface="Arial"/>
            </a:endParaRPr>
          </a:p>
          <a:p>
            <a:pPr algn="just">
              <a:lnSpc>
                <a:spcPct val="100000"/>
              </a:lnSpc>
            </a:pPr>
            <a:r>
              <a:rPr lang="en-US" dirty="0" err="1" smtClean="0">
                <a:latin typeface="Arial"/>
                <a:cs typeface="Arial"/>
              </a:rPr>
              <a:t>Πολλά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>
                <a:latin typeface="Arial"/>
                <a:cs typeface="Arial"/>
              </a:rPr>
              <a:t>π</a:t>
            </a:r>
            <a:r>
              <a:rPr lang="en-US" dirty="0" err="1">
                <a:latin typeface="Arial"/>
                <a:cs typeface="Arial"/>
              </a:rPr>
              <a:t>ρογράμμ</a:t>
            </a:r>
            <a:r>
              <a:rPr lang="en-US" dirty="0">
                <a:latin typeface="Arial"/>
                <a:cs typeface="Arial"/>
              </a:rPr>
              <a:t>α</a:t>
            </a:r>
            <a:r>
              <a:rPr lang="en-US" dirty="0" err="1">
                <a:latin typeface="Arial"/>
                <a:cs typeface="Arial"/>
              </a:rPr>
              <a:t>τ</a:t>
            </a:r>
            <a:r>
              <a:rPr lang="en-US" dirty="0">
                <a:latin typeface="Arial"/>
                <a:cs typeface="Arial"/>
              </a:rPr>
              <a:t>α β</a:t>
            </a:r>
            <a:r>
              <a:rPr lang="en-US" dirty="0" err="1">
                <a:latin typeface="Arial"/>
                <a:cs typeface="Arial"/>
              </a:rPr>
              <a:t>ιο</a:t>
            </a:r>
            <a:r>
              <a:rPr lang="en-US" dirty="0">
                <a:latin typeface="Arial"/>
                <a:cs typeface="Arial"/>
              </a:rPr>
              <a:t>π</a:t>
            </a:r>
            <a:r>
              <a:rPr lang="en-US" dirty="0" err="1">
                <a:latin typeface="Arial"/>
                <a:cs typeface="Arial"/>
              </a:rPr>
              <a:t>ληροφορικής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τρέχουν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μόνο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στ</a:t>
            </a:r>
            <a:r>
              <a:rPr lang="en-US" dirty="0">
                <a:latin typeface="Arial"/>
                <a:cs typeface="Arial"/>
              </a:rPr>
              <a:t>α </a:t>
            </a:r>
            <a:r>
              <a:rPr lang="en-US" dirty="0" err="1">
                <a:latin typeface="Arial"/>
                <a:cs typeface="Arial"/>
              </a:rPr>
              <a:t>linux</a:t>
            </a:r>
            <a:r>
              <a:rPr lang="en-US" dirty="0">
                <a:latin typeface="Arial"/>
                <a:cs typeface="Arial"/>
              </a:rPr>
              <a:t>.</a:t>
            </a:r>
            <a:endParaRPr dirty="0">
              <a:latin typeface="Arial"/>
              <a:cs typeface="Arial"/>
            </a:endParaRPr>
          </a:p>
          <a:p>
            <a:pPr algn="just">
              <a:lnSpc>
                <a:spcPct val="100000"/>
              </a:lnSpc>
            </a:pPr>
            <a:endParaRPr lang="en-US" dirty="0">
              <a:latin typeface="Arial"/>
              <a:cs typeface="Arial"/>
            </a:endParaRPr>
          </a:p>
          <a:p>
            <a:pPr algn="just">
              <a:lnSpc>
                <a:spcPct val="100000"/>
              </a:lnSpc>
            </a:pPr>
            <a:r>
              <a:rPr lang="en-US" dirty="0" err="1" smtClean="0">
                <a:latin typeface="Arial"/>
                <a:cs typeface="Arial"/>
              </a:rPr>
              <a:t>Πολύ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λίγοι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ιοί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γι</a:t>
            </a:r>
            <a:r>
              <a:rPr lang="en-US" dirty="0">
                <a:latin typeface="Arial"/>
                <a:cs typeface="Arial"/>
              </a:rPr>
              <a:t>α </a:t>
            </a:r>
            <a:r>
              <a:rPr lang="en-US" dirty="0" err="1">
                <a:latin typeface="Arial"/>
                <a:cs typeface="Arial"/>
              </a:rPr>
              <a:t>linux</a:t>
            </a:r>
            <a:r>
              <a:rPr lang="en-US" dirty="0">
                <a:latin typeface="Arial"/>
                <a:cs typeface="Arial"/>
              </a:rPr>
              <a:t>. </a:t>
            </a:r>
            <a:r>
              <a:rPr lang="en-US" dirty="0" err="1">
                <a:latin typeface="Arial"/>
                <a:cs typeface="Arial"/>
              </a:rPr>
              <a:t>Έχει</a:t>
            </a:r>
            <a:r>
              <a:rPr lang="en-US" dirty="0">
                <a:latin typeface="Arial"/>
                <a:cs typeface="Arial"/>
              </a:rPr>
              <a:t> π</a:t>
            </a:r>
            <a:r>
              <a:rPr lang="en-US" dirty="0" err="1">
                <a:latin typeface="Arial"/>
                <a:cs typeface="Arial"/>
              </a:rPr>
              <a:t>ιο</a:t>
            </a:r>
            <a:r>
              <a:rPr lang="en-US" dirty="0">
                <a:latin typeface="Arial"/>
                <a:cs typeface="Arial"/>
              </a:rPr>
              <a:t> α</a:t>
            </a:r>
            <a:r>
              <a:rPr lang="en-US" dirty="0" err="1">
                <a:latin typeface="Arial"/>
                <a:cs typeface="Arial"/>
              </a:rPr>
              <a:t>σφ</a:t>
            </a:r>
            <a:r>
              <a:rPr lang="en-US" dirty="0">
                <a:latin typeface="Arial"/>
                <a:cs typeface="Arial"/>
              </a:rPr>
              <a:t>α</a:t>
            </a:r>
            <a:r>
              <a:rPr lang="en-US" dirty="0" err="1">
                <a:latin typeface="Arial"/>
                <a:cs typeface="Arial"/>
              </a:rPr>
              <a:t>λή</a:t>
            </a:r>
            <a:r>
              <a:rPr lang="en-US" dirty="0">
                <a:latin typeface="Arial"/>
                <a:cs typeface="Arial"/>
              </a:rPr>
              <a:t> α</a:t>
            </a:r>
            <a:r>
              <a:rPr lang="en-US" dirty="0" err="1">
                <a:latin typeface="Arial"/>
                <a:cs typeface="Arial"/>
              </a:rPr>
              <a:t>ρχιτεκτονική</a:t>
            </a:r>
            <a:r>
              <a:rPr lang="en-US" dirty="0">
                <a:latin typeface="Arial"/>
                <a:cs typeface="Arial"/>
              </a:rPr>
              <a:t>.</a:t>
            </a:r>
            <a:endParaRPr dirty="0">
              <a:latin typeface="Arial"/>
              <a:cs typeface="Arial"/>
            </a:endParaRPr>
          </a:p>
          <a:p>
            <a:pPr algn="just">
              <a:lnSpc>
                <a:spcPct val="100000"/>
              </a:lnSpc>
            </a:pPr>
            <a:r>
              <a:rPr lang="en-US" dirty="0" err="1">
                <a:latin typeface="Arial"/>
                <a:cs typeface="Arial"/>
              </a:rPr>
              <a:t>Ε</a:t>
            </a:r>
            <a:r>
              <a:rPr lang="en-US" dirty="0">
                <a:latin typeface="Arial"/>
                <a:cs typeface="Arial"/>
              </a:rPr>
              <a:t>π</a:t>
            </a:r>
            <a:r>
              <a:rPr lang="en-US" dirty="0" err="1">
                <a:latin typeface="Arial"/>
                <a:cs typeface="Arial"/>
              </a:rPr>
              <a:t>ι</a:t>
            </a:r>
            <a:r>
              <a:rPr lang="en-US" dirty="0">
                <a:latin typeface="Arial"/>
                <a:cs typeface="Arial"/>
              </a:rPr>
              <a:t>π</a:t>
            </a:r>
            <a:r>
              <a:rPr lang="en-US" dirty="0" err="1">
                <a:latin typeface="Arial"/>
                <a:cs typeface="Arial"/>
              </a:rPr>
              <a:t>λέον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τ</a:t>
            </a:r>
            <a:r>
              <a:rPr lang="en-US" dirty="0">
                <a:latin typeface="Arial"/>
                <a:cs typeface="Arial"/>
              </a:rPr>
              <a:t>α </a:t>
            </a:r>
            <a:r>
              <a:rPr lang="en-US" dirty="0" err="1">
                <a:latin typeface="Arial"/>
                <a:cs typeface="Arial"/>
              </a:rPr>
              <a:t>κενά</a:t>
            </a:r>
            <a:r>
              <a:rPr lang="en-US" dirty="0">
                <a:latin typeface="Arial"/>
                <a:cs typeface="Arial"/>
              </a:rPr>
              <a:t> α</a:t>
            </a:r>
            <a:r>
              <a:rPr lang="en-US" dirty="0" err="1">
                <a:latin typeface="Arial"/>
                <a:cs typeface="Arial"/>
              </a:rPr>
              <a:t>σφ</a:t>
            </a:r>
            <a:r>
              <a:rPr lang="en-US" dirty="0">
                <a:latin typeface="Arial"/>
                <a:cs typeface="Arial"/>
              </a:rPr>
              <a:t>α</a:t>
            </a:r>
            <a:r>
              <a:rPr lang="en-US" dirty="0" err="1">
                <a:latin typeface="Arial"/>
                <a:cs typeface="Arial"/>
              </a:rPr>
              <a:t>λεί</a:t>
            </a:r>
            <a:r>
              <a:rPr lang="en-US" dirty="0">
                <a:latin typeface="Arial"/>
                <a:cs typeface="Arial"/>
              </a:rPr>
              <a:t>α</a:t>
            </a:r>
            <a:r>
              <a:rPr lang="en-US" dirty="0" err="1">
                <a:latin typeface="Arial"/>
                <a:cs typeface="Arial"/>
              </a:rPr>
              <a:t>ς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διορθώνοντ</a:t>
            </a:r>
            <a:r>
              <a:rPr lang="en-US" dirty="0">
                <a:latin typeface="Arial"/>
                <a:cs typeface="Arial"/>
              </a:rPr>
              <a:t>α</a:t>
            </a:r>
            <a:r>
              <a:rPr lang="en-US" dirty="0" err="1">
                <a:latin typeface="Arial"/>
                <a:cs typeface="Arial"/>
              </a:rPr>
              <a:t>ι</a:t>
            </a:r>
            <a:r>
              <a:rPr lang="en-US" dirty="0">
                <a:latin typeface="Arial"/>
                <a:cs typeface="Arial"/>
              </a:rPr>
              <a:t> π</a:t>
            </a:r>
            <a:r>
              <a:rPr lang="en-US" dirty="0" err="1">
                <a:latin typeface="Arial"/>
                <a:cs typeface="Arial"/>
              </a:rPr>
              <a:t>ιο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γρήγορ</a:t>
            </a:r>
            <a:r>
              <a:rPr lang="en-US" dirty="0">
                <a:latin typeface="Arial"/>
                <a:cs typeface="Arial"/>
              </a:rPr>
              <a:t>α.</a:t>
            </a:r>
            <a:endParaRPr dirty="0">
              <a:latin typeface="Arial"/>
              <a:cs typeface="Arial"/>
            </a:endParaRPr>
          </a:p>
          <a:p>
            <a:pPr algn="just">
              <a:lnSpc>
                <a:spcPct val="100000"/>
              </a:lnSpc>
              <a:buSzPct val="45000"/>
              <a:buFont typeface="StarSymbol"/>
              <a:buChar char="l"/>
            </a:pPr>
            <a:endParaRPr dirty="0">
              <a:latin typeface="Arial"/>
              <a:cs typeface="Arial"/>
            </a:endParaRPr>
          </a:p>
          <a:p>
            <a:pPr algn="just">
              <a:lnSpc>
                <a:spcPct val="100000"/>
              </a:lnSpc>
              <a:buSzPct val="45000"/>
            </a:pPr>
            <a:r>
              <a:rPr lang="en-US" dirty="0" err="1">
                <a:latin typeface="Arial"/>
                <a:cs typeface="Arial"/>
              </a:rPr>
              <a:t>Πιο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ελ</a:t>
            </a:r>
            <a:r>
              <a:rPr lang="en-US" dirty="0">
                <a:latin typeface="Arial"/>
                <a:cs typeface="Arial"/>
              </a:rPr>
              <a:t>α</a:t>
            </a:r>
            <a:r>
              <a:rPr lang="en-US" dirty="0" err="1">
                <a:latin typeface="Arial"/>
                <a:cs typeface="Arial"/>
              </a:rPr>
              <a:t>φρύ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λειτουργικό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σύστημ</a:t>
            </a:r>
            <a:r>
              <a:rPr lang="en-US" dirty="0">
                <a:latin typeface="Arial"/>
                <a:cs typeface="Arial"/>
              </a:rPr>
              <a:t>α </a:t>
            </a:r>
            <a:r>
              <a:rPr lang="en-US" dirty="0" err="1">
                <a:latin typeface="Arial"/>
                <a:cs typeface="Arial"/>
              </a:rPr>
              <a:t>σε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σχέση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με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τ</a:t>
            </a:r>
            <a:r>
              <a:rPr lang="en-US" dirty="0">
                <a:latin typeface="Arial"/>
                <a:cs typeface="Arial"/>
              </a:rPr>
              <a:t>α Windows</a:t>
            </a:r>
            <a:endParaRPr dirty="0">
              <a:latin typeface="Arial"/>
              <a:cs typeface="Arial"/>
            </a:endParaRPr>
          </a:p>
          <a:p>
            <a:pPr algn="just">
              <a:lnSpc>
                <a:spcPct val="100000"/>
              </a:lnSpc>
              <a:buSzPct val="45000"/>
            </a:pPr>
            <a:r>
              <a:rPr lang="en-US" dirty="0" err="1">
                <a:latin typeface="Arial"/>
                <a:cs typeface="Arial"/>
              </a:rPr>
              <a:t>τρέχει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κ</a:t>
            </a:r>
            <a:r>
              <a:rPr lang="en-US" dirty="0">
                <a:latin typeface="Arial"/>
                <a:cs typeface="Arial"/>
              </a:rPr>
              <a:t>α</a:t>
            </a:r>
            <a:r>
              <a:rPr lang="en-US" dirty="0" err="1">
                <a:latin typeface="Arial"/>
                <a:cs typeface="Arial"/>
              </a:rPr>
              <a:t>λύτερ</a:t>
            </a:r>
            <a:r>
              <a:rPr lang="en-US" dirty="0">
                <a:latin typeface="Arial"/>
                <a:cs typeface="Arial"/>
              </a:rPr>
              <a:t>α</a:t>
            </a:r>
            <a:endParaRPr dirty="0">
              <a:latin typeface="Arial"/>
              <a:cs typeface="Arial"/>
            </a:endParaRPr>
          </a:p>
          <a:p>
            <a:pPr algn="just">
              <a:lnSpc>
                <a:spcPct val="100000"/>
              </a:lnSpc>
              <a:buSzPct val="45000"/>
            </a:pPr>
            <a:r>
              <a:rPr lang="en-US" dirty="0" err="1">
                <a:latin typeface="Arial"/>
                <a:cs typeface="Arial"/>
              </a:rPr>
              <a:t>δεν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κολλάει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εύκολ</a:t>
            </a:r>
            <a:r>
              <a:rPr lang="en-US" dirty="0">
                <a:latin typeface="Arial"/>
                <a:cs typeface="Arial"/>
              </a:rPr>
              <a:t>α.</a:t>
            </a:r>
            <a:endParaRPr dirty="0">
              <a:latin typeface="Arial"/>
              <a:cs typeface="Arial"/>
            </a:endParaRPr>
          </a:p>
          <a:p>
            <a:pPr algn="just">
              <a:lnSpc>
                <a:spcPct val="100000"/>
              </a:lnSpc>
              <a:buSzPct val="45000"/>
              <a:buFont typeface="StarSymbol"/>
              <a:buChar char="l"/>
            </a:pPr>
            <a:endParaRPr dirty="0">
              <a:latin typeface="Arial"/>
              <a:cs typeface="Arial"/>
            </a:endParaRPr>
          </a:p>
          <a:p>
            <a:pPr algn="just">
              <a:lnSpc>
                <a:spcPct val="100000"/>
              </a:lnSpc>
              <a:buSzPct val="45000"/>
            </a:pPr>
            <a:r>
              <a:rPr lang="en-US" dirty="0">
                <a:latin typeface="Arial"/>
                <a:cs typeface="Arial"/>
              </a:rPr>
              <a:t>Ext4 file system </a:t>
            </a:r>
            <a:r>
              <a:rPr lang="en-US" dirty="0" err="1">
                <a:latin typeface="Arial"/>
                <a:cs typeface="Arial"/>
              </a:rPr>
              <a:t>δεν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χρειάζετ</a:t>
            </a:r>
            <a:r>
              <a:rPr lang="en-US" dirty="0">
                <a:latin typeface="Arial"/>
                <a:cs typeface="Arial"/>
              </a:rPr>
              <a:t>α</a:t>
            </a:r>
            <a:r>
              <a:rPr lang="en-US" dirty="0" err="1">
                <a:latin typeface="Arial"/>
                <a:cs typeface="Arial"/>
              </a:rPr>
              <a:t>ι</a:t>
            </a:r>
            <a:r>
              <a:rPr lang="en-US" dirty="0">
                <a:latin typeface="Arial"/>
                <a:cs typeface="Arial"/>
              </a:rPr>
              <a:t> defragmentation</a:t>
            </a:r>
            <a:endParaRPr dirty="0">
              <a:latin typeface="Arial"/>
              <a:cs typeface="Arial"/>
            </a:endParaRPr>
          </a:p>
          <a:p>
            <a:pPr algn="just">
              <a:lnSpc>
                <a:spcPct val="100000"/>
              </a:lnSpc>
              <a:buSzPct val="45000"/>
              <a:buFont typeface="StarSymbol"/>
              <a:buChar char="l"/>
            </a:pPr>
            <a:endParaRPr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buSzPct val="45000"/>
              <a:buFont typeface="StarSymbol"/>
              <a:buChar char="l"/>
            </a:pPr>
            <a:endParaRPr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>
                <p:childTnLst>
                  <p:par>
                    <p:cTn id="3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TextShape 1"/>
          <p:cNvSpPr txBox="1"/>
          <p:nvPr/>
        </p:nvSpPr>
        <p:spPr>
          <a:xfrm>
            <a:off x="1554480" y="365760"/>
            <a:ext cx="7040880" cy="546480"/>
          </a:xfrm>
          <a:prstGeom prst="rect">
            <a:avLst/>
          </a:prstGeom>
        </p:spPr>
        <p:txBody>
          <a:bodyPr wrap="none"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n-US" sz="2200" b="1"/>
              <a:t>Δημιουργία νέου λογαριασμού στο σύστημα</a:t>
            </a:r>
            <a:endParaRPr/>
          </a:p>
        </p:txBody>
      </p:sp>
      <p:pic>
        <p:nvPicPr>
          <p:cNvPr id="193" name="Picture 192"/>
          <p:cNvPicPr/>
          <p:nvPr/>
        </p:nvPicPr>
        <p:blipFill>
          <a:blip r:embed="rId2"/>
          <a:stretch>
            <a:fillRect/>
          </a:stretch>
        </p:blipFill>
        <p:spPr>
          <a:xfrm>
            <a:off x="2171880" y="2389320"/>
            <a:ext cx="4686120" cy="3371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>
                <p:childTnLst>
                  <p:par>
                    <p:cTn id="3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sz="2800" b="1" dirty="0" smtClean="0">
                <a:latin typeface="Arial"/>
                <a:cs typeface="Arial"/>
              </a:rPr>
              <a:t>Εγκατάσταση του </a:t>
            </a:r>
            <a:r>
              <a:rPr lang="en-GB" sz="2800" b="1" dirty="0" smtClean="0">
                <a:latin typeface="Arial"/>
                <a:cs typeface="Arial"/>
              </a:rPr>
              <a:t>Ubuntu Linux </a:t>
            </a:r>
            <a:r>
              <a:rPr lang="el-GR" sz="2800" b="1" dirty="0" smtClean="0">
                <a:latin typeface="Arial"/>
                <a:cs typeface="Arial"/>
              </a:rPr>
              <a:t>στον υπολογιστή σας</a:t>
            </a:r>
            <a:endParaRPr lang="en-US" sz="2800" b="1" dirty="0">
              <a:latin typeface="Arial"/>
              <a:cs typeface="Arial"/>
            </a:endParaRPr>
          </a:p>
        </p:txBody>
      </p:sp>
      <p:sp>
        <p:nvSpPr>
          <p:cNvPr id="4" name="TextShape 3"/>
          <p:cNvSpPr txBox="1"/>
          <p:nvPr/>
        </p:nvSpPr>
        <p:spPr>
          <a:xfrm>
            <a:off x="462240" y="1578557"/>
            <a:ext cx="9321840" cy="5634199"/>
          </a:xfrm>
          <a:prstGeom prst="rect">
            <a:avLst/>
          </a:prstGeom>
        </p:spPr>
        <p:txBody>
          <a:bodyPr wrap="square" lIns="90000" tIns="45000" rIns="90000" bIns="45000"/>
          <a:lstStyle/>
          <a:p>
            <a:pPr algn="just"/>
            <a:r>
              <a:rPr lang="el-GR" dirty="0" smtClean="0">
                <a:latin typeface="Arial"/>
                <a:cs typeface="Arial"/>
              </a:rPr>
              <a:t>Αρχικά πρέπει να δημιουργηθεί </a:t>
            </a:r>
            <a:r>
              <a:rPr lang="en-GB" dirty="0" smtClean="0">
                <a:latin typeface="Arial"/>
                <a:cs typeface="Arial"/>
              </a:rPr>
              <a:t>Live-CD, </a:t>
            </a:r>
            <a:r>
              <a:rPr lang="el-GR" dirty="0" smtClean="0">
                <a:latin typeface="Arial"/>
                <a:cs typeface="Arial"/>
              </a:rPr>
              <a:t>από όπου γίνεται </a:t>
            </a:r>
            <a:r>
              <a:rPr lang="en-GB" dirty="0" smtClean="0">
                <a:latin typeface="Arial"/>
                <a:cs typeface="Arial"/>
              </a:rPr>
              <a:t>boot </a:t>
            </a:r>
            <a:r>
              <a:rPr lang="el-GR" dirty="0" smtClean="0">
                <a:latin typeface="Arial"/>
                <a:cs typeface="Arial"/>
              </a:rPr>
              <a:t>το</a:t>
            </a:r>
            <a:r>
              <a:rPr lang="el-GR" dirty="0">
                <a:latin typeface="Arial"/>
                <a:cs typeface="Arial"/>
              </a:rPr>
              <a:t>υ</a:t>
            </a:r>
            <a:r>
              <a:rPr lang="el-GR" dirty="0" smtClean="0">
                <a:latin typeface="Arial"/>
                <a:cs typeface="Arial"/>
              </a:rPr>
              <a:t> λειτουργικού συστήματος.</a:t>
            </a:r>
          </a:p>
          <a:p>
            <a:pPr algn="just"/>
            <a:endParaRPr lang="el-GR" dirty="0">
              <a:latin typeface="Arial"/>
              <a:cs typeface="Arial"/>
            </a:endParaRPr>
          </a:p>
          <a:p>
            <a:pPr algn="just"/>
            <a:r>
              <a:rPr lang="el-GR" dirty="0" smtClean="0">
                <a:latin typeface="Arial"/>
                <a:cs typeface="Arial"/>
              </a:rPr>
              <a:t>Οδηγίες για δημιουργία </a:t>
            </a:r>
            <a:r>
              <a:rPr lang="en-GB" dirty="0" smtClean="0">
                <a:latin typeface="Arial"/>
                <a:cs typeface="Arial"/>
              </a:rPr>
              <a:t>Live-CD </a:t>
            </a:r>
            <a:r>
              <a:rPr lang="el-GR" dirty="0" smtClean="0">
                <a:latin typeface="Arial"/>
                <a:cs typeface="Arial"/>
              </a:rPr>
              <a:t>μπορείτε να βρείτε στο </a:t>
            </a:r>
            <a:r>
              <a:rPr lang="en-GB" dirty="0" smtClean="0">
                <a:latin typeface="Arial"/>
                <a:cs typeface="Arial"/>
              </a:rPr>
              <a:t>:</a:t>
            </a:r>
          </a:p>
          <a:p>
            <a:pPr algn="just"/>
            <a:r>
              <a:rPr lang="en-GB" dirty="0">
                <a:latin typeface="Arial"/>
                <a:cs typeface="Arial"/>
                <a:hlinkClick r:id="rId2"/>
              </a:rPr>
              <a:t>http://www.ubuntu.com/download/</a:t>
            </a:r>
            <a:r>
              <a:rPr lang="en-GB" dirty="0" smtClean="0">
                <a:latin typeface="Arial"/>
                <a:cs typeface="Arial"/>
                <a:hlinkClick r:id="rId2"/>
              </a:rPr>
              <a:t>desktop</a:t>
            </a:r>
            <a:endParaRPr lang="en-GB" dirty="0" smtClean="0">
              <a:latin typeface="Arial"/>
              <a:cs typeface="Arial"/>
            </a:endParaRPr>
          </a:p>
          <a:p>
            <a:pPr algn="just"/>
            <a:endParaRPr lang="en-GB" dirty="0">
              <a:latin typeface="Arial"/>
              <a:cs typeface="Arial"/>
            </a:endParaRPr>
          </a:p>
          <a:p>
            <a:pPr algn="just"/>
            <a:r>
              <a:rPr lang="el-GR" dirty="0" smtClean="0">
                <a:latin typeface="Arial"/>
                <a:cs typeface="Arial"/>
              </a:rPr>
              <a:t>Σε αυτή την φάση πρέπει να δημιουργήσετε ένα </a:t>
            </a:r>
            <a:r>
              <a:rPr lang="en-GB" dirty="0" smtClean="0">
                <a:latin typeface="Arial"/>
                <a:cs typeface="Arial"/>
              </a:rPr>
              <a:t>.</a:t>
            </a:r>
            <a:r>
              <a:rPr lang="en-GB" dirty="0" err="1" smtClean="0">
                <a:latin typeface="Arial"/>
                <a:cs typeface="Arial"/>
              </a:rPr>
              <a:t>iso</a:t>
            </a:r>
            <a:r>
              <a:rPr lang="en-GB" dirty="0" smtClean="0">
                <a:latin typeface="Arial"/>
                <a:cs typeface="Arial"/>
              </a:rPr>
              <a:t> image </a:t>
            </a:r>
            <a:r>
              <a:rPr lang="el-GR" dirty="0" smtClean="0">
                <a:latin typeface="Arial"/>
                <a:cs typeface="Arial"/>
              </a:rPr>
              <a:t>στο </a:t>
            </a:r>
            <a:r>
              <a:rPr lang="en-GB" dirty="0" smtClean="0">
                <a:latin typeface="Arial"/>
                <a:cs typeface="Arial"/>
              </a:rPr>
              <a:t>CD/DVD/USB-stick.</a:t>
            </a:r>
          </a:p>
          <a:p>
            <a:pPr algn="just"/>
            <a:endParaRPr lang="en-GB" dirty="0">
              <a:latin typeface="Arial"/>
              <a:cs typeface="Arial"/>
            </a:endParaRPr>
          </a:p>
          <a:p>
            <a:pPr algn="just"/>
            <a:r>
              <a:rPr lang="el-GR" dirty="0" smtClean="0">
                <a:latin typeface="Arial"/>
                <a:cs typeface="Arial"/>
              </a:rPr>
              <a:t>Αφού δημιουργήσετε το </a:t>
            </a:r>
            <a:r>
              <a:rPr lang="en-GB" dirty="0" smtClean="0">
                <a:latin typeface="Arial"/>
                <a:cs typeface="Arial"/>
              </a:rPr>
              <a:t>Live-CD, </a:t>
            </a:r>
            <a:r>
              <a:rPr lang="el-GR" dirty="0" smtClean="0">
                <a:latin typeface="Arial"/>
                <a:cs typeface="Arial"/>
              </a:rPr>
              <a:t>ακολουθείστε τις οδηγίες εγκατάστασης.</a:t>
            </a:r>
          </a:p>
          <a:p>
            <a:pPr algn="just"/>
            <a:r>
              <a:rPr lang="en-US" dirty="0">
                <a:latin typeface="Arial"/>
                <a:cs typeface="Arial"/>
                <a:hlinkClick r:id="rId3"/>
              </a:rPr>
              <a:t>http://www.ubuntu.com/download/desktop/install-ubuntu-</a:t>
            </a:r>
            <a:r>
              <a:rPr lang="en-US" dirty="0" smtClean="0">
                <a:latin typeface="Arial"/>
                <a:cs typeface="Arial"/>
                <a:hlinkClick r:id="rId3"/>
              </a:rPr>
              <a:t>desktop</a:t>
            </a:r>
            <a:endParaRPr lang="el-GR" dirty="0" smtClean="0">
              <a:latin typeface="Arial"/>
              <a:cs typeface="Arial"/>
            </a:endParaRPr>
          </a:p>
          <a:p>
            <a:pPr algn="just"/>
            <a:endParaRPr lang="el-GR" dirty="0" smtClean="0">
              <a:latin typeface="Arial"/>
              <a:cs typeface="Arial"/>
            </a:endParaRPr>
          </a:p>
          <a:p>
            <a:pPr algn="just"/>
            <a:r>
              <a:rPr lang="el-GR" dirty="0" smtClean="0">
                <a:latin typeface="Arial"/>
                <a:cs typeface="Arial"/>
              </a:rPr>
              <a:t>Κάνετε επανεκίνηση του υπολογιστή με το </a:t>
            </a:r>
            <a:r>
              <a:rPr lang="en-GB" dirty="0" smtClean="0">
                <a:latin typeface="Arial"/>
                <a:cs typeface="Arial"/>
              </a:rPr>
              <a:t>live-CD </a:t>
            </a:r>
            <a:r>
              <a:rPr lang="el-GR" dirty="0" smtClean="0">
                <a:latin typeface="Arial"/>
                <a:cs typeface="Arial"/>
              </a:rPr>
              <a:t>ή </a:t>
            </a:r>
            <a:r>
              <a:rPr lang="en-GB" dirty="0" smtClean="0">
                <a:latin typeface="Arial"/>
                <a:cs typeface="Arial"/>
              </a:rPr>
              <a:t>USB-Stick.</a:t>
            </a:r>
            <a:endParaRPr lang="el-GR" dirty="0" smtClean="0">
              <a:latin typeface="Arial"/>
              <a:cs typeface="Arial"/>
            </a:endParaRPr>
          </a:p>
          <a:p>
            <a:pPr algn="just"/>
            <a:r>
              <a:rPr lang="el-GR" dirty="0" smtClean="0">
                <a:latin typeface="Arial"/>
                <a:cs typeface="Arial"/>
              </a:rPr>
              <a:t>Κατά τη διάρκεια του </a:t>
            </a:r>
            <a:r>
              <a:rPr lang="en-GB" dirty="0" smtClean="0">
                <a:latin typeface="Arial"/>
                <a:cs typeface="Arial"/>
              </a:rPr>
              <a:t>boot, </a:t>
            </a:r>
            <a:r>
              <a:rPr lang="el-GR" dirty="0" smtClean="0">
                <a:latin typeface="Arial"/>
                <a:cs typeface="Arial"/>
              </a:rPr>
              <a:t>πρέπει να πατήσετε κάποιο ειδικό κουμπί </a:t>
            </a:r>
            <a:r>
              <a:rPr lang="en-GB" dirty="0" smtClean="0">
                <a:latin typeface="Arial"/>
                <a:cs typeface="Arial"/>
              </a:rPr>
              <a:t>(F12 </a:t>
            </a:r>
            <a:r>
              <a:rPr lang="el-GR" dirty="0" smtClean="0">
                <a:latin typeface="Arial"/>
                <a:cs typeface="Arial"/>
              </a:rPr>
              <a:t>συνήθως</a:t>
            </a:r>
            <a:r>
              <a:rPr lang="en-GB" dirty="0" smtClean="0">
                <a:latin typeface="Arial"/>
                <a:cs typeface="Arial"/>
              </a:rPr>
              <a:t>)</a:t>
            </a:r>
            <a:r>
              <a:rPr lang="el-GR" dirty="0">
                <a:latin typeface="Arial"/>
                <a:cs typeface="Arial"/>
              </a:rPr>
              <a:t> μ</a:t>
            </a:r>
            <a:r>
              <a:rPr lang="el-GR" dirty="0" smtClean="0">
                <a:latin typeface="Arial"/>
                <a:cs typeface="Arial"/>
              </a:rPr>
              <a:t>ε το οποίο επιλέγετε από που θα φορτωθεί το λειτουργικό σύστημα.</a:t>
            </a:r>
          </a:p>
          <a:p>
            <a:pPr algn="just"/>
            <a:r>
              <a:rPr lang="el-GR" dirty="0" smtClean="0">
                <a:latin typeface="Arial"/>
                <a:cs typeface="Arial"/>
              </a:rPr>
              <a:t>Επιλέγετε το </a:t>
            </a:r>
            <a:r>
              <a:rPr lang="en-GB" dirty="0" smtClean="0">
                <a:latin typeface="Arial"/>
                <a:cs typeface="Arial"/>
              </a:rPr>
              <a:t>CD/DVD/USB, </a:t>
            </a:r>
            <a:r>
              <a:rPr lang="el-GR" dirty="0" smtClean="0">
                <a:latin typeface="Arial"/>
                <a:cs typeface="Arial"/>
              </a:rPr>
              <a:t>ανάλογα.</a:t>
            </a:r>
          </a:p>
          <a:p>
            <a:pPr algn="just"/>
            <a:endParaRPr lang="el-GR" dirty="0">
              <a:latin typeface="Arial"/>
              <a:cs typeface="Arial"/>
            </a:endParaRPr>
          </a:p>
          <a:p>
            <a:pPr algn="just"/>
            <a:r>
              <a:rPr lang="el-GR" dirty="0" smtClean="0">
                <a:latin typeface="Arial"/>
                <a:cs typeface="Arial"/>
              </a:rPr>
              <a:t>Αν έχετε ήδη φορτωμένα τα </a:t>
            </a:r>
            <a:r>
              <a:rPr lang="en-GB" dirty="0" smtClean="0">
                <a:latin typeface="Arial"/>
                <a:cs typeface="Arial"/>
              </a:rPr>
              <a:t>Windows </a:t>
            </a:r>
            <a:r>
              <a:rPr lang="el-GR" dirty="0" smtClean="0">
                <a:latin typeface="Arial"/>
                <a:cs typeface="Arial"/>
              </a:rPr>
              <a:t>και θέλετε να βάλετε και το </a:t>
            </a:r>
            <a:r>
              <a:rPr lang="en-GB" dirty="0" smtClean="0">
                <a:latin typeface="Arial"/>
                <a:cs typeface="Arial"/>
              </a:rPr>
              <a:t>Ubuntu, </a:t>
            </a:r>
            <a:r>
              <a:rPr lang="el-GR" dirty="0" smtClean="0">
                <a:latin typeface="Arial"/>
                <a:cs typeface="Arial"/>
              </a:rPr>
              <a:t>τότε πρέπει να κάνετε </a:t>
            </a:r>
            <a:r>
              <a:rPr lang="en-GB" dirty="0" smtClean="0">
                <a:latin typeface="Arial"/>
                <a:cs typeface="Arial"/>
              </a:rPr>
              <a:t>partition </a:t>
            </a:r>
            <a:r>
              <a:rPr lang="el-GR" dirty="0" smtClean="0">
                <a:latin typeface="Arial"/>
                <a:cs typeface="Arial"/>
              </a:rPr>
              <a:t>τον σκληρό δίσκο, δηλαδή να τον χωρίσετε και να ορίσετε από πού έως πού θα χρησιμοποιείται ο χώρος για τα </a:t>
            </a:r>
            <a:r>
              <a:rPr lang="en-GB" dirty="0" smtClean="0">
                <a:latin typeface="Arial"/>
                <a:cs typeface="Arial"/>
              </a:rPr>
              <a:t>Windows </a:t>
            </a:r>
            <a:r>
              <a:rPr lang="el-GR" dirty="0" smtClean="0">
                <a:latin typeface="Arial"/>
                <a:cs typeface="Arial"/>
              </a:rPr>
              <a:t>και από πού έως πού θα χρησιμοποιείται ο χώρος για το </a:t>
            </a:r>
            <a:r>
              <a:rPr lang="en-GB" dirty="0" smtClean="0">
                <a:latin typeface="Arial"/>
                <a:cs typeface="Arial"/>
              </a:rPr>
              <a:t>Linux.</a:t>
            </a:r>
          </a:p>
        </p:txBody>
      </p:sp>
    </p:spTree>
    <p:extLst>
      <p:ext uri="{BB962C8B-B14F-4D97-AF65-F5344CB8AC3E}">
        <p14:creationId xmlns:p14="http://schemas.microsoft.com/office/powerpoint/2010/main" val="139356393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701345"/>
          </a:xfrm>
        </p:spPr>
        <p:txBody>
          <a:bodyPr/>
          <a:lstStyle/>
          <a:p>
            <a:pPr algn="ctr"/>
            <a:r>
              <a:rPr lang="el-GR" sz="2800" b="1" dirty="0" smtClean="0">
                <a:latin typeface="Arial"/>
                <a:cs typeface="Arial"/>
              </a:rPr>
              <a:t>Δημιουργία </a:t>
            </a:r>
            <a:r>
              <a:rPr lang="en-GB" sz="2800" b="1" dirty="0" smtClean="0">
                <a:latin typeface="Arial"/>
                <a:cs typeface="Arial"/>
              </a:rPr>
              <a:t>Live-USB (1)</a:t>
            </a:r>
            <a:endParaRPr lang="en-US" sz="2800" b="1" dirty="0">
              <a:latin typeface="Arial"/>
              <a:cs typeface="Arial"/>
            </a:endParaRPr>
          </a:p>
        </p:txBody>
      </p:sp>
      <p:sp>
        <p:nvSpPr>
          <p:cNvPr id="4" name="TextShape 3"/>
          <p:cNvSpPr txBox="1"/>
          <p:nvPr/>
        </p:nvSpPr>
        <p:spPr>
          <a:xfrm>
            <a:off x="462240" y="1043805"/>
            <a:ext cx="9321840" cy="987911"/>
          </a:xfrm>
          <a:prstGeom prst="rect">
            <a:avLst/>
          </a:prstGeom>
        </p:spPr>
        <p:txBody>
          <a:bodyPr wrap="square" lIns="90000" tIns="45000" rIns="90000" bIns="45000"/>
          <a:lstStyle/>
          <a:p>
            <a:pPr algn="just">
              <a:lnSpc>
                <a:spcPct val="100000"/>
              </a:lnSpc>
            </a:pP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Αρχικά πρέπει να αποφασίσω αν θα χρησμοποιώ λειτουργικό σύστημα με αρχιτεκτονική 32-bit ή 64-bit.</a:t>
            </a:r>
            <a:endParaRPr lang="el-GR" sz="1600" dirty="0">
              <a:latin typeface="Arial"/>
              <a:cs typeface="Arial"/>
            </a:endParaRPr>
          </a:p>
          <a:p>
            <a:pPr algn="just">
              <a:lnSpc>
                <a:spcPct val="100000"/>
              </a:lnSpc>
            </a:pP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Αν ο υπολογιστής είναι παλιός και έχει μέχρι 2GB RAM, επιλέγω αρχιτεκτονική 32-bit, αλλιώς επιλέγω αρχιτεκτονική 64-bit.</a:t>
            </a:r>
            <a:endParaRPr lang="el-GR" sz="1600" dirty="0">
              <a:latin typeface="Arial"/>
              <a:cs typeface="Arial"/>
            </a:endParaRPr>
          </a:p>
        </p:txBody>
      </p:sp>
      <p:pic>
        <p:nvPicPr>
          <p:cNvPr id="3" name="Picture 2" descr="Screen Shot 2014-10-21 at 19.25.2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0087" y="2138360"/>
            <a:ext cx="6454677" cy="5370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37726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701345"/>
          </a:xfrm>
        </p:spPr>
        <p:txBody>
          <a:bodyPr/>
          <a:lstStyle/>
          <a:p>
            <a:pPr algn="ctr"/>
            <a:r>
              <a:rPr lang="el-GR" sz="2800" b="1" dirty="0" smtClean="0">
                <a:latin typeface="Arial"/>
                <a:cs typeface="Arial"/>
              </a:rPr>
              <a:t>Δημιουργία </a:t>
            </a:r>
            <a:r>
              <a:rPr lang="en-GB" sz="2800" b="1" dirty="0" smtClean="0">
                <a:latin typeface="Arial"/>
                <a:cs typeface="Arial"/>
              </a:rPr>
              <a:t>Live-USB (2)</a:t>
            </a:r>
            <a:endParaRPr lang="en-US" sz="2800" b="1" dirty="0">
              <a:latin typeface="Arial"/>
              <a:cs typeface="Arial"/>
            </a:endParaRPr>
          </a:p>
        </p:txBody>
      </p:sp>
      <p:sp>
        <p:nvSpPr>
          <p:cNvPr id="4" name="TextShape 3"/>
          <p:cNvSpPr txBox="1"/>
          <p:nvPr/>
        </p:nvSpPr>
        <p:spPr>
          <a:xfrm>
            <a:off x="462240" y="1043805"/>
            <a:ext cx="9321840" cy="683153"/>
          </a:xfrm>
          <a:prstGeom prst="rect">
            <a:avLst/>
          </a:prstGeom>
        </p:spPr>
        <p:txBody>
          <a:bodyPr wrap="square" lIns="90000" tIns="45000" rIns="90000" bIns="45000"/>
          <a:lstStyle/>
          <a:p>
            <a:pPr algn="just">
              <a:lnSpc>
                <a:spcPct val="100000"/>
              </a:lnSpc>
            </a:pP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Πηγαίνω στο website του Ubuntu και κατευάζω το λειτουργικό σύστημα που θέλω (PC intel x86) ως .iso file στο directory Downloads.</a:t>
            </a:r>
          </a:p>
        </p:txBody>
      </p:sp>
      <p:pic>
        <p:nvPicPr>
          <p:cNvPr id="6" name="Picture 5" descr="Screen Shot 2014-10-21 at 19.27.4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695" y="1874807"/>
            <a:ext cx="9618385" cy="4481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53984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701345"/>
          </a:xfrm>
        </p:spPr>
        <p:txBody>
          <a:bodyPr/>
          <a:lstStyle/>
          <a:p>
            <a:pPr algn="ctr"/>
            <a:r>
              <a:rPr lang="el-GR" sz="2800" b="1" dirty="0" smtClean="0">
                <a:latin typeface="Arial"/>
                <a:cs typeface="Arial"/>
              </a:rPr>
              <a:t>Δημιουργία </a:t>
            </a:r>
            <a:r>
              <a:rPr lang="en-GB" sz="2800" b="1" dirty="0" smtClean="0">
                <a:latin typeface="Arial"/>
                <a:cs typeface="Arial"/>
              </a:rPr>
              <a:t>Live-USB (3)</a:t>
            </a:r>
            <a:endParaRPr lang="en-US" sz="2800" b="1" dirty="0">
              <a:latin typeface="Arial"/>
              <a:cs typeface="Arial"/>
            </a:endParaRPr>
          </a:p>
        </p:txBody>
      </p:sp>
      <p:sp>
        <p:nvSpPr>
          <p:cNvPr id="4" name="TextShape 3"/>
          <p:cNvSpPr txBox="1"/>
          <p:nvPr/>
        </p:nvSpPr>
        <p:spPr>
          <a:xfrm>
            <a:off x="462240" y="1043805"/>
            <a:ext cx="9321840" cy="683153"/>
          </a:xfrm>
          <a:prstGeom prst="rect">
            <a:avLst/>
          </a:prstGeom>
        </p:spPr>
        <p:txBody>
          <a:bodyPr wrap="square" lIns="90000" tIns="45000" rIns="90000" bIns="45000"/>
          <a:lstStyle/>
          <a:p>
            <a:pPr algn="just">
              <a:lnSpc>
                <a:spcPct val="100000"/>
              </a:lnSpc>
            </a:pP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Οι οδηγείες για το πώς θα δημιουργήσω ένα live-usb  είναι στο παρακάτω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link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 (how to create a bootable USB stick on Ubuntu)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. </a:t>
            </a:r>
            <a:endParaRPr lang="el-GR" sz="16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pic>
        <p:nvPicPr>
          <p:cNvPr id="3" name="Picture 2" descr="Screen Shot 2014-10-21 at 19.29.5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84" y="1878898"/>
            <a:ext cx="9758925" cy="4731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88768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292" y="152379"/>
            <a:ext cx="5068934" cy="524860"/>
          </a:xfrm>
        </p:spPr>
        <p:txBody>
          <a:bodyPr/>
          <a:lstStyle/>
          <a:p>
            <a:pPr algn="ctr"/>
            <a:r>
              <a:rPr lang="el-GR" sz="2800" b="1" dirty="0" smtClean="0">
                <a:latin typeface="Arial"/>
                <a:cs typeface="Arial"/>
              </a:rPr>
              <a:t>Δημιουργία </a:t>
            </a:r>
            <a:r>
              <a:rPr lang="en-GB" sz="2800" b="1" dirty="0" smtClean="0">
                <a:latin typeface="Arial"/>
                <a:cs typeface="Arial"/>
              </a:rPr>
              <a:t>Live-USB (4)</a:t>
            </a:r>
            <a:endParaRPr lang="en-US" sz="2800" b="1" dirty="0">
              <a:latin typeface="Arial"/>
              <a:cs typeface="Arial"/>
            </a:endParaRPr>
          </a:p>
        </p:txBody>
      </p:sp>
      <p:sp>
        <p:nvSpPr>
          <p:cNvPr id="4" name="TextShape 3"/>
          <p:cNvSpPr txBox="1"/>
          <p:nvPr/>
        </p:nvSpPr>
        <p:spPr>
          <a:xfrm>
            <a:off x="5541706" y="677238"/>
            <a:ext cx="4425253" cy="744963"/>
          </a:xfrm>
          <a:prstGeom prst="rect">
            <a:avLst/>
          </a:prstGeom>
        </p:spPr>
        <p:txBody>
          <a:bodyPr wrap="square" lIns="90000" tIns="45000" rIns="90000" bIns="45000"/>
          <a:lstStyle/>
          <a:p>
            <a:pPr>
              <a:lnSpc>
                <a:spcPct val="100000"/>
              </a:lnSpc>
            </a:pPr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Οι οδηγείες για το πώς θα δημιουργήσω ένα live-usb  είναι στο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διπλανό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link.</a:t>
            </a:r>
            <a:endParaRPr lang="el-GR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pic>
        <p:nvPicPr>
          <p:cNvPr id="5" name="Picture 4" descr="Screen Shot 2014-10-21 at 19.38.5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64" y="660307"/>
            <a:ext cx="5068934" cy="6831644"/>
          </a:xfrm>
          <a:prstGeom prst="rect">
            <a:avLst/>
          </a:prstGeom>
        </p:spPr>
      </p:pic>
      <p:pic>
        <p:nvPicPr>
          <p:cNvPr id="6" name="Picture 5"/>
          <p:cNvPicPr/>
          <p:nvPr/>
        </p:nvPicPr>
        <p:blipFill>
          <a:blip r:embed="rId3"/>
          <a:stretch>
            <a:fillRect/>
          </a:stretch>
        </p:blipFill>
        <p:spPr>
          <a:xfrm>
            <a:off x="5280231" y="3233812"/>
            <a:ext cx="4715734" cy="3878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90263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292" y="301320"/>
            <a:ext cx="4829399" cy="701345"/>
          </a:xfrm>
        </p:spPr>
        <p:txBody>
          <a:bodyPr/>
          <a:lstStyle/>
          <a:p>
            <a:pPr algn="ctr"/>
            <a:r>
              <a:rPr lang="el-GR" sz="2800" b="1" dirty="0" smtClean="0">
                <a:latin typeface="Arial"/>
                <a:cs typeface="Arial"/>
              </a:rPr>
              <a:t>Δημιουργία </a:t>
            </a:r>
            <a:r>
              <a:rPr lang="en-GB" sz="2800" b="1" dirty="0" smtClean="0">
                <a:latin typeface="Arial"/>
                <a:cs typeface="Arial"/>
              </a:rPr>
              <a:t>Live-USB (5)</a:t>
            </a:r>
            <a:endParaRPr lang="en-US" sz="2800" b="1" dirty="0">
              <a:latin typeface="Arial"/>
              <a:cs typeface="Arial"/>
            </a:endParaRPr>
          </a:p>
        </p:txBody>
      </p:sp>
      <p:sp>
        <p:nvSpPr>
          <p:cNvPr id="4" name="TextShape 3"/>
          <p:cNvSpPr txBox="1"/>
          <p:nvPr/>
        </p:nvSpPr>
        <p:spPr>
          <a:xfrm>
            <a:off x="462240" y="1043805"/>
            <a:ext cx="3652128" cy="1072565"/>
          </a:xfrm>
          <a:prstGeom prst="rect">
            <a:avLst/>
          </a:prstGeom>
        </p:spPr>
        <p:txBody>
          <a:bodyPr wrap="square" lIns="90000" tIns="45000" rIns="90000" bIns="45000"/>
          <a:lstStyle/>
          <a:p>
            <a:pPr>
              <a:lnSpc>
                <a:spcPct val="100000"/>
              </a:lnSpc>
            </a:pPr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Οι οδηγείες για το πώς θα δημιουργήσω ένα live-usb  είναι στο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παρακάτω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link.</a:t>
            </a:r>
            <a:endParaRPr lang="el-GR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pic>
        <p:nvPicPr>
          <p:cNvPr id="3" name="Picture 2" descr="Screen Shot 2014-10-21 at 19.41.0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292" y="1980922"/>
            <a:ext cx="4447028" cy="3606296"/>
          </a:xfrm>
          <a:prstGeom prst="rect">
            <a:avLst/>
          </a:prstGeom>
        </p:spPr>
      </p:pic>
      <p:pic>
        <p:nvPicPr>
          <p:cNvPr id="6" name="Picture 5" descr="Screen Shot 2014-10-21 at 19.41.08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0638" y="1687998"/>
            <a:ext cx="4445115" cy="4254770"/>
          </a:xfrm>
          <a:prstGeom prst="rect">
            <a:avLst/>
          </a:prstGeom>
        </p:spPr>
      </p:pic>
      <p:pic>
        <p:nvPicPr>
          <p:cNvPr id="7" name="Picture 6" descr="Screen Shot 2014-10-21 at 19.41.59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1663" y="6290326"/>
            <a:ext cx="4991100" cy="78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7187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b="1" dirty="0" smtClean="0">
                <a:latin typeface="Arial"/>
                <a:cs typeface="Arial"/>
              </a:rPr>
              <a:t>Linux Distributions</a:t>
            </a:r>
            <a:endParaRPr lang="en-US" sz="3200" b="1" dirty="0">
              <a:latin typeface="Arial"/>
              <a:cs typeface="Arial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/>
          </p:nvPr>
        </p:nvSpPr>
        <p:spPr>
          <a:xfrm>
            <a:off x="504000" y="1385419"/>
            <a:ext cx="9213424" cy="5772581"/>
          </a:xfrm>
        </p:spPr>
        <p:txBody>
          <a:bodyPr wrap="square"/>
          <a:lstStyle/>
          <a:p>
            <a:pPr algn="just"/>
            <a:r>
              <a:rPr lang="el-GR" dirty="0" smtClean="0">
                <a:latin typeface="Arial"/>
                <a:cs typeface="Arial"/>
              </a:rPr>
              <a:t>Υπάρχουν διάφορες διανομές του </a:t>
            </a:r>
            <a:r>
              <a:rPr lang="en-GB" dirty="0" smtClean="0">
                <a:latin typeface="Arial"/>
                <a:cs typeface="Arial"/>
              </a:rPr>
              <a:t>Linux. </a:t>
            </a:r>
            <a:r>
              <a:rPr lang="el-GR" dirty="0" smtClean="0">
                <a:latin typeface="Arial"/>
                <a:cs typeface="Arial"/>
              </a:rPr>
              <a:t>Μια συγκεκριμένη διανομή είναι ένα λειτουργικό σύστημα που αποτελείται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 από</a:t>
            </a:r>
            <a:r>
              <a:rPr lang="en-GB" dirty="0" smtClean="0">
                <a:latin typeface="Arial"/>
                <a:cs typeface="Arial"/>
              </a:rPr>
              <a:t>:</a:t>
            </a:r>
          </a:p>
          <a:p>
            <a:pPr marL="285750" indent="-285750" algn="just">
              <a:buFont typeface="Arial"/>
              <a:buChar char="•"/>
            </a:pPr>
            <a:r>
              <a:rPr lang="en-GB" dirty="0" smtClean="0">
                <a:latin typeface="Arial"/>
                <a:cs typeface="Arial"/>
              </a:rPr>
              <a:t>To Linux Kernel</a:t>
            </a:r>
            <a:endParaRPr lang="el-GR" dirty="0" smtClean="0">
              <a:latin typeface="Arial"/>
              <a:cs typeface="Arial"/>
            </a:endParaRPr>
          </a:p>
          <a:p>
            <a:pPr marL="285750" indent="-285750" algn="just">
              <a:buFont typeface="Arial"/>
              <a:buChar char="•"/>
            </a:pPr>
            <a:r>
              <a:rPr lang="en-GB" dirty="0" smtClean="0">
                <a:latin typeface="Arial"/>
                <a:cs typeface="Arial"/>
              </a:rPr>
              <a:t>GNU tools &amp; </a:t>
            </a:r>
            <a:r>
              <a:rPr lang="el-GR" dirty="0" smtClean="0">
                <a:latin typeface="Arial"/>
                <a:cs typeface="Arial"/>
              </a:rPr>
              <a:t>βιβλιοθήκες</a:t>
            </a:r>
          </a:p>
          <a:p>
            <a:pPr marL="285750" indent="-285750" algn="just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Οδηγείες χρήσης (</a:t>
            </a:r>
            <a:r>
              <a:rPr lang="en-GB" dirty="0" smtClean="0">
                <a:latin typeface="Arial"/>
                <a:cs typeface="Arial"/>
              </a:rPr>
              <a:t>documentation</a:t>
            </a:r>
            <a:r>
              <a:rPr lang="el-GR" dirty="0" smtClean="0">
                <a:latin typeface="Arial"/>
                <a:cs typeface="Arial"/>
              </a:rPr>
              <a:t>)</a:t>
            </a:r>
            <a:endParaRPr lang="en-GB" dirty="0" smtClean="0">
              <a:latin typeface="Arial"/>
              <a:cs typeface="Arial"/>
            </a:endParaRPr>
          </a:p>
          <a:p>
            <a:pPr marL="285750" indent="-285750" algn="just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Κάποιο </a:t>
            </a:r>
            <a:r>
              <a:rPr lang="en-GB" dirty="0" smtClean="0">
                <a:latin typeface="Arial"/>
                <a:cs typeface="Arial"/>
              </a:rPr>
              <a:t>Graphical User Interface</a:t>
            </a:r>
            <a:r>
              <a:rPr lang="el-GR" dirty="0" smtClean="0">
                <a:latin typeface="Arial"/>
                <a:cs typeface="Arial"/>
              </a:rPr>
              <a:t> (</a:t>
            </a:r>
            <a:r>
              <a:rPr lang="en-GB" dirty="0" smtClean="0">
                <a:latin typeface="Arial"/>
                <a:cs typeface="Arial"/>
              </a:rPr>
              <a:t>GNOME, KDE </a:t>
            </a:r>
            <a:r>
              <a:rPr lang="el-GR" dirty="0" smtClean="0">
                <a:latin typeface="Arial"/>
                <a:cs typeface="Arial"/>
              </a:rPr>
              <a:t>ή</a:t>
            </a:r>
            <a:r>
              <a:rPr lang="en-GB" dirty="0" smtClean="0">
                <a:latin typeface="Arial"/>
                <a:cs typeface="Arial"/>
              </a:rPr>
              <a:t> UNITY</a:t>
            </a:r>
            <a:r>
              <a:rPr lang="el-GR" dirty="0" smtClean="0">
                <a:latin typeface="Arial"/>
                <a:cs typeface="Arial"/>
              </a:rPr>
              <a:t>)</a:t>
            </a:r>
            <a:endParaRPr lang="en-GB" dirty="0" smtClean="0">
              <a:latin typeface="Arial"/>
              <a:cs typeface="Arial"/>
            </a:endParaRPr>
          </a:p>
          <a:p>
            <a:pPr marL="285750" indent="-285750" algn="just">
              <a:buFont typeface="Arial"/>
              <a:buChar char="•"/>
            </a:pPr>
            <a:r>
              <a:rPr lang="en-GB" dirty="0" smtClean="0">
                <a:latin typeface="Arial"/>
                <a:cs typeface="Arial"/>
              </a:rPr>
              <a:t>Window System (</a:t>
            </a:r>
            <a:r>
              <a:rPr lang="el-GR" dirty="0" smtClean="0">
                <a:latin typeface="Arial"/>
                <a:cs typeface="Arial"/>
              </a:rPr>
              <a:t>Συνήθως το </a:t>
            </a:r>
            <a:r>
              <a:rPr lang="en-GB" dirty="0" smtClean="0">
                <a:latin typeface="Arial"/>
                <a:cs typeface="Arial"/>
              </a:rPr>
              <a:t>X windows)</a:t>
            </a:r>
            <a:endParaRPr lang="el-GR" dirty="0" smtClean="0">
              <a:latin typeface="Arial"/>
              <a:cs typeface="Arial"/>
            </a:endParaRPr>
          </a:p>
          <a:p>
            <a:pPr marL="285750" indent="-285750" algn="just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Κάποιο </a:t>
            </a:r>
            <a:r>
              <a:rPr lang="en-GB" dirty="0" smtClean="0">
                <a:latin typeface="Arial"/>
                <a:cs typeface="Arial"/>
              </a:rPr>
              <a:t>Package Management System</a:t>
            </a:r>
          </a:p>
          <a:p>
            <a:pPr marL="285750" indent="-285750" algn="just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Άλλα εξειδικευμένα προγράμματα, που δεν αποτελούν τον κορμό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του λειτουργικού συστήματος, όπως το </a:t>
            </a:r>
            <a:r>
              <a:rPr lang="en-GB" dirty="0" smtClean="0">
                <a:latin typeface="Arial"/>
                <a:cs typeface="Arial"/>
              </a:rPr>
              <a:t>Open Office.</a:t>
            </a:r>
          </a:p>
          <a:p>
            <a:pPr algn="just"/>
            <a:endParaRPr lang="en-GB" dirty="0">
              <a:latin typeface="Arial"/>
              <a:cs typeface="Arial"/>
            </a:endParaRPr>
          </a:p>
          <a:p>
            <a:pPr algn="just"/>
            <a:r>
              <a:rPr lang="el-GR" dirty="0" smtClean="0">
                <a:latin typeface="Arial"/>
                <a:cs typeface="Arial"/>
              </a:rPr>
              <a:t>Οι πιο συνηθισμένες διανομές </a:t>
            </a:r>
          </a:p>
          <a:p>
            <a:pPr marL="285750" indent="-285750" algn="just">
              <a:buFont typeface="Arial"/>
              <a:buChar char="•"/>
            </a:pPr>
            <a:r>
              <a:rPr lang="en-GB" dirty="0" smtClean="0">
                <a:latin typeface="Arial"/>
                <a:cs typeface="Arial"/>
              </a:rPr>
              <a:t>Ubuntu: </a:t>
            </a:r>
            <a:r>
              <a:rPr lang="el-GR" dirty="0" smtClean="0">
                <a:latin typeface="Arial"/>
                <a:cs typeface="Arial"/>
              </a:rPr>
              <a:t>Δωρεάν, </a:t>
            </a:r>
            <a:r>
              <a:rPr lang="el-GR" dirty="0">
                <a:latin typeface="Arial"/>
                <a:cs typeface="Arial"/>
              </a:rPr>
              <a:t>α</a:t>
            </a:r>
            <a:r>
              <a:rPr lang="el-GR" dirty="0" smtClean="0">
                <a:latin typeface="Arial"/>
                <a:cs typeface="Arial"/>
              </a:rPr>
              <a:t>πό την Εταιρία </a:t>
            </a:r>
            <a:r>
              <a:rPr lang="en-GB" dirty="0" smtClean="0">
                <a:latin typeface="Arial"/>
                <a:cs typeface="Arial"/>
              </a:rPr>
              <a:t>Canonical </a:t>
            </a:r>
          </a:p>
          <a:p>
            <a:pPr marL="285750" indent="-285750" algn="just">
              <a:buFont typeface="Arial"/>
              <a:buChar char="•"/>
            </a:pPr>
            <a:r>
              <a:rPr lang="en-GB" dirty="0" smtClean="0">
                <a:latin typeface="Arial"/>
                <a:cs typeface="Arial"/>
              </a:rPr>
              <a:t>Fedora</a:t>
            </a:r>
            <a:endParaRPr lang="el-GR" dirty="0" smtClean="0">
              <a:latin typeface="Arial"/>
              <a:cs typeface="Arial"/>
            </a:endParaRPr>
          </a:p>
          <a:p>
            <a:pPr marL="285750" indent="-285750" algn="just">
              <a:buFont typeface="Arial"/>
              <a:buChar char="•"/>
            </a:pPr>
            <a:r>
              <a:rPr lang="en-GB" dirty="0" err="1" smtClean="0">
                <a:latin typeface="Arial"/>
                <a:cs typeface="Arial"/>
              </a:rPr>
              <a:t>Suse</a:t>
            </a:r>
            <a:endParaRPr lang="en-GB" dirty="0" smtClean="0">
              <a:latin typeface="Arial"/>
              <a:cs typeface="Arial"/>
            </a:endParaRPr>
          </a:p>
          <a:p>
            <a:pPr marL="285750" indent="-285750" algn="just">
              <a:buFont typeface="Arial"/>
              <a:buChar char="•"/>
            </a:pPr>
            <a:r>
              <a:rPr lang="en-GB" dirty="0" err="1" smtClean="0">
                <a:latin typeface="Arial"/>
                <a:cs typeface="Arial"/>
              </a:rPr>
              <a:t>RedHat</a:t>
            </a:r>
            <a:endParaRPr lang="en-GB" dirty="0" smtClean="0">
              <a:latin typeface="Arial"/>
              <a:cs typeface="Arial"/>
            </a:endParaRPr>
          </a:p>
          <a:p>
            <a:pPr marL="285750" indent="-285750" algn="just">
              <a:buFont typeface="Arial"/>
              <a:buChar char="•"/>
            </a:pPr>
            <a:r>
              <a:rPr lang="en-GB" dirty="0" smtClean="0">
                <a:latin typeface="Arial"/>
                <a:cs typeface="Arial"/>
              </a:rPr>
              <a:t>Android (</a:t>
            </a:r>
            <a:r>
              <a:rPr lang="el-GR" dirty="0" smtClean="0">
                <a:latin typeface="Arial"/>
                <a:cs typeface="Arial"/>
              </a:rPr>
              <a:t>για κινητά – λείπει το </a:t>
            </a:r>
            <a:r>
              <a:rPr lang="en-GB" dirty="0" smtClean="0">
                <a:latin typeface="Arial"/>
                <a:cs typeface="Arial"/>
              </a:rPr>
              <a:t>command line interface)</a:t>
            </a:r>
            <a:endParaRPr lang="el-GR" dirty="0" smtClean="0">
              <a:latin typeface="Arial"/>
              <a:cs typeface="Arial"/>
            </a:endParaRPr>
          </a:p>
          <a:p>
            <a:pPr marL="285750" indent="-285750" algn="just">
              <a:buFont typeface="Arial"/>
              <a:buChar char="•"/>
            </a:pPr>
            <a:r>
              <a:rPr lang="en-GB" dirty="0" smtClean="0">
                <a:latin typeface="Arial"/>
                <a:cs typeface="Arial"/>
              </a:rPr>
              <a:t>Kali </a:t>
            </a:r>
            <a:r>
              <a:rPr lang="en-GB" dirty="0" err="1" smtClean="0">
                <a:latin typeface="Arial"/>
                <a:cs typeface="Arial"/>
              </a:rPr>
              <a:t>linux</a:t>
            </a:r>
            <a:r>
              <a:rPr lang="en-GB" dirty="0" smtClean="0">
                <a:latin typeface="Arial"/>
                <a:cs typeface="Arial"/>
              </a:rPr>
              <a:t> (</a:t>
            </a:r>
            <a:r>
              <a:rPr lang="el-GR" dirty="0" smtClean="0">
                <a:latin typeface="Arial"/>
                <a:cs typeface="Arial"/>
              </a:rPr>
              <a:t>έχει επιπλέον εξειδικευμένα προγράμματα για ασφάλεια και </a:t>
            </a:r>
            <a:r>
              <a:rPr lang="en-GB" dirty="0" smtClean="0">
                <a:latin typeface="Arial"/>
                <a:cs typeface="Arial"/>
              </a:rPr>
              <a:t>hacking)</a:t>
            </a:r>
            <a:endParaRPr lang="el-GR" dirty="0" smtClean="0">
              <a:latin typeface="Arial"/>
              <a:cs typeface="Arial"/>
            </a:endParaRPr>
          </a:p>
          <a:p>
            <a:pPr marL="285750" indent="-285750" algn="just">
              <a:buFont typeface="Arial"/>
              <a:buChar char="•"/>
            </a:pPr>
            <a:r>
              <a:rPr lang="en-GB" dirty="0" err="1" smtClean="0">
                <a:latin typeface="Arial"/>
                <a:cs typeface="Arial"/>
              </a:rPr>
              <a:t>Biolinux</a:t>
            </a:r>
            <a:r>
              <a:rPr lang="en-GB" dirty="0" smtClean="0">
                <a:latin typeface="Arial"/>
                <a:cs typeface="Arial"/>
              </a:rPr>
              <a:t> (</a:t>
            </a:r>
            <a:r>
              <a:rPr lang="el-GR" dirty="0" smtClean="0">
                <a:latin typeface="Arial"/>
                <a:cs typeface="Arial"/>
              </a:rPr>
              <a:t>έχει επιπλέον εξειδικευμένα προγράμματα για βιοπληροφορική)</a:t>
            </a:r>
            <a:endParaRPr lang="en-GB" dirty="0" smtClean="0">
              <a:latin typeface="Arial"/>
              <a:cs typeface="Arial"/>
            </a:endParaRPr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17453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CustomShape 1"/>
          <p:cNvSpPr/>
          <p:nvPr/>
        </p:nvSpPr>
        <p:spPr>
          <a:xfrm>
            <a:off x="504000" y="301320"/>
            <a:ext cx="9070200" cy="611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>
              <a:lnSpc>
                <a:spcPct val="100000"/>
              </a:lnSpc>
            </a:pPr>
            <a:r>
              <a:rPr lang="en-US" sz="3200" b="1"/>
              <a:t>Η μπάρα (Launcher) στα Ubuntu 12.04 </a:t>
            </a:r>
            <a:endParaRPr/>
          </a:p>
        </p:txBody>
      </p:sp>
      <p:sp>
        <p:nvSpPr>
          <p:cNvPr id="72" name="CustomShape 2"/>
          <p:cNvSpPr/>
          <p:nvPr/>
        </p:nvSpPr>
        <p:spPr>
          <a:xfrm>
            <a:off x="1005840" y="3931920"/>
            <a:ext cx="8228160" cy="547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>
              <a:lnSpc>
                <a:spcPct val="100000"/>
              </a:lnSpc>
              <a:buSzPct val="45000"/>
            </a:pPr>
            <a:r>
              <a:rPr lang="en-US" dirty="0" err="1">
                <a:latin typeface="Arial"/>
                <a:cs typeface="Arial"/>
              </a:rPr>
              <a:t>Libre</a:t>
            </a:r>
            <a:r>
              <a:rPr lang="en-US" dirty="0">
                <a:latin typeface="Arial"/>
                <a:cs typeface="Arial"/>
              </a:rPr>
              <a:t> office impress (</a:t>
            </a:r>
            <a:r>
              <a:rPr lang="en-US" dirty="0" err="1">
                <a:latin typeface="Arial"/>
                <a:cs typeface="Arial"/>
              </a:rPr>
              <a:t>Powerpoint</a:t>
            </a:r>
            <a:r>
              <a:rPr lang="en-US" dirty="0">
                <a:latin typeface="Arial"/>
                <a:cs typeface="Arial"/>
              </a:rPr>
              <a:t>)</a:t>
            </a:r>
            <a:endParaRPr dirty="0">
              <a:latin typeface="Arial"/>
              <a:cs typeface="Arial"/>
            </a:endParaRPr>
          </a:p>
        </p:txBody>
      </p:sp>
      <p:pic>
        <p:nvPicPr>
          <p:cNvPr id="73" name="Picture 72"/>
          <p:cNvPicPr/>
          <p:nvPr/>
        </p:nvPicPr>
        <p:blipFill>
          <a:blip r:embed="rId2"/>
          <a:stretch>
            <a:fillRect/>
          </a:stretch>
        </p:blipFill>
        <p:spPr>
          <a:xfrm>
            <a:off x="274320" y="1154880"/>
            <a:ext cx="560160" cy="4512960"/>
          </a:xfrm>
          <a:prstGeom prst="rect">
            <a:avLst/>
          </a:prstGeom>
        </p:spPr>
      </p:pic>
      <p:pic>
        <p:nvPicPr>
          <p:cNvPr id="74" name="Picture 73"/>
          <p:cNvPicPr/>
          <p:nvPr/>
        </p:nvPicPr>
        <p:blipFill>
          <a:blip r:embed="rId3"/>
          <a:stretch>
            <a:fillRect/>
          </a:stretch>
        </p:blipFill>
        <p:spPr>
          <a:xfrm>
            <a:off x="293760" y="6269400"/>
            <a:ext cx="579240" cy="988920"/>
          </a:xfrm>
          <a:prstGeom prst="rect">
            <a:avLst/>
          </a:prstGeom>
        </p:spPr>
      </p:pic>
      <p:pic>
        <p:nvPicPr>
          <p:cNvPr id="75" name="Picture 74"/>
          <p:cNvPicPr/>
          <p:nvPr/>
        </p:nvPicPr>
        <p:blipFill>
          <a:blip r:embed="rId4"/>
          <a:stretch>
            <a:fillRect/>
          </a:stretch>
        </p:blipFill>
        <p:spPr>
          <a:xfrm>
            <a:off x="283680" y="5681160"/>
            <a:ext cx="550800" cy="550800"/>
          </a:xfrm>
          <a:prstGeom prst="rect">
            <a:avLst/>
          </a:prstGeom>
        </p:spPr>
      </p:pic>
      <p:sp>
        <p:nvSpPr>
          <p:cNvPr id="76" name="CustomShape 3"/>
          <p:cNvSpPr/>
          <p:nvPr/>
        </p:nvSpPr>
        <p:spPr>
          <a:xfrm>
            <a:off x="1005840" y="1188720"/>
            <a:ext cx="1278720" cy="638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>
              <a:lnSpc>
                <a:spcPct val="100000"/>
              </a:lnSpc>
              <a:buSzPct val="45000"/>
            </a:pPr>
            <a:r>
              <a:rPr lang="en-US" dirty="0">
                <a:latin typeface="Arial"/>
                <a:cs typeface="Arial"/>
              </a:rPr>
              <a:t>Dash</a:t>
            </a:r>
            <a:endParaRPr dirty="0">
              <a:latin typeface="Arial"/>
              <a:cs typeface="Arial"/>
            </a:endParaRPr>
          </a:p>
        </p:txBody>
      </p:sp>
      <p:sp>
        <p:nvSpPr>
          <p:cNvPr id="77" name="CustomShape 4"/>
          <p:cNvSpPr/>
          <p:nvPr/>
        </p:nvSpPr>
        <p:spPr>
          <a:xfrm>
            <a:off x="1005840" y="1828800"/>
            <a:ext cx="1683000" cy="4550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>
              <a:lnSpc>
                <a:spcPct val="100000"/>
              </a:lnSpc>
              <a:buSzPct val="45000"/>
            </a:pPr>
            <a:r>
              <a:rPr lang="en-US" dirty="0">
                <a:latin typeface="Arial"/>
                <a:cs typeface="Arial"/>
              </a:rPr>
              <a:t>Folders</a:t>
            </a:r>
            <a:endParaRPr dirty="0">
              <a:latin typeface="Arial"/>
              <a:cs typeface="Arial"/>
            </a:endParaRPr>
          </a:p>
        </p:txBody>
      </p:sp>
      <p:sp>
        <p:nvSpPr>
          <p:cNvPr id="78" name="CustomShape 5"/>
          <p:cNvSpPr/>
          <p:nvPr/>
        </p:nvSpPr>
        <p:spPr>
          <a:xfrm>
            <a:off x="1005840" y="2377440"/>
            <a:ext cx="1568880" cy="4550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>
              <a:lnSpc>
                <a:spcPct val="100000"/>
              </a:lnSpc>
              <a:buSzPct val="45000"/>
            </a:pPr>
            <a:r>
              <a:rPr lang="en-US" dirty="0">
                <a:latin typeface="Arial"/>
                <a:cs typeface="Arial"/>
              </a:rPr>
              <a:t>Firefox</a:t>
            </a:r>
            <a:endParaRPr dirty="0">
              <a:latin typeface="Arial"/>
              <a:cs typeface="Arial"/>
            </a:endParaRPr>
          </a:p>
        </p:txBody>
      </p:sp>
      <p:sp>
        <p:nvSpPr>
          <p:cNvPr id="79" name="CustomShape 6"/>
          <p:cNvSpPr/>
          <p:nvPr/>
        </p:nvSpPr>
        <p:spPr>
          <a:xfrm>
            <a:off x="991800" y="2926800"/>
            <a:ext cx="4767480" cy="4550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>
              <a:lnSpc>
                <a:spcPct val="100000"/>
              </a:lnSpc>
              <a:buSzPct val="45000"/>
            </a:pPr>
            <a:r>
              <a:rPr lang="en-US" dirty="0" err="1">
                <a:latin typeface="Arial"/>
                <a:cs typeface="Arial"/>
              </a:rPr>
              <a:t>Libre</a:t>
            </a:r>
            <a:r>
              <a:rPr lang="en-US" dirty="0">
                <a:latin typeface="Arial"/>
                <a:cs typeface="Arial"/>
              </a:rPr>
              <a:t> office writer (Word)</a:t>
            </a:r>
            <a:endParaRPr dirty="0">
              <a:latin typeface="Arial"/>
              <a:cs typeface="Arial"/>
            </a:endParaRPr>
          </a:p>
        </p:txBody>
      </p:sp>
      <p:sp>
        <p:nvSpPr>
          <p:cNvPr id="80" name="CustomShape 7"/>
          <p:cNvSpPr/>
          <p:nvPr/>
        </p:nvSpPr>
        <p:spPr>
          <a:xfrm>
            <a:off x="1000800" y="3475440"/>
            <a:ext cx="4484160" cy="4550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>
              <a:lnSpc>
                <a:spcPct val="100000"/>
              </a:lnSpc>
              <a:buSzPct val="45000"/>
            </a:pPr>
            <a:r>
              <a:rPr lang="en-US" dirty="0" err="1">
                <a:latin typeface="Arial"/>
                <a:cs typeface="Arial"/>
              </a:rPr>
              <a:t>Libre</a:t>
            </a:r>
            <a:r>
              <a:rPr lang="en-US" dirty="0">
                <a:latin typeface="Arial"/>
                <a:cs typeface="Arial"/>
              </a:rPr>
              <a:t> office </a:t>
            </a:r>
            <a:r>
              <a:rPr lang="en-US" dirty="0" err="1">
                <a:latin typeface="Arial"/>
                <a:cs typeface="Arial"/>
              </a:rPr>
              <a:t>calc</a:t>
            </a:r>
            <a:r>
              <a:rPr lang="en-US" dirty="0">
                <a:latin typeface="Arial"/>
                <a:cs typeface="Arial"/>
              </a:rPr>
              <a:t> (Excel)</a:t>
            </a:r>
            <a:endParaRPr dirty="0">
              <a:latin typeface="Arial"/>
              <a:cs typeface="Arial"/>
            </a:endParaRPr>
          </a:p>
        </p:txBody>
      </p:sp>
      <p:sp>
        <p:nvSpPr>
          <p:cNvPr id="81" name="CustomShape 8"/>
          <p:cNvSpPr/>
          <p:nvPr/>
        </p:nvSpPr>
        <p:spPr>
          <a:xfrm>
            <a:off x="1005840" y="4572720"/>
            <a:ext cx="4484160" cy="4550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>
              <a:lnSpc>
                <a:spcPct val="100000"/>
              </a:lnSpc>
              <a:buSzPct val="45000"/>
            </a:pPr>
            <a:r>
              <a:rPr lang="en-US" dirty="0">
                <a:latin typeface="Arial"/>
                <a:cs typeface="Arial"/>
              </a:rPr>
              <a:t>Ubuntu Software center</a:t>
            </a:r>
            <a:endParaRPr dirty="0">
              <a:latin typeface="Arial"/>
              <a:cs typeface="Arial"/>
            </a:endParaRPr>
          </a:p>
        </p:txBody>
      </p:sp>
      <p:sp>
        <p:nvSpPr>
          <p:cNvPr id="82" name="CustomShape 9"/>
          <p:cNvSpPr/>
          <p:nvPr/>
        </p:nvSpPr>
        <p:spPr>
          <a:xfrm>
            <a:off x="1000800" y="5121360"/>
            <a:ext cx="4484160" cy="4550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>
              <a:lnSpc>
                <a:spcPct val="100000"/>
              </a:lnSpc>
              <a:buSzPct val="45000"/>
            </a:pPr>
            <a:r>
              <a:rPr lang="en-US" dirty="0">
                <a:latin typeface="Arial"/>
                <a:cs typeface="Arial"/>
              </a:rPr>
              <a:t>Ubuntu One</a:t>
            </a:r>
            <a:endParaRPr dirty="0">
              <a:latin typeface="Arial"/>
              <a:cs typeface="Arial"/>
            </a:endParaRPr>
          </a:p>
        </p:txBody>
      </p:sp>
      <p:sp>
        <p:nvSpPr>
          <p:cNvPr id="83" name="CustomShape 10"/>
          <p:cNvSpPr/>
          <p:nvPr/>
        </p:nvSpPr>
        <p:spPr>
          <a:xfrm>
            <a:off x="1000800" y="5724720"/>
            <a:ext cx="4484160" cy="4550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>
              <a:lnSpc>
                <a:spcPct val="100000"/>
              </a:lnSpc>
              <a:buSzPct val="45000"/>
            </a:pPr>
            <a:r>
              <a:rPr lang="en-US" dirty="0">
                <a:latin typeface="Arial"/>
                <a:cs typeface="Arial"/>
              </a:rPr>
              <a:t>System Settings</a:t>
            </a:r>
            <a:endParaRPr dirty="0">
              <a:latin typeface="Arial"/>
              <a:cs typeface="Arial"/>
            </a:endParaRPr>
          </a:p>
        </p:txBody>
      </p:sp>
      <p:sp>
        <p:nvSpPr>
          <p:cNvPr id="84" name="CustomShape 11"/>
          <p:cNvSpPr/>
          <p:nvPr/>
        </p:nvSpPr>
        <p:spPr>
          <a:xfrm>
            <a:off x="1005840" y="6218640"/>
            <a:ext cx="4484160" cy="4550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>
              <a:lnSpc>
                <a:spcPct val="100000"/>
              </a:lnSpc>
              <a:buSzPct val="45000"/>
            </a:pPr>
            <a:r>
              <a:rPr lang="en-US" dirty="0">
                <a:latin typeface="Arial"/>
                <a:cs typeface="Arial"/>
              </a:rPr>
              <a:t>Workspace switcher</a:t>
            </a:r>
            <a:endParaRPr dirty="0">
              <a:latin typeface="Arial"/>
              <a:cs typeface="Arial"/>
            </a:endParaRPr>
          </a:p>
        </p:txBody>
      </p:sp>
      <p:sp>
        <p:nvSpPr>
          <p:cNvPr id="85" name="CustomShape 12"/>
          <p:cNvSpPr/>
          <p:nvPr/>
        </p:nvSpPr>
        <p:spPr>
          <a:xfrm>
            <a:off x="1005840" y="6766560"/>
            <a:ext cx="4484160" cy="4550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>
              <a:lnSpc>
                <a:spcPct val="100000"/>
              </a:lnSpc>
              <a:buSzPct val="45000"/>
            </a:pPr>
            <a:r>
              <a:rPr lang="en-US" dirty="0">
                <a:latin typeface="Arial"/>
                <a:cs typeface="Arial"/>
              </a:rPr>
              <a:t>Trash</a:t>
            </a:r>
            <a:endParaRPr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>
                <p:childTnLst>
                  <p:par>
                    <p:cTn id="3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CustomShape 1"/>
          <p:cNvSpPr/>
          <p:nvPr/>
        </p:nvSpPr>
        <p:spPr>
          <a:xfrm>
            <a:off x="504000" y="301320"/>
            <a:ext cx="9070200" cy="12607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>
              <a:lnSpc>
                <a:spcPct val="100000"/>
              </a:lnSpc>
            </a:pPr>
            <a:r>
              <a:rPr lang="en-US" sz="3200" b="1"/>
              <a:t>Εισαγωγή προγραμμάτων στην μπάρα </a:t>
            </a:r>
            <a:endParaRPr/>
          </a:p>
          <a:p>
            <a:pPr algn="ctr">
              <a:lnSpc>
                <a:spcPct val="100000"/>
              </a:lnSpc>
            </a:pPr>
            <a:r>
              <a:rPr lang="en-US" sz="3200" b="1"/>
              <a:t>(Launcher)</a:t>
            </a:r>
            <a:endParaRPr/>
          </a:p>
        </p:txBody>
      </p:sp>
      <p:sp>
        <p:nvSpPr>
          <p:cNvPr id="87" name="CustomShape 2"/>
          <p:cNvSpPr/>
          <p:nvPr/>
        </p:nvSpPr>
        <p:spPr>
          <a:xfrm>
            <a:off x="274320" y="3108960"/>
            <a:ext cx="9593640" cy="1570143"/>
          </a:xfrm>
          <a:prstGeom prst="rect">
            <a:avLst/>
          </a:prstGeom>
        </p:spPr>
        <p:txBody>
          <a:bodyPr wrap="none" lIns="0" tIns="0" rIns="0" bIns="0"/>
          <a:lstStyle/>
          <a:p>
            <a:pPr algn="just">
              <a:lnSpc>
                <a:spcPct val="100000"/>
              </a:lnSpc>
              <a:buSzPct val="45000"/>
            </a:pPr>
            <a:r>
              <a:rPr lang="en-US" sz="1400" dirty="0" err="1">
                <a:latin typeface="Arial"/>
                <a:cs typeface="Arial"/>
              </a:rPr>
              <a:t>Α</a:t>
            </a:r>
            <a:r>
              <a:rPr lang="en-US" sz="1400" dirty="0">
                <a:latin typeface="Arial"/>
                <a:cs typeface="Arial"/>
              </a:rPr>
              <a:t>π</a:t>
            </a:r>
            <a:r>
              <a:rPr lang="en-US" sz="1400" dirty="0" err="1">
                <a:latin typeface="Arial"/>
                <a:cs typeface="Arial"/>
              </a:rPr>
              <a:t>ό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το</a:t>
            </a:r>
            <a:r>
              <a:rPr lang="en-US" sz="1400" dirty="0">
                <a:latin typeface="Arial"/>
                <a:cs typeface="Arial"/>
              </a:rPr>
              <a:t> Dash π</a:t>
            </a:r>
            <a:r>
              <a:rPr lang="en-US" sz="1400" dirty="0" err="1">
                <a:latin typeface="Arial"/>
                <a:cs typeface="Arial"/>
              </a:rPr>
              <a:t>ληκτρολογώ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το</a:t>
            </a:r>
            <a:r>
              <a:rPr lang="en-US" sz="1400" dirty="0">
                <a:latin typeface="Arial"/>
                <a:cs typeface="Arial"/>
              </a:rPr>
              <a:t> π</a:t>
            </a:r>
            <a:r>
              <a:rPr lang="en-US" sz="1400" dirty="0" err="1">
                <a:latin typeface="Arial"/>
                <a:cs typeface="Arial"/>
              </a:rPr>
              <a:t>ρόγρ</a:t>
            </a:r>
            <a:r>
              <a:rPr lang="en-US" sz="1400" dirty="0">
                <a:latin typeface="Arial"/>
                <a:cs typeface="Arial"/>
              </a:rPr>
              <a:t>α</a:t>
            </a:r>
            <a:r>
              <a:rPr lang="en-US" sz="1400" dirty="0" err="1">
                <a:latin typeface="Arial"/>
                <a:cs typeface="Arial"/>
              </a:rPr>
              <a:t>μμ</a:t>
            </a:r>
            <a:r>
              <a:rPr lang="en-US" sz="1400" dirty="0">
                <a:latin typeface="Arial"/>
                <a:cs typeface="Arial"/>
              </a:rPr>
              <a:t>α π</a:t>
            </a:r>
            <a:r>
              <a:rPr lang="en-US" sz="1400" dirty="0" err="1">
                <a:latin typeface="Arial"/>
                <a:cs typeface="Arial"/>
              </a:rPr>
              <a:t>ου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με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ενδι</a:t>
            </a:r>
            <a:r>
              <a:rPr lang="en-US" sz="1400" dirty="0">
                <a:latin typeface="Arial"/>
                <a:cs typeface="Arial"/>
              </a:rPr>
              <a:t>α</a:t>
            </a:r>
            <a:r>
              <a:rPr lang="en-US" sz="1400" dirty="0" err="1">
                <a:latin typeface="Arial"/>
                <a:cs typeface="Arial"/>
              </a:rPr>
              <a:t>φέρει</a:t>
            </a:r>
            <a:r>
              <a:rPr lang="en-US" sz="1400" dirty="0">
                <a:latin typeface="Arial"/>
                <a:cs typeface="Arial"/>
              </a:rPr>
              <a:t> (π.</a:t>
            </a:r>
            <a:r>
              <a:rPr lang="en-US" sz="1400" dirty="0" err="1">
                <a:latin typeface="Arial"/>
                <a:cs typeface="Arial"/>
              </a:rPr>
              <a:t>χ</a:t>
            </a:r>
            <a:r>
              <a:rPr lang="en-US" sz="1400" dirty="0">
                <a:latin typeface="Arial"/>
                <a:cs typeface="Arial"/>
              </a:rPr>
              <a:t>. Terminal).</a:t>
            </a:r>
            <a:endParaRPr dirty="0">
              <a:latin typeface="Arial"/>
              <a:cs typeface="Arial"/>
            </a:endParaRPr>
          </a:p>
          <a:p>
            <a:pPr algn="just">
              <a:lnSpc>
                <a:spcPct val="100000"/>
              </a:lnSpc>
              <a:buSzPct val="45000"/>
            </a:pPr>
            <a:r>
              <a:rPr lang="en-US" sz="1400" dirty="0" err="1">
                <a:latin typeface="Arial"/>
                <a:cs typeface="Arial"/>
              </a:rPr>
              <a:t>Εμφ</a:t>
            </a:r>
            <a:r>
              <a:rPr lang="en-US" sz="1400" dirty="0">
                <a:latin typeface="Arial"/>
                <a:cs typeface="Arial"/>
              </a:rPr>
              <a:t>α</a:t>
            </a:r>
            <a:r>
              <a:rPr lang="en-US" sz="1400" dirty="0" err="1">
                <a:latin typeface="Arial"/>
                <a:cs typeface="Arial"/>
              </a:rPr>
              <a:t>νίζετ</a:t>
            </a:r>
            <a:r>
              <a:rPr lang="en-US" sz="1400" dirty="0">
                <a:latin typeface="Arial"/>
                <a:cs typeface="Arial"/>
              </a:rPr>
              <a:t>α</a:t>
            </a:r>
            <a:r>
              <a:rPr lang="en-US" sz="1400" dirty="0" err="1">
                <a:latin typeface="Arial"/>
                <a:cs typeface="Arial"/>
              </a:rPr>
              <a:t>ι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το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εικονίδιο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με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το</a:t>
            </a:r>
            <a:r>
              <a:rPr lang="en-US" sz="1400" dirty="0">
                <a:latin typeface="Arial"/>
                <a:cs typeface="Arial"/>
              </a:rPr>
              <a:t> π</a:t>
            </a:r>
            <a:r>
              <a:rPr lang="en-US" sz="1400" dirty="0" err="1">
                <a:latin typeface="Arial"/>
                <a:cs typeface="Arial"/>
              </a:rPr>
              <a:t>ρόγρ</a:t>
            </a:r>
            <a:r>
              <a:rPr lang="en-US" sz="1400" dirty="0">
                <a:latin typeface="Arial"/>
                <a:cs typeface="Arial"/>
              </a:rPr>
              <a:t>α</a:t>
            </a:r>
            <a:r>
              <a:rPr lang="en-US" sz="1400" dirty="0" err="1">
                <a:latin typeface="Arial"/>
                <a:cs typeface="Arial"/>
              </a:rPr>
              <a:t>μμ</a:t>
            </a:r>
            <a:r>
              <a:rPr lang="en-US" sz="1400" dirty="0">
                <a:latin typeface="Arial"/>
                <a:cs typeface="Arial"/>
              </a:rPr>
              <a:t>α.</a:t>
            </a:r>
            <a:endParaRPr dirty="0">
              <a:latin typeface="Arial"/>
              <a:cs typeface="Arial"/>
            </a:endParaRPr>
          </a:p>
          <a:p>
            <a:pPr algn="just">
              <a:lnSpc>
                <a:spcPct val="100000"/>
              </a:lnSpc>
              <a:buSzPct val="45000"/>
            </a:pPr>
            <a:r>
              <a:rPr lang="en-US" sz="1400" dirty="0" err="1">
                <a:latin typeface="Arial"/>
                <a:cs typeface="Arial"/>
              </a:rPr>
              <a:t>Το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ξεκινάω</a:t>
            </a:r>
            <a:r>
              <a:rPr lang="en-US" sz="1400" dirty="0">
                <a:latin typeface="Arial"/>
                <a:cs typeface="Arial"/>
              </a:rPr>
              <a:t> πα</a:t>
            </a:r>
            <a:r>
              <a:rPr lang="en-US" sz="1400" dirty="0" err="1">
                <a:latin typeface="Arial"/>
                <a:cs typeface="Arial"/>
              </a:rPr>
              <a:t>τώντ</a:t>
            </a:r>
            <a:r>
              <a:rPr lang="en-US" sz="1400" dirty="0">
                <a:latin typeface="Arial"/>
                <a:cs typeface="Arial"/>
              </a:rPr>
              <a:t>α</a:t>
            </a:r>
            <a:r>
              <a:rPr lang="en-US" sz="1400" dirty="0" err="1">
                <a:latin typeface="Arial"/>
                <a:cs typeface="Arial"/>
              </a:rPr>
              <a:t>ς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το</a:t>
            </a:r>
            <a:r>
              <a:rPr lang="en-US" sz="1400" dirty="0">
                <a:latin typeface="Arial"/>
                <a:cs typeface="Arial"/>
              </a:rPr>
              <a:t>, </a:t>
            </a:r>
            <a:r>
              <a:rPr lang="en-US" sz="1400" dirty="0" err="1">
                <a:latin typeface="Arial"/>
                <a:cs typeface="Arial"/>
              </a:rPr>
              <a:t>ή</a:t>
            </a:r>
            <a:r>
              <a:rPr lang="en-US" sz="1400" dirty="0">
                <a:latin typeface="Arial"/>
                <a:cs typeface="Arial"/>
              </a:rPr>
              <a:t> μπ</a:t>
            </a:r>
            <a:r>
              <a:rPr lang="en-US" sz="1400" dirty="0" err="1">
                <a:latin typeface="Arial"/>
                <a:cs typeface="Arial"/>
              </a:rPr>
              <a:t>ορώ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ν</a:t>
            </a:r>
            <a:r>
              <a:rPr lang="en-US" sz="1400" dirty="0">
                <a:latin typeface="Arial"/>
                <a:cs typeface="Arial"/>
              </a:rPr>
              <a:t>α </a:t>
            </a:r>
            <a:r>
              <a:rPr lang="en-US" sz="1400" dirty="0" err="1">
                <a:latin typeface="Arial"/>
                <a:cs typeface="Arial"/>
              </a:rPr>
              <a:t>το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ε</a:t>
            </a:r>
            <a:r>
              <a:rPr lang="en-US" sz="1400" dirty="0">
                <a:latin typeface="Arial"/>
                <a:cs typeface="Arial"/>
              </a:rPr>
              <a:t>π</a:t>
            </a:r>
            <a:r>
              <a:rPr lang="en-US" sz="1400" dirty="0" err="1">
                <a:latin typeface="Arial"/>
                <a:cs typeface="Arial"/>
              </a:rPr>
              <a:t>ιλέξω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κ</a:t>
            </a:r>
            <a:r>
              <a:rPr lang="en-US" sz="1400" dirty="0">
                <a:latin typeface="Arial"/>
                <a:cs typeface="Arial"/>
              </a:rPr>
              <a:t>α</a:t>
            </a:r>
            <a:r>
              <a:rPr lang="en-US" sz="1400" dirty="0" err="1">
                <a:latin typeface="Arial"/>
                <a:cs typeface="Arial"/>
              </a:rPr>
              <a:t>ι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ν</a:t>
            </a:r>
            <a:r>
              <a:rPr lang="en-US" sz="1400" dirty="0">
                <a:latin typeface="Arial"/>
                <a:cs typeface="Arial"/>
              </a:rPr>
              <a:t>α </a:t>
            </a:r>
            <a:r>
              <a:rPr lang="en-US" sz="1400" dirty="0" err="1">
                <a:latin typeface="Arial"/>
                <a:cs typeface="Arial"/>
              </a:rPr>
              <a:t>το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σύρω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στην</a:t>
            </a:r>
            <a:r>
              <a:rPr lang="en-US" sz="1400" dirty="0">
                <a:latin typeface="Arial"/>
                <a:cs typeface="Arial"/>
              </a:rPr>
              <a:t> μπ</a:t>
            </a:r>
            <a:r>
              <a:rPr lang="en-US" sz="1400" dirty="0" err="1">
                <a:latin typeface="Arial"/>
                <a:cs typeface="Arial"/>
              </a:rPr>
              <a:t>άρ</a:t>
            </a:r>
            <a:r>
              <a:rPr lang="en-US" sz="1400" dirty="0">
                <a:latin typeface="Arial"/>
                <a:cs typeface="Arial"/>
              </a:rPr>
              <a:t>α (π</a:t>
            </a:r>
            <a:r>
              <a:rPr lang="en-US" sz="1400" dirty="0" err="1">
                <a:latin typeface="Arial"/>
                <a:cs typeface="Arial"/>
              </a:rPr>
              <a:t>λέον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εμφ</a:t>
            </a:r>
            <a:r>
              <a:rPr lang="en-US" sz="1400" dirty="0">
                <a:latin typeface="Arial"/>
                <a:cs typeface="Arial"/>
              </a:rPr>
              <a:t>α</a:t>
            </a:r>
            <a:r>
              <a:rPr lang="en-US" sz="1400" dirty="0" err="1">
                <a:latin typeface="Arial"/>
                <a:cs typeface="Arial"/>
              </a:rPr>
              <a:t>νίζετ</a:t>
            </a:r>
            <a:r>
              <a:rPr lang="en-US" sz="1400" dirty="0">
                <a:latin typeface="Arial"/>
                <a:cs typeface="Arial"/>
              </a:rPr>
              <a:t>α</a:t>
            </a:r>
            <a:r>
              <a:rPr lang="en-US" sz="1400" dirty="0" err="1">
                <a:latin typeface="Arial"/>
                <a:cs typeface="Arial"/>
              </a:rPr>
              <a:t>ι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μόνιμ</a:t>
            </a:r>
            <a:r>
              <a:rPr lang="en-US" sz="1400" dirty="0">
                <a:latin typeface="Arial"/>
                <a:cs typeface="Arial"/>
              </a:rPr>
              <a:t>α </a:t>
            </a:r>
            <a:r>
              <a:rPr lang="en-US" sz="1400" dirty="0" err="1">
                <a:latin typeface="Arial"/>
                <a:cs typeface="Arial"/>
              </a:rPr>
              <a:t>στην</a:t>
            </a:r>
            <a:r>
              <a:rPr lang="en-US" sz="1400" dirty="0">
                <a:latin typeface="Arial"/>
                <a:cs typeface="Arial"/>
              </a:rPr>
              <a:t> μπ</a:t>
            </a:r>
            <a:r>
              <a:rPr lang="en-US" sz="1400" dirty="0" err="1">
                <a:latin typeface="Arial"/>
                <a:cs typeface="Arial"/>
              </a:rPr>
              <a:t>άρ</a:t>
            </a:r>
            <a:r>
              <a:rPr lang="en-US" sz="1400" dirty="0">
                <a:latin typeface="Arial"/>
                <a:cs typeface="Arial"/>
              </a:rPr>
              <a:t>α)</a:t>
            </a:r>
            <a:endParaRPr dirty="0">
              <a:latin typeface="Arial"/>
              <a:cs typeface="Arial"/>
            </a:endParaRPr>
          </a:p>
          <a:p>
            <a:pPr algn="just">
              <a:lnSpc>
                <a:spcPct val="100000"/>
              </a:lnSpc>
              <a:buSzPct val="45000"/>
            </a:pPr>
            <a:r>
              <a:rPr lang="en-US" sz="1400" dirty="0" err="1">
                <a:latin typeface="Arial"/>
                <a:cs typeface="Arial"/>
              </a:rPr>
              <a:t>Πολύ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συχνά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θ</a:t>
            </a:r>
            <a:r>
              <a:rPr lang="en-US" sz="1400" dirty="0">
                <a:latin typeface="Arial"/>
                <a:cs typeface="Arial"/>
              </a:rPr>
              <a:t>α </a:t>
            </a:r>
            <a:r>
              <a:rPr lang="en-US" sz="1400" dirty="0" err="1">
                <a:latin typeface="Arial"/>
                <a:cs typeface="Arial"/>
              </a:rPr>
              <a:t>χρειάζεστε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τ</a:t>
            </a:r>
            <a:r>
              <a:rPr lang="en-US" sz="1400" dirty="0">
                <a:latin typeface="Arial"/>
                <a:cs typeface="Arial"/>
              </a:rPr>
              <a:t>α System Settings &amp; System Monitor, </a:t>
            </a:r>
            <a:r>
              <a:rPr lang="en-US" sz="1400" dirty="0" err="1">
                <a:latin typeface="Arial"/>
                <a:cs typeface="Arial"/>
              </a:rPr>
              <a:t>ο</a:t>
            </a:r>
            <a:r>
              <a:rPr lang="en-US" sz="1400" dirty="0">
                <a:latin typeface="Arial"/>
                <a:cs typeface="Arial"/>
              </a:rPr>
              <a:t>π</a:t>
            </a:r>
            <a:r>
              <a:rPr lang="en-US" sz="1400" dirty="0" err="1">
                <a:latin typeface="Arial"/>
                <a:cs typeface="Arial"/>
              </a:rPr>
              <a:t>ότε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εισάγετέ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τ</a:t>
            </a:r>
            <a:r>
              <a:rPr lang="en-US" sz="1400" dirty="0">
                <a:latin typeface="Arial"/>
                <a:cs typeface="Arial"/>
              </a:rPr>
              <a:t>α απ</a:t>
            </a:r>
            <a:r>
              <a:rPr lang="en-US" sz="1400" dirty="0" err="1">
                <a:latin typeface="Arial"/>
                <a:cs typeface="Arial"/>
              </a:rPr>
              <a:t>ό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την</a:t>
            </a:r>
            <a:r>
              <a:rPr lang="en-US" sz="1400" dirty="0">
                <a:latin typeface="Arial"/>
                <a:cs typeface="Arial"/>
              </a:rPr>
              <a:t> α</a:t>
            </a:r>
            <a:r>
              <a:rPr lang="en-US" sz="1400" dirty="0" err="1">
                <a:latin typeface="Arial"/>
                <a:cs typeface="Arial"/>
              </a:rPr>
              <a:t>ρχή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στην</a:t>
            </a:r>
            <a:r>
              <a:rPr lang="en-US" sz="1400" dirty="0">
                <a:latin typeface="Arial"/>
                <a:cs typeface="Arial"/>
              </a:rPr>
              <a:t> μπ</a:t>
            </a:r>
            <a:r>
              <a:rPr lang="en-US" sz="1400" dirty="0" err="1">
                <a:latin typeface="Arial"/>
                <a:cs typeface="Arial"/>
              </a:rPr>
              <a:t>άρ</a:t>
            </a:r>
            <a:r>
              <a:rPr lang="en-US" sz="1400" dirty="0">
                <a:latin typeface="Arial"/>
                <a:cs typeface="Arial"/>
              </a:rPr>
              <a:t>α.</a:t>
            </a:r>
            <a:endParaRPr dirty="0">
              <a:latin typeface="Arial"/>
              <a:cs typeface="Arial"/>
            </a:endParaRPr>
          </a:p>
          <a:p>
            <a:pPr algn="just">
              <a:lnSpc>
                <a:spcPct val="100000"/>
              </a:lnSpc>
              <a:buSzPct val="45000"/>
            </a:pPr>
            <a:r>
              <a:rPr lang="en-US" sz="1400" dirty="0" err="1">
                <a:latin typeface="Arial"/>
                <a:cs typeface="Arial"/>
              </a:rPr>
              <a:t>Γι</a:t>
            </a:r>
            <a:r>
              <a:rPr lang="en-US" sz="1400" dirty="0">
                <a:latin typeface="Arial"/>
                <a:cs typeface="Arial"/>
              </a:rPr>
              <a:t>α </a:t>
            </a:r>
            <a:r>
              <a:rPr lang="en-US" sz="1400" dirty="0" err="1">
                <a:latin typeface="Arial"/>
                <a:cs typeface="Arial"/>
              </a:rPr>
              <a:t>ν</a:t>
            </a:r>
            <a:r>
              <a:rPr lang="en-US" sz="1400" dirty="0">
                <a:latin typeface="Arial"/>
                <a:cs typeface="Arial"/>
              </a:rPr>
              <a:t>α β</a:t>
            </a:r>
            <a:r>
              <a:rPr lang="en-US" sz="1400" dirty="0" err="1">
                <a:latin typeface="Arial"/>
                <a:cs typeface="Arial"/>
              </a:rPr>
              <a:t>γάλετε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έν</a:t>
            </a:r>
            <a:r>
              <a:rPr lang="en-US" sz="1400" dirty="0">
                <a:latin typeface="Arial"/>
                <a:cs typeface="Arial"/>
              </a:rPr>
              <a:t>α π</a:t>
            </a:r>
            <a:r>
              <a:rPr lang="en-US" sz="1400" dirty="0" err="1">
                <a:latin typeface="Arial"/>
                <a:cs typeface="Arial"/>
              </a:rPr>
              <a:t>ρόγρ</a:t>
            </a:r>
            <a:r>
              <a:rPr lang="en-US" sz="1400" dirty="0">
                <a:latin typeface="Arial"/>
                <a:cs typeface="Arial"/>
              </a:rPr>
              <a:t>α</a:t>
            </a:r>
            <a:r>
              <a:rPr lang="en-US" sz="1400" dirty="0" err="1">
                <a:latin typeface="Arial"/>
                <a:cs typeface="Arial"/>
              </a:rPr>
              <a:t>μμ</a:t>
            </a:r>
            <a:r>
              <a:rPr lang="en-US" sz="1400" dirty="0">
                <a:latin typeface="Arial"/>
                <a:cs typeface="Arial"/>
              </a:rPr>
              <a:t>α απ</a:t>
            </a:r>
            <a:r>
              <a:rPr lang="en-US" sz="1400" dirty="0" err="1">
                <a:latin typeface="Arial"/>
                <a:cs typeface="Arial"/>
              </a:rPr>
              <a:t>ό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την</a:t>
            </a:r>
            <a:r>
              <a:rPr lang="en-US" sz="1400" dirty="0">
                <a:latin typeface="Arial"/>
                <a:cs typeface="Arial"/>
              </a:rPr>
              <a:t> μπ</a:t>
            </a:r>
            <a:r>
              <a:rPr lang="en-US" sz="1400" dirty="0" err="1">
                <a:latin typeface="Arial"/>
                <a:cs typeface="Arial"/>
              </a:rPr>
              <a:t>άρ</a:t>
            </a:r>
            <a:r>
              <a:rPr lang="en-US" sz="1400" dirty="0">
                <a:latin typeface="Arial"/>
                <a:cs typeface="Arial"/>
              </a:rPr>
              <a:t>α </a:t>
            </a:r>
            <a:r>
              <a:rPr lang="en-US" sz="1400" dirty="0" err="1">
                <a:latin typeface="Arial"/>
                <a:cs typeface="Arial"/>
              </a:rPr>
              <a:t>κάνετε</a:t>
            </a:r>
            <a:r>
              <a:rPr lang="en-US" sz="1400" dirty="0">
                <a:latin typeface="Arial"/>
                <a:cs typeface="Arial"/>
              </a:rPr>
              <a:t> π</a:t>
            </a:r>
            <a:r>
              <a:rPr lang="en-US" sz="1400" dirty="0" err="1">
                <a:latin typeface="Arial"/>
                <a:cs typeface="Arial"/>
              </a:rPr>
              <a:t>άνω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στο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εικονίδιό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του</a:t>
            </a:r>
            <a:r>
              <a:rPr lang="en-US" sz="1400" dirty="0">
                <a:latin typeface="Arial"/>
                <a:cs typeface="Arial"/>
              </a:rPr>
              <a:t> (</a:t>
            </a:r>
            <a:r>
              <a:rPr lang="en-US" sz="1400" dirty="0" err="1">
                <a:latin typeface="Arial"/>
                <a:cs typeface="Arial"/>
              </a:rPr>
              <a:t>στην</a:t>
            </a:r>
            <a:r>
              <a:rPr lang="en-US" sz="1400" dirty="0">
                <a:latin typeface="Arial"/>
                <a:cs typeface="Arial"/>
              </a:rPr>
              <a:t> μπ</a:t>
            </a:r>
            <a:r>
              <a:rPr lang="en-US" sz="1400" dirty="0" err="1">
                <a:latin typeface="Arial"/>
                <a:cs typeface="Arial"/>
              </a:rPr>
              <a:t>άρ</a:t>
            </a:r>
            <a:r>
              <a:rPr lang="en-US" sz="1400" dirty="0">
                <a:latin typeface="Arial"/>
                <a:cs typeface="Arial"/>
              </a:rPr>
              <a:t>α) </a:t>
            </a:r>
            <a:endParaRPr dirty="0">
              <a:latin typeface="Arial"/>
              <a:cs typeface="Arial"/>
            </a:endParaRPr>
          </a:p>
          <a:p>
            <a:pPr algn="just">
              <a:lnSpc>
                <a:spcPct val="100000"/>
              </a:lnSpc>
              <a:buSzPct val="45000"/>
            </a:pPr>
            <a:r>
              <a:rPr lang="en-US" sz="1400" dirty="0" err="1">
                <a:latin typeface="Arial"/>
                <a:cs typeface="Arial"/>
              </a:rPr>
              <a:t>δεξί</a:t>
            </a:r>
            <a:r>
              <a:rPr lang="en-US" sz="1400" dirty="0">
                <a:latin typeface="Arial"/>
                <a:cs typeface="Arial"/>
              </a:rPr>
              <a:t> Click → Unlock from Launcher </a:t>
            </a:r>
            <a:endParaRPr dirty="0">
              <a:latin typeface="Arial"/>
              <a:cs typeface="Arial"/>
            </a:endParaRPr>
          </a:p>
        </p:txBody>
      </p:sp>
      <p:pic>
        <p:nvPicPr>
          <p:cNvPr id="88" name="Picture 87"/>
          <p:cNvPicPr/>
          <p:nvPr/>
        </p:nvPicPr>
        <p:blipFill>
          <a:blip r:embed="rId2"/>
          <a:stretch>
            <a:fillRect/>
          </a:stretch>
        </p:blipFill>
        <p:spPr>
          <a:xfrm>
            <a:off x="182880" y="2197440"/>
            <a:ext cx="9685080" cy="550800"/>
          </a:xfrm>
          <a:prstGeom prst="rect">
            <a:avLst/>
          </a:prstGeom>
        </p:spPr>
      </p:pic>
      <p:pic>
        <p:nvPicPr>
          <p:cNvPr id="89" name="Picture 88"/>
          <p:cNvPicPr/>
          <p:nvPr/>
        </p:nvPicPr>
        <p:blipFill>
          <a:blip r:embed="rId3"/>
          <a:stretch>
            <a:fillRect/>
          </a:stretch>
        </p:blipFill>
        <p:spPr>
          <a:xfrm>
            <a:off x="274320" y="4846320"/>
            <a:ext cx="4865400" cy="2465280"/>
          </a:xfrm>
          <a:prstGeom prst="rect">
            <a:avLst/>
          </a:prstGeom>
        </p:spPr>
      </p:pic>
      <p:sp>
        <p:nvSpPr>
          <p:cNvPr id="90" name="CustomShape 3"/>
          <p:cNvSpPr/>
          <p:nvPr/>
        </p:nvSpPr>
        <p:spPr>
          <a:xfrm>
            <a:off x="211680" y="1828800"/>
            <a:ext cx="3353040" cy="464040"/>
          </a:xfrm>
          <a:prstGeom prst="rect">
            <a:avLst/>
          </a:prstGeom>
        </p:spPr>
        <p:txBody>
          <a:bodyPr wrap="none" lIns="0" tIns="0" rIns="0" bIns="0"/>
          <a:lstStyle/>
          <a:p>
            <a:pPr algn="just">
              <a:lnSpc>
                <a:spcPct val="100000"/>
              </a:lnSpc>
              <a:buSzPct val="45000"/>
            </a:pPr>
            <a:r>
              <a:rPr lang="en-US" sz="2000" dirty="0" err="1">
                <a:latin typeface="Arial"/>
              </a:rPr>
              <a:t>Ε</a:t>
            </a:r>
            <a:r>
              <a:rPr lang="en-US" sz="2000" dirty="0">
                <a:latin typeface="Arial"/>
              </a:rPr>
              <a:t>π</a:t>
            </a:r>
            <a:r>
              <a:rPr lang="en-US" sz="2000" dirty="0" err="1">
                <a:latin typeface="Arial"/>
              </a:rPr>
              <a:t>ιλέγω</a:t>
            </a:r>
            <a:r>
              <a:rPr lang="en-US" sz="2000" dirty="0">
                <a:latin typeface="Arial"/>
              </a:rPr>
              <a:t> </a:t>
            </a:r>
            <a:r>
              <a:rPr lang="en-US" sz="2000" dirty="0" err="1">
                <a:latin typeface="Arial"/>
              </a:rPr>
              <a:t>το</a:t>
            </a:r>
            <a:r>
              <a:rPr lang="en-US" sz="2000" dirty="0">
                <a:latin typeface="Arial"/>
              </a:rPr>
              <a:t> Dash</a:t>
            </a:r>
            <a:endParaRPr dirty="0"/>
          </a:p>
        </p:txBody>
      </p:sp>
      <p:pic>
        <p:nvPicPr>
          <p:cNvPr id="91" name="Picture 90"/>
          <p:cNvPicPr/>
          <p:nvPr/>
        </p:nvPicPr>
        <p:blipFill>
          <a:blip r:embed="rId4"/>
          <a:stretch>
            <a:fillRect/>
          </a:stretch>
        </p:blipFill>
        <p:spPr>
          <a:xfrm>
            <a:off x="6077160" y="5120640"/>
            <a:ext cx="3522600" cy="20080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>
                <p:childTnLst>
                  <p:par>
                    <p:cTn id="3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CustomShape 1"/>
          <p:cNvSpPr/>
          <p:nvPr/>
        </p:nvSpPr>
        <p:spPr>
          <a:xfrm>
            <a:off x="504000" y="301320"/>
            <a:ext cx="9070200" cy="6127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>
              <a:lnSpc>
                <a:spcPct val="100000"/>
              </a:lnSpc>
            </a:pPr>
            <a:r>
              <a:rPr lang="en-US" sz="3200" b="1"/>
              <a:t>Ubuntu Software Center</a:t>
            </a:r>
            <a:endParaRPr/>
          </a:p>
        </p:txBody>
      </p:sp>
      <p:sp>
        <p:nvSpPr>
          <p:cNvPr id="93" name="CustomShape 2"/>
          <p:cNvSpPr/>
          <p:nvPr/>
        </p:nvSpPr>
        <p:spPr>
          <a:xfrm>
            <a:off x="1280160" y="1737360"/>
            <a:ext cx="1279800" cy="3200040"/>
          </a:xfrm>
          <a:prstGeom prst="rect">
            <a:avLst/>
          </a:prstGeom>
        </p:spPr>
      </p:sp>
      <p:pic>
        <p:nvPicPr>
          <p:cNvPr id="94" name="Picture 93"/>
          <p:cNvPicPr/>
          <p:nvPr/>
        </p:nvPicPr>
        <p:blipFill>
          <a:blip r:embed="rId2"/>
          <a:stretch>
            <a:fillRect/>
          </a:stretch>
        </p:blipFill>
        <p:spPr>
          <a:xfrm>
            <a:off x="1280160" y="2529360"/>
            <a:ext cx="551880" cy="570960"/>
          </a:xfrm>
          <a:prstGeom prst="rect">
            <a:avLst/>
          </a:prstGeom>
        </p:spPr>
      </p:pic>
      <p:pic>
        <p:nvPicPr>
          <p:cNvPr id="95" name="Picture 94"/>
          <p:cNvPicPr/>
          <p:nvPr/>
        </p:nvPicPr>
        <p:blipFill>
          <a:blip r:embed="rId3"/>
          <a:stretch>
            <a:fillRect/>
          </a:stretch>
        </p:blipFill>
        <p:spPr>
          <a:xfrm>
            <a:off x="3657600" y="1920240"/>
            <a:ext cx="6341400" cy="5558040"/>
          </a:xfrm>
          <a:prstGeom prst="rect">
            <a:avLst/>
          </a:prstGeom>
        </p:spPr>
      </p:pic>
      <p:sp>
        <p:nvSpPr>
          <p:cNvPr id="96" name="CustomShape 3"/>
          <p:cNvSpPr/>
          <p:nvPr/>
        </p:nvSpPr>
        <p:spPr>
          <a:xfrm>
            <a:off x="91440" y="3100680"/>
            <a:ext cx="3291480" cy="4101796"/>
          </a:xfrm>
          <a:prstGeom prst="rect">
            <a:avLst/>
          </a:prstGeom>
        </p:spPr>
        <p:txBody>
          <a:bodyPr wrap="none" lIns="90000" tIns="45000" rIns="90000" bIns="45000"/>
          <a:lstStyle/>
          <a:p>
            <a:pPr algn="just">
              <a:lnSpc>
                <a:spcPct val="100000"/>
              </a:lnSpc>
            </a:pPr>
            <a:r>
              <a:rPr lang="en-US" sz="2000" dirty="0" err="1">
                <a:latin typeface="Arial"/>
              </a:rPr>
              <a:t>Α</a:t>
            </a:r>
            <a:r>
              <a:rPr lang="en-US" sz="2000" dirty="0">
                <a:latin typeface="Arial"/>
              </a:rPr>
              <a:t>π</a:t>
            </a:r>
            <a:r>
              <a:rPr lang="en-US" sz="2000" dirty="0" err="1">
                <a:latin typeface="Arial"/>
              </a:rPr>
              <a:t>ό</a:t>
            </a:r>
            <a:r>
              <a:rPr lang="en-US" sz="2000" dirty="0">
                <a:latin typeface="Arial"/>
              </a:rPr>
              <a:t> </a:t>
            </a:r>
            <a:r>
              <a:rPr lang="en-US" sz="2000" dirty="0" err="1">
                <a:latin typeface="Arial"/>
              </a:rPr>
              <a:t>την</a:t>
            </a:r>
            <a:r>
              <a:rPr lang="en-US" sz="2000" dirty="0">
                <a:latin typeface="Arial"/>
              </a:rPr>
              <a:t> μπ</a:t>
            </a:r>
            <a:r>
              <a:rPr lang="en-US" sz="2000" dirty="0" err="1">
                <a:latin typeface="Arial"/>
              </a:rPr>
              <a:t>άρ</a:t>
            </a:r>
            <a:r>
              <a:rPr lang="en-US" sz="2000" dirty="0">
                <a:latin typeface="Arial"/>
              </a:rPr>
              <a:t>α </a:t>
            </a:r>
            <a:r>
              <a:rPr lang="en-US" sz="2000" dirty="0" err="1">
                <a:latin typeface="Arial"/>
              </a:rPr>
              <a:t>ε</a:t>
            </a:r>
            <a:r>
              <a:rPr lang="en-US" sz="2000" dirty="0">
                <a:latin typeface="Arial"/>
              </a:rPr>
              <a:t>π</a:t>
            </a:r>
            <a:r>
              <a:rPr lang="en-US" sz="2000" dirty="0" err="1">
                <a:latin typeface="Arial"/>
              </a:rPr>
              <a:t>ιλέγω</a:t>
            </a:r>
            <a:r>
              <a:rPr lang="en-US" sz="2000" dirty="0">
                <a:latin typeface="Arial"/>
              </a:rPr>
              <a:t> </a:t>
            </a:r>
            <a:r>
              <a:rPr lang="en-US" sz="2000" dirty="0" err="1">
                <a:latin typeface="Arial"/>
              </a:rPr>
              <a:t>το</a:t>
            </a:r>
            <a:r>
              <a:rPr lang="en-US" sz="2000" dirty="0">
                <a:latin typeface="Arial"/>
              </a:rPr>
              <a:t> </a:t>
            </a:r>
            <a:endParaRPr dirty="0"/>
          </a:p>
          <a:p>
            <a:pPr algn="just">
              <a:lnSpc>
                <a:spcPct val="100000"/>
              </a:lnSpc>
            </a:pPr>
            <a:r>
              <a:rPr lang="en-US" sz="2000" dirty="0">
                <a:latin typeface="Arial"/>
              </a:rPr>
              <a:t>Ubuntu Software Center. </a:t>
            </a:r>
            <a:endParaRPr dirty="0"/>
          </a:p>
          <a:p>
            <a:pPr algn="just">
              <a:lnSpc>
                <a:spcPct val="100000"/>
              </a:lnSpc>
            </a:pPr>
            <a:endParaRPr dirty="0"/>
          </a:p>
          <a:p>
            <a:pPr algn="just">
              <a:lnSpc>
                <a:spcPct val="100000"/>
              </a:lnSpc>
            </a:pPr>
            <a:endParaRPr dirty="0"/>
          </a:p>
          <a:p>
            <a:pPr algn="just">
              <a:lnSpc>
                <a:spcPct val="100000"/>
              </a:lnSpc>
            </a:pPr>
            <a:r>
              <a:rPr lang="en-US" sz="2000" dirty="0" err="1">
                <a:latin typeface="Arial"/>
              </a:rPr>
              <a:t>Εδώ</a:t>
            </a:r>
            <a:r>
              <a:rPr lang="en-US" sz="2000" dirty="0">
                <a:latin typeface="Arial"/>
              </a:rPr>
              <a:t> μπ</a:t>
            </a:r>
            <a:r>
              <a:rPr lang="en-US" sz="2000" dirty="0" err="1">
                <a:latin typeface="Arial"/>
              </a:rPr>
              <a:t>ορώ</a:t>
            </a:r>
            <a:r>
              <a:rPr lang="en-US" sz="2000" dirty="0">
                <a:latin typeface="Arial"/>
              </a:rPr>
              <a:t> </a:t>
            </a:r>
            <a:r>
              <a:rPr lang="en-US" sz="2000" dirty="0" err="1">
                <a:latin typeface="Arial"/>
              </a:rPr>
              <a:t>ν</a:t>
            </a:r>
            <a:r>
              <a:rPr lang="en-US" sz="2000" dirty="0">
                <a:latin typeface="Arial"/>
              </a:rPr>
              <a:t>α </a:t>
            </a:r>
            <a:r>
              <a:rPr lang="en-US" sz="2000" dirty="0" err="1">
                <a:latin typeface="Arial"/>
              </a:rPr>
              <a:t>δω</a:t>
            </a:r>
            <a:r>
              <a:rPr lang="en-US" sz="2000" dirty="0">
                <a:latin typeface="Arial"/>
              </a:rPr>
              <a:t> </a:t>
            </a:r>
            <a:r>
              <a:rPr lang="en-US" sz="2000" dirty="0" err="1" smtClean="0">
                <a:latin typeface="Arial"/>
              </a:rPr>
              <a:t>τι</a:t>
            </a:r>
            <a:endParaRPr lang="en-US" sz="2000" dirty="0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n-US" sz="2000" dirty="0" smtClean="0">
                <a:latin typeface="Arial"/>
              </a:rPr>
              <a:t>π</a:t>
            </a:r>
            <a:r>
              <a:rPr lang="en-US" sz="2000" dirty="0" err="1" smtClean="0">
                <a:latin typeface="Arial"/>
              </a:rPr>
              <a:t>ρογράμμ</a:t>
            </a:r>
            <a:r>
              <a:rPr lang="en-US" sz="2000" dirty="0" smtClean="0">
                <a:latin typeface="Arial"/>
              </a:rPr>
              <a:t>α</a:t>
            </a:r>
            <a:r>
              <a:rPr lang="en-US" sz="2000" dirty="0" err="1" smtClean="0">
                <a:latin typeface="Arial"/>
              </a:rPr>
              <a:t>τ</a:t>
            </a:r>
            <a:r>
              <a:rPr lang="en-US" sz="2000" dirty="0" smtClean="0">
                <a:latin typeface="Arial"/>
              </a:rPr>
              <a:t>α </a:t>
            </a:r>
            <a:r>
              <a:rPr lang="en-US" sz="2000" dirty="0" err="1">
                <a:latin typeface="Arial"/>
              </a:rPr>
              <a:t>είν</a:t>
            </a:r>
            <a:r>
              <a:rPr lang="en-US" sz="2000" dirty="0">
                <a:latin typeface="Arial"/>
              </a:rPr>
              <a:t>α</a:t>
            </a:r>
            <a:r>
              <a:rPr lang="en-US" sz="2000" dirty="0" err="1">
                <a:latin typeface="Arial"/>
              </a:rPr>
              <a:t>ι</a:t>
            </a:r>
            <a:r>
              <a:rPr lang="en-US" sz="2000" dirty="0">
                <a:latin typeface="Arial"/>
              </a:rPr>
              <a:t> </a:t>
            </a:r>
            <a:r>
              <a:rPr lang="en-US" sz="2000" dirty="0" err="1" smtClean="0">
                <a:latin typeface="Arial"/>
              </a:rPr>
              <a:t>δι</a:t>
            </a:r>
            <a:r>
              <a:rPr lang="en-US" sz="2000" dirty="0" smtClean="0">
                <a:latin typeface="Arial"/>
              </a:rPr>
              <a:t>α</a:t>
            </a:r>
            <a:r>
              <a:rPr lang="en-US" sz="2000" dirty="0" err="1" smtClean="0">
                <a:latin typeface="Arial"/>
              </a:rPr>
              <a:t>θέσιμ</a:t>
            </a:r>
            <a:r>
              <a:rPr lang="en-US" sz="2000" dirty="0" smtClean="0">
                <a:latin typeface="Arial"/>
              </a:rPr>
              <a:t>α</a:t>
            </a:r>
          </a:p>
          <a:p>
            <a:pPr algn="just">
              <a:lnSpc>
                <a:spcPct val="100000"/>
              </a:lnSpc>
            </a:pPr>
            <a:r>
              <a:rPr lang="en-US" sz="2000" dirty="0" smtClean="0">
                <a:latin typeface="Arial"/>
              </a:rPr>
              <a:t>(All Software)</a:t>
            </a:r>
          </a:p>
          <a:p>
            <a:pPr algn="just">
              <a:lnSpc>
                <a:spcPct val="100000"/>
              </a:lnSpc>
            </a:pPr>
            <a:endParaRPr lang="en-US" sz="2000" dirty="0" smtClean="0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n-US" sz="2000" dirty="0" err="1" smtClean="0">
                <a:latin typeface="Arial"/>
              </a:rPr>
              <a:t>ό</a:t>
            </a:r>
            <a:r>
              <a:rPr lang="en-US" sz="2000" dirty="0" smtClean="0">
                <a:latin typeface="Arial"/>
              </a:rPr>
              <a:t>π</a:t>
            </a:r>
            <a:r>
              <a:rPr lang="en-US" sz="2000" dirty="0" err="1" smtClean="0">
                <a:latin typeface="Arial"/>
              </a:rPr>
              <a:t>ως</a:t>
            </a:r>
            <a:r>
              <a:rPr lang="en-US" sz="2000" dirty="0" smtClean="0">
                <a:latin typeface="Arial"/>
              </a:rPr>
              <a:t> </a:t>
            </a:r>
            <a:r>
              <a:rPr lang="en-US" sz="2000" dirty="0" err="1">
                <a:latin typeface="Arial"/>
              </a:rPr>
              <a:t>ε</a:t>
            </a:r>
            <a:r>
              <a:rPr lang="en-US" sz="2000" dirty="0">
                <a:latin typeface="Arial"/>
              </a:rPr>
              <a:t>π</a:t>
            </a:r>
            <a:r>
              <a:rPr lang="en-US" sz="2000" dirty="0" err="1">
                <a:latin typeface="Arial"/>
              </a:rPr>
              <a:t>ίσης</a:t>
            </a:r>
            <a:r>
              <a:rPr lang="en-US" sz="2000" dirty="0">
                <a:latin typeface="Arial"/>
              </a:rPr>
              <a:t> </a:t>
            </a:r>
            <a:r>
              <a:rPr lang="en-US" sz="2000" dirty="0" err="1">
                <a:latin typeface="Arial"/>
              </a:rPr>
              <a:t>κ</a:t>
            </a:r>
            <a:r>
              <a:rPr lang="en-US" sz="2000" dirty="0">
                <a:latin typeface="Arial"/>
              </a:rPr>
              <a:t>α</a:t>
            </a:r>
            <a:r>
              <a:rPr lang="en-US" sz="2000" dirty="0" err="1">
                <a:latin typeface="Arial"/>
              </a:rPr>
              <a:t>ι</a:t>
            </a:r>
            <a:r>
              <a:rPr lang="en-US" sz="2000" dirty="0">
                <a:latin typeface="Arial"/>
              </a:rPr>
              <a:t> </a:t>
            </a:r>
            <a:r>
              <a:rPr lang="en-US" sz="2000" dirty="0" err="1" smtClean="0">
                <a:latin typeface="Arial"/>
              </a:rPr>
              <a:t>τι</a:t>
            </a:r>
            <a:endParaRPr lang="en-US" sz="2000" dirty="0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n-US" sz="2000" dirty="0" smtClean="0">
                <a:latin typeface="Arial"/>
              </a:rPr>
              <a:t>π</a:t>
            </a:r>
            <a:r>
              <a:rPr lang="en-US" sz="2000" dirty="0" err="1" smtClean="0">
                <a:latin typeface="Arial"/>
              </a:rPr>
              <a:t>ρογράμμ</a:t>
            </a:r>
            <a:r>
              <a:rPr lang="en-US" sz="2000" dirty="0" smtClean="0">
                <a:latin typeface="Arial"/>
              </a:rPr>
              <a:t>α</a:t>
            </a:r>
            <a:r>
              <a:rPr lang="en-US" sz="2000" dirty="0" err="1" smtClean="0">
                <a:latin typeface="Arial"/>
              </a:rPr>
              <a:t>τ</a:t>
            </a:r>
            <a:r>
              <a:rPr lang="en-US" sz="2000" dirty="0" smtClean="0">
                <a:latin typeface="Arial"/>
              </a:rPr>
              <a:t>α </a:t>
            </a:r>
            <a:r>
              <a:rPr lang="en-US" sz="2000" dirty="0" err="1" smtClean="0">
                <a:latin typeface="Arial"/>
              </a:rPr>
              <a:t>έχω</a:t>
            </a:r>
            <a:r>
              <a:rPr lang="en-US" sz="2000" dirty="0">
                <a:latin typeface="Arial"/>
              </a:rPr>
              <a:t> </a:t>
            </a:r>
            <a:endParaRPr lang="el-GR" sz="2000" dirty="0" smtClean="0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l-GR" sz="2000" dirty="0" smtClean="0">
                <a:latin typeface="Arial"/>
              </a:rPr>
              <a:t>ε</a:t>
            </a:r>
            <a:r>
              <a:rPr lang="en-US" sz="2000" dirty="0" err="1" smtClean="0">
                <a:latin typeface="Arial"/>
              </a:rPr>
              <a:t>γκ</a:t>
            </a:r>
            <a:r>
              <a:rPr lang="en-US" sz="2000" dirty="0" smtClean="0">
                <a:latin typeface="Arial"/>
              </a:rPr>
              <a:t>α</a:t>
            </a:r>
            <a:r>
              <a:rPr lang="en-US" sz="2000" dirty="0" err="1" smtClean="0">
                <a:latin typeface="Arial"/>
              </a:rPr>
              <a:t>τεστημέν</a:t>
            </a:r>
            <a:r>
              <a:rPr lang="en-US" sz="2000" dirty="0" smtClean="0">
                <a:latin typeface="Arial"/>
              </a:rPr>
              <a:t>α </a:t>
            </a:r>
            <a:r>
              <a:rPr lang="el-GR" sz="2000" dirty="0" smtClean="0">
                <a:latin typeface="Arial"/>
              </a:rPr>
              <a:t>(</a:t>
            </a:r>
            <a:r>
              <a:rPr lang="en-GB" sz="2000" dirty="0" smtClean="0">
                <a:latin typeface="Arial"/>
              </a:rPr>
              <a:t>Installed</a:t>
            </a:r>
            <a:r>
              <a:rPr lang="el-GR" sz="2000" dirty="0" smtClean="0">
                <a:latin typeface="Arial"/>
              </a:rPr>
              <a:t>)</a:t>
            </a:r>
            <a:endParaRPr lang="en-US" sz="2000" dirty="0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en-US" sz="2000" dirty="0" smtClean="0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l-GR" sz="2000" dirty="0" smtClean="0">
                <a:latin typeface="Arial"/>
              </a:rPr>
              <a:t>Και πότε έγιναν (</a:t>
            </a:r>
            <a:r>
              <a:rPr lang="en-GB" sz="2000" dirty="0" smtClean="0">
                <a:latin typeface="Arial"/>
              </a:rPr>
              <a:t>History</a:t>
            </a:r>
            <a:r>
              <a:rPr lang="el-GR" sz="2000" dirty="0" smtClean="0">
                <a:latin typeface="Arial"/>
              </a:rPr>
              <a:t>)</a:t>
            </a:r>
            <a:endParaRPr lang="en-US" sz="2000" dirty="0" smtClean="0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en-US" sz="2000" dirty="0">
              <a:latin typeface="Arial"/>
            </a:endParaRPr>
          </a:p>
          <a:p>
            <a:pPr algn="just">
              <a:lnSpc>
                <a:spcPct val="100000"/>
              </a:lnSpc>
            </a:pPr>
            <a:endParaRPr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>
                <p:childTnLst>
                  <p:par>
                    <p:cTn id="3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TextShape 1"/>
          <p:cNvSpPr txBox="1"/>
          <p:nvPr/>
        </p:nvSpPr>
        <p:spPr>
          <a:xfrm>
            <a:off x="1554480" y="365760"/>
            <a:ext cx="7040880" cy="546480"/>
          </a:xfrm>
          <a:prstGeom prst="rect">
            <a:avLst/>
          </a:prstGeom>
        </p:spPr>
        <p:txBody>
          <a:bodyPr wrap="none"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n-US" sz="2200" b="1"/>
              <a:t>VLC media player</a:t>
            </a:r>
            <a:endParaRPr/>
          </a:p>
        </p:txBody>
      </p:sp>
      <p:pic>
        <p:nvPicPr>
          <p:cNvPr id="179" name="Picture 178"/>
          <p:cNvPicPr/>
          <p:nvPr/>
        </p:nvPicPr>
        <p:blipFill>
          <a:blip r:embed="rId2"/>
          <a:stretch>
            <a:fillRect/>
          </a:stretch>
        </p:blipFill>
        <p:spPr>
          <a:xfrm>
            <a:off x="360" y="1337040"/>
            <a:ext cx="10080360" cy="5520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7907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>
                <p:childTnLst>
                  <p:par>
                    <p:cTn id="3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TextShape 1"/>
          <p:cNvSpPr txBox="1"/>
          <p:nvPr/>
        </p:nvSpPr>
        <p:spPr>
          <a:xfrm>
            <a:off x="4297680" y="276480"/>
            <a:ext cx="5394960" cy="546480"/>
          </a:xfrm>
          <a:prstGeom prst="rect">
            <a:avLst/>
          </a:prstGeom>
        </p:spPr>
        <p:txBody>
          <a:bodyPr wrap="none"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n-US" sz="2200" b="1"/>
              <a:t>Screen Casting</a:t>
            </a:r>
            <a:endParaRPr/>
          </a:p>
        </p:txBody>
      </p:sp>
      <p:pic>
        <p:nvPicPr>
          <p:cNvPr id="195" name="Picture 194"/>
          <p:cNvPicPr/>
          <p:nvPr/>
        </p:nvPicPr>
        <p:blipFill>
          <a:blip r:embed="rId2"/>
          <a:stretch>
            <a:fillRect/>
          </a:stretch>
        </p:blipFill>
        <p:spPr>
          <a:xfrm>
            <a:off x="274320" y="217440"/>
            <a:ext cx="4095360" cy="971280"/>
          </a:xfrm>
          <a:prstGeom prst="rect">
            <a:avLst/>
          </a:prstGeom>
        </p:spPr>
      </p:pic>
      <p:pic>
        <p:nvPicPr>
          <p:cNvPr id="196" name="Picture 195"/>
          <p:cNvPicPr/>
          <p:nvPr/>
        </p:nvPicPr>
        <p:blipFill>
          <a:blip r:embed="rId3"/>
          <a:stretch>
            <a:fillRect/>
          </a:stretch>
        </p:blipFill>
        <p:spPr>
          <a:xfrm>
            <a:off x="1920240" y="3566160"/>
            <a:ext cx="5724000" cy="2628720"/>
          </a:xfrm>
          <a:prstGeom prst="rect">
            <a:avLst/>
          </a:prstGeom>
        </p:spPr>
      </p:pic>
      <p:sp>
        <p:nvSpPr>
          <p:cNvPr id="197" name="CustomShape 2"/>
          <p:cNvSpPr/>
          <p:nvPr/>
        </p:nvSpPr>
        <p:spPr>
          <a:xfrm>
            <a:off x="1897920" y="5760720"/>
            <a:ext cx="1393920" cy="365760"/>
          </a:xfrm>
          <a:prstGeom prst="donut">
            <a:avLst>
              <a:gd name="adj" fmla="val 1008"/>
            </a:avLst>
          </a:prstGeom>
          <a:solidFill>
            <a:srgbClr val="FF0000"/>
          </a:solidFill>
          <a:ln>
            <a:solidFill>
              <a:srgbClr val="808080"/>
            </a:solidFill>
          </a:ln>
        </p:spPr>
      </p:sp>
      <p:sp>
        <p:nvSpPr>
          <p:cNvPr id="198" name="TextShape 3"/>
          <p:cNvSpPr txBox="1"/>
          <p:nvPr/>
        </p:nvSpPr>
        <p:spPr>
          <a:xfrm>
            <a:off x="279360" y="1561320"/>
            <a:ext cx="9413280" cy="1444680"/>
          </a:xfrm>
          <a:prstGeom prst="rect">
            <a:avLst/>
          </a:prstGeom>
        </p:spPr>
        <p:txBody>
          <a:bodyPr wrap="none" lIns="90000" tIns="45000" rIns="90000" bIns="45000"/>
          <a:lstStyle/>
          <a:p>
            <a:pPr algn="just">
              <a:lnSpc>
                <a:spcPct val="100000"/>
              </a:lnSpc>
            </a:pPr>
            <a:r>
              <a:rPr lang="en-US" sz="1600" dirty="0" err="1">
                <a:latin typeface="Arial"/>
                <a:cs typeface="Arial"/>
              </a:rPr>
              <a:t>Α</a:t>
            </a:r>
            <a:r>
              <a:rPr lang="en-US" sz="1600" dirty="0">
                <a:latin typeface="Arial"/>
                <a:cs typeface="Arial"/>
              </a:rPr>
              <a:t>π</a:t>
            </a:r>
            <a:r>
              <a:rPr lang="en-US" sz="1600" dirty="0" err="1">
                <a:latin typeface="Arial"/>
                <a:cs typeface="Arial"/>
              </a:rPr>
              <a:t>ό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το</a:t>
            </a:r>
            <a:r>
              <a:rPr lang="en-US" sz="1600" dirty="0">
                <a:latin typeface="Arial"/>
                <a:cs typeface="Arial"/>
              </a:rPr>
              <a:t> Select Window μπ</a:t>
            </a:r>
            <a:r>
              <a:rPr lang="en-US" sz="1600" dirty="0" err="1">
                <a:latin typeface="Arial"/>
                <a:cs typeface="Arial"/>
              </a:rPr>
              <a:t>ορούμε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ν</a:t>
            </a:r>
            <a:r>
              <a:rPr lang="en-US" sz="1600" dirty="0">
                <a:latin typeface="Arial"/>
                <a:cs typeface="Arial"/>
              </a:rPr>
              <a:t>α </a:t>
            </a:r>
            <a:r>
              <a:rPr lang="en-US" sz="1600" dirty="0" err="1">
                <a:latin typeface="Arial"/>
                <a:cs typeface="Arial"/>
              </a:rPr>
              <a:t>ε</a:t>
            </a:r>
            <a:r>
              <a:rPr lang="en-US" sz="1600" dirty="0">
                <a:latin typeface="Arial"/>
                <a:cs typeface="Arial"/>
              </a:rPr>
              <a:t>π</a:t>
            </a:r>
            <a:r>
              <a:rPr lang="en-US" sz="1600" dirty="0" err="1">
                <a:latin typeface="Arial"/>
                <a:cs typeface="Arial"/>
              </a:rPr>
              <a:t>ιλέξουμε</a:t>
            </a:r>
            <a:r>
              <a:rPr lang="en-US" sz="1600" dirty="0">
                <a:latin typeface="Arial"/>
                <a:cs typeface="Arial"/>
              </a:rPr>
              <a:t> π</a:t>
            </a:r>
            <a:r>
              <a:rPr lang="en-US" sz="1600" dirty="0" err="1">
                <a:latin typeface="Arial"/>
                <a:cs typeface="Arial"/>
              </a:rPr>
              <a:t>οιά</a:t>
            </a:r>
            <a:r>
              <a:rPr lang="en-US" sz="1600" dirty="0">
                <a:latin typeface="Arial"/>
                <a:cs typeface="Arial"/>
              </a:rPr>
              <a:t> π</a:t>
            </a:r>
            <a:r>
              <a:rPr lang="en-US" sz="1600" dirty="0" err="1">
                <a:latin typeface="Arial"/>
                <a:cs typeface="Arial"/>
              </a:rPr>
              <a:t>εριοχή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της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οθόνης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θ</a:t>
            </a:r>
            <a:r>
              <a:rPr lang="en-US" sz="1600" dirty="0">
                <a:latin typeface="Arial"/>
                <a:cs typeface="Arial"/>
              </a:rPr>
              <a:t>α </a:t>
            </a:r>
            <a:r>
              <a:rPr lang="en-US" sz="1600" dirty="0" err="1">
                <a:latin typeface="Arial"/>
                <a:cs typeface="Arial"/>
              </a:rPr>
              <a:t>κ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τ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γράφετ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ι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στο</a:t>
            </a:r>
            <a:r>
              <a:rPr lang="en-US" sz="1600" dirty="0">
                <a:latin typeface="Arial"/>
                <a:cs typeface="Arial"/>
              </a:rPr>
              <a:t> video.</a:t>
            </a:r>
            <a:endParaRPr dirty="0">
              <a:latin typeface="Arial"/>
              <a:cs typeface="Arial"/>
            </a:endParaRPr>
          </a:p>
          <a:p>
            <a:pPr algn="just">
              <a:lnSpc>
                <a:spcPct val="100000"/>
              </a:lnSpc>
            </a:pPr>
            <a:r>
              <a:rPr lang="en-US" sz="1600" dirty="0" err="1">
                <a:latin typeface="Arial"/>
                <a:cs typeface="Arial"/>
              </a:rPr>
              <a:t>Αφού</a:t>
            </a:r>
            <a:r>
              <a:rPr lang="en-US" sz="1600" dirty="0">
                <a:latin typeface="Arial"/>
                <a:cs typeface="Arial"/>
              </a:rPr>
              <a:t> πα</a:t>
            </a:r>
            <a:r>
              <a:rPr lang="en-US" sz="1600" dirty="0" err="1">
                <a:latin typeface="Arial"/>
                <a:cs typeface="Arial"/>
              </a:rPr>
              <a:t>τήσουμε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το</a:t>
            </a:r>
            <a:r>
              <a:rPr lang="en-US" sz="1600" dirty="0">
                <a:latin typeface="Arial"/>
                <a:cs typeface="Arial"/>
              </a:rPr>
              <a:t> Select Window, π</a:t>
            </a:r>
            <a:r>
              <a:rPr lang="en-US" sz="1600" dirty="0" err="1">
                <a:latin typeface="Arial"/>
                <a:cs typeface="Arial"/>
              </a:rPr>
              <a:t>άμε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το</a:t>
            </a:r>
            <a:r>
              <a:rPr lang="en-US" sz="1600" dirty="0">
                <a:latin typeface="Arial"/>
                <a:cs typeface="Arial"/>
              </a:rPr>
              <a:t> mouse </a:t>
            </a:r>
            <a:r>
              <a:rPr lang="en-US" sz="1600" dirty="0" err="1">
                <a:latin typeface="Arial"/>
                <a:cs typeface="Arial"/>
              </a:rPr>
              <a:t>μέσ</a:t>
            </a:r>
            <a:r>
              <a:rPr lang="en-US" sz="1600" dirty="0">
                <a:latin typeface="Arial"/>
                <a:cs typeface="Arial"/>
              </a:rPr>
              <a:t>α </a:t>
            </a:r>
            <a:r>
              <a:rPr lang="en-US" sz="1600" dirty="0" err="1">
                <a:latin typeface="Arial"/>
                <a:cs typeface="Arial"/>
              </a:rPr>
              <a:t>στη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μικρή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οθόνη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του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smtClean="0">
                <a:latin typeface="Arial"/>
                <a:cs typeface="Arial"/>
              </a:rPr>
              <a:t>πα</a:t>
            </a:r>
            <a:r>
              <a:rPr lang="en-US" sz="1600" dirty="0" err="1" smtClean="0">
                <a:latin typeface="Arial"/>
                <a:cs typeface="Arial"/>
              </a:rPr>
              <a:t>ράθυρου</a:t>
            </a:r>
            <a:endParaRPr lang="en-US" sz="1600" dirty="0">
              <a:latin typeface="Arial"/>
              <a:cs typeface="Arial"/>
            </a:endParaRPr>
          </a:p>
          <a:p>
            <a:pPr algn="just">
              <a:lnSpc>
                <a:spcPct val="100000"/>
              </a:lnSpc>
            </a:pPr>
            <a:r>
              <a:rPr lang="en-US" sz="1600" dirty="0" err="1" smtClean="0">
                <a:latin typeface="Arial"/>
                <a:cs typeface="Arial"/>
              </a:rPr>
              <a:t>RecordMyDesktop</a:t>
            </a:r>
            <a:r>
              <a:rPr lang="en-US" sz="1600" dirty="0" smtClean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κ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ι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σύρρωντ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ς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το</a:t>
            </a:r>
            <a:r>
              <a:rPr lang="en-US" sz="1600" dirty="0">
                <a:latin typeface="Arial"/>
                <a:cs typeface="Arial"/>
              </a:rPr>
              <a:t> mouse </a:t>
            </a:r>
            <a:r>
              <a:rPr lang="en-US" sz="1600" dirty="0" err="1">
                <a:latin typeface="Arial"/>
                <a:cs typeface="Arial"/>
              </a:rPr>
              <a:t>ε</a:t>
            </a:r>
            <a:r>
              <a:rPr lang="en-US" sz="1600" dirty="0">
                <a:latin typeface="Arial"/>
                <a:cs typeface="Arial"/>
              </a:rPr>
              <a:t>π</a:t>
            </a:r>
            <a:r>
              <a:rPr lang="en-US" sz="1600" dirty="0" err="1">
                <a:latin typeface="Arial"/>
                <a:cs typeface="Arial"/>
              </a:rPr>
              <a:t>ιλέγουμε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την</a:t>
            </a:r>
            <a:r>
              <a:rPr lang="en-US" sz="1600" dirty="0">
                <a:latin typeface="Arial"/>
                <a:cs typeface="Arial"/>
              </a:rPr>
              <a:t> π</a:t>
            </a:r>
            <a:r>
              <a:rPr lang="en-US" sz="1600" dirty="0" err="1">
                <a:latin typeface="Arial"/>
                <a:cs typeface="Arial"/>
              </a:rPr>
              <a:t>εριοχή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κ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τ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γρ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φής</a:t>
            </a:r>
            <a:r>
              <a:rPr lang="en-US" sz="1600" dirty="0">
                <a:latin typeface="Arial"/>
                <a:cs typeface="Arial"/>
              </a:rPr>
              <a:t>.</a:t>
            </a:r>
            <a:endParaRPr dirty="0">
              <a:latin typeface="Arial"/>
              <a:cs typeface="Arial"/>
            </a:endParaRPr>
          </a:p>
          <a:p>
            <a:pPr algn="just">
              <a:lnSpc>
                <a:spcPct val="100000"/>
              </a:lnSpc>
            </a:pPr>
            <a:r>
              <a:rPr lang="en-US" sz="1600" dirty="0" err="1">
                <a:latin typeface="Arial"/>
                <a:cs typeface="Arial"/>
              </a:rPr>
              <a:t>Στη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συνέχει</a:t>
            </a:r>
            <a:r>
              <a:rPr lang="en-US" sz="1600" dirty="0">
                <a:latin typeface="Arial"/>
                <a:cs typeface="Arial"/>
              </a:rPr>
              <a:t>α πα</a:t>
            </a:r>
            <a:r>
              <a:rPr lang="en-US" sz="1600" dirty="0" err="1">
                <a:latin typeface="Arial"/>
                <a:cs typeface="Arial"/>
              </a:rPr>
              <a:t>τάμε</a:t>
            </a:r>
            <a:r>
              <a:rPr lang="en-US" sz="1600" dirty="0">
                <a:latin typeface="Arial"/>
                <a:cs typeface="Arial"/>
              </a:rPr>
              <a:t> Record </a:t>
            </a:r>
            <a:r>
              <a:rPr lang="en-US" sz="1600" dirty="0" err="1">
                <a:latin typeface="Arial"/>
                <a:cs typeface="Arial"/>
              </a:rPr>
              <a:t>κ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ι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ότ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ν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θέλουμε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ν</a:t>
            </a:r>
            <a:r>
              <a:rPr lang="en-US" sz="1600" dirty="0">
                <a:latin typeface="Arial"/>
                <a:cs typeface="Arial"/>
              </a:rPr>
              <a:t>α </a:t>
            </a:r>
            <a:r>
              <a:rPr lang="en-US" sz="1600" dirty="0" err="1">
                <a:latin typeface="Arial"/>
                <a:cs typeface="Arial"/>
              </a:rPr>
              <a:t>στ</a:t>
            </a:r>
            <a:r>
              <a:rPr lang="en-US" sz="1600" dirty="0">
                <a:latin typeface="Arial"/>
                <a:cs typeface="Arial"/>
              </a:rPr>
              <a:t>αμα</a:t>
            </a:r>
            <a:r>
              <a:rPr lang="en-US" sz="1600" dirty="0" err="1">
                <a:latin typeface="Arial"/>
                <a:cs typeface="Arial"/>
              </a:rPr>
              <a:t>τήσουμε</a:t>
            </a:r>
            <a:r>
              <a:rPr lang="en-US" sz="1600" dirty="0">
                <a:latin typeface="Arial"/>
                <a:cs typeface="Arial"/>
              </a:rPr>
              <a:t> π</a:t>
            </a:r>
            <a:r>
              <a:rPr lang="en-US" sz="1600" dirty="0" err="1">
                <a:latin typeface="Arial"/>
                <a:cs typeface="Arial"/>
              </a:rPr>
              <a:t>άμε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το</a:t>
            </a:r>
            <a:r>
              <a:rPr lang="en-US" sz="1600" dirty="0">
                <a:latin typeface="Arial"/>
                <a:cs typeface="Arial"/>
              </a:rPr>
              <a:t> mouse </a:t>
            </a:r>
            <a:r>
              <a:rPr lang="en-US" sz="1600" dirty="0" err="1">
                <a:latin typeface="Arial"/>
                <a:cs typeface="Arial"/>
              </a:rPr>
              <a:t>στο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κόκκινο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 smtClean="0">
                <a:latin typeface="Arial"/>
                <a:cs typeface="Arial"/>
              </a:rPr>
              <a:t>εικονίδιο</a:t>
            </a:r>
            <a:endParaRPr lang="en-US" sz="1600" dirty="0">
              <a:latin typeface="Arial"/>
              <a:cs typeface="Arial"/>
            </a:endParaRPr>
          </a:p>
          <a:p>
            <a:pPr algn="just">
              <a:lnSpc>
                <a:spcPct val="100000"/>
              </a:lnSpc>
            </a:pPr>
            <a:r>
              <a:rPr lang="en-US" sz="1600" dirty="0" err="1" smtClean="0">
                <a:latin typeface="Arial"/>
                <a:cs typeface="Arial"/>
              </a:rPr>
              <a:t>στην</a:t>
            </a:r>
            <a:r>
              <a:rPr lang="en-US" sz="1600" dirty="0" smtClean="0">
                <a:latin typeface="Arial"/>
                <a:cs typeface="Arial"/>
              </a:rPr>
              <a:t> </a:t>
            </a:r>
            <a:r>
              <a:rPr lang="en-US" sz="1600" dirty="0">
                <a:latin typeface="Arial"/>
                <a:cs typeface="Arial"/>
              </a:rPr>
              <a:t>π</a:t>
            </a:r>
            <a:r>
              <a:rPr lang="en-US" sz="1600" dirty="0" err="1">
                <a:latin typeface="Arial"/>
                <a:cs typeface="Arial"/>
              </a:rPr>
              <a:t>άνω</a:t>
            </a:r>
            <a:r>
              <a:rPr lang="en-US" sz="1600" dirty="0">
                <a:latin typeface="Arial"/>
                <a:cs typeface="Arial"/>
              </a:rPr>
              <a:t> μπ</a:t>
            </a:r>
            <a:r>
              <a:rPr lang="en-US" sz="1600" dirty="0" err="1">
                <a:latin typeface="Arial"/>
                <a:cs typeface="Arial"/>
              </a:rPr>
              <a:t>άρ</a:t>
            </a:r>
            <a:r>
              <a:rPr lang="en-US" sz="1600" dirty="0">
                <a:latin typeface="Arial"/>
                <a:cs typeface="Arial"/>
              </a:rPr>
              <a:t>α </a:t>
            </a:r>
            <a:r>
              <a:rPr lang="en-US" sz="1600" dirty="0" err="1">
                <a:latin typeface="Arial"/>
                <a:cs typeface="Arial"/>
              </a:rPr>
              <a:t>κ</a:t>
            </a:r>
            <a:r>
              <a:rPr lang="en-US" sz="1600" dirty="0">
                <a:latin typeface="Arial"/>
                <a:cs typeface="Arial"/>
              </a:rPr>
              <a:t>α</a:t>
            </a:r>
            <a:r>
              <a:rPr lang="en-US" sz="1600" dirty="0" err="1">
                <a:latin typeface="Arial"/>
                <a:cs typeface="Arial"/>
              </a:rPr>
              <a:t>ι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κάνουμε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την</a:t>
            </a:r>
            <a:r>
              <a:rPr lang="en-US" sz="1600" dirty="0">
                <a:latin typeface="Arial"/>
                <a:cs typeface="Arial"/>
              </a:rPr>
              <a:t> α</a:t>
            </a:r>
            <a:r>
              <a:rPr lang="en-US" sz="1600" dirty="0" err="1">
                <a:latin typeface="Arial"/>
                <a:cs typeface="Arial"/>
              </a:rPr>
              <a:t>νάλογη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ε</a:t>
            </a:r>
            <a:r>
              <a:rPr lang="en-US" sz="1600" dirty="0">
                <a:latin typeface="Arial"/>
                <a:cs typeface="Arial"/>
              </a:rPr>
              <a:t>π</a:t>
            </a:r>
            <a:r>
              <a:rPr lang="en-US" sz="1600" dirty="0" err="1">
                <a:latin typeface="Arial"/>
                <a:cs typeface="Arial"/>
              </a:rPr>
              <a:t>ιλογή</a:t>
            </a:r>
            <a:r>
              <a:rPr lang="en-US" sz="1600" dirty="0">
                <a:latin typeface="Arial"/>
                <a:cs typeface="Arial"/>
              </a:rPr>
              <a:t>.</a:t>
            </a:r>
            <a:endParaRPr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600812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>
                <p:childTnLst>
                  <p:par>
                    <p:cTn id="3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753</TotalTime>
  <Words>2108</Words>
  <Application>Microsoft Macintosh PowerPoint</Application>
  <PresentationFormat>Custom</PresentationFormat>
  <Paragraphs>268</Paragraphs>
  <Slides>36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36</vt:i4>
      </vt:variant>
    </vt:vector>
  </HeadingPairs>
  <TitlesOfParts>
    <vt:vector size="38" baseType="lpstr">
      <vt:lpstr>Office Theme</vt:lpstr>
      <vt:lpstr>Office Theme</vt:lpstr>
      <vt:lpstr>PowerPoint Presentation</vt:lpstr>
      <vt:lpstr>PowerPoint Presentation</vt:lpstr>
      <vt:lpstr>PowerPoint Presentation</vt:lpstr>
      <vt:lpstr>Linux Distributions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Εγκατάσταση του Ubuntu Linux στον υπολογιστή σας</vt:lpstr>
      <vt:lpstr>Δημιουργία Live-USB (1)</vt:lpstr>
      <vt:lpstr>Δημιουργία Live-USB (2)</vt:lpstr>
      <vt:lpstr>Δημιουργία Live-USB (3)</vt:lpstr>
      <vt:lpstr>Δημιουργία Live-USB (4)</vt:lpstr>
      <vt:lpstr>Δημιουργία Live-USB (5)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Grigoris Amoutzias</cp:lastModifiedBy>
  <cp:revision>42</cp:revision>
  <dcterms:modified xsi:type="dcterms:W3CDTF">2014-11-03T12:29:34Z</dcterms:modified>
</cp:coreProperties>
</file>