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38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2409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Briefly review the anatomy of the upper airway and its relationship to airway management.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 patent airway is the first component in the delivery pathway of oxygen to the cells. 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Oxygen is needed for cellular metabolism and energy production.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tongue is the most common cause of airway obstruction.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components of the upper airway include: 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Nasal passage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Turbinates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Oral cavity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Epiglottis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Vocal cord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Esophagus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Additional causes of airway obstruction in the trauma patient are (continued):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 foreign body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Blood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Vomit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Teeth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Examples of clinical findings of blunt trauma may include: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Swelling and edema 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Fractured larynx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Subcutaneous emphysema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Hematoma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Note that this list is not inclusive of all possible findings.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Examples of clinical findings of penetrating trauma may include (continued):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Bleeding into the airway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Subcutaneous emphysema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Hematoma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Note that this list is not inclusive of all possible findings.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2409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Inhalation injuries of the airway may be the result of smoke inhalation (dry), steam, or chemicals.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signs and symptoms of airway burns include swelling/edema and stridor.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While the burn is of concern, the primary risk is the development of tissue edema obstructing the airway.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Early and aggressive management of the burned airway is recommended before swelling develops and further complicates airway management.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If the prehospital care provider cannot secure an airway, the patient needs to be immediately transported to a facility that can provide the needed airway.  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This facility may not necessarily be a trauma or burn center since the patient can be transferred as appropriate after the airway has been managed.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use of supraglottic airways in these cases may not secure the airway due to the increase in swelling of the upper airway.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Endotracheal intubation and rarely surgical airway management techniques are required.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figures on screen illustrate the laryngoscopic view of the glottis.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Prehospital care providers who perform endotracheal intubation </a:t>
            </a:r>
            <a:r>
              <a:rPr b="1" u="sng"/>
              <a:t>must</a:t>
            </a:r>
            <a:r>
              <a:t> know the anatomy of the glottis, including: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Posterior tongue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Epiglottis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Leaf-shaped structure 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Acts as a gate or flapper valve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Directs air into the trachea and solids and liquids into the esophagus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Vocal cords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True</a:t>
            </a:r>
          </a:p>
          <a:p>
            <a:pPr marL="1565275" lvl="3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Folds of tissue that meet in the midline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False</a:t>
            </a:r>
          </a:p>
          <a:p>
            <a:pPr marL="1565275" lvl="3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Also called vestibular folds</a:t>
            </a:r>
          </a:p>
          <a:p>
            <a:pPr marL="1565275" lvl="3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Direct the airflow through the vocal cords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Esophagus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Review the differences in the anatomy of the pediatric patient and potential areas of difficulty in maintaining a patent airway.   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Pediatric airway considerations include: </a:t>
            </a:r>
          </a:p>
          <a:p>
            <a:pPr marL="638175" lvl="1" indent="-173037" defTabSz="941387">
              <a:lnSpc>
                <a:spcPct val="9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 larger head and tongue as compared to an adult</a:t>
            </a:r>
          </a:p>
          <a:p>
            <a:pPr marL="1101725" lvl="2" indent="-173037" defTabSz="941387">
              <a:lnSpc>
                <a:spcPct val="9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There is a greater potential for airway obstruction in a pediatric patient.</a:t>
            </a:r>
          </a:p>
          <a:p>
            <a:pPr marL="1101725" lvl="2" indent="-173037" defTabSz="941387">
              <a:lnSpc>
                <a:spcPct val="9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Special attention to the proper positioning of the pediatric patient is required to maintain a patent airway. </a:t>
            </a:r>
          </a:p>
          <a:p>
            <a:pPr marL="638175" lvl="1" indent="-173037" defTabSz="941387">
              <a:lnSpc>
                <a:spcPct val="9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epiglottis is proportionally larger and floppier than in an adult. </a:t>
            </a:r>
          </a:p>
          <a:p>
            <a:pPr marL="638175" lvl="1" indent="-173037" defTabSz="941387">
              <a:lnSpc>
                <a:spcPct val="9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trachea is shorter and conical shape, which leads to a greater potential for main bronchus intubation.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2409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Even if the trauma patient is talking normally, still assess the airway. 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While the talking patient is demonstrating that the airway is open now, further assessment is still required.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assessment of the airway requires the prehospital care provider to: 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Look, listen, and feel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This technique will be discussed in the following slides.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2409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During the airway assessment, </a:t>
            </a:r>
            <a:r>
              <a:rPr b="1" u="sng"/>
              <a:t>look</a:t>
            </a:r>
            <a:r>
              <a:t> for findings that may indicate airway obstruction or injury or may lead to pulmonary aspiration.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Examples may include: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Blood and secretions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Fractured teeth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Foreign bodies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2409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During the airway assessment, look for findings that may indicate airway obstruction or injury or may lead to pulmonary aspiration.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Examples may include (continued):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Vomitus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Hematomas/contusions (e.g. tongue, neck)</a:t>
            </a:r>
          </a:p>
          <a:p>
            <a:pPr marL="638204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Gross subcutaneous emphysema </a:t>
            </a:r>
          </a:p>
          <a:p>
            <a:pPr marL="174055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photo on this screen illustrates contusion over the trachea and gross subcutaneous emphysema (note the air-filled swollen eyelids) in a patient with a ruptured trachea. </a:t>
            </a:r>
          </a:p>
          <a:p>
            <a:pPr marL="631255" lvl="1" indent="-174055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It is courtesy of J. C. Pitteloud, MD, PHTLS Switzerland.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 b="1" u="sng">
                <a:latin typeface="Arial"/>
                <a:ea typeface="Arial"/>
                <a:cs typeface="Arial"/>
                <a:sym typeface="Arial"/>
              </a:defRPr>
            </a:pPr>
            <a:r>
              <a:t>Listen</a:t>
            </a:r>
            <a:r>
              <a:rPr b="0" u="none"/>
              <a:t> for abnormal sounds indicating airway compromise.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Examples include: 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Snoring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Stridor (upon inhalation) 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Gurgling (upon exhalation)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Hoarseness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Of all of the abnormal airway sounds, stridor is the most concerning because it indicates a high degree of airway obstruction and the need for immediate intervention.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 b="1" u="sng">
                <a:latin typeface="Arial"/>
                <a:ea typeface="Arial"/>
                <a:cs typeface="Arial"/>
                <a:sym typeface="Arial"/>
              </a:defRPr>
            </a:pPr>
            <a:r>
              <a:t>Feel</a:t>
            </a:r>
            <a:r>
              <a:rPr b="0" u="none"/>
              <a:t> for abnormal masses and signs of airway injury.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Examples include: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Hematomas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It is critical to note the presence of an expanding hematoma involving the neck.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May distort the normal anatomy and compromise the ability to manage the airway if necessary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Subcutaneous emphysema in the neck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presence of subcutaneous emphysema indicates disruption of the pulmonary system.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exact location of the air leak may not be apparent in the field.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Additional consideration during this phase: 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Measure oxygen saturation.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Instructor Notes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Expand on the following points: </a:t>
            </a:r>
          </a:p>
          <a:p>
            <a:pPr marL="171450" indent="-171450" defTabSz="941387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Causes of airway obstruction:</a:t>
            </a:r>
          </a:p>
          <a:p>
            <a:pPr marL="638175" lvl="1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Tongue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tongue obstructing the airway is the primary reason for death in the head-injured patient prior to EMS arrival.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With decreased mental status, the tongue falls back, obstructing the airway.</a:t>
            </a:r>
          </a:p>
          <a:p>
            <a:pPr marL="1101725" lvl="2" indent="-173037" defTabSz="941387">
              <a:lnSpc>
                <a:spcPct val="100000"/>
              </a:lnSpc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Snoring is a clinical finding indicating this obstruction. </a:t>
            </a:r>
          </a:p>
          <a:p>
            <a:pPr defTabSz="941387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3898251" y="806209"/>
            <a:ext cx="8456310" cy="1209986"/>
          </a:xfrm>
          <a:prstGeom prst="rect">
            <a:avLst/>
          </a:prstGeom>
        </p:spPr>
        <p:txBody>
          <a:bodyPr lIns="0" tIns="0" rIns="0" bIns="0" anchor="t"/>
          <a:lstStyle>
            <a:lvl1pPr algn="l" defTabSz="650240">
              <a:defRPr sz="4400">
                <a:solidFill>
                  <a:srgbClr val="006E96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65364" indent="-465364" defTabSz="650240">
              <a:spcBef>
                <a:spcPts val="900"/>
              </a:spcBef>
              <a:buSzPct val="100000"/>
              <a:buFont typeface="Arial"/>
              <a:defRPr sz="3800">
                <a:latin typeface="Corbel"/>
                <a:ea typeface="Corbel"/>
                <a:cs typeface="Corbel"/>
                <a:sym typeface="Corbel"/>
              </a:defRPr>
            </a:lvl1pPr>
            <a:lvl2pPr marL="909637" indent="-452437" defTabSz="650240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Corbel"/>
                <a:ea typeface="Corbel"/>
                <a:cs typeface="Corbel"/>
                <a:sym typeface="Corbel"/>
              </a:defRPr>
            </a:lvl2pPr>
            <a:lvl3pPr marL="1348739" indent="-434339" defTabSz="650240">
              <a:spcBef>
                <a:spcPts val="900"/>
              </a:spcBef>
              <a:buSzPct val="100000"/>
              <a:buFont typeface="Arial"/>
              <a:defRPr sz="3800">
                <a:latin typeface="Corbel"/>
                <a:ea typeface="Corbel"/>
                <a:cs typeface="Corbel"/>
                <a:sym typeface="Corbel"/>
              </a:defRPr>
            </a:lvl3pPr>
            <a:lvl4pPr marL="1854200" indent="-482600" defTabSz="650240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Corbel"/>
                <a:ea typeface="Corbel"/>
                <a:cs typeface="Corbel"/>
                <a:sym typeface="Corbel"/>
              </a:defRPr>
            </a:lvl4pPr>
            <a:lvl5pPr marL="2311400" indent="-482600" defTabSz="650240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8659" y="9046469"/>
            <a:ext cx="215901" cy="241301"/>
          </a:xfrm>
          <a:prstGeom prst="rect">
            <a:avLst/>
          </a:prstGeom>
        </p:spPr>
        <p:txBody>
          <a:bodyPr lIns="0" tIns="0" rIns="0" bIns="0" anchor="ctr"/>
          <a:lstStyle>
            <a:lvl1pPr algn="r" defTabSz="650240">
              <a:defRPr>
                <a:solidFill>
                  <a:srgbClr val="96968C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5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059093"/>
            <a:ext cx="11704322" cy="726101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9040141"/>
            <a:ext cx="462431" cy="485649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irway management…"/>
          <p:cNvSpPr txBox="1">
            <a:spLocks noGrp="1"/>
          </p:cNvSpPr>
          <p:nvPr>
            <p:ph type="ctrTitle"/>
          </p:nvPr>
        </p:nvSpPr>
        <p:spPr>
          <a:xfrm>
            <a:off x="1270000" y="2600628"/>
            <a:ext cx="10464800" cy="2339672"/>
          </a:xfrm>
          <a:prstGeom prst="rect">
            <a:avLst/>
          </a:prstGeom>
        </p:spPr>
        <p:txBody>
          <a:bodyPr/>
          <a:lstStyle/>
          <a:p>
            <a:pPr defTabSz="420624">
              <a:lnSpc>
                <a:spcPct val="150000"/>
              </a:lnSpc>
              <a:defRPr sz="576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Airway management</a:t>
            </a:r>
          </a:p>
          <a:p>
            <a:pPr defTabSz="420624">
              <a:lnSpc>
                <a:spcPct val="150000"/>
              </a:lnSpc>
              <a:defRPr sz="576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Foreign body obstruction </a:t>
            </a:r>
          </a:p>
        </p:txBody>
      </p:sp>
      <p:sp>
        <p:nvSpPr>
          <p:cNvPr id="138" name="Maria P. Ntalouk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Maria P. Ntalouka</a:t>
            </a:r>
          </a:p>
        </p:txBody>
      </p:sp>
      <p:pic>
        <p:nvPicPr>
          <p:cNvPr id="139" name="21077222_1987781484836083_7447159983807012462_n.jpg" descr="21077222_1987781484836083_7447159983807012462_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61139" y="7199321"/>
            <a:ext cx="2035278" cy="2035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1200px-UTH-logo-greek.jpg" descr="1200px-UTH-logo-greek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86749" y="7199321"/>
            <a:ext cx="2035278" cy="2035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sc_9.jpg" descr="msc_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0497" y="7199321"/>
            <a:ext cx="3048001" cy="2035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Obstruction </a:t>
            </a:r>
            <a:r>
              <a:rPr sz="3800"/>
              <a:t>(1 of 2)</a:t>
            </a:r>
          </a:p>
        </p:txBody>
      </p:sp>
      <p:sp>
        <p:nvSpPr>
          <p:cNvPr id="19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39" y="2059093"/>
            <a:ext cx="11704322" cy="6827521"/>
          </a:xfrm>
          <a:prstGeom prst="rect">
            <a:avLst/>
          </a:prstGeom>
        </p:spPr>
        <p:txBody>
          <a:bodyPr/>
          <a:lstStyle/>
          <a:p>
            <a:r>
              <a:t>Causes of airway obstruction</a:t>
            </a:r>
            <a:endParaRPr>
              <a:solidFill>
                <a:srgbClr val="FF0000"/>
              </a:solidFill>
            </a:endParaRPr>
          </a:p>
          <a:p>
            <a:pPr marL="845003" lvl="1" indent="-387803">
              <a:spcBef>
                <a:spcPts val="900"/>
              </a:spcBef>
              <a:defRPr sz="3800"/>
            </a:pPr>
            <a:r>
              <a:t>Tongue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Most common cause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Falls back, obstructing </a:t>
            </a:r>
            <a:br/>
            <a:r>
              <a:t>the airway with </a:t>
            </a:r>
            <a:br/>
            <a:r>
              <a:t>decreased mental </a:t>
            </a:r>
            <a:br/>
            <a:r>
              <a:t>status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Snoring — clinical </a:t>
            </a:r>
            <a:br/>
            <a:r>
              <a:t>finding</a:t>
            </a:r>
          </a:p>
        </p:txBody>
      </p:sp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7175" y="4985173"/>
            <a:ext cx="4984132" cy="38971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Obstruction </a:t>
            </a:r>
            <a:r>
              <a:rPr sz="3800"/>
              <a:t>(2 of 2)</a:t>
            </a:r>
          </a:p>
        </p:txBody>
      </p:sp>
      <p:sp>
        <p:nvSpPr>
          <p:cNvPr id="19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Causes of airway obstruction (cont’d)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Foreign body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Blood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Vomit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Teeth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Trauma </a:t>
            </a:r>
            <a:r>
              <a:rPr sz="3800"/>
              <a:t>(1 of 2)</a:t>
            </a:r>
          </a:p>
        </p:txBody>
      </p:sp>
      <p:sp>
        <p:nvSpPr>
          <p:cNvPr id="20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Blunt injuries 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Examples of findings may include: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Swelling and edema 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Fractured larynx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Subcutaneous emphysema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Hematoma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Trauma </a:t>
            </a:r>
            <a:r>
              <a:rPr sz="3800"/>
              <a:t>(2 of 2)</a:t>
            </a:r>
          </a:p>
        </p:txBody>
      </p:sp>
      <p:sp>
        <p:nvSpPr>
          <p:cNvPr id="20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Penetrating injuries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Examples of findings may include (cont’d):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Bleeding into the airway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Subcutaneous emphysema</a:t>
            </a:r>
          </a:p>
          <a:p>
            <a:pPr marL="1238250" lvl="2" indent="-323850">
              <a:spcBef>
                <a:spcPts val="800"/>
              </a:spcBef>
              <a:defRPr sz="3400"/>
            </a:pPr>
            <a:r>
              <a:t>Hematoma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866986" y="-1"/>
            <a:ext cx="11704321" cy="1625601"/>
          </a:xfrm>
          <a:prstGeom prst="rect">
            <a:avLst/>
          </a:prstGeom>
        </p:spPr>
        <p:txBody>
          <a:bodyPr/>
          <a:lstStyle/>
          <a:p>
            <a:r>
              <a:t>Inhalation Injuries of the Airway</a:t>
            </a:r>
          </a:p>
        </p:txBody>
      </p:sp>
      <p:sp>
        <p:nvSpPr>
          <p:cNvPr id="21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Examples of causes</a:t>
            </a:r>
            <a:endParaRPr>
              <a:solidFill>
                <a:srgbClr val="FF0000"/>
              </a:solidFill>
            </a:endParaRPr>
          </a:p>
          <a:p>
            <a:pPr marL="845003" lvl="1" indent="-387803">
              <a:spcBef>
                <a:spcPts val="900"/>
              </a:spcBef>
              <a:defRPr sz="3800"/>
            </a:pPr>
            <a:r>
              <a:t>Dry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Steam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Chemical</a:t>
            </a:r>
          </a:p>
          <a:p>
            <a:r>
              <a:t>Signs and symptoms of airway burns</a:t>
            </a:r>
            <a:endParaRPr>
              <a:solidFill>
                <a:srgbClr val="FF0000"/>
              </a:solidFill>
            </a:endParaRPr>
          </a:p>
          <a:p>
            <a:pPr marL="845003" lvl="1" indent="-387803">
              <a:spcBef>
                <a:spcPts val="900"/>
              </a:spcBef>
              <a:defRPr sz="3800"/>
            </a:pPr>
            <a:r>
              <a:t>Swelling/edema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Stridor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955" y="958577"/>
            <a:ext cx="5412738" cy="342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0666" y="701153"/>
            <a:ext cx="5257801" cy="453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955" y="5504503"/>
            <a:ext cx="5412738" cy="3896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27" y="6350989"/>
            <a:ext cx="4343401" cy="28956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C:\Documents and Settings\clefebvr\My Documents\My Pictures\Airway Lab 2013\DSC_5096.JPG" descr="C:\Documents and Settings\clefebvr\My Documents\My Pictures\Airway Lab 2013\DSC_50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826" y="3359573"/>
            <a:ext cx="6080197" cy="403916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Head on bed, neutral position"/>
          <p:cNvSpPr txBox="1"/>
          <p:nvPr/>
        </p:nvSpPr>
        <p:spPr>
          <a:xfrm>
            <a:off x="2817706" y="7802880"/>
            <a:ext cx="6719147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Head on bed, neutral position</a:t>
            </a:r>
          </a:p>
        </p:txBody>
      </p:sp>
      <p:sp>
        <p:nvSpPr>
          <p:cNvPr id="223" name="Line"/>
          <p:cNvSpPr/>
          <p:nvPr/>
        </p:nvSpPr>
        <p:spPr>
          <a:xfrm>
            <a:off x="5527039" y="3034453"/>
            <a:ext cx="975362" cy="357632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 flipV="1">
            <a:off x="4660053" y="4334933"/>
            <a:ext cx="4768427" cy="1300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>
            <a:off x="4443306" y="4985173"/>
            <a:ext cx="5743788" cy="14088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" name="Oral axis"/>
          <p:cNvSpPr txBox="1"/>
          <p:nvPr/>
        </p:nvSpPr>
        <p:spPr>
          <a:xfrm>
            <a:off x="4443306" y="2384213"/>
            <a:ext cx="227584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Oral axis</a:t>
            </a:r>
          </a:p>
        </p:txBody>
      </p:sp>
      <p:sp>
        <p:nvSpPr>
          <p:cNvPr id="227" name="Pharyngeal axis"/>
          <p:cNvSpPr txBox="1"/>
          <p:nvPr/>
        </p:nvSpPr>
        <p:spPr>
          <a:xfrm>
            <a:off x="9211733" y="4009813"/>
            <a:ext cx="260096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Pharyngeal axis</a:t>
            </a:r>
          </a:p>
        </p:txBody>
      </p:sp>
      <p:sp>
        <p:nvSpPr>
          <p:cNvPr id="228" name="Laryngeal axis"/>
          <p:cNvSpPr txBox="1"/>
          <p:nvPr/>
        </p:nvSpPr>
        <p:spPr>
          <a:xfrm>
            <a:off x="9970346" y="6177279"/>
            <a:ext cx="227584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Laryngeal axis</a:t>
            </a:r>
          </a:p>
        </p:txBody>
      </p:sp>
      <p:sp>
        <p:nvSpPr>
          <p:cNvPr id="229" name="Aligning the Axes…"/>
          <p:cNvSpPr txBox="1"/>
          <p:nvPr/>
        </p:nvSpPr>
        <p:spPr>
          <a:xfrm>
            <a:off x="1083733" y="325119"/>
            <a:ext cx="10945708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2800" b="0">
                <a:latin typeface="Calibri"/>
                <a:ea typeface="Calibri"/>
                <a:cs typeface="Calibri"/>
                <a:sym typeface="Calibri"/>
              </a:defRPr>
            </a:pPr>
            <a:r>
              <a:t>Aligning the Axes</a:t>
            </a:r>
          </a:p>
          <a:p>
            <a:pPr defTabSz="1300480">
              <a:defRPr sz="2800" b="0">
                <a:latin typeface="Calibri"/>
                <a:ea typeface="Calibri"/>
                <a:cs typeface="Calibri"/>
                <a:sym typeface="Calibri"/>
              </a:defRPr>
            </a:pPr>
            <a:r>
              <a:t>(creates a more direct approach for ventilation during BVM and improved visualization of vocal cords during intubation)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C:\Documents and Settings\clefebvr\My Documents\My Pictures\Airway Lab 2013\DSC_5095.JPG" descr="C:\Documents and Settings\clefebvr\My Documents\My Pictures\Airway Lab 2013\DSC_509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4453" y="3684693"/>
            <a:ext cx="5886027" cy="390821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ligning the Axes"/>
          <p:cNvSpPr txBox="1"/>
          <p:nvPr/>
        </p:nvSpPr>
        <p:spPr>
          <a:xfrm>
            <a:off x="3901439" y="975359"/>
            <a:ext cx="7261015" cy="77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4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Aligning the Axes</a:t>
            </a:r>
          </a:p>
        </p:txBody>
      </p:sp>
      <p:sp>
        <p:nvSpPr>
          <p:cNvPr id="233" name="Head Elevated, neutral position"/>
          <p:cNvSpPr txBox="1"/>
          <p:nvPr/>
        </p:nvSpPr>
        <p:spPr>
          <a:xfrm>
            <a:off x="3901439" y="8019626"/>
            <a:ext cx="455168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Head Elevated, neutral position</a:t>
            </a:r>
          </a:p>
        </p:txBody>
      </p:sp>
      <p:sp>
        <p:nvSpPr>
          <p:cNvPr id="234" name="Line"/>
          <p:cNvSpPr/>
          <p:nvPr/>
        </p:nvSpPr>
        <p:spPr>
          <a:xfrm flipH="1">
            <a:off x="5960533" y="3034453"/>
            <a:ext cx="216747" cy="29260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" name="Line"/>
          <p:cNvSpPr/>
          <p:nvPr/>
        </p:nvSpPr>
        <p:spPr>
          <a:xfrm flipV="1">
            <a:off x="4118186" y="3793066"/>
            <a:ext cx="5201921" cy="205909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>
            <a:off x="3684693" y="5201919"/>
            <a:ext cx="6177281" cy="10837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" name="Oral axis"/>
          <p:cNvSpPr txBox="1"/>
          <p:nvPr/>
        </p:nvSpPr>
        <p:spPr>
          <a:xfrm>
            <a:off x="5201920" y="2492586"/>
            <a:ext cx="2709334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Oral axis</a:t>
            </a:r>
          </a:p>
        </p:txBody>
      </p:sp>
      <p:sp>
        <p:nvSpPr>
          <p:cNvPr id="238" name="Pharyngeal axis"/>
          <p:cNvSpPr txBox="1"/>
          <p:nvPr/>
        </p:nvSpPr>
        <p:spPr>
          <a:xfrm>
            <a:off x="9103359" y="3251200"/>
            <a:ext cx="2492588" cy="4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Pharyngeal axis</a:t>
            </a:r>
          </a:p>
        </p:txBody>
      </p:sp>
      <p:sp>
        <p:nvSpPr>
          <p:cNvPr id="239" name="Laryngeal axis"/>
          <p:cNvSpPr txBox="1"/>
          <p:nvPr/>
        </p:nvSpPr>
        <p:spPr>
          <a:xfrm>
            <a:off x="9536853" y="4876800"/>
            <a:ext cx="2492588" cy="4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Laryngeal axis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C:\Documents and Settings\clefebvr\My Documents\My Pictures\Airway Lab 2013\DSC_5097.JPG" descr="C:\Documents and Settings\clefebvr\My Documents\My Pictures\Airway Lab 2013\DSC_50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2586" y="3251200"/>
            <a:ext cx="6667219" cy="4427503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Line"/>
          <p:cNvSpPr/>
          <p:nvPr/>
        </p:nvSpPr>
        <p:spPr>
          <a:xfrm flipH="1">
            <a:off x="5093546" y="2492586"/>
            <a:ext cx="1733975" cy="39014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Line"/>
          <p:cNvSpPr/>
          <p:nvPr/>
        </p:nvSpPr>
        <p:spPr>
          <a:xfrm flipV="1">
            <a:off x="3901439" y="4551679"/>
            <a:ext cx="6177281" cy="975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" name="Line"/>
          <p:cNvSpPr/>
          <p:nvPr/>
        </p:nvSpPr>
        <p:spPr>
          <a:xfrm flipV="1">
            <a:off x="4876800" y="2709333"/>
            <a:ext cx="3467947" cy="32512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5" name="Head elevated and extended"/>
          <p:cNvSpPr txBox="1"/>
          <p:nvPr/>
        </p:nvSpPr>
        <p:spPr>
          <a:xfrm>
            <a:off x="1408853" y="8019626"/>
            <a:ext cx="942848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Head elevated and extended </a:t>
            </a:r>
          </a:p>
        </p:txBody>
      </p:sp>
      <p:sp>
        <p:nvSpPr>
          <p:cNvPr id="246" name="Oral axis"/>
          <p:cNvSpPr txBox="1"/>
          <p:nvPr/>
        </p:nvSpPr>
        <p:spPr>
          <a:xfrm>
            <a:off x="6285653" y="1950719"/>
            <a:ext cx="1517227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Oral axis</a:t>
            </a:r>
          </a:p>
        </p:txBody>
      </p:sp>
      <p:sp>
        <p:nvSpPr>
          <p:cNvPr id="247" name="Pharyngeal axis"/>
          <p:cNvSpPr txBox="1"/>
          <p:nvPr/>
        </p:nvSpPr>
        <p:spPr>
          <a:xfrm>
            <a:off x="7911253" y="2275839"/>
            <a:ext cx="2167468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Pharyngeal axis</a:t>
            </a:r>
          </a:p>
        </p:txBody>
      </p:sp>
      <p:sp>
        <p:nvSpPr>
          <p:cNvPr id="248" name="Laryngeal axis"/>
          <p:cNvSpPr txBox="1"/>
          <p:nvPr/>
        </p:nvSpPr>
        <p:spPr>
          <a:xfrm>
            <a:off x="9970346" y="4009813"/>
            <a:ext cx="227584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Laryngeal axis</a:t>
            </a:r>
          </a:p>
        </p:txBody>
      </p:sp>
      <p:sp>
        <p:nvSpPr>
          <p:cNvPr id="249" name="Aligning the Axes"/>
          <p:cNvSpPr txBox="1"/>
          <p:nvPr/>
        </p:nvSpPr>
        <p:spPr>
          <a:xfrm>
            <a:off x="3901439" y="650239"/>
            <a:ext cx="5418668" cy="866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50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Aligning the Axes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955" y="958577"/>
            <a:ext cx="5412738" cy="342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27" y="1814606"/>
            <a:ext cx="5257801" cy="453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955" y="5504503"/>
            <a:ext cx="5412738" cy="3896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xfrm>
            <a:off x="2274509" y="-1"/>
            <a:ext cx="10080052" cy="1625601"/>
          </a:xfrm>
          <a:prstGeom prst="rect">
            <a:avLst/>
          </a:prstGeom>
        </p:spPr>
        <p:txBody>
          <a:bodyPr/>
          <a:lstStyle/>
          <a:p>
            <a:r>
              <a:t>Airway Anatomy</a:t>
            </a:r>
          </a:p>
        </p:txBody>
      </p:sp>
      <p:sp>
        <p:nvSpPr>
          <p:cNvPr id="14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Upper airway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Nasal passage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Turbinates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Oral cavity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Epiglottis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Vocal cord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Esophagus</a:t>
            </a:r>
          </a:p>
        </p:txBody>
      </p:sp>
      <p:pic>
        <p:nvPicPr>
          <p:cNvPr id="14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9499" y="2384213"/>
            <a:ext cx="6701808" cy="60943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 txBox="1">
            <a:spLocks noGrp="1"/>
          </p:cNvSpPr>
          <p:nvPr>
            <p:ph type="title"/>
          </p:nvPr>
        </p:nvSpPr>
        <p:spPr>
          <a:xfrm>
            <a:off x="3898251" y="806209"/>
            <a:ext cx="8456310" cy="120998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FBAO - Choking: </a:t>
            </a:r>
            <a:r>
              <a:rPr sz="3800"/>
              <a:t>Algorithm</a:t>
            </a:r>
          </a:p>
        </p:txBody>
      </p:sp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640" y="2826737"/>
            <a:ext cx="9462347" cy="631726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Rectangle 1"/>
          <p:cNvSpPr/>
          <p:nvPr/>
        </p:nvSpPr>
        <p:spPr>
          <a:xfrm>
            <a:off x="1691861" y="3830761"/>
            <a:ext cx="9462346" cy="5313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8" name="Rectangle 2"/>
          <p:cNvSpPr/>
          <p:nvPr/>
        </p:nvSpPr>
        <p:spPr>
          <a:xfrm>
            <a:off x="7619115" y="3491505"/>
            <a:ext cx="3407872" cy="4099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91995" y="4024000"/>
            <a:ext cx="3413335" cy="51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3898251" y="806209"/>
            <a:ext cx="8456310" cy="120998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FBAO - Choking: </a:t>
            </a:r>
            <a:r>
              <a:rPr sz="3800"/>
              <a:t>Algorithm</a:t>
            </a:r>
          </a:p>
        </p:txBody>
      </p:sp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640" y="2826737"/>
            <a:ext cx="9462347" cy="6317264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Rectangle 1"/>
          <p:cNvSpPr/>
          <p:nvPr/>
        </p:nvSpPr>
        <p:spPr>
          <a:xfrm>
            <a:off x="1691861" y="3830761"/>
            <a:ext cx="5927256" cy="5313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38862" y="4141747"/>
            <a:ext cx="3413335" cy="51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1"/>
          <p:cNvSpPr txBox="1">
            <a:spLocks noGrp="1"/>
          </p:cNvSpPr>
          <p:nvPr>
            <p:ph type="title"/>
          </p:nvPr>
        </p:nvSpPr>
        <p:spPr>
          <a:xfrm>
            <a:off x="3898251" y="806209"/>
            <a:ext cx="8456310" cy="120998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FBAO - Choking: </a:t>
            </a:r>
            <a:r>
              <a:rPr sz="3800"/>
              <a:t>Algorithm</a:t>
            </a:r>
          </a:p>
        </p:txBody>
      </p:sp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640" y="2826737"/>
            <a:ext cx="9462347" cy="631726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Rectangle 1"/>
          <p:cNvSpPr/>
          <p:nvPr/>
        </p:nvSpPr>
        <p:spPr>
          <a:xfrm>
            <a:off x="1677727" y="3830761"/>
            <a:ext cx="2963627" cy="5313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>
            <a:spLocks noGrp="1"/>
          </p:cNvSpPr>
          <p:nvPr>
            <p:ph type="title"/>
          </p:nvPr>
        </p:nvSpPr>
        <p:spPr>
          <a:xfrm>
            <a:off x="3898251" y="806209"/>
            <a:ext cx="8456310" cy="120998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FBAO - Choking: </a:t>
            </a:r>
            <a:r>
              <a:rPr sz="3800"/>
              <a:t>severe obstruction</a:t>
            </a:r>
          </a:p>
        </p:txBody>
      </p:sp>
      <p:sp>
        <p:nvSpPr>
          <p:cNvPr id="271" name="Text Box 9"/>
          <p:cNvSpPr txBox="1"/>
          <p:nvPr/>
        </p:nvSpPr>
        <p:spPr>
          <a:xfrm>
            <a:off x="1374490" y="3306651"/>
            <a:ext cx="3377887" cy="63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Back Blows</a:t>
            </a:r>
          </a:p>
        </p:txBody>
      </p:sp>
      <p:sp>
        <p:nvSpPr>
          <p:cNvPr id="272" name="Text Box 10"/>
          <p:cNvSpPr txBox="1"/>
          <p:nvPr/>
        </p:nvSpPr>
        <p:spPr>
          <a:xfrm>
            <a:off x="4774445" y="2302870"/>
            <a:ext cx="3879368" cy="165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Abdominal thrusts: position of first hand</a:t>
            </a:r>
          </a:p>
        </p:txBody>
      </p:sp>
      <p:sp>
        <p:nvSpPr>
          <p:cNvPr id="273" name="Text Box 11"/>
          <p:cNvSpPr txBox="1"/>
          <p:nvPr/>
        </p:nvSpPr>
        <p:spPr>
          <a:xfrm>
            <a:off x="8653814" y="2331141"/>
            <a:ext cx="3890402" cy="165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Abdominal thrusts: position of second hand</a:t>
            </a:r>
          </a:p>
        </p:txBody>
      </p:sp>
      <p:pic>
        <p:nvPicPr>
          <p:cNvPr id="274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63439" y="3868458"/>
            <a:ext cx="3413335" cy="51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icture 7" descr="Pictur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35168" y="3802837"/>
            <a:ext cx="3413335" cy="51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35168" y="3882594"/>
            <a:ext cx="3413335" cy="51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7815" y="3854836"/>
            <a:ext cx="3703806" cy="5555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10" descr="Picture 10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811621" y="3992272"/>
            <a:ext cx="3413334" cy="512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11" descr="Picture 11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404928" y="4026751"/>
            <a:ext cx="3413334" cy="512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6" animBg="1" advAuto="0"/>
      <p:bldP spid="273" grpId="8" animBg="1" advAuto="0"/>
      <p:bldP spid="274" grpId="2" animBg="1" advAuto="0"/>
      <p:bldP spid="275" grpId="3" animBg="1" advAuto="0"/>
      <p:bldP spid="276" grpId="4" animBg="1" advAuto="0"/>
      <p:bldP spid="277" grpId="5" animBg="1" advAuto="0"/>
      <p:bldP spid="278" grpId="7" animBg="1" advAuto="0"/>
      <p:bldP spid="279" grpId="9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 txBox="1">
            <a:spLocks noGrp="1"/>
          </p:cNvSpPr>
          <p:nvPr>
            <p:ph type="title"/>
          </p:nvPr>
        </p:nvSpPr>
        <p:spPr>
          <a:xfrm>
            <a:off x="3898251" y="806209"/>
            <a:ext cx="8456310" cy="120998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FBAO - Choking: </a:t>
            </a:r>
            <a:r>
              <a:rPr sz="3800"/>
              <a:t>Algorithm</a:t>
            </a:r>
          </a:p>
        </p:txBody>
      </p:sp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640" y="2826737"/>
            <a:ext cx="9462347" cy="6317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Indications for Intubation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Indications for Intubation</a:t>
            </a:r>
          </a:p>
        </p:txBody>
      </p:sp>
      <p:sp>
        <p:nvSpPr>
          <p:cNvPr id="285" name="Failure to maintain or protect the airway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Failure to maintain or protect the airway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Failure of ventilation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Failure of oxygenation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Therapy / Evaluation is required that mandates intubation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Failure to protect or maintain airway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261465">
              <a:defRPr sz="5432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Failure to protect or maintain airway</a:t>
            </a:r>
          </a:p>
        </p:txBody>
      </p:sp>
      <p:sp>
        <p:nvSpPr>
          <p:cNvPr id="288" name="Altered mental status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Altered mental status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Excessive Secretions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Bleeding 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Hematoma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Angioedema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Others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ailure to Ventilate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Failure to Ventilate</a:t>
            </a:r>
          </a:p>
        </p:txBody>
      </p:sp>
      <p:sp>
        <p:nvSpPr>
          <p:cNvPr id="291" name="Inability to remove pCO2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Inability to remove pCO2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COPD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Narcotic OD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Myasthenia Gravis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Stroke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Other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Failure to Oxygenate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Failure to Oxygenate</a:t>
            </a:r>
          </a:p>
        </p:txBody>
      </p:sp>
      <p:sp>
        <p:nvSpPr>
          <p:cNvPr id="294" name="Inability to maintain pO2 &gt; 60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Inability to maintain pO2 &gt; 60 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CHF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Pneumonia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ARDS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Pulmonary Embolism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Other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herapy is required that mandates intubation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Therapy is required that mandates intubation</a:t>
            </a:r>
          </a:p>
        </p:txBody>
      </p:sp>
      <p:sp>
        <p:nvSpPr>
          <p:cNvPr id="297" name="Severe Head Injury – Hyperventilation…"/>
          <p:cNvSpPr txBox="1">
            <a:spLocks noGrp="1"/>
          </p:cNvSpPr>
          <p:nvPr>
            <p:ph type="body" idx="4294967295"/>
          </p:nvPr>
        </p:nvSpPr>
        <p:spPr>
          <a:xfrm>
            <a:off x="758613" y="2926079"/>
            <a:ext cx="11704321" cy="5310295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Severe Head Injury – Hyperventilation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Combative – Need to evaluate/treat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Other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Anatomy of the Glottis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39" y="2059093"/>
            <a:ext cx="11921068" cy="6719147"/>
          </a:xfrm>
          <a:prstGeom prst="rect">
            <a:avLst/>
          </a:prstGeom>
        </p:spPr>
        <p:txBody>
          <a:bodyPr/>
          <a:lstStyle/>
          <a:p>
            <a:r>
              <a:t>Posterior tongue</a:t>
            </a:r>
          </a:p>
          <a:p>
            <a:r>
              <a:t>Epiglottis</a:t>
            </a:r>
          </a:p>
          <a:p>
            <a:r>
              <a:t>Vocal cords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True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False</a:t>
            </a:r>
          </a:p>
          <a:p>
            <a:r>
              <a:t>Esophagus</a:t>
            </a:r>
          </a:p>
          <a:p>
            <a:r>
              <a:t>Prehospital care providers </a:t>
            </a:r>
            <a:br/>
            <a:r>
              <a:t>who perform endotracheal </a:t>
            </a:r>
            <a:br/>
            <a:r>
              <a:t>intubation </a:t>
            </a:r>
            <a:r>
              <a:rPr b="1" u="sng"/>
              <a:t>must</a:t>
            </a:r>
            <a:r>
              <a:t> know this anatomy</a:t>
            </a:r>
          </a:p>
        </p:txBody>
      </p:sp>
      <p:pic>
        <p:nvPicPr>
          <p:cNvPr id="15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2872" y="1950719"/>
            <a:ext cx="5548716" cy="23100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6371" y="4443306"/>
            <a:ext cx="4415215" cy="30191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3" name="TextBox 4"/>
          <p:cNvSpPr txBox="1"/>
          <p:nvPr/>
        </p:nvSpPr>
        <p:spPr>
          <a:xfrm>
            <a:off x="8208280" y="7462470"/>
            <a:ext cx="4050306" cy="302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Courtesy of James P. Thomas, M.D., www.voicedoctor.net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Evaluating the airway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Evaluating the airway</a:t>
            </a:r>
          </a:p>
        </p:txBody>
      </p:sp>
      <p:sp>
        <p:nvSpPr>
          <p:cNvPr id="300" name="Dentition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defRPr sz="3800" b="1">
                <a:latin typeface="Calibri"/>
                <a:ea typeface="Calibri"/>
                <a:cs typeface="Calibri"/>
                <a:sym typeface="Calibri"/>
              </a:defRPr>
            </a:pPr>
            <a:r>
              <a:t>Dentition</a:t>
            </a:r>
          </a:p>
          <a:p>
            <a:pPr marL="862012" lvl="1" indent="-404812" defTabSz="130048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prominent upper incisors, receding chin </a:t>
            </a:r>
          </a:p>
          <a:p>
            <a:pPr marL="465364" indent="-465364" defTabSz="13004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defRPr sz="3800" b="1">
                <a:latin typeface="Calibri"/>
                <a:ea typeface="Calibri"/>
                <a:cs typeface="Calibri"/>
                <a:sym typeface="Calibri"/>
              </a:defRPr>
            </a:pPr>
            <a:r>
              <a:t>Distortion</a:t>
            </a:r>
            <a:r>
              <a:rPr b="0"/>
              <a:t> </a:t>
            </a:r>
          </a:p>
          <a:p>
            <a:pPr marL="862012" lvl="1" indent="-404812" defTabSz="130048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edema, blood, vomitus, tumor, infection </a:t>
            </a:r>
          </a:p>
          <a:p>
            <a:pPr marL="465364" indent="-465364" defTabSz="13004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defRPr sz="3800" b="1">
                <a:latin typeface="Calibri"/>
                <a:ea typeface="Calibri"/>
                <a:cs typeface="Calibri"/>
                <a:sym typeface="Calibri"/>
              </a:defRPr>
            </a:pPr>
            <a:r>
              <a:t>Disproportion</a:t>
            </a:r>
          </a:p>
          <a:p>
            <a:pPr marL="862012" lvl="1" indent="-404812" defTabSz="130048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short chin-to-larynx distance, bull neck, large tongue, small mouth </a:t>
            </a:r>
          </a:p>
          <a:p>
            <a:pPr marL="465364" indent="-465364" defTabSz="13004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defRPr sz="3800" b="1">
                <a:latin typeface="Calibri"/>
                <a:ea typeface="Calibri"/>
                <a:cs typeface="Calibri"/>
                <a:sym typeface="Calibri"/>
              </a:defRPr>
            </a:pPr>
            <a:r>
              <a:t>Dysmobility</a:t>
            </a:r>
          </a:p>
          <a:p>
            <a:pPr marL="862012" lvl="1" indent="-404812" defTabSz="130048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TMJ and cervical spine immobility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Neck Mobility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Neck Mobility</a:t>
            </a:r>
          </a:p>
        </p:txBody>
      </p:sp>
      <p:sp>
        <p:nvSpPr>
          <p:cNvPr id="303" name="Extension of the neck at the atlanto-occipital joint brings the oral, pharyngeal, and laryngeal axes into alignment.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Extension of the neck at the atlanto-occipital joint brings the oral, pharyngeal, and laryngeal axes into alignment.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ag Valve Mask"/>
          <p:cNvSpPr txBox="1">
            <a:spLocks noGrp="1"/>
          </p:cNvSpPr>
          <p:nvPr>
            <p:ph type="title" idx="4294967295"/>
          </p:nvPr>
        </p:nvSpPr>
        <p:spPr>
          <a:xfrm>
            <a:off x="1668497" y="650239"/>
            <a:ext cx="11054081" cy="1625602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Bag Valve Mask</a:t>
            </a:r>
          </a:p>
        </p:txBody>
      </p:sp>
      <p:sp>
        <p:nvSpPr>
          <p:cNvPr id="306" name="Make sure it is the right size…"/>
          <p:cNvSpPr txBox="1">
            <a:spLocks noGrp="1"/>
          </p:cNvSpPr>
          <p:nvPr>
            <p:ph type="body" sz="half" idx="4294967295"/>
          </p:nvPr>
        </p:nvSpPr>
        <p:spPr>
          <a:xfrm>
            <a:off x="1668497" y="2817706"/>
            <a:ext cx="7976730" cy="585216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Make sure it is the right size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Adult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Child 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Infant</a:t>
            </a:r>
          </a:p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Facial Landmarks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Bridge of nose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Malar eminences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Mandibular alveolar ridge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ag Valve Mask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Bag Valve Mask	</a:t>
            </a:r>
          </a:p>
        </p:txBody>
      </p:sp>
      <p:sp>
        <p:nvSpPr>
          <p:cNvPr id="309" name="What type of bag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What type of bag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Duckbill inspiratory valves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One way expiratory valves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Delivers 90 to 97% oxygen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Spontaneously breathing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Ventilated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C:\Documents and Settings\clefebvr\My Documents\My Pictures\Airway Lab 2013\DSC_5097.JPG" descr="C:\Documents and Settings\clefebvr\My Documents\My Pictures\Airway Lab 2013\DSC_50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2880" y="5852159"/>
            <a:ext cx="4242366" cy="281770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Line"/>
          <p:cNvSpPr/>
          <p:nvPr/>
        </p:nvSpPr>
        <p:spPr>
          <a:xfrm flipH="1">
            <a:off x="8994986" y="4876799"/>
            <a:ext cx="1733975" cy="39014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3" name="Line"/>
          <p:cNvSpPr/>
          <p:nvPr/>
        </p:nvSpPr>
        <p:spPr>
          <a:xfrm>
            <a:off x="7586133" y="7044267"/>
            <a:ext cx="4876801" cy="21674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4" name="Line"/>
          <p:cNvSpPr/>
          <p:nvPr/>
        </p:nvSpPr>
        <p:spPr>
          <a:xfrm flipV="1">
            <a:off x="7586133" y="5418666"/>
            <a:ext cx="4443307" cy="335957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Bag valve mask"/>
          <p:cNvSpPr txBox="1"/>
          <p:nvPr/>
        </p:nvSpPr>
        <p:spPr>
          <a:xfrm>
            <a:off x="3467946" y="758613"/>
            <a:ext cx="5705405" cy="95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56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Bag valve mask</a:t>
            </a:r>
          </a:p>
        </p:txBody>
      </p:sp>
      <p:sp>
        <p:nvSpPr>
          <p:cNvPr id="316" name="Use both hands to make a seal (two operators)…"/>
          <p:cNvSpPr txBox="1"/>
          <p:nvPr/>
        </p:nvSpPr>
        <p:spPr>
          <a:xfrm>
            <a:off x="1668497" y="2817706"/>
            <a:ext cx="5917637" cy="388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65364" indent="-465364" algn="l" defTabSz="1300480">
              <a:spcBef>
                <a:spcPts val="900"/>
              </a:spcBef>
              <a:buSzPct val="100000"/>
              <a:buFont typeface="Arial"/>
              <a:buChar char="•"/>
              <a:defRPr sz="3800" b="0">
                <a:latin typeface="Calibri"/>
                <a:ea typeface="Calibri"/>
                <a:cs typeface="Calibri"/>
                <a:sym typeface="Calibri"/>
              </a:defRPr>
            </a:pPr>
            <a:r>
              <a:t>Use both hands to make a seal (two operators)</a:t>
            </a:r>
          </a:p>
          <a:p>
            <a:pPr marL="465364" indent="-465364" algn="l" defTabSz="1300480">
              <a:spcBef>
                <a:spcPts val="600"/>
              </a:spcBef>
              <a:buSzPct val="100000"/>
              <a:buFont typeface="Arial"/>
              <a:buChar char="•"/>
              <a:defRPr sz="3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65364" indent="-465364" algn="l" defTabSz="1300480">
              <a:spcBef>
                <a:spcPts val="900"/>
              </a:spcBef>
              <a:buSzPct val="100000"/>
              <a:buFont typeface="Arial"/>
              <a:buChar char="•"/>
              <a:defRPr sz="3800" b="0">
                <a:latin typeface="Calibri"/>
                <a:ea typeface="Calibri"/>
                <a:cs typeface="Calibri"/>
                <a:sym typeface="Calibri"/>
              </a:defRPr>
            </a:pPr>
            <a:r>
              <a:t>Lift the jaw</a:t>
            </a:r>
          </a:p>
          <a:p>
            <a:pPr marL="487680" indent="-487680" algn="l" defTabSz="1300480">
              <a:spcBef>
                <a:spcPts val="600"/>
              </a:spcBef>
              <a:defRPr sz="3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65364" indent="-465364" algn="l" defTabSz="1300480">
              <a:spcBef>
                <a:spcPts val="900"/>
              </a:spcBef>
              <a:buSzPct val="100000"/>
              <a:buFont typeface="Arial"/>
              <a:buChar char="•"/>
              <a:defRPr sz="3800" b="0">
                <a:latin typeface="Calibri"/>
                <a:ea typeface="Calibri"/>
                <a:cs typeface="Calibri"/>
                <a:sym typeface="Calibri"/>
              </a:defRPr>
            </a:pPr>
            <a:r>
              <a:t>Align the axes</a:t>
            </a:r>
          </a:p>
        </p:txBody>
      </p:sp>
      <p:pic>
        <p:nvPicPr>
          <p:cNvPr id="317" name="C:\Documents and Settings\clefebvr\My Documents\My Pictures\Airway Lab 2013\DSC_5126.JPG" descr="C:\Documents and Settings\clefebvr\My Documents\My Pictures\Airway Lab 2013\DSC_512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4507" y="2275839"/>
            <a:ext cx="4334934" cy="2878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ingle-operator BVM"/>
          <p:cNvSpPr txBox="1">
            <a:spLocks noGrp="1"/>
          </p:cNvSpPr>
          <p:nvPr>
            <p:ph type="title" idx="4294967295"/>
          </p:nvPr>
        </p:nvSpPr>
        <p:spPr>
          <a:xfrm>
            <a:off x="433493" y="541866"/>
            <a:ext cx="11054081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Single-operator BVM</a:t>
            </a:r>
          </a:p>
        </p:txBody>
      </p:sp>
      <p:sp>
        <p:nvSpPr>
          <p:cNvPr id="320" name="Use one hand to make a seal…"/>
          <p:cNvSpPr txBox="1">
            <a:spLocks noGrp="1"/>
          </p:cNvSpPr>
          <p:nvPr>
            <p:ph type="body" sz="half" idx="4294967295"/>
          </p:nvPr>
        </p:nvSpPr>
        <p:spPr>
          <a:xfrm>
            <a:off x="866986" y="2492586"/>
            <a:ext cx="5418668" cy="585216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Use one hand to make a seal</a:t>
            </a:r>
          </a:p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Use other hand to deliver breaths</a:t>
            </a:r>
          </a:p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Lift the jaw</a:t>
            </a:r>
          </a:p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Align the axes</a:t>
            </a:r>
          </a:p>
        </p:txBody>
      </p:sp>
      <p:pic>
        <p:nvPicPr>
          <p:cNvPr id="321" name="C:\Documents and Settings\clefebvr\My Documents\My Pictures\Airway Lab 2013\DSC_5128.JPG" descr="C:\Documents and Settings\clefebvr\My Documents\My Pictures\Airway Lab 2013\DSC_51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4266" y="5310293"/>
            <a:ext cx="4544908" cy="301865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Note: always observe universal precautions, including gloves,…"/>
          <p:cNvSpPr txBox="1"/>
          <p:nvPr/>
        </p:nvSpPr>
        <p:spPr>
          <a:xfrm>
            <a:off x="6502400" y="8561493"/>
            <a:ext cx="5635414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140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Note: always observe universal precautions, including gloves, </a:t>
            </a:r>
          </a:p>
          <a:p>
            <a:pPr algn="l" defTabSz="1300480">
              <a:defRPr sz="140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delivering patient care</a:t>
            </a:r>
          </a:p>
        </p:txBody>
      </p:sp>
      <p:pic>
        <p:nvPicPr>
          <p:cNvPr id="323" name="C:\Documents and Settings\clefebvr\My Documents\My Pictures\Airway Lab 2013\DSC_5224.JPG" descr="C:\Documents and Settings\clefebvr\My Documents\My Pictures\Airway Lab 2013\DSC_52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4266" y="2167466"/>
            <a:ext cx="4443308" cy="2950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ag Valve Mask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Bag Valve Mask	</a:t>
            </a:r>
          </a:p>
        </p:txBody>
      </p:sp>
      <p:sp>
        <p:nvSpPr>
          <p:cNvPr id="326" name="Continuous Firm Pressure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Continuous Firm Pressure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Want to minimize barotrauma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Allow time to exhale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Watch Chest 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Listen for exhalation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Cadence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Time with breaths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BVM Assessment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BVM Assessment</a:t>
            </a:r>
          </a:p>
        </p:txBody>
      </p:sp>
      <p:sp>
        <p:nvSpPr>
          <p:cNvPr id="329" name="Simple tools for airway assessment in the emergency setting, including BVM assessment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06400" lvl="1" indent="50800" defTabSz="1300480">
              <a:spcBef>
                <a:spcPts val="0"/>
              </a:spcBef>
              <a:buSzTx/>
              <a:buFont typeface="Arial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857250" lvl="1" indent="-400050" defTabSz="1300480">
              <a:spcBef>
                <a:spcPts val="0"/>
              </a:spcBef>
              <a:buSzPct val="1000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Simple tools for airway assessment in the emergency setting, including BVM assessment</a:t>
            </a:r>
          </a:p>
          <a:p>
            <a:pPr marL="406400" lvl="1" indent="50800" defTabSz="1300480">
              <a:spcBef>
                <a:spcPts val="0"/>
              </a:spcBef>
              <a:buSzTx/>
              <a:buFont typeface="Arial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857250" lvl="1" indent="-400050" defTabSz="1300480">
              <a:spcBef>
                <a:spcPts val="0"/>
              </a:spcBef>
              <a:buSzPct val="1000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Example: MOANS*</a:t>
            </a:r>
          </a:p>
        </p:txBody>
      </p:sp>
      <p:sp>
        <p:nvSpPr>
          <p:cNvPr id="330" name="*The Difficult Airway CourseTM…"/>
          <p:cNvSpPr txBox="1"/>
          <p:nvPr/>
        </p:nvSpPr>
        <p:spPr>
          <a:xfrm>
            <a:off x="1408853" y="6285653"/>
            <a:ext cx="10187094" cy="1552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b="0" i="1">
                <a:latin typeface="Calibri"/>
                <a:ea typeface="Calibri"/>
                <a:cs typeface="Calibri"/>
                <a:sym typeface="Calibri"/>
              </a:defRPr>
            </a:pPr>
            <a:r>
              <a:t>*The Difficult Airway Course</a:t>
            </a:r>
            <a:r>
              <a:rPr baseline="30500"/>
              <a:t>TM</a:t>
            </a:r>
          </a:p>
          <a:p>
            <a:pPr algn="l" defTabSz="1300480">
              <a:defRPr b="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*Walls RM, Murphy MF (2008). </a:t>
            </a:r>
            <a:r>
              <a:rPr i="1"/>
              <a:t>Manual of Emergency Airway Management; 3</a:t>
            </a:r>
            <a:r>
              <a:rPr i="1" baseline="30500"/>
              <a:t>rd</a:t>
            </a:r>
            <a:r>
              <a:rPr i="1"/>
              <a:t> edition</a:t>
            </a:r>
            <a:r>
              <a:t>. Philadelphia: Lippincott Williams and Wilkins.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MOANS*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MOANS*</a:t>
            </a:r>
          </a:p>
        </p:txBody>
      </p:sp>
      <p:sp>
        <p:nvSpPr>
          <p:cNvPr id="333" name="BVM difficulty is anticipated if these factors are present:…"/>
          <p:cNvSpPr txBox="1">
            <a:spLocks noGrp="1"/>
          </p:cNvSpPr>
          <p:nvPr>
            <p:ph type="body" idx="4294967295"/>
          </p:nvPr>
        </p:nvSpPr>
        <p:spPr>
          <a:xfrm>
            <a:off x="650239" y="2492586"/>
            <a:ext cx="11704322" cy="7044269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 u="sng">
                <a:latin typeface="Calibri"/>
                <a:ea typeface="Calibri"/>
                <a:cs typeface="Calibri"/>
                <a:sym typeface="Calibri"/>
              </a:defRPr>
            </a:pPr>
            <a:r>
              <a:t>BVM difficulty </a:t>
            </a:r>
            <a:r>
              <a:rPr u="none"/>
              <a:t>is anticipated if these factors are present:</a:t>
            </a:r>
          </a:p>
          <a:p>
            <a:pPr marL="846859" lvl="1" indent="-389659" defTabSz="1300480">
              <a:spcBef>
                <a:spcPts val="0"/>
              </a:spcBef>
              <a:buSzPct val="100000"/>
              <a:buFont typeface="Arial"/>
              <a:buChar char="–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M</a:t>
            </a:r>
            <a:r>
              <a:rPr b="0"/>
              <a:t>: </a:t>
            </a:r>
            <a:r>
              <a:t>M</a:t>
            </a:r>
            <a:r>
              <a:rPr b="0"/>
              <a:t>ask seal difficulty</a:t>
            </a:r>
          </a:p>
          <a:p>
            <a:pPr marL="1226127" lvl="2" indent="-311727" defTabSz="1300480">
              <a:spcBef>
                <a:spcPts val="0"/>
              </a:spcBef>
              <a:buSzPct val="100000"/>
              <a:buFont typeface="Arial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(Beards and facial injuries)</a:t>
            </a:r>
          </a:p>
          <a:p>
            <a:pPr marL="846859" lvl="1" indent="-389659" defTabSz="1300480">
              <a:spcBef>
                <a:spcPts val="0"/>
              </a:spcBef>
              <a:buSzPct val="100000"/>
              <a:buFont typeface="Arial"/>
              <a:buChar char="–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O</a:t>
            </a:r>
            <a:r>
              <a:rPr b="0"/>
              <a:t>: </a:t>
            </a:r>
            <a:r>
              <a:t>O</a:t>
            </a:r>
            <a:r>
              <a:rPr b="0"/>
              <a:t>besity, obstruction</a:t>
            </a:r>
          </a:p>
          <a:p>
            <a:pPr marL="846859" lvl="1" indent="-389659" defTabSz="1300480">
              <a:spcBef>
                <a:spcPts val="0"/>
              </a:spcBef>
              <a:buSzPct val="100000"/>
              <a:buFont typeface="Arial"/>
              <a:buChar char="–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A</a:t>
            </a:r>
            <a:r>
              <a:rPr b="0"/>
              <a:t>: </a:t>
            </a:r>
            <a:r>
              <a:t>A</a:t>
            </a:r>
            <a:r>
              <a:rPr b="0"/>
              <a:t>ge (&gt;55)</a:t>
            </a:r>
          </a:p>
          <a:p>
            <a:pPr marL="846859" lvl="1" indent="-389659" defTabSz="1300480">
              <a:spcBef>
                <a:spcPts val="0"/>
              </a:spcBef>
              <a:buSzPct val="100000"/>
              <a:buFont typeface="Arial"/>
              <a:buChar char="–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N</a:t>
            </a:r>
            <a:r>
              <a:rPr b="0"/>
              <a:t>: </a:t>
            </a:r>
            <a:r>
              <a:t>N</a:t>
            </a:r>
            <a:r>
              <a:rPr b="0"/>
              <a:t>o teeth</a:t>
            </a:r>
          </a:p>
          <a:p>
            <a:pPr marL="846859" lvl="1" indent="-389659" defTabSz="1300480">
              <a:spcBef>
                <a:spcPts val="0"/>
              </a:spcBef>
              <a:buSzPct val="100000"/>
              <a:buFont typeface="Arial"/>
              <a:buChar char="–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S</a:t>
            </a:r>
            <a:r>
              <a:rPr b="0"/>
              <a:t>: </a:t>
            </a:r>
            <a:r>
              <a:t>S</a:t>
            </a:r>
            <a:r>
              <a:rPr b="0"/>
              <a:t>tiff (also </a:t>
            </a:r>
            <a:r>
              <a:rPr u="sng"/>
              <a:t>s</a:t>
            </a:r>
            <a:r>
              <a:rPr b="0"/>
              <a:t>leep apnea and </a:t>
            </a:r>
            <a:r>
              <a:rPr u="sng"/>
              <a:t>s</a:t>
            </a:r>
            <a:r>
              <a:rPr b="0"/>
              <a:t>noring)</a:t>
            </a:r>
          </a:p>
          <a:p>
            <a:pPr marL="1219200" lvl="2" indent="-304800" defTabSz="1300480">
              <a:spcBef>
                <a:spcPts val="0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Decreased lung compliance</a:t>
            </a:r>
          </a:p>
          <a:p>
            <a:pPr marL="487680" indent="-487680" defTabSz="1300480">
              <a:spcBef>
                <a:spcPts val="1000"/>
              </a:spcBef>
              <a:buSzTx/>
              <a:buFont typeface="Arial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87680" indent="-487680" defTabSz="1300480">
              <a:spcBef>
                <a:spcPts val="400"/>
              </a:spcBef>
              <a:buSzTx/>
              <a:buFont typeface="Arial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	*Walls RM, Murphy MF (2008). </a:t>
            </a:r>
            <a:r>
              <a:rPr i="1"/>
              <a:t>Manual of Emergency Airway Management; 3</a:t>
            </a:r>
            <a:r>
              <a:rPr i="1" baseline="30500"/>
              <a:t>rd</a:t>
            </a:r>
            <a:r>
              <a:rPr i="1"/>
              <a:t> edition</a:t>
            </a:r>
            <a:r>
              <a:t>. Philadelphia: Lippincott Williams and Wilkins.</a:t>
            </a:r>
            <a:r>
              <a:rPr i="1"/>
              <a:t> </a:t>
            </a:r>
          </a:p>
          <a:p>
            <a:pPr marL="487680" indent="-487680" defTabSz="1300480">
              <a:spcBef>
                <a:spcPts val="1000"/>
              </a:spcBef>
              <a:buSzTx/>
              <a:buFont typeface="Arial"/>
              <a:buNone/>
              <a:defRPr sz="16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87680" indent="-487680" defTabSz="1300480">
              <a:spcBef>
                <a:spcPts val="400"/>
              </a:spcBef>
              <a:buSzTx/>
              <a:buFont typeface="Arial"/>
              <a:buNone/>
              <a:defRPr sz="1600" i="1">
                <a:latin typeface="Calibri"/>
                <a:ea typeface="Calibri"/>
                <a:cs typeface="Calibri"/>
                <a:sym typeface="Calibri"/>
              </a:defRPr>
            </a:pPr>
            <a:r>
              <a:t>	*The Difficult Airway Course</a:t>
            </a:r>
            <a:r>
              <a:rPr baseline="30500"/>
              <a:t>TM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ag Valve Mask"/>
          <p:cNvSpPr txBox="1">
            <a:spLocks noGrp="1"/>
          </p:cNvSpPr>
          <p:nvPr>
            <p:ph type="title" idx="4294967295"/>
          </p:nvPr>
        </p:nvSpPr>
        <p:spPr>
          <a:xfrm>
            <a:off x="1668497" y="758613"/>
            <a:ext cx="8301850" cy="1517227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Bag Valve Mask</a:t>
            </a:r>
          </a:p>
        </p:txBody>
      </p:sp>
      <p:sp>
        <p:nvSpPr>
          <p:cNvPr id="336" name="Use adjuncts…"/>
          <p:cNvSpPr txBox="1">
            <a:spLocks noGrp="1"/>
          </p:cNvSpPr>
          <p:nvPr>
            <p:ph type="body" sz="half" idx="4294967295"/>
          </p:nvPr>
        </p:nvSpPr>
        <p:spPr>
          <a:xfrm>
            <a:off x="1192106" y="2817706"/>
            <a:ext cx="5852161" cy="585216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Use adjuncts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Nasopharyngeal Airway</a:t>
            </a:r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862012" lvl="1" indent="-404812" defTabSz="1300480">
              <a:spcBef>
                <a:spcPts val="0"/>
              </a:spcBef>
              <a:buSzPct val="100000"/>
              <a:buFont typeface="Arial"/>
              <a:buChar char="–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Oropharyngeal Airway</a:t>
            </a:r>
          </a:p>
        </p:txBody>
      </p:sp>
      <p:pic>
        <p:nvPicPr>
          <p:cNvPr id="337" name="oropharyngeal airways" descr="oropharyngeal airway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1253" y="5743786"/>
            <a:ext cx="4425246" cy="281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nasopharyngeal airway" descr="nasopharyngeal airwa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9626" y="2600960"/>
            <a:ext cx="3926277" cy="2817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xfrm>
            <a:off x="975359" y="-1"/>
            <a:ext cx="11704322" cy="1625601"/>
          </a:xfrm>
          <a:prstGeom prst="rect">
            <a:avLst/>
          </a:prstGeom>
        </p:spPr>
        <p:txBody>
          <a:bodyPr/>
          <a:lstStyle/>
          <a:p>
            <a:r>
              <a:t>Pediatric Airway Considerations</a:t>
            </a:r>
          </a:p>
        </p:txBody>
      </p:sp>
      <p:sp>
        <p:nvSpPr>
          <p:cNvPr id="15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39" y="2059093"/>
            <a:ext cx="11704322" cy="69358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Larger head and tongue</a:t>
            </a:r>
          </a:p>
          <a:p>
            <a:pPr marL="845003" lvl="1" indent="-387803">
              <a:lnSpc>
                <a:spcPct val="90000"/>
              </a:lnSpc>
              <a:spcBef>
                <a:spcPts val="900"/>
              </a:spcBef>
              <a:defRPr sz="3800"/>
            </a:pPr>
            <a:r>
              <a:t>Greater potential for airway obstruction</a:t>
            </a:r>
          </a:p>
          <a:p>
            <a:pPr marL="845003" lvl="1" indent="-387803">
              <a:lnSpc>
                <a:spcPct val="90000"/>
              </a:lnSpc>
              <a:spcBef>
                <a:spcPts val="900"/>
              </a:spcBef>
              <a:defRPr sz="3800"/>
            </a:pPr>
            <a:r>
              <a:t>Special attention to proper positioning</a:t>
            </a:r>
          </a:p>
          <a:p>
            <a:pPr>
              <a:lnSpc>
                <a:spcPct val="90000"/>
              </a:lnSpc>
            </a:pPr>
            <a:r>
              <a:t>Epiglottis</a:t>
            </a:r>
          </a:p>
          <a:p>
            <a:pPr marL="845003" lvl="1" indent="-387803">
              <a:lnSpc>
                <a:spcPct val="90000"/>
              </a:lnSpc>
              <a:spcBef>
                <a:spcPts val="900"/>
              </a:spcBef>
              <a:defRPr sz="3800"/>
            </a:pPr>
            <a:r>
              <a:t>Proportionally larger</a:t>
            </a:r>
          </a:p>
          <a:p>
            <a:pPr marL="845003" lvl="1" indent="-387803">
              <a:lnSpc>
                <a:spcPct val="90000"/>
              </a:lnSpc>
              <a:spcBef>
                <a:spcPts val="900"/>
              </a:spcBef>
              <a:defRPr sz="3800"/>
            </a:pPr>
            <a:r>
              <a:t>Floppier than adult</a:t>
            </a:r>
          </a:p>
          <a:p>
            <a:pPr>
              <a:lnSpc>
                <a:spcPct val="90000"/>
              </a:lnSpc>
            </a:pPr>
            <a:r>
              <a:t>Trachea</a:t>
            </a:r>
          </a:p>
          <a:p>
            <a:pPr marL="845003" lvl="1" indent="-387803">
              <a:lnSpc>
                <a:spcPct val="90000"/>
              </a:lnSpc>
              <a:spcBef>
                <a:spcPts val="900"/>
              </a:spcBef>
              <a:defRPr sz="3800"/>
            </a:pPr>
            <a:r>
              <a:t>Shorter and conical shape</a:t>
            </a:r>
          </a:p>
          <a:p>
            <a:pPr marL="845003" lvl="1" indent="-387803">
              <a:lnSpc>
                <a:spcPct val="90000"/>
              </a:lnSpc>
              <a:spcBef>
                <a:spcPts val="900"/>
              </a:spcBef>
              <a:defRPr sz="3800"/>
            </a:pPr>
            <a:r>
              <a:t>Greater potential for main </a:t>
            </a:r>
            <a:br/>
            <a:r>
              <a:t>bronchus intubation</a:t>
            </a:r>
          </a:p>
        </p:txBody>
      </p:sp>
      <p:pic>
        <p:nvPicPr>
          <p:cNvPr id="15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1360" y="5093546"/>
            <a:ext cx="4501278" cy="38754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Adjuncts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Adjuncts</a:t>
            </a:r>
          </a:p>
        </p:txBody>
      </p:sp>
      <p:sp>
        <p:nvSpPr>
          <p:cNvPr id="341" name="Nasopharyngeal Airway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Nasopharyngeal Airway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Advance until airflow heard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Can be used in semi-conscious patient</a:t>
            </a:r>
          </a:p>
        </p:txBody>
      </p:sp>
      <p:pic>
        <p:nvPicPr>
          <p:cNvPr id="342" name="C:\Documents and Settings\clefebvr\My Documents\My Pictures\Airway Lab 2013\DSC_5233.JPG" descr="C:\Documents and Settings\clefebvr\My Documents\My Pictures\Airway Lab 2013\DSC_52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3" y="4876800"/>
            <a:ext cx="4551681" cy="3023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C:\Documents and Settings\clefebvr\My Documents\My Pictures\Airway Lab 2013\DSC_5232.JPG" descr="C:\Documents and Settings\clefebvr\My Documents\My Pictures\Airway Lab 2013\DSC_523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7519" y="4876800"/>
            <a:ext cx="4660055" cy="309541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Note: always observe universal precautions, including gloves, when delivering patient care"/>
          <p:cNvSpPr txBox="1"/>
          <p:nvPr/>
        </p:nvSpPr>
        <p:spPr>
          <a:xfrm>
            <a:off x="1842346" y="8453120"/>
            <a:ext cx="9536854" cy="33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140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Note: always observe universal precautions, including gloves, when delivering patient care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BVM adjuncts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BVM adjuncts</a:t>
            </a:r>
          </a:p>
        </p:txBody>
      </p:sp>
      <p:sp>
        <p:nvSpPr>
          <p:cNvPr id="347" name="Oropharyngeal Airway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Oropharyngeal Airway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Unconscious / No gag</a:t>
            </a:r>
          </a:p>
          <a:p>
            <a:pPr marL="845003" lvl="1" indent="-387803" defTabSz="1300480">
              <a:spcBef>
                <a:spcPts val="0"/>
              </a:spcBef>
              <a:buSzPct val="100000"/>
              <a:buFont typeface="Arial"/>
              <a:buChar char="–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Insert with tongue blade or rotate</a:t>
            </a:r>
          </a:p>
        </p:txBody>
      </p:sp>
      <p:pic>
        <p:nvPicPr>
          <p:cNvPr id="348" name="C:\Documents and Settings\clefebvr\Desktop\DSC_5092.JPG" descr="C:\Documents and Settings\clefebvr\Desktop\DSC_50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9573" y="5527040"/>
            <a:ext cx="2968979" cy="2275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:\Documents and Settings\clefebvr\Desktop\DSC_5094.JPG" descr="C:\Documents and Settings\clefebvr\Desktop\DSC_509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600" y="5527040"/>
            <a:ext cx="2959947" cy="2275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C:\Documents and Settings\clefebvr\Desktop\DSC_5091.JPG" descr="C:\Documents and Settings\clefebvr\Desktop\DSC_509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746" y="5527040"/>
            <a:ext cx="3034454" cy="2246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C:\Documents and Settings\clefebvr\My Documents\My Pictures\Airway Lab 2013\DSC_5090.JPG" descr="C:\Documents and Settings\clefebvr\My Documents\My Pictures\Airway Lab 2013\DSC_509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94026" y="5527040"/>
            <a:ext cx="3176695" cy="2311965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Note: always observe universal precautions, including gloves, when delivering patient care"/>
          <p:cNvSpPr txBox="1"/>
          <p:nvPr/>
        </p:nvSpPr>
        <p:spPr>
          <a:xfrm>
            <a:off x="541866" y="8128000"/>
            <a:ext cx="11704322" cy="37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160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Note: always observe universal precautions, including gloves, when delivering patient care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Difficult to Bag Valve Mask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Difficult to Bag Valve Mask</a:t>
            </a:r>
          </a:p>
        </p:txBody>
      </p:sp>
      <p:sp>
        <p:nvSpPr>
          <p:cNvPr id="355" name="Facial Hair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Facial Hair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Obesity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Edentulous (leave dentures in)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Upper airway obstruction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Small Chin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Large tongue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emon Law*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Lemon Law*</a:t>
            </a:r>
          </a:p>
        </p:txBody>
      </p:sp>
      <p:sp>
        <p:nvSpPr>
          <p:cNvPr id="358" name="Look Externally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</a:t>
            </a:r>
            <a:r>
              <a:rPr>
                <a:solidFill>
                  <a:srgbClr val="000000"/>
                </a:solidFill>
              </a:rPr>
              <a:t>ook Externally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</a:t>
            </a:r>
            <a:r>
              <a:rPr>
                <a:solidFill>
                  <a:srgbClr val="000000"/>
                </a:solidFill>
              </a:rPr>
              <a:t>valuate the 3-3-2 Rule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</a:t>
            </a:r>
            <a:r>
              <a:rPr>
                <a:solidFill>
                  <a:srgbClr val="000000"/>
                </a:solidFill>
              </a:rPr>
              <a:t>allampati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</a:t>
            </a:r>
            <a:r>
              <a:rPr>
                <a:solidFill>
                  <a:srgbClr val="000000"/>
                </a:solidFill>
              </a:rPr>
              <a:t>bstruction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</a:t>
            </a:r>
            <a:r>
              <a:rPr>
                <a:solidFill>
                  <a:srgbClr val="000000"/>
                </a:solidFill>
              </a:rPr>
              <a:t>eck Mobility</a:t>
            </a:r>
          </a:p>
        </p:txBody>
      </p:sp>
      <p:sp>
        <p:nvSpPr>
          <p:cNvPr id="359" name="*Walls RM, Murphy MF (2008). Manual of Emergency Airway…"/>
          <p:cNvSpPr txBox="1"/>
          <p:nvPr/>
        </p:nvSpPr>
        <p:spPr>
          <a:xfrm>
            <a:off x="1517226" y="7586133"/>
            <a:ext cx="9536855" cy="11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*Walls RM, Murphy MF (2008). </a:t>
            </a:r>
            <a:r>
              <a:rPr i="1"/>
              <a:t>Manual of Emergency Airway </a:t>
            </a:r>
          </a:p>
          <a:p>
            <a:pPr algn="l" defTabSz="1300480">
              <a:defRPr b="0" i="1">
                <a:latin typeface="Calibri"/>
                <a:ea typeface="Calibri"/>
                <a:cs typeface="Calibri"/>
                <a:sym typeface="Calibri"/>
              </a:defRPr>
            </a:pPr>
            <a:r>
              <a:t>  Management; 3</a:t>
            </a:r>
            <a:r>
              <a:rPr baseline="30500"/>
              <a:t>rd</a:t>
            </a:r>
            <a:r>
              <a:t> edition</a:t>
            </a:r>
            <a:r>
              <a:rPr i="0"/>
              <a:t>. Philadelphia: Lippincott Williams and</a:t>
            </a:r>
          </a:p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  Wilkins.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ook Externally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Look Externally</a:t>
            </a:r>
          </a:p>
        </p:txBody>
      </p:sp>
      <p:sp>
        <p:nvSpPr>
          <p:cNvPr id="362" name="abnormal face shape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abnormal face shape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sunken cheeks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edentulous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"buck teeth"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receding mandible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"bull-neck"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narrow mouth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obesity </a:t>
            </a:r>
          </a:p>
          <a:p>
            <a:pPr marL="465364" indent="-465364" defTabSz="130048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face or neck pathology </a:t>
            </a:r>
          </a:p>
        </p:txBody>
      </p:sp>
      <p:pic>
        <p:nvPicPr>
          <p:cNvPr id="363" name="C:\Documents and Settings\clefebvr\My Documents\My Pictures\Airway Lab 2013\DSC_5193.JPG" descr="C:\Documents and Settings\clefebvr\My Documents\My Pictures\Airway Lab 2013\DSC_5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5893" y="2384213"/>
            <a:ext cx="4574259" cy="3036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C:\Documents and Settings\clefebvr\My Documents\My Pictures\Airway Lab 2013\DSC_5192.JPG" descr="C:\Documents and Settings\clefebvr\My Documents\My Pictures\Airway Lab 2013\DSC_519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9937" y="5743786"/>
            <a:ext cx="2935112" cy="3784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Dentition"/>
          <p:cNvSpPr txBox="1">
            <a:spLocks noGrp="1"/>
          </p:cNvSpPr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Dentition</a:t>
            </a:r>
          </a:p>
        </p:txBody>
      </p:sp>
      <p:sp>
        <p:nvSpPr>
          <p:cNvPr id="367" name="Overbite can impose a variable degree of limitation on alignment of axes during intubation…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Overbite can impose a variable degree of limitation on alignment of axes during intubation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Remove teeth that might dislodge during laryngoscopy</a:t>
            </a:r>
          </a:p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Remove dentures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Evaluate the 3-3-2 Rule"/>
          <p:cNvSpPr txBox="1">
            <a:spLocks noGrp="1"/>
          </p:cNvSpPr>
          <p:nvPr>
            <p:ph type="title" idx="4294967295"/>
          </p:nvPr>
        </p:nvSpPr>
        <p:spPr>
          <a:xfrm>
            <a:off x="1668497" y="650239"/>
            <a:ext cx="11054081" cy="1625602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Evaluate the 3-3-2 Rule</a:t>
            </a:r>
          </a:p>
        </p:txBody>
      </p:sp>
      <p:sp>
        <p:nvSpPr>
          <p:cNvPr id="370" name="Mouth opening &gt; 3F"/>
          <p:cNvSpPr txBox="1">
            <a:spLocks noGrp="1"/>
          </p:cNvSpPr>
          <p:nvPr>
            <p:ph type="body" sz="quarter" idx="4294967295"/>
          </p:nvPr>
        </p:nvSpPr>
        <p:spPr>
          <a:xfrm>
            <a:off x="4226559" y="2817706"/>
            <a:ext cx="4768428" cy="1408855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7926" indent="-477926" defTabSz="1274470">
              <a:lnSpc>
                <a:spcPct val="80000"/>
              </a:lnSpc>
              <a:spcBef>
                <a:spcPts val="500"/>
              </a:spcBef>
              <a:buSzTx/>
              <a:buFont typeface="Arial"/>
              <a:buNone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Mouth opening &gt; 3F </a:t>
            </a:r>
          </a:p>
          <a:p>
            <a:pPr marL="477926" indent="-477926" defTabSz="1274470">
              <a:lnSpc>
                <a:spcPct val="80000"/>
              </a:lnSpc>
              <a:spcBef>
                <a:spcPts val="900"/>
              </a:spcBef>
              <a:buSzTx/>
              <a:buFont typeface="Arial"/>
              <a:buNone/>
              <a:defRPr sz="196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77926" indent="-477926" defTabSz="1274470">
              <a:lnSpc>
                <a:spcPct val="80000"/>
              </a:lnSpc>
              <a:spcBef>
                <a:spcPts val="900"/>
              </a:spcBef>
              <a:buSzTx/>
              <a:buFont typeface="Arial"/>
              <a:buNone/>
              <a:defRPr sz="196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477926" indent="-477926" defTabSz="1274470">
              <a:lnSpc>
                <a:spcPct val="80000"/>
              </a:lnSpc>
              <a:spcBef>
                <a:spcPts val="500"/>
              </a:spcBef>
              <a:buSzTx/>
              <a:buFont typeface="Arial"/>
              <a:buNone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     </a:t>
            </a:r>
          </a:p>
        </p:txBody>
      </p:sp>
      <p:pic>
        <p:nvPicPr>
          <p:cNvPr id="371" name="C:\Documents and Settings\clefebvr\My Documents\My Pictures\Airway Lab 2013\DSC_5216.JPG" descr="C:\Documents and Settings\clefebvr\My Documents\My Pictures\Airway Lab 2013\DSC_52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1920" y="4118186"/>
            <a:ext cx="2993814" cy="4183664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(F=fingerbreadths)"/>
          <p:cNvSpPr txBox="1"/>
          <p:nvPr/>
        </p:nvSpPr>
        <p:spPr>
          <a:xfrm>
            <a:off x="5368995" y="8669866"/>
            <a:ext cx="2685478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(F=fingerbreadths)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Evaluate the 3-3-2 Rule"/>
          <p:cNvSpPr txBox="1">
            <a:spLocks noGrp="1"/>
          </p:cNvSpPr>
          <p:nvPr>
            <p:ph type="title" idx="4294967295"/>
          </p:nvPr>
        </p:nvSpPr>
        <p:spPr>
          <a:xfrm>
            <a:off x="1668497" y="650239"/>
            <a:ext cx="11054081" cy="1625602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Evaluate the 3-3-2 Rule</a:t>
            </a:r>
          </a:p>
        </p:txBody>
      </p:sp>
      <p:sp>
        <p:nvSpPr>
          <p:cNvPr id="375" name="Hyoid-chin distance &gt; 3F"/>
          <p:cNvSpPr txBox="1">
            <a:spLocks noGrp="1"/>
          </p:cNvSpPr>
          <p:nvPr>
            <p:ph type="body" sz="quarter" idx="4294967295"/>
          </p:nvPr>
        </p:nvSpPr>
        <p:spPr>
          <a:xfrm>
            <a:off x="2709333" y="3142826"/>
            <a:ext cx="7586135" cy="1517228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Hyoid-chin distance &gt; 3F</a:t>
            </a:r>
          </a:p>
        </p:txBody>
      </p:sp>
      <p:pic>
        <p:nvPicPr>
          <p:cNvPr id="376" name="C:\Documents and Settings\clefebvr\My Documents\My Pictures\Airway Lab 2013\DSC_5217.JPG" descr="C:\Documents and Settings\clefebvr\My Documents\My Pictures\Airway Lab 2013\DSC_52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933" y="4768426"/>
            <a:ext cx="4242366" cy="281770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(F=fingerbreadths)"/>
          <p:cNvSpPr txBox="1"/>
          <p:nvPr/>
        </p:nvSpPr>
        <p:spPr>
          <a:xfrm>
            <a:off x="5310293" y="8669866"/>
            <a:ext cx="2685477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(F=fingerbreadths)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valuate the 3-3-2 Rule"/>
          <p:cNvSpPr txBox="1">
            <a:spLocks noGrp="1"/>
          </p:cNvSpPr>
          <p:nvPr>
            <p:ph type="title" idx="4294967295"/>
          </p:nvPr>
        </p:nvSpPr>
        <p:spPr>
          <a:xfrm>
            <a:off x="1668497" y="650239"/>
            <a:ext cx="11054081" cy="1625602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Evaluate the 3-3-2 Rule</a:t>
            </a:r>
          </a:p>
        </p:txBody>
      </p:sp>
      <p:sp>
        <p:nvSpPr>
          <p:cNvPr id="380" name="Thyroid cartilage - mouth floor distance &gt; 2F"/>
          <p:cNvSpPr txBox="1">
            <a:spLocks noGrp="1"/>
          </p:cNvSpPr>
          <p:nvPr>
            <p:ph type="body" sz="quarter" idx="4294967295"/>
          </p:nvPr>
        </p:nvSpPr>
        <p:spPr>
          <a:xfrm>
            <a:off x="1668497" y="2817706"/>
            <a:ext cx="10902810" cy="162560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87680" indent="-487680" defTabSz="1300480">
              <a:spcBef>
                <a:spcPts val="1000"/>
              </a:spcBef>
              <a:buSzTx/>
              <a:buFont typeface="Arial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Thyroid cartilage - mouth floor distance &gt; 2F </a:t>
            </a:r>
          </a:p>
        </p:txBody>
      </p:sp>
      <p:pic>
        <p:nvPicPr>
          <p:cNvPr id="381" name="C:\Documents and Settings\clefebvr\My Documents\My Pictures\Airway Lab 2013\DSC_5218.JPG" descr="C:\Documents and Settings\clefebvr\My Documents\My Pictures\Airway Lab 2013\DSC_52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8186" y="4226559"/>
            <a:ext cx="4551681" cy="3023166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(F=fingerbreadths)"/>
          <p:cNvSpPr txBox="1"/>
          <p:nvPr/>
        </p:nvSpPr>
        <p:spPr>
          <a:xfrm>
            <a:off x="5310293" y="8019626"/>
            <a:ext cx="2685477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(F=fingerbreadths)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3-3-2 rule not met, anticipate challenging anatomy"/>
          <p:cNvSpPr txBox="1">
            <a:spLocks noGrp="1"/>
          </p:cNvSpPr>
          <p:nvPr>
            <p:ph type="title" idx="4294967295"/>
          </p:nvPr>
        </p:nvSpPr>
        <p:spPr>
          <a:xfrm>
            <a:off x="1668497" y="650239"/>
            <a:ext cx="11054081" cy="1625602"/>
          </a:xfrm>
          <a:prstGeom prst="rect">
            <a:avLst/>
          </a:prstGeom>
        </p:spPr>
        <p:txBody>
          <a:bodyPr lIns="65023" tIns="65023" rIns="65023" bIns="65023"/>
          <a:lstStyle/>
          <a:p>
            <a:pPr defTabSz="1170431">
              <a:defRPr sz="5040">
                <a:latin typeface="Calibri"/>
                <a:ea typeface="Calibri"/>
                <a:cs typeface="Calibri"/>
                <a:sym typeface="Calibri"/>
              </a:defRPr>
            </a:pPr>
            <a:r>
              <a:t>3-3-2 rule not met,</a:t>
            </a:r>
            <a:br/>
            <a:r>
              <a:t>anticipate challenging anatomy</a:t>
            </a:r>
          </a:p>
        </p:txBody>
      </p:sp>
      <p:pic>
        <p:nvPicPr>
          <p:cNvPr id="385" name="C:\Documents and Settings\clefebvr\My Documents\My Pictures\Airway Lab 2013\DSC_5213.JPG" descr="C:\Documents and Settings\clefebvr\My Documents\My Pictures\Airway Lab 2013\DSC_52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9093" y="4660053"/>
            <a:ext cx="4027876" cy="2675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C:\Documents and Settings\clefebvr\My Documents\My Pictures\Airway Lab 2013\DSC_5214.JPG" descr="C:\Documents and Settings\clefebvr\My Documents\My Pictures\Airway Lab 2013\DSC_52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9146" y="4660053"/>
            <a:ext cx="4079805" cy="2709334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&lt; 3F"/>
          <p:cNvSpPr txBox="1"/>
          <p:nvPr/>
        </p:nvSpPr>
        <p:spPr>
          <a:xfrm>
            <a:off x="3251200" y="7477759"/>
            <a:ext cx="1842347" cy="63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&lt; 3F</a:t>
            </a:r>
          </a:p>
        </p:txBody>
      </p:sp>
      <p:sp>
        <p:nvSpPr>
          <p:cNvPr id="388" name="&lt; 3F"/>
          <p:cNvSpPr txBox="1"/>
          <p:nvPr/>
        </p:nvSpPr>
        <p:spPr>
          <a:xfrm>
            <a:off x="7911253" y="7477759"/>
            <a:ext cx="1842348" cy="63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&lt; 3F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Assessment </a:t>
            </a:r>
            <a:r>
              <a:rPr sz="3800"/>
              <a:t>(1 of 5)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the patient is talking normally, the airway is open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Further assessment is still required</a:t>
            </a:r>
            <a:endParaRPr sz="1400"/>
          </a:p>
          <a:p>
            <a:r>
              <a:t>Assessment of the airway requires the provider to: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Look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Listen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Feel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Assessment </a:t>
            </a:r>
            <a:r>
              <a:rPr sz="3800"/>
              <a:t>(2 of 5)</a:t>
            </a:r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Look</a:t>
            </a:r>
            <a:r>
              <a:rPr b="0" u="none"/>
              <a:t> for findings that may indicate airway obstruction or injury or may lead to pulmonary aspiration</a:t>
            </a:r>
          </a:p>
          <a:p>
            <a:r>
              <a:t>Examples may include: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Blood and secretions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Fractured teeth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Foreign bodies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Assessment </a:t>
            </a:r>
            <a:r>
              <a:rPr sz="3800"/>
              <a:t>(3 of 5)</a:t>
            </a:r>
          </a:p>
        </p:txBody>
      </p:sp>
      <p:sp>
        <p:nvSpPr>
          <p:cNvPr id="17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50239" y="2059093"/>
            <a:ext cx="6719148" cy="6436926"/>
          </a:xfrm>
          <a:prstGeom prst="rect">
            <a:avLst/>
          </a:prstGeom>
        </p:spPr>
        <p:txBody>
          <a:bodyPr/>
          <a:lstStyle/>
          <a:p>
            <a:r>
              <a:t>Examples may include (cont’d):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Vomitus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Hematomas/contusions (e.g., tongue, neck)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Gross subcutaneous emphysema </a:t>
            </a:r>
          </a:p>
        </p:txBody>
      </p:sp>
      <p:pic>
        <p:nvPicPr>
          <p:cNvPr id="17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9263" y="2275839"/>
            <a:ext cx="4733671" cy="63940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6" name="TextBox 3"/>
          <p:cNvSpPr txBox="1"/>
          <p:nvPr/>
        </p:nvSpPr>
        <p:spPr>
          <a:xfrm>
            <a:off x="8012960" y="8669866"/>
            <a:ext cx="4530648" cy="302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sz="1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Photograph provided courtesy of J.C. Pitteloud M.D., Switzerland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Assessment </a:t>
            </a:r>
            <a:r>
              <a:rPr sz="3800"/>
              <a:t>(4 of 5)</a:t>
            </a:r>
          </a:p>
        </p:txBody>
      </p:sp>
      <p:sp>
        <p:nvSpPr>
          <p:cNvPr id="1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Listen</a:t>
            </a:r>
            <a:r>
              <a:rPr b="0" u="none"/>
              <a:t> for abnormal sounds indicating airway compromise </a:t>
            </a:r>
          </a:p>
          <a:p>
            <a:r>
              <a:t>Examples include: 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Snoring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Stridor (inspiratory) 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Gurgling (expiratory)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Hoarseness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Airway Assessment </a:t>
            </a:r>
            <a:r>
              <a:rPr sz="3800"/>
              <a:t>(5 of 5)</a:t>
            </a:r>
          </a:p>
        </p:txBody>
      </p:sp>
      <p:sp>
        <p:nvSpPr>
          <p:cNvPr id="18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Feel</a:t>
            </a:r>
            <a:r>
              <a:rPr b="0" u="none"/>
              <a:t> for abnormal masses and signs of airway injury</a:t>
            </a:r>
          </a:p>
          <a:p>
            <a:r>
              <a:t>Examples include: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Hematomas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Subcutaneous emphysema in the neck</a:t>
            </a:r>
          </a:p>
          <a:p>
            <a:r>
              <a:t>Additional consideration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Measure oxygen saturation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PresentationFormat>Προσαρμογή</PresentationFormat>
  <Paragraphs>417</Paragraphs>
  <Slides>49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White</vt:lpstr>
      <vt:lpstr>Airway management Foreign body obstruction </vt:lpstr>
      <vt:lpstr>Airway Anatomy</vt:lpstr>
      <vt:lpstr>Anatomy of the Glottis</vt:lpstr>
      <vt:lpstr>Pediatric Airway Considerations</vt:lpstr>
      <vt:lpstr>Airway Assessment (1 of 5)</vt:lpstr>
      <vt:lpstr>Airway Assessment (2 of 5)</vt:lpstr>
      <vt:lpstr>Airway Assessment (3 of 5)</vt:lpstr>
      <vt:lpstr>Airway Assessment (4 of 5)</vt:lpstr>
      <vt:lpstr>Airway Assessment (5 of 5)</vt:lpstr>
      <vt:lpstr>Airway Obstruction (1 of 2)</vt:lpstr>
      <vt:lpstr>Airway Obstruction (2 of 2)</vt:lpstr>
      <vt:lpstr>Airway Trauma (1 of 2)</vt:lpstr>
      <vt:lpstr>Airway Trauma (2 of 2)</vt:lpstr>
      <vt:lpstr>Inhalation Injuries of the Airway</vt:lpstr>
      <vt:lpstr>Διαφάνεια 15</vt:lpstr>
      <vt:lpstr>Διαφάνεια 16</vt:lpstr>
      <vt:lpstr>Διαφάνεια 17</vt:lpstr>
      <vt:lpstr>Διαφάνεια 18</vt:lpstr>
      <vt:lpstr>Διαφάνεια 19</vt:lpstr>
      <vt:lpstr>FBAO - Choking: Algorithm</vt:lpstr>
      <vt:lpstr>FBAO - Choking: Algorithm</vt:lpstr>
      <vt:lpstr>FBAO - Choking: Algorithm</vt:lpstr>
      <vt:lpstr>FBAO - Choking: severe obstruction</vt:lpstr>
      <vt:lpstr>FBAO - Choking: Algorithm</vt:lpstr>
      <vt:lpstr>Indications for Intubation</vt:lpstr>
      <vt:lpstr>Failure to protect or maintain airway</vt:lpstr>
      <vt:lpstr>Failure to Ventilate</vt:lpstr>
      <vt:lpstr>Failure to Oxygenate</vt:lpstr>
      <vt:lpstr>Therapy is required that mandates intubation</vt:lpstr>
      <vt:lpstr>Evaluating the airway</vt:lpstr>
      <vt:lpstr>Neck Mobility</vt:lpstr>
      <vt:lpstr>Bag Valve Mask</vt:lpstr>
      <vt:lpstr>Bag Valve Mask </vt:lpstr>
      <vt:lpstr>Διαφάνεια 34</vt:lpstr>
      <vt:lpstr>Single-operator BVM</vt:lpstr>
      <vt:lpstr>Bag Valve Mask </vt:lpstr>
      <vt:lpstr>BVM Assessment</vt:lpstr>
      <vt:lpstr>MOANS*</vt:lpstr>
      <vt:lpstr>Bag Valve Mask</vt:lpstr>
      <vt:lpstr>Adjuncts</vt:lpstr>
      <vt:lpstr>BVM adjuncts</vt:lpstr>
      <vt:lpstr>Difficult to Bag Valve Mask</vt:lpstr>
      <vt:lpstr>Lemon Law*</vt:lpstr>
      <vt:lpstr>Look Externally</vt:lpstr>
      <vt:lpstr>Dentition</vt:lpstr>
      <vt:lpstr>Evaluate the 3-3-2 Rule</vt:lpstr>
      <vt:lpstr>Evaluate the 3-3-2 Rule</vt:lpstr>
      <vt:lpstr>Evaluate the 3-3-2 Rule</vt:lpstr>
      <vt:lpstr>3-3-2 rule not met, anticipate challenging anatomy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management Foreign body obstruction </dc:title>
  <dc:creator>anaisth4</dc:creator>
  <cp:lastModifiedBy>anaisth4</cp:lastModifiedBy>
  <cp:revision>1</cp:revision>
  <dcterms:modified xsi:type="dcterms:W3CDTF">2019-05-14T10:40:56Z</dcterms:modified>
</cp:coreProperties>
</file>