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71" r:id="rId2"/>
    <p:sldId id="272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EBDDC3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9B036-BF53-4E47-A1A1-6732DEA48ECB}" type="slidenum">
              <a:rPr lang="el-GR" smtClean="0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392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46865-8F17-4792-A7F2-54FBDFA697E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79253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ACE97-6B82-42B8-AAE3-E3ED19A7E89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706556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/>
          </a:bodyPr>
          <a:lstStyle/>
          <a:p>
            <a:pPr lvl="0"/>
            <a:endParaRPr lang="el-GR" noProof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3CECD-46BB-4FFD-95AF-178526B514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5860791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2E23B-5ABB-4D1B-BC21-752F57B4E49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5278879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775F55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775F5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47E67-1DAD-4501-B970-69B10E524940}" type="slidenum">
              <a:rPr lang="el-G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48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832D7-80CF-4B4A-88DD-AE5486C006B3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9867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9BA2C-8384-4DFD-A015-7456BEDAD83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25869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775F55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775F55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910EF-21E7-4CD9-ACF4-F5B6CCD7DB8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8095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ACEF0-7A8B-45B4-B5D6-1C21F12A503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71497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73C3-77FF-4DC3-B1B5-CF658824DF61}" type="slidenum">
              <a:rPr lang="el-GR" smtClean="0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900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163B5-F88C-4610-B34E-1EF2BE11781A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27214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7995F-50AF-431A-B1FF-9F912990FF8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80108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775F55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775F5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47E67-1DAD-4501-B970-69B10E524940}" type="slidenum">
              <a:rPr lang="el-G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55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47E67-1DAD-4501-B970-69B10E524940}" type="slidenum">
              <a:rPr lang="el-G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latin typeface="Arial" charset="0"/>
              <a:cs typeface="Arial" charset="0"/>
            </a:endParaRPr>
          </a:p>
        </p:txBody>
      </p:sp>
      <p:pic>
        <p:nvPicPr>
          <p:cNvPr id="6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6072206"/>
            <a:ext cx="1581685" cy="553393"/>
          </a:xfrm>
          <a:prstGeom prst="rect">
            <a:avLst/>
          </a:prstGeom>
        </p:spPr>
      </p:pic>
      <p:pic>
        <p:nvPicPr>
          <p:cNvPr id="10" name="9 - Εικόνα" descr="Περιγραφή: Λογότυπο-Κεντρικό Μητρώο Ελληνικών Ανοικτών Μαθημάτω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128588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928662" y="3176598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Ενότητα 1: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Διαπολιτισμική Εκπαίδευση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Εισαγωγικοί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Προβληματισμοί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Διδάσκων: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Χρήστος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Γκόβαρης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Τμήμα: Παιδαγωγικό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Δημοτικής Εκπαίδευσης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71472" y="150017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Διαπολιτισμική Εκπαίδευση – Θεωρία και Πράξη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789" y="0"/>
            <a:ext cx="497197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18 - Εικόνα" descr="Περιγραφή: 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5786454"/>
            <a:ext cx="450290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- Εικόνα" descr="Περιγραφή: Λογότυπο GUnet.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5857916"/>
            <a:ext cx="1478993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001000" cy="1216025"/>
          </a:xfrm>
        </p:spPr>
        <p:txBody>
          <a:bodyPr/>
          <a:lstStyle/>
          <a:p>
            <a:pPr eaLnBrk="1" hangingPunct="1"/>
            <a:r>
              <a:rPr lang="el-GR" altLang="el-GR" sz="2800" b="1" smtClean="0">
                <a:latin typeface="Arial" charset="0"/>
              </a:rPr>
              <a:t>Ομιλούμενη γλώσσα στο σπίτι και επιδόσεις (Πηγή:</a:t>
            </a:r>
            <a:r>
              <a:rPr lang="en-US" altLang="el-GR" sz="2800" b="1" smtClean="0">
                <a:latin typeface="Arial" charset="0"/>
              </a:rPr>
              <a:t>PISA 2006, Vol. 2:Data)</a:t>
            </a:r>
            <a:endParaRPr lang="el-GR" altLang="el-GR" sz="2800" b="1" smtClean="0">
              <a:latin typeface="Arial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108950" cy="4267200"/>
          </a:xfrm>
        </p:spPr>
        <p:txBody>
          <a:bodyPr/>
          <a:lstStyle/>
          <a:p>
            <a:pPr algn="just" eaLnBrk="1" hangingPunct="1"/>
            <a:r>
              <a:rPr lang="el-GR" altLang="el-GR" sz="2600" smtClean="0">
                <a:latin typeface="Arial" charset="0"/>
              </a:rPr>
              <a:t>3,4% των ερωτηθέντων δήλωσαν ότι ομιλούν άλλη γλώσσα στο σπίτι</a:t>
            </a:r>
          </a:p>
          <a:p>
            <a:pPr eaLnBrk="1" hangingPunct="1"/>
            <a:endParaRPr lang="el-GR" altLang="el-GR" sz="26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l-GR" altLang="el-GR" sz="2600" smtClean="0">
              <a:latin typeface="Arial" charset="0"/>
            </a:endParaRPr>
          </a:p>
          <a:p>
            <a:pPr eaLnBrk="1" hangingPunct="1"/>
            <a:endParaRPr lang="el-GR" altLang="el-GR" sz="2600" smtClean="0">
              <a:latin typeface="Arial" charset="0"/>
            </a:endParaRPr>
          </a:p>
        </p:txBody>
      </p:sp>
      <p:graphicFrame>
        <p:nvGraphicFramePr>
          <p:cNvPr id="46104" name="Group 24"/>
          <p:cNvGraphicFramePr>
            <a:graphicFrameLocks noGrp="1"/>
          </p:cNvGraphicFramePr>
          <p:nvPr>
            <p:ph sz="half" idx="2"/>
          </p:nvPr>
        </p:nvGraphicFramePr>
        <p:xfrm>
          <a:off x="1403350" y="2924175"/>
          <a:ext cx="7164388" cy="2232025"/>
        </p:xfrm>
        <a:graphic>
          <a:graphicData uri="http://schemas.openxmlformats.org/drawingml/2006/table">
            <a:tbl>
              <a:tblPr/>
              <a:tblGrid>
                <a:gridCol w="2387600"/>
                <a:gridCol w="2389188"/>
                <a:gridCol w="2387600"/>
              </a:tblGrid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Γλώσσα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Μαθηματικά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Φ. Επιστήμες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09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392 (-71)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408 (-56)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398 (-80)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923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 b="1" smtClean="0">
                <a:latin typeface="Arial" charset="0"/>
              </a:rPr>
              <a:t>Επιδόσεις 1</a:t>
            </a:r>
            <a:r>
              <a:rPr lang="el-GR" altLang="el-GR" sz="2400" b="1" baseline="30000" smtClean="0">
                <a:latin typeface="Arial" charset="0"/>
              </a:rPr>
              <a:t>ης</a:t>
            </a:r>
            <a:r>
              <a:rPr lang="el-GR" altLang="el-GR" sz="2400" b="1" smtClean="0">
                <a:latin typeface="Arial" charset="0"/>
              </a:rPr>
              <a:t> και 2</a:t>
            </a:r>
            <a:r>
              <a:rPr lang="el-GR" altLang="el-GR" sz="2400" b="1" baseline="30000" smtClean="0">
                <a:latin typeface="Arial" charset="0"/>
              </a:rPr>
              <a:t>ης</a:t>
            </a:r>
            <a:r>
              <a:rPr lang="el-GR" altLang="el-GR" sz="2400" b="1" smtClean="0">
                <a:latin typeface="Arial" charset="0"/>
              </a:rPr>
              <a:t> γενιάς (Πηγή: </a:t>
            </a:r>
            <a:r>
              <a:rPr lang="en-US" altLang="el-GR" sz="2400" b="1" smtClean="0">
                <a:latin typeface="Arial" charset="0"/>
              </a:rPr>
              <a:t>K. Schreiner 2007)</a:t>
            </a:r>
            <a:endParaRPr lang="el-GR" altLang="el-GR" sz="2400" b="1" smtClean="0">
              <a:latin typeface="Arial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600" smtClean="0">
                <a:latin typeface="Arial" charset="0"/>
              </a:rPr>
              <a:t>Γλώσσα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sz="26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l-GR" altLang="el-GR" sz="2600" smtClean="0">
              <a:latin typeface="Arial" charset="0"/>
            </a:endParaRPr>
          </a:p>
        </p:txBody>
      </p:sp>
      <p:graphicFrame>
        <p:nvGraphicFramePr>
          <p:cNvPr id="50204" name="Group 28"/>
          <p:cNvGraphicFramePr>
            <a:graphicFrameLocks noGrp="1"/>
          </p:cNvGraphicFramePr>
          <p:nvPr>
            <p:ph sz="half" idx="2"/>
          </p:nvPr>
        </p:nvGraphicFramePr>
        <p:xfrm>
          <a:off x="1403350" y="2349500"/>
          <a:ext cx="7164388" cy="3362326"/>
        </p:xfrm>
        <a:graphic>
          <a:graphicData uri="http://schemas.openxmlformats.org/drawingml/2006/table">
            <a:tbl>
              <a:tblPr/>
              <a:tblGrid>
                <a:gridCol w="3889375"/>
                <a:gridCol w="3275013"/>
              </a:tblGrid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Γηγενείς Μαθητές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l-GR" sz="2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ης</a:t>
                      </a: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Γενιάς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414 (6,4%)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l-GR" sz="2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ης</a:t>
                      </a: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Γενιάς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443 (1.2%)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5880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b="1" dirty="0" smtClean="0">
                <a:latin typeface="+mn-lt"/>
              </a:rPr>
              <a:t>Ευρήματα για τους μαθητές με μεταναστευτικό υπόβαθρο στην Ελλάδα: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el-GR" altLang="el-GR" sz="2600" smtClean="0"/>
          </a:p>
          <a:p>
            <a:pPr algn="just" eaLnBrk="1" hangingPunct="1">
              <a:lnSpc>
                <a:spcPct val="90000"/>
              </a:lnSpc>
            </a:pPr>
            <a:endParaRPr lang="el-GR" altLang="el-GR" sz="26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2600" smtClean="0"/>
          </a:p>
          <a:p>
            <a:pPr algn="just" eaLnBrk="1" hangingPunct="1">
              <a:lnSpc>
                <a:spcPct val="90000"/>
              </a:lnSpc>
            </a:pPr>
            <a:r>
              <a:rPr lang="el-GR" altLang="el-GR" sz="2600" smtClean="0"/>
              <a:t>Στην Ελλάδα οι μετανάστες μαθητές επισκέπτονται σχολεία στα οποία παρατηρείται σημαντική έλλειψη πόρων και μέσων διδασκαλίας (σύμφωνα με τις δηλώσεις διευθυντών).</a:t>
            </a:r>
          </a:p>
        </p:txBody>
      </p:sp>
    </p:spTree>
    <p:extLst>
      <p:ext uri="{BB962C8B-B14F-4D97-AF65-F5344CB8AC3E}">
        <p14:creationId xmlns:p14="http://schemas.microsoft.com/office/powerpoint/2010/main" xmlns="" val="1289041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b="1" smtClean="0"/>
              <a:t>Σύνοψη: Προκλήσεις </a:t>
            </a:r>
            <a:r>
              <a:rPr lang="el-GR" altLang="el-GR" sz="4000" b="1" dirty="0" smtClean="0"/>
              <a:t>στο σημερινό </a:t>
            </a:r>
            <a:r>
              <a:rPr lang="el-GR" altLang="el-GR" sz="4000" b="1" i="1" dirty="0" smtClean="0"/>
              <a:t>πολυπολιτισμικό</a:t>
            </a:r>
            <a:r>
              <a:rPr lang="el-GR" altLang="el-GR" sz="4000" b="1" dirty="0" smtClean="0"/>
              <a:t> σχολείο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b="1" dirty="0" smtClean="0"/>
              <a:t>Θεσμικός στιγματισμός</a:t>
            </a:r>
            <a:r>
              <a:rPr lang="en-US" altLang="el-GR" sz="2800" b="1" dirty="0" smtClean="0"/>
              <a:t> </a:t>
            </a:r>
            <a:r>
              <a:rPr lang="el-GR" altLang="el-GR" sz="2800" dirty="0" smtClean="0"/>
              <a:t>(… και ως αποτέλεσμα  του αφομοιωτικού μοντέλου)</a:t>
            </a:r>
          </a:p>
          <a:p>
            <a:endParaRPr lang="el-GR" altLang="el-GR" sz="2800" dirty="0" smtClean="0"/>
          </a:p>
          <a:p>
            <a:r>
              <a:rPr lang="el-GR" altLang="el-GR" sz="2800" b="1" dirty="0" smtClean="0"/>
              <a:t>Προκαταλήψεις / Στερεότυπα </a:t>
            </a:r>
            <a:r>
              <a:rPr lang="el-GR" altLang="el-GR" sz="2800" dirty="0" smtClean="0"/>
              <a:t>(…και ως αποτέλεσμα των διαδικασιών </a:t>
            </a:r>
            <a:r>
              <a:rPr lang="el-GR" altLang="el-GR" sz="2800" i="1" dirty="0" err="1" smtClean="0"/>
              <a:t>εθνοτικοποίησης</a:t>
            </a:r>
            <a:r>
              <a:rPr lang="el-GR" altLang="el-GR" sz="2800" i="1" dirty="0" smtClean="0"/>
              <a:t>)</a:t>
            </a:r>
          </a:p>
          <a:p>
            <a:endParaRPr lang="el-GR" altLang="el-GR" sz="2800" i="1" dirty="0" smtClean="0"/>
          </a:p>
          <a:p>
            <a:r>
              <a:rPr lang="el-GR" altLang="el-GR" sz="2800" b="1" dirty="0" smtClean="0"/>
              <a:t>Χαμηλές σχολικές επιδόσεις </a:t>
            </a:r>
            <a:r>
              <a:rPr lang="el-GR" altLang="el-GR" sz="2800" dirty="0" smtClean="0"/>
              <a:t>(…και ως αποτέλεσμα μιας </a:t>
            </a:r>
            <a:r>
              <a:rPr lang="el-GR" altLang="el-GR" sz="2800" i="1" dirty="0" smtClean="0"/>
              <a:t>αδιάφορης</a:t>
            </a:r>
            <a:r>
              <a:rPr lang="el-GR" altLang="el-GR" sz="2800" dirty="0" smtClean="0"/>
              <a:t> αντιμετώπισης των </a:t>
            </a:r>
            <a:r>
              <a:rPr lang="el-GR" altLang="el-GR" sz="2800" i="1" dirty="0" smtClean="0"/>
              <a:t>πολιτισμικών διαφορών</a:t>
            </a:r>
            <a:r>
              <a:rPr lang="el-GR" altLang="el-GR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365627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400" b="1" i="1" dirty="0" smtClean="0"/>
              <a:t>Στόχος:</a:t>
            </a:r>
            <a:r>
              <a:rPr lang="el-GR" altLang="el-GR" sz="3400" i="1" dirty="0" smtClean="0"/>
              <a:t> Διαπολιτισμική Κοινωνία</a:t>
            </a:r>
            <a:r>
              <a:rPr lang="en-US" altLang="el-GR" sz="3400" i="1" dirty="0" smtClean="0"/>
              <a:t> (Page)</a:t>
            </a:r>
            <a:endParaRPr lang="el-GR" altLang="el-GR" sz="3400" i="1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altLang="el-GR" smtClean="0"/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539750" y="1628775"/>
            <a:ext cx="8064500" cy="4464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400">
                <a:solidFill>
                  <a:prstClr val="black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3348038" y="1916113"/>
            <a:ext cx="1223962" cy="230505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400">
                <a:solidFill>
                  <a:prstClr val="black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4067175" y="2133600"/>
            <a:ext cx="1225550" cy="2232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400">
                <a:solidFill>
                  <a:prstClr val="black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2916238" y="3644900"/>
            <a:ext cx="2087562" cy="12239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400">
                <a:solidFill>
                  <a:prstClr val="black"/>
                </a:solidFill>
                <a:latin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5865304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 b="1" dirty="0" smtClean="0"/>
              <a:t>Διαπολιτισμική Κοινωνία και Κοινωνική Ένταξη (</a:t>
            </a:r>
            <a:r>
              <a:rPr lang="en-US" altLang="el-GR" sz="2000" b="1" dirty="0" err="1" smtClean="0"/>
              <a:t>Anhut</a:t>
            </a:r>
            <a:r>
              <a:rPr lang="en-US" altLang="el-GR" sz="2000" b="1" dirty="0" smtClean="0"/>
              <a:t>/</a:t>
            </a:r>
            <a:r>
              <a:rPr lang="en-US" altLang="el-GR" sz="2000" b="1" dirty="0" err="1" smtClean="0"/>
              <a:t>Heitmeyer</a:t>
            </a:r>
            <a:r>
              <a:rPr lang="en-US" altLang="el-GR" sz="2000" b="1" smtClean="0"/>
              <a:t> 2005)</a:t>
            </a:r>
            <a:endParaRPr lang="el-GR" altLang="el-GR" sz="2000" b="1" dirty="0" smtClean="0"/>
          </a:p>
        </p:txBody>
      </p:sp>
      <p:graphicFrame>
        <p:nvGraphicFramePr>
          <p:cNvPr id="33863" name="Group 7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901496947"/>
              </p:ext>
            </p:extLst>
          </p:nvPr>
        </p:nvGraphicFramePr>
        <p:xfrm>
          <a:off x="468313" y="981075"/>
          <a:ext cx="8229600" cy="5976317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152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Διαστάσεις: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Ατομική-λειτουργική συστημική ένταξη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Επικοινωνιακή διαδραστική ένταξη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Πολιτισμική ένταξη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Περιεχόμενο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Συμμετοχή στα υλικά και πολιτισμικά αγαθά μιας κοινωνίας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Εξισορρόπηση συγκρουόμενων συμφερόντων χωρίς να θίγεται η ακεραιότητα του προσώπου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Οικοδόμηση συναισθηματικών σχέσεων μεταξύ προσώπων με στόχο την αυτοπραγμάτωση και την κοινωνικοσυναι-σθηματική στήριξη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Κριτήρια αξιολόγησης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Πρόσβαση στα κοιν. συστήματα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Ευκαιρίες συμμετοχής στα κοινά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Αναγνώριση της προσωπικής ταυτότητας από τον κοινωνικό περίγυρο.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Μορφές αναγνώρισης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Αναγνώριση της </a:t>
                      </a:r>
                      <a:r>
                        <a:rPr kumimoji="0" lang="el-G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θέσης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Ηθική αναγνώριση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Συναισθηματική αναγνώριση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5293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1802" y="4143380"/>
            <a:ext cx="5286412" cy="107157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Επεξεργασία: </a:t>
            </a:r>
            <a:r>
              <a:rPr lang="el-GR" sz="2400" dirty="0" err="1" smtClean="0"/>
              <a:t>Μεταξιώτης</a:t>
            </a:r>
            <a:r>
              <a:rPr lang="el-GR" sz="2400" dirty="0" smtClean="0"/>
              <a:t> Γιώργος</a:t>
            </a:r>
            <a:endParaRPr lang="en-US" sz="2400" dirty="0"/>
          </a:p>
        </p:txBody>
      </p:sp>
      <p:pic>
        <p:nvPicPr>
          <p:cNvPr id="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977" y="5952855"/>
            <a:ext cx="1581685" cy="553393"/>
          </a:xfrm>
          <a:prstGeom prst="rect">
            <a:avLst/>
          </a:prstGeom>
        </p:spPr>
      </p:pic>
      <p:pic>
        <p:nvPicPr>
          <p:cNvPr id="5" name="Picture 4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2662" y="5858176"/>
            <a:ext cx="3240360" cy="771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Άδειες Χρήσης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endParaRPr lang="en-US" sz="2800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4856807"/>
            <a:ext cx="1581685" cy="55339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B086-5058-4351-A36C-FAEAC888A0A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Θεσσαλίας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n-US" sz="2400" dirty="0"/>
          </a:p>
        </p:txBody>
      </p:sp>
      <p:pic>
        <p:nvPicPr>
          <p:cNvPr id="4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76" y="5087112"/>
            <a:ext cx="6480048" cy="154228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B086-5058-4351-A36C-FAEAC888A0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Διαπολιτισμική</a:t>
            </a:r>
            <a:r>
              <a:rPr lang="en-US" altLang="el-GR" b="1" dirty="0" smtClean="0"/>
              <a:t> </a:t>
            </a:r>
            <a:r>
              <a:rPr lang="el-GR" altLang="el-GR" b="1" dirty="0" smtClean="0"/>
              <a:t>Παιδαγωγική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/>
            <a:r>
              <a:rPr lang="el-GR" altLang="el-GR" sz="2400" dirty="0" smtClean="0"/>
              <a:t>Ποια είναι η </a:t>
            </a:r>
            <a:r>
              <a:rPr lang="el-GR" altLang="el-GR" sz="2400" i="1" dirty="0" smtClean="0"/>
              <a:t>παιδαγωγική πρόκληση</a:t>
            </a:r>
            <a:r>
              <a:rPr lang="en-US" altLang="el-GR" sz="2400" i="1" dirty="0" smtClean="0"/>
              <a:t> </a:t>
            </a:r>
            <a:r>
              <a:rPr lang="el-GR" altLang="el-GR" sz="2400" dirty="0" smtClean="0"/>
              <a:t>της </a:t>
            </a:r>
            <a:r>
              <a:rPr lang="el-GR" altLang="el-GR" sz="2400" i="1" dirty="0" smtClean="0"/>
              <a:t>πολυπολιτισμικής κοινωνίας;</a:t>
            </a:r>
          </a:p>
          <a:p>
            <a:pPr marL="514350" indent="-514350" eaLnBrk="1" hangingPunct="1"/>
            <a:r>
              <a:rPr lang="el-GR" altLang="el-GR" sz="2400" dirty="0" smtClean="0"/>
              <a:t>Ποιες </a:t>
            </a:r>
            <a:r>
              <a:rPr lang="el-GR" altLang="el-GR" sz="2400" i="1" dirty="0" smtClean="0"/>
              <a:t>προσεγγίσεις</a:t>
            </a:r>
            <a:r>
              <a:rPr lang="el-GR" altLang="el-GR" sz="2400" dirty="0" smtClean="0"/>
              <a:t> έχουν αναπτυχθεί μέχρι σήμερα;</a:t>
            </a:r>
          </a:p>
          <a:p>
            <a:pPr marL="514350" indent="-514350" eaLnBrk="1" hangingPunct="1"/>
            <a:r>
              <a:rPr lang="el-GR" altLang="el-GR" sz="2400" dirty="0" smtClean="0"/>
              <a:t>Η </a:t>
            </a:r>
            <a:r>
              <a:rPr lang="el-GR" altLang="el-GR" sz="2400" i="1" dirty="0" smtClean="0"/>
              <a:t>Διαπολιτισμική Παιδαγωγική </a:t>
            </a:r>
            <a:r>
              <a:rPr lang="el-GR" altLang="el-GR" sz="2400" dirty="0" smtClean="0"/>
              <a:t>ως Πεδίο Λόγου</a:t>
            </a:r>
          </a:p>
          <a:p>
            <a:pPr marL="514350" indent="-514350" eaLnBrk="1" hangingPunct="1"/>
            <a:r>
              <a:rPr lang="el-GR" altLang="el-GR" sz="2400" i="1" dirty="0" smtClean="0"/>
              <a:t>Κοινωνική Θεωρία </a:t>
            </a:r>
            <a:r>
              <a:rPr lang="el-GR" altLang="el-GR" sz="2400" dirty="0" smtClean="0"/>
              <a:t>και  </a:t>
            </a:r>
            <a:r>
              <a:rPr lang="el-GR" altLang="el-GR" sz="2400" i="1" dirty="0" smtClean="0"/>
              <a:t>Διαπολιτισμική Παιδαγωγική </a:t>
            </a:r>
          </a:p>
          <a:p>
            <a:pPr marL="514350" indent="-514350" eaLnBrk="1" hangingPunct="1"/>
            <a:r>
              <a:rPr lang="el-GR" altLang="el-GR" sz="2400" i="1" dirty="0" smtClean="0"/>
              <a:t>Θεωρία της Παιδείας </a:t>
            </a:r>
            <a:r>
              <a:rPr lang="el-GR" altLang="el-GR" sz="2400" dirty="0" smtClean="0"/>
              <a:t>και </a:t>
            </a:r>
            <a:r>
              <a:rPr lang="el-GR" altLang="el-GR" sz="2400" i="1" dirty="0" smtClean="0"/>
              <a:t>Διαπολιτισμική Παιδαγωγική </a:t>
            </a:r>
            <a:endParaRPr lang="el-GR" altLang="el-GR" sz="2400" i="1" dirty="0" smtClean="0">
              <a:latin typeface="Arial" charset="0"/>
            </a:endParaRPr>
          </a:p>
          <a:p>
            <a:pPr marL="514350" indent="-514350" eaLnBrk="1" hangingPunct="1"/>
            <a:r>
              <a:rPr lang="el-GR" altLang="el-GR" sz="2400" dirty="0" smtClean="0"/>
              <a:t>Η κατάσταση στην Ελλάδα</a:t>
            </a:r>
            <a:r>
              <a:rPr lang="el-GR" altLang="el-GR" sz="2400" dirty="0" smtClean="0">
                <a:latin typeface="Arial" charset="0"/>
              </a:rPr>
              <a:t> </a:t>
            </a:r>
          </a:p>
          <a:p>
            <a:pPr marL="514350" indent="-514350" eaLnBrk="1" hangingPunct="1"/>
            <a:r>
              <a:rPr lang="el-GR" altLang="el-GR" sz="2400" dirty="0" smtClean="0"/>
              <a:t>Παιδαγωγική ανάπτυξη του σχολείου σε περιβάλλον πολιτισμικού και γλωσσικού πλουραλισμού</a:t>
            </a:r>
          </a:p>
        </p:txBody>
      </p:sp>
    </p:spTree>
    <p:extLst>
      <p:ext uri="{BB962C8B-B14F-4D97-AF65-F5344CB8AC3E}">
        <p14:creationId xmlns:p14="http://schemas.microsoft.com/office/powerpoint/2010/main" xmlns="" val="7191064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Πολυπολιτισμική Κοινωνία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l-GR" altLang="el-GR" dirty="0" smtClean="0"/>
          </a:p>
          <a:p>
            <a:pPr marL="0" indent="0" eaLnBrk="1" hangingPunct="1">
              <a:buNone/>
            </a:pPr>
            <a:r>
              <a:rPr lang="el-GR" altLang="el-GR" b="1" dirty="0" smtClean="0"/>
              <a:t>Χρήσεις του όρου:</a:t>
            </a:r>
          </a:p>
          <a:p>
            <a:pPr eaLnBrk="1" hangingPunct="1"/>
            <a:endParaRPr lang="el-GR" altLang="el-GR" dirty="0"/>
          </a:p>
          <a:p>
            <a:pPr eaLnBrk="1" hangingPunct="1"/>
            <a:r>
              <a:rPr lang="el-GR" altLang="el-GR" dirty="0" smtClean="0"/>
              <a:t>Περιγραφική</a:t>
            </a:r>
          </a:p>
          <a:p>
            <a:pPr eaLnBrk="1" hangingPunct="1"/>
            <a:endParaRPr lang="el-GR" altLang="el-GR" dirty="0" smtClean="0"/>
          </a:p>
          <a:p>
            <a:pPr eaLnBrk="1" hangingPunct="1"/>
            <a:r>
              <a:rPr lang="el-GR" altLang="el-GR" dirty="0" smtClean="0"/>
              <a:t>Κανονιστική </a:t>
            </a:r>
          </a:p>
        </p:txBody>
      </p:sp>
    </p:spTree>
    <p:extLst>
      <p:ext uri="{BB962C8B-B14F-4D97-AF65-F5344CB8AC3E}">
        <p14:creationId xmlns:p14="http://schemas.microsoft.com/office/powerpoint/2010/main" xmlns="" val="3053905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400" b="1" i="1" dirty="0" smtClean="0"/>
              <a:t>«Πολυπολιτισμική Κοινωνία» (</a:t>
            </a:r>
            <a:r>
              <a:rPr lang="en-US" altLang="el-GR" sz="3400" b="1" i="1" dirty="0" smtClean="0"/>
              <a:t>Page)</a:t>
            </a:r>
            <a:endParaRPr lang="el-GR" altLang="el-GR" sz="3400" b="1" i="1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339966"/>
          </a:solidFill>
        </p:spPr>
        <p:txBody>
          <a:bodyPr/>
          <a:lstStyle/>
          <a:p>
            <a:pPr eaLnBrk="1" hangingPunct="1"/>
            <a:endParaRPr lang="el-GR" altLang="el-GR" smtClean="0"/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1042988" y="2205038"/>
            <a:ext cx="7489825" cy="3529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400">
                <a:solidFill>
                  <a:prstClr val="black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 flipH="1">
            <a:off x="611188" y="1484313"/>
            <a:ext cx="1873250" cy="13684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400">
                <a:solidFill>
                  <a:prstClr val="black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7164388" y="1628775"/>
            <a:ext cx="1008062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400">
                <a:solidFill>
                  <a:prstClr val="black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1331913" y="4724400"/>
            <a:ext cx="1655762" cy="1131888"/>
          </a:xfrm>
          <a:prstGeom prst="ellipse">
            <a:avLst/>
          </a:prstGeom>
          <a:solidFill>
            <a:srgbClr val="FFFF00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400">
                <a:solidFill>
                  <a:prstClr val="black"/>
                </a:solidFill>
                <a:latin typeface="Arial" charset="0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402000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 rev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l-GR" altLang="el-GR" sz="3200" b="1" dirty="0" smtClean="0"/>
              <a:t>Πρόκληση: Κοινωνικός στιγματισμός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endParaRPr lang="el-GR" altLang="el-GR" b="1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 eaLnBrk="1" hangingPunct="1"/>
            <a:r>
              <a:rPr lang="el-GR" altLang="el-GR" sz="2400" smtClean="0"/>
              <a:t>Ατομικός στιγματισμός (π.χ προκαταλήψεις)</a:t>
            </a:r>
          </a:p>
          <a:p>
            <a:pPr marL="990600" lvl="1" indent="-533400" eaLnBrk="1" hangingPunct="1"/>
            <a:r>
              <a:rPr lang="el-GR" altLang="el-GR" sz="2400" smtClean="0"/>
              <a:t>Στιγματισμός ως ομαδική πράξη (επίπεδο δι-ομαδικών σχέσεων)</a:t>
            </a:r>
          </a:p>
          <a:p>
            <a:pPr marL="990600" lvl="1" indent="-533400" eaLnBrk="1" hangingPunct="1"/>
            <a:r>
              <a:rPr lang="el-GR" altLang="el-GR" sz="2400" smtClean="0"/>
              <a:t>Στιγματισμός ως στοιχείο της καθημερινότητας (π.χ. απόδοση χαρακτηριστικών)</a:t>
            </a:r>
          </a:p>
          <a:p>
            <a:pPr marL="990600" lvl="1" indent="-533400" eaLnBrk="1" hangingPunct="1"/>
            <a:r>
              <a:rPr lang="el-GR" altLang="el-GR" sz="2400" smtClean="0"/>
              <a:t>Νόμιμος στιγματισμός (π.χ. νομικοί διαχωρισμοί)</a:t>
            </a:r>
          </a:p>
          <a:p>
            <a:pPr marL="990600" lvl="1" indent="-533400" eaLnBrk="1" hangingPunct="1"/>
            <a:r>
              <a:rPr lang="el-GR" altLang="el-GR" sz="2400" smtClean="0"/>
              <a:t>Στιγματισμός ως αποτέλεσμα της οργάνωσης / των οργανωτικών δομών (π.χ. άνιση μεταχείριση εξαιτίας κανονιστικών προσδοκιών, όπως γλωσσική ικανότητα, υγεία κ.α)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l-GR" altLang="el-GR" sz="2400" smtClean="0"/>
              <a:t> </a:t>
            </a:r>
            <a:r>
              <a:rPr lang="el-GR" altLang="el-GR" sz="1800" smtClean="0"/>
              <a:t>(πηγή: </a:t>
            </a:r>
            <a:r>
              <a:rPr lang="en-US" altLang="el-GR" sz="1800" smtClean="0"/>
              <a:t>Hormel / Scherr 2003)</a:t>
            </a:r>
            <a:endParaRPr lang="el-GR" altLang="el-GR" sz="1800" smtClean="0"/>
          </a:p>
        </p:txBody>
      </p:sp>
    </p:spTree>
    <p:extLst>
      <p:ext uri="{BB962C8B-B14F-4D97-AF65-F5344CB8AC3E}">
        <p14:creationId xmlns:p14="http://schemas.microsoft.com/office/powerpoint/2010/main" xmlns="" val="5085270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800" b="1" dirty="0" smtClean="0">
                <a:latin typeface="+mn-lt"/>
              </a:rPr>
              <a:t>Πρόκληση: Σχολικές ανισότητες – Η περίπτωση των σχολικών επιδόσεων μαθητών με μεταναστευτικό υπόβαθρο</a:t>
            </a:r>
          </a:p>
        </p:txBody>
      </p:sp>
      <p:graphicFrame>
        <p:nvGraphicFramePr>
          <p:cNvPr id="18471" name="Group 39"/>
          <p:cNvGraphicFramePr>
            <a:graphicFrameLocks noGrp="1"/>
          </p:cNvGraphicFramePr>
          <p:nvPr>
            <p:ph type="tbl" idx="1"/>
          </p:nvPr>
        </p:nvGraphicFramePr>
        <p:xfrm>
          <a:off x="566738" y="1752600"/>
          <a:ext cx="8001000" cy="4197350"/>
        </p:xfrm>
        <a:graphic>
          <a:graphicData uri="http://schemas.openxmlformats.org/drawingml/2006/table">
            <a:tbl>
              <a:tblPr/>
              <a:tblGrid>
                <a:gridCol w="1628775"/>
                <a:gridCol w="1944687"/>
                <a:gridCol w="2427288"/>
                <a:gridCol w="200025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Φυσικές Επιστήμες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Μαθηματικά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Γλώσσα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461</a:t>
                      </a:r>
                      <a:endParaRPr kumimoji="0" 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447</a:t>
                      </a:r>
                      <a:endParaRPr kumimoji="0" 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473 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(500 OECD)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459 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(498 OECD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460 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(492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OECD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92507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3400" smtClean="0">
                <a:latin typeface="Arial" charset="0"/>
              </a:rPr>
              <a:t>Επιδόσεις μαθητών με μεταναστευτικό υπόβαθρο στην Ελλάδα (2006) </a:t>
            </a:r>
            <a:r>
              <a:rPr lang="el-GR" altLang="el-GR" sz="2400" smtClean="0">
                <a:latin typeface="Arial" charset="0"/>
              </a:rPr>
              <a:t>(Πηγή: </a:t>
            </a:r>
            <a:r>
              <a:rPr lang="en-US" altLang="el-GR" sz="2400" smtClean="0">
                <a:latin typeface="Arial" charset="0"/>
              </a:rPr>
              <a:t>PISA 2006, Vol. 2:Data)</a:t>
            </a:r>
            <a:endParaRPr lang="el-GR" altLang="el-GR" sz="2400" smtClean="0">
              <a:latin typeface="Arial" charset="0"/>
            </a:endParaRPr>
          </a:p>
        </p:txBody>
      </p:sp>
      <p:graphicFrame>
        <p:nvGraphicFramePr>
          <p:cNvPr id="48161" name="Group 33"/>
          <p:cNvGraphicFramePr>
            <a:graphicFrameLocks noGrp="1"/>
          </p:cNvGraphicFramePr>
          <p:nvPr>
            <p:ph type="tbl" idx="1"/>
          </p:nvPr>
        </p:nvGraphicFramePr>
        <p:xfrm>
          <a:off x="566738" y="1752600"/>
          <a:ext cx="8001000" cy="4267200"/>
        </p:xfrm>
        <a:graphic>
          <a:graphicData uri="http://schemas.openxmlformats.org/drawingml/2006/table">
            <a:tbl>
              <a:tblPr/>
              <a:tblGrid>
                <a:gridCol w="1844675"/>
                <a:gridCol w="1873250"/>
                <a:gridCol w="1800225"/>
                <a:gridCol w="2482850"/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Μαθηματικά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Γλώσσα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Φ. Επιστήμες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Γηγενείς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Μετανάστες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418 (-45)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427 (-37)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428 (-50)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0851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593</Words>
  <Application>Microsoft Office PowerPoint</Application>
  <PresentationFormat>Προβολή στην οθόνη (4:3)</PresentationFormat>
  <Paragraphs>135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Διαφάνεια 1</vt:lpstr>
      <vt:lpstr>Άδειες Χρήσης</vt:lpstr>
      <vt:lpstr>Χρηματοδότηση</vt:lpstr>
      <vt:lpstr>Διαπολιτισμική Παιδαγωγική</vt:lpstr>
      <vt:lpstr>Πολυπολιτισμική Κοινωνία</vt:lpstr>
      <vt:lpstr>«Πολυπολιτισμική Κοινωνία» (Page)</vt:lpstr>
      <vt:lpstr>Πρόκληση: Κοινωνικός στιγματισμός </vt:lpstr>
      <vt:lpstr>Πρόκληση: Σχολικές ανισότητες – Η περίπτωση των σχολικών επιδόσεων μαθητών με μεταναστευτικό υπόβαθρο</vt:lpstr>
      <vt:lpstr>Επιδόσεις μαθητών με μεταναστευτικό υπόβαθρο στην Ελλάδα (2006) (Πηγή: PISA 2006, Vol. 2:Data)</vt:lpstr>
      <vt:lpstr>Ομιλούμενη γλώσσα στο σπίτι και επιδόσεις (Πηγή:PISA 2006, Vol. 2:Data)</vt:lpstr>
      <vt:lpstr>Επιδόσεις 1ης και 2ης γενιάς (Πηγή: K. Schreiner 2007)</vt:lpstr>
      <vt:lpstr>Ευρήματα για τους μαθητές με μεταναστευτικό υπόβαθρο στην Ελλάδα:</vt:lpstr>
      <vt:lpstr>Σύνοψη: Προκλήσεις στο σημερινό πολυπολιτισμικό σχολείο</vt:lpstr>
      <vt:lpstr>Στόχος: Διαπολιτισμική Κοινωνία (Page)</vt:lpstr>
      <vt:lpstr>Διαπολιτισμική Κοινωνία και Κοινωνική Ένταξη (Anhut/Heitmeyer 2005)</vt:lpstr>
      <vt:lpstr>Τέλος Ενότητας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ΔΙΑΠΟΛΙΤΙΣΜΙΚΗ ΠΑΙΔΑΓΩΓΙΚΗ ΘΕΩΡΙΑ ΚΑΙ ΠΡΑΞΗ</dc:title>
  <dc:creator>Govaris</dc:creator>
  <cp:lastModifiedBy>gm</cp:lastModifiedBy>
  <cp:revision>10</cp:revision>
  <dcterms:created xsi:type="dcterms:W3CDTF">2013-11-20T19:09:26Z</dcterms:created>
  <dcterms:modified xsi:type="dcterms:W3CDTF">2015-02-24T08:40:58Z</dcterms:modified>
</cp:coreProperties>
</file>