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20"/>
  </p:notesMasterIdLst>
  <p:sldIdLst>
    <p:sldId id="256" r:id="rId2"/>
    <p:sldId id="258" r:id="rId3"/>
    <p:sldId id="270" r:id="rId4"/>
    <p:sldId id="271" r:id="rId5"/>
    <p:sldId id="259" r:id="rId6"/>
    <p:sldId id="273" r:id="rId7"/>
    <p:sldId id="274" r:id="rId8"/>
    <p:sldId id="260" r:id="rId9"/>
    <p:sldId id="266" r:id="rId10"/>
    <p:sldId id="264" r:id="rId11"/>
    <p:sldId id="267" r:id="rId12"/>
    <p:sldId id="269" r:id="rId13"/>
    <p:sldId id="276" r:id="rId14"/>
    <p:sldId id="261" r:id="rId15"/>
    <p:sldId id="277" r:id="rId16"/>
    <p:sldId id="278" r:id="rId17"/>
    <p:sldId id="280" r:id="rId18"/>
    <p:sldId id="262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Μεσαίο στυλ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4CF82-C36F-4558-A042-E4D950973A71}" type="datetimeFigureOut">
              <a:rPr lang="el-GR" smtClean="0"/>
              <a:t>16/10/2018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89C878-B1B7-47F7-B948-D81BC6AC02DB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5BBC208-CFF3-4926-8A24-B9A06BA81375}" type="datetime1">
              <a:rPr lang="el-GR" smtClean="0"/>
              <a:t>16/10/2018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Ορθογώνιο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- Ορθογώνιο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Ορθογώνιο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A692F-85EB-4D36-8CD1-CCE6EF763F55}" type="datetime1">
              <a:rPr lang="el-GR" smtClean="0"/>
              <a:t>16/10/2018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72D2-43B7-4604-A25C-DB9DFD5293D9}" type="datetime1">
              <a:rPr lang="el-GR" smtClean="0"/>
              <a:t>16/10/2018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2E46-03C3-4E6B-ABC7-F1D6CBD2F284}" type="datetime1">
              <a:rPr lang="el-GR" smtClean="0"/>
              <a:t>16/10/2018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69564AC2-345B-42CA-9A04-5F9BB985A832}" type="datetime1">
              <a:rPr lang="el-GR" smtClean="0"/>
              <a:t>16/10/2018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32BF-B6F0-4E11-AC04-B7EB897DBA19}" type="datetime1">
              <a:rPr lang="el-GR" smtClean="0"/>
              <a:t>16/10/2018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62DA-5087-4541-9FE6-C2B5058413D2}" type="datetime1">
              <a:rPr lang="el-GR" smtClean="0"/>
              <a:t>16/10/2018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F82D-5C05-4ABB-A143-E174583BD1F1}" type="datetime1">
              <a:rPr lang="el-GR" smtClean="0"/>
              <a:t>16/10/2018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8F762-CDF6-4F9E-B2B3-8A4D8AE60A0E}" type="datetime1">
              <a:rPr lang="el-GR" smtClean="0"/>
              <a:t>16/10/2018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5" name="4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6E84C-E312-4768-81AD-953EFCAAA87B}" type="datetime1">
              <a:rPr lang="el-GR" smtClean="0"/>
              <a:t>16/10/2018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81D01-54FC-476F-8EEE-ECAC80300B5B}" type="datetime1">
              <a:rPr lang="el-GR" smtClean="0"/>
              <a:t>16/10/2018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BE75E7B-1F81-46F4-A8DF-B9AC0EEDEA03}" type="datetime1">
              <a:rPr lang="el-GR" smtClean="0"/>
              <a:t>16/10/2018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27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Ευθεία γραμμή σύνδεσης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143000" y="2271172"/>
            <a:ext cx="6858000" cy="1157828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el-GR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Άμεσες Ξένες Επενδύσεις: 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</a:br>
            <a:r>
              <a:rPr lang="el-GR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Η περίπτωση της Κίνας</a:t>
            </a:r>
            <a:endParaRPr lang="el-GR" b="1" dirty="0">
              <a:solidFill>
                <a:srgbClr val="0070C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1619672" y="317736"/>
            <a:ext cx="58326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altLang="el-GR" dirty="0">
                <a:solidFill>
                  <a:srgbClr val="002060"/>
                </a:solidFill>
              </a:rPr>
              <a:t>Μάθημα</a:t>
            </a:r>
            <a:r>
              <a:rPr lang="el-GR" altLang="el-GR" b="1" dirty="0">
                <a:solidFill>
                  <a:srgbClr val="002060"/>
                </a:solidFill>
              </a:rPr>
              <a:t>: Ο</a:t>
            </a:r>
            <a:r>
              <a:rPr lang="en-US" altLang="el-GR" b="1" dirty="0">
                <a:solidFill>
                  <a:srgbClr val="002060"/>
                </a:solidFill>
                <a:latin typeface="Calibri" panose="020F0502020204030204" pitchFamily="34" charset="0"/>
              </a:rPr>
              <a:t>IKONOMIKA TH</a:t>
            </a:r>
            <a:r>
              <a:rPr lang="el-GR" altLang="el-GR" b="1" dirty="0">
                <a:solidFill>
                  <a:srgbClr val="002060"/>
                </a:solidFill>
              </a:rPr>
              <a:t>Σ ΑΝΑΠΤΥΞΗΣ </a:t>
            </a:r>
          </a:p>
          <a:p>
            <a:pPr algn="ctr"/>
            <a:r>
              <a:rPr lang="el-GR" altLang="el-GR" b="1" dirty="0">
                <a:solidFill>
                  <a:srgbClr val="002060"/>
                </a:solidFill>
              </a:rPr>
              <a:t>(Αναπτυσσόμενες Χώρες)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076056" y="5157192"/>
            <a:ext cx="3815904" cy="115277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l-GR" sz="1600" b="1" dirty="0">
                <a:latin typeface="Calibri" panose="020F0502020204030204" pitchFamily="34" charset="0"/>
              </a:rPr>
              <a:t>Διάλεξη </a:t>
            </a:r>
            <a:r>
              <a:rPr lang="en-US" altLang="el-GR" sz="1600" b="1" dirty="0">
                <a:latin typeface="Calibri" panose="020F0502020204030204" pitchFamily="34" charset="0"/>
              </a:rPr>
              <a:t>3</a:t>
            </a:r>
            <a:r>
              <a:rPr lang="el-GR" altLang="el-GR" sz="1600" b="1" baseline="30000" dirty="0" smtClean="0">
                <a:latin typeface="Calibri" panose="020F0502020204030204" pitchFamily="34" charset="0"/>
              </a:rPr>
              <a:t>η</a:t>
            </a:r>
            <a:r>
              <a:rPr lang="el-GR" altLang="el-GR" sz="1600" dirty="0">
                <a:latin typeface="Calibri" panose="020F0502020204030204" pitchFamily="34" charset="0"/>
              </a:rPr>
              <a:t>: Δρ. Θεόδωρος Μεταξάς</a:t>
            </a:r>
          </a:p>
          <a:p>
            <a:pPr algn="ctr" eaLnBrk="1" hangingPunct="1"/>
            <a:r>
              <a:rPr lang="el-GR" altLang="el-GR" sz="1600" dirty="0" smtClean="0">
                <a:latin typeface="Calibri" panose="020F0502020204030204" pitchFamily="34" charset="0"/>
              </a:rPr>
              <a:t>Αναπληρωτής </a:t>
            </a:r>
            <a:r>
              <a:rPr lang="el-GR" altLang="el-GR" sz="1600" dirty="0">
                <a:latin typeface="Calibri" panose="020F0502020204030204" pitchFamily="34" charset="0"/>
              </a:rPr>
              <a:t>Καθηγητής, ΤΟΕ, </a:t>
            </a:r>
            <a:r>
              <a:rPr lang="el-GR" altLang="el-GR" sz="1600" dirty="0" smtClean="0">
                <a:latin typeface="Calibri" panose="020F0502020204030204" pitchFamily="34" charset="0"/>
              </a:rPr>
              <a:t>ΠΘ</a:t>
            </a:r>
            <a:endParaRPr lang="en-US" altLang="el-GR" sz="1600" dirty="0" smtClean="0">
              <a:latin typeface="Calibri" panose="020F0502020204030204" pitchFamily="34" charset="0"/>
            </a:endParaRPr>
          </a:p>
          <a:p>
            <a:pPr algn="ctr" eaLnBrk="1" hangingPunct="1"/>
            <a:r>
              <a:rPr lang="el-GR" altLang="el-GR" sz="1600" dirty="0" smtClean="0">
                <a:latin typeface="Calibri" panose="020F0502020204030204" pitchFamily="34" charset="0"/>
              </a:rPr>
              <a:t>Δρ. Πολυξένη Κεχαγιά, Διδάκτωρ ΤΟΕ ΠΘ</a:t>
            </a:r>
            <a:endParaRPr lang="el-GR" altLang="el-GR" sz="16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235670"/>
            <a:ext cx="8784976" cy="6120680"/>
          </a:xfrm>
        </p:spPr>
        <p:txBody>
          <a:bodyPr>
            <a:noAutofit/>
          </a:bodyPr>
          <a:lstStyle/>
          <a:p>
            <a:pPr algn="just"/>
            <a:r>
              <a:rPr lang="el-GR" sz="2800" dirty="0" smtClean="0">
                <a:cs typeface="Times New Roman" pitchFamily="18" charset="0"/>
              </a:rPr>
              <a:t>Για να καταφέρει η κυβέρνηση της Κίνας να προσελκύσει περισσότερες εισροές ΑΞΕ προχώρησε σε δύο μορφές σημαντικών μεταρρυθμίσεων:</a:t>
            </a:r>
          </a:p>
          <a:p>
            <a:pPr marL="788670" lvl="1" indent="-514350" algn="just">
              <a:buClrTx/>
              <a:buFont typeface="+mj-lt"/>
              <a:buAutoNum type="arabicPeriod"/>
            </a:pPr>
            <a:r>
              <a:rPr lang="el-GR" sz="2800" b="1" dirty="0" smtClean="0">
                <a:solidFill>
                  <a:schemeClr val="tx1"/>
                </a:solidFill>
                <a:cs typeface="Times New Roman" pitchFamily="18" charset="0"/>
              </a:rPr>
              <a:t>Κατάργηση</a:t>
            </a:r>
            <a:r>
              <a:rPr lang="el-GR" sz="2800" dirty="0" smtClean="0">
                <a:solidFill>
                  <a:schemeClr val="tx1"/>
                </a:solidFill>
                <a:cs typeface="Times New Roman" pitchFamily="18" charset="0"/>
              </a:rPr>
              <a:t> ειδικών οικονομικών, τεχνολογικών και εμπορικών ζωνών εντός της εγχώριας αγοράς, γεγονός που </a:t>
            </a:r>
            <a:r>
              <a:rPr lang="el-GR" sz="2800" b="1" dirty="0" smtClean="0">
                <a:solidFill>
                  <a:srgbClr val="0070C0"/>
                </a:solidFill>
                <a:cs typeface="Times New Roman" pitchFamily="18" charset="0"/>
              </a:rPr>
              <a:t>συνέβαλε στην ενίσχυση της οικονομικής δραστηριότητας και στη βελτίωση των υποδομών </a:t>
            </a:r>
            <a:r>
              <a:rPr lang="el-GR" sz="2800" dirty="0" smtClean="0">
                <a:solidFill>
                  <a:schemeClr val="tx1"/>
                </a:solidFill>
                <a:cs typeface="Times New Roman" pitchFamily="18" charset="0"/>
              </a:rPr>
              <a:t>(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</a:rPr>
              <a:t>Zhao &amp; Zhang, 2007</a:t>
            </a:r>
            <a:r>
              <a:rPr lang="el-GR" sz="2800" dirty="0" smtClean="0">
                <a:solidFill>
                  <a:schemeClr val="tx1"/>
                </a:solidFill>
                <a:cs typeface="Times New Roman" pitchFamily="18" charset="0"/>
              </a:rPr>
              <a:t>). </a:t>
            </a:r>
            <a:endParaRPr lang="en-US" sz="28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788670" lvl="1" indent="-514350" algn="just">
              <a:buClrTx/>
              <a:buFont typeface="+mj-lt"/>
              <a:buAutoNum type="arabicPeriod"/>
            </a:pPr>
            <a:r>
              <a:rPr lang="el-GR" sz="2800" dirty="0" smtClean="0">
                <a:solidFill>
                  <a:schemeClr val="tx1"/>
                </a:solidFill>
                <a:cs typeface="Times New Roman" pitchFamily="18" charset="0"/>
              </a:rPr>
              <a:t>Μεταβολή της στάσης προς τις ΑΞΕ, αντιμετωπίζοντας περισσότερο θετικά τις Πολυεθνικές Επιχειρήσεις και τις ΑΞΕ και </a:t>
            </a:r>
            <a:r>
              <a:rPr lang="el-GR" sz="2800" b="1" dirty="0" smtClean="0">
                <a:solidFill>
                  <a:srgbClr val="0070C0"/>
                </a:solidFill>
                <a:cs typeface="Times New Roman" pitchFamily="18" charset="0"/>
              </a:rPr>
              <a:t>καταργώντας σταδιακά τους εμπορικούς και εισαγωγικούς φραγμούς </a:t>
            </a:r>
            <a:r>
              <a:rPr lang="el-GR" sz="2800" dirty="0" smtClean="0">
                <a:solidFill>
                  <a:schemeClr val="tx1"/>
                </a:solidFill>
                <a:cs typeface="Times New Roman" pitchFamily="18" charset="0"/>
              </a:rPr>
              <a:t>(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</a:rPr>
              <a:t>Smart &amp; Hsu, 2004</a:t>
            </a:r>
            <a:r>
              <a:rPr lang="el-GR" sz="2800" dirty="0" smtClean="0">
                <a:solidFill>
                  <a:schemeClr val="tx1"/>
                </a:solidFill>
                <a:cs typeface="Times New Roman" pitchFamily="18" charset="0"/>
              </a:rPr>
              <a:t>; 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</a:rPr>
              <a:t>Yang, 2006</a:t>
            </a:r>
            <a:r>
              <a:rPr lang="el-GR" sz="2800" dirty="0" smtClean="0">
                <a:solidFill>
                  <a:schemeClr val="tx1"/>
                </a:solidFill>
                <a:cs typeface="Times New Roman" pitchFamily="18" charset="0"/>
              </a:rPr>
              <a:t>).</a:t>
            </a:r>
          </a:p>
          <a:p>
            <a:pPr algn="just"/>
            <a:endParaRPr lang="el-GR" sz="2800" dirty="0"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571472" y="188640"/>
            <a:ext cx="8339166" cy="459904"/>
          </a:xfrm>
        </p:spPr>
        <p:txBody>
          <a:bodyPr/>
          <a:lstStyle/>
          <a:p>
            <a:pPr algn="ctr"/>
            <a:r>
              <a:rPr lang="el-GR" sz="2400" dirty="0" smtClean="0">
                <a:solidFill>
                  <a:srgbClr val="0070C0"/>
                </a:solidFill>
                <a:cs typeface="Times New Roman" pitchFamily="18" charset="0"/>
              </a:rPr>
              <a:t>Χώρες με τις υψηλότερες εισροές ΑΞΕ τα έτη 2016 και 2017</a:t>
            </a:r>
            <a:endParaRPr lang="el-GR" sz="2400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2"/>
          </p:nvPr>
        </p:nvSpPr>
        <p:spPr>
          <a:xfrm>
            <a:off x="5364088" y="836712"/>
            <a:ext cx="3546550" cy="5616624"/>
          </a:xfrm>
        </p:spPr>
        <p:txBody>
          <a:bodyPr>
            <a:noAutofit/>
          </a:bodyPr>
          <a:lstStyle/>
          <a:p>
            <a:pPr algn="just"/>
            <a:r>
              <a:rPr lang="el-GR" sz="2400" dirty="0" smtClean="0">
                <a:solidFill>
                  <a:schemeClr val="tx1"/>
                </a:solidFill>
                <a:cs typeface="Times New Roman" pitchFamily="18" charset="0"/>
              </a:rPr>
              <a:t>Η Κίνα βρίσκεται στη 2</a:t>
            </a:r>
            <a:r>
              <a:rPr lang="el-GR" sz="2400" baseline="30000" dirty="0" smtClean="0">
                <a:solidFill>
                  <a:schemeClr val="tx1"/>
                </a:solidFill>
                <a:cs typeface="Times New Roman" pitchFamily="18" charset="0"/>
              </a:rPr>
              <a:t>η</a:t>
            </a:r>
            <a:r>
              <a:rPr lang="el-GR" sz="2400" dirty="0" smtClean="0">
                <a:solidFill>
                  <a:schemeClr val="tx1"/>
                </a:solidFill>
                <a:cs typeface="Times New Roman" pitchFamily="18" charset="0"/>
              </a:rPr>
              <a:t> θέση στην παγκόσμια κατάταξη όσον αφορά στις εισροές ΑΞΕ. </a:t>
            </a:r>
          </a:p>
          <a:p>
            <a:r>
              <a:rPr lang="el-GR" sz="2400" dirty="0" smtClean="0">
                <a:solidFill>
                  <a:schemeClr val="tx1"/>
                </a:solidFill>
                <a:cs typeface="Times New Roman" pitchFamily="18" charset="0"/>
              </a:rPr>
              <a:t>Παραμένει η χώρα με τις </a:t>
            </a:r>
            <a:r>
              <a:rPr lang="el-GR" sz="2400" b="1" dirty="0" smtClean="0">
                <a:solidFill>
                  <a:srgbClr val="0070C0"/>
                </a:solidFill>
                <a:cs typeface="Times New Roman" pitchFamily="18" charset="0"/>
              </a:rPr>
              <a:t>περισσότερες εισροές ΑΞΕ </a:t>
            </a:r>
            <a:r>
              <a:rPr lang="el-GR" sz="2400" dirty="0" smtClean="0">
                <a:solidFill>
                  <a:schemeClr val="tx1"/>
                </a:solidFill>
                <a:cs typeface="Times New Roman" pitchFamily="18" charset="0"/>
              </a:rPr>
              <a:t>μεταξύ των αναπτυσσόμενων οικονομιών.</a:t>
            </a:r>
          </a:p>
          <a:p>
            <a:r>
              <a:rPr lang="el-GR" sz="2400" dirty="0" smtClean="0">
                <a:solidFill>
                  <a:schemeClr val="tx1"/>
                </a:solidFill>
                <a:cs typeface="Times New Roman" pitchFamily="18" charset="0"/>
              </a:rPr>
              <a:t>Παρά το γεγονός ότι το πρώτο εξάμηνο του 2017 οι εισροές ΑΞΕ στη χώρα σημείωσαν πτώση, συνολικά η Κίνα </a:t>
            </a:r>
            <a:r>
              <a:rPr lang="el-GR" sz="2400" b="1" dirty="0" smtClean="0">
                <a:solidFill>
                  <a:srgbClr val="0070C0"/>
                </a:solidFill>
                <a:cs typeface="Times New Roman" pitchFamily="18" charset="0"/>
              </a:rPr>
              <a:t>κατάφερε να απορροφήσει $136 δις εισροών ΑΕΞ το 2017</a:t>
            </a:r>
            <a:r>
              <a:rPr lang="el-GR" sz="2400" dirty="0" smtClean="0">
                <a:solidFill>
                  <a:schemeClr val="tx1"/>
                </a:solidFill>
                <a:cs typeface="Times New Roman" pitchFamily="18" charset="0"/>
              </a:rPr>
              <a:t>. </a:t>
            </a:r>
            <a:endParaRPr lang="el-GR" sz="24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</a:t>
            </a:fld>
            <a:endParaRPr lang="el-GR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51520" y="648544"/>
            <a:ext cx="5040560" cy="5637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590928" y="116632"/>
            <a:ext cx="8339166" cy="459904"/>
          </a:xfrm>
        </p:spPr>
        <p:txBody>
          <a:bodyPr/>
          <a:lstStyle/>
          <a:p>
            <a:pPr algn="ctr"/>
            <a:r>
              <a:rPr lang="el-GR" sz="2400" dirty="0" smtClean="0">
                <a:solidFill>
                  <a:srgbClr val="0070C0"/>
                </a:solidFill>
                <a:cs typeface="Times New Roman" pitchFamily="18" charset="0"/>
              </a:rPr>
              <a:t>Χώρες με τις υψηλότερες εκροές ΑΞΕ τα έτη 2016 και 2017</a:t>
            </a:r>
            <a:endParaRPr lang="el-GR" sz="2400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2"/>
          </p:nvPr>
        </p:nvSpPr>
        <p:spPr>
          <a:xfrm>
            <a:off x="5000628" y="1219200"/>
            <a:ext cx="3786214" cy="4843463"/>
          </a:xfrm>
        </p:spPr>
        <p:txBody>
          <a:bodyPr>
            <a:normAutofit/>
          </a:bodyPr>
          <a:lstStyle/>
          <a:p>
            <a:pPr algn="just"/>
            <a:r>
              <a:rPr lang="el-GR" sz="2300" dirty="0" smtClean="0">
                <a:solidFill>
                  <a:schemeClr val="tx1"/>
                </a:solidFill>
                <a:cs typeface="Times New Roman" pitchFamily="18" charset="0"/>
              </a:rPr>
              <a:t>Αντίστοιχα, όσον αφορά στις εκροές ΑΞΕ, παρατηρείται ότι η Κίνα κατατάσσεται στην 3</a:t>
            </a:r>
            <a:r>
              <a:rPr lang="el-GR" sz="2300" baseline="30000" dirty="0" smtClean="0">
                <a:solidFill>
                  <a:schemeClr val="tx1"/>
                </a:solidFill>
                <a:cs typeface="Times New Roman" pitchFamily="18" charset="0"/>
              </a:rPr>
              <a:t>η</a:t>
            </a:r>
            <a:r>
              <a:rPr lang="el-GR" sz="2300" dirty="0" smtClean="0">
                <a:solidFill>
                  <a:schemeClr val="tx1"/>
                </a:solidFill>
                <a:cs typeface="Times New Roman" pitchFamily="18" charset="0"/>
              </a:rPr>
              <a:t> θέση μετά τις ΗΠΑ και την Ιαπωνία. </a:t>
            </a:r>
          </a:p>
          <a:p>
            <a:pPr algn="just"/>
            <a:r>
              <a:rPr lang="el-GR" sz="2300" dirty="0" smtClean="0">
                <a:solidFill>
                  <a:schemeClr val="tx1"/>
                </a:solidFill>
                <a:cs typeface="Times New Roman" pitchFamily="18" charset="0"/>
              </a:rPr>
              <a:t>Παρατηρείται ότι οι εκροές ΑΞΕ της Κίνας </a:t>
            </a:r>
            <a:r>
              <a:rPr lang="el-GR" sz="2300" b="1" dirty="0" smtClean="0">
                <a:solidFill>
                  <a:srgbClr val="0070C0"/>
                </a:solidFill>
                <a:cs typeface="Times New Roman" pitchFamily="18" charset="0"/>
              </a:rPr>
              <a:t>μειώθηκαν</a:t>
            </a:r>
            <a:r>
              <a:rPr lang="el-GR" sz="2300" dirty="0" smtClean="0">
                <a:solidFill>
                  <a:schemeClr val="tx1"/>
                </a:solidFill>
                <a:cs typeface="Times New Roman" pitchFamily="18" charset="0"/>
              </a:rPr>
              <a:t> το 2017 σε σύγκριση με τις αντίστοιχες του 2016. </a:t>
            </a:r>
          </a:p>
          <a:p>
            <a:pPr algn="just"/>
            <a:r>
              <a:rPr lang="el-GR" sz="2300" dirty="0" smtClean="0">
                <a:solidFill>
                  <a:schemeClr val="tx1"/>
                </a:solidFill>
                <a:cs typeface="Times New Roman" pitchFamily="18" charset="0"/>
              </a:rPr>
              <a:t>Η μείωση αυτή οφείλεται σε πολιτικές που εφήρμοσαν πολυεθνικές επιχειρήσεις σε κάποιους τομείς, όπως στον ξενοδοχειακό κλάδο, στο </a:t>
            </a:r>
            <a:r>
              <a:rPr lang="en-US" sz="2300" dirty="0" smtClean="0">
                <a:solidFill>
                  <a:schemeClr val="tx1"/>
                </a:solidFill>
                <a:cs typeface="Times New Roman" pitchFamily="18" charset="0"/>
              </a:rPr>
              <a:t>real estate </a:t>
            </a:r>
            <a:r>
              <a:rPr lang="el-GR" sz="2300" dirty="0" smtClean="0">
                <a:solidFill>
                  <a:schemeClr val="tx1"/>
                </a:solidFill>
                <a:cs typeface="Times New Roman" pitchFamily="18" charset="0"/>
              </a:rPr>
              <a:t>κ.α.</a:t>
            </a:r>
            <a:endParaRPr lang="el-GR" sz="23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</a:t>
            </a:fld>
            <a:endParaRPr lang="el-GR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76536"/>
            <a:ext cx="4680520" cy="577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40296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Οι κυριότερες συναλλασσόμενες χώρες </a:t>
            </a: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8229600" cy="5392256"/>
          </a:xfrm>
        </p:spPr>
        <p:txBody>
          <a:bodyPr>
            <a:normAutofit/>
          </a:bodyPr>
          <a:lstStyle/>
          <a:p>
            <a:pPr algn="just"/>
            <a:r>
              <a:rPr lang="el-GR" sz="2300" dirty="0" smtClean="0">
                <a:cs typeface="Times New Roman" pitchFamily="18" charset="0"/>
              </a:rPr>
              <a:t>Στον επόμενο πίνακα παρουσιάζονται οι χώρες που  πραγματοποίησαν τις περισσότερες ΑΞΕ στην Κίνα για το έτος 2017 ως ποσοστό των συνολικών εισροών στη χώρα.</a:t>
            </a:r>
          </a:p>
          <a:p>
            <a:pPr algn="just">
              <a:buNone/>
            </a:pPr>
            <a:endParaRPr lang="el-GR" sz="23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197693"/>
              </p:ext>
            </p:extLst>
          </p:nvPr>
        </p:nvGraphicFramePr>
        <p:xfrm>
          <a:off x="1928794" y="1988840"/>
          <a:ext cx="5523526" cy="42163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61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1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r>
                        <a:rPr lang="el-GR" b="1" dirty="0" smtClean="0">
                          <a:latin typeface="+mn-lt"/>
                          <a:cs typeface="Times New Roman" pitchFamily="18" charset="0"/>
                        </a:rPr>
                        <a:t>Χονγκ Κονγκ</a:t>
                      </a:r>
                      <a:endParaRPr lang="el-GR" b="1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+mn-lt"/>
                          <a:cs typeface="Times New Roman" pitchFamily="18" charset="0"/>
                        </a:rPr>
                        <a:t>75,5%</a:t>
                      </a:r>
                      <a:endParaRPr lang="el-GR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048">
                <a:tc>
                  <a:txBody>
                    <a:bodyPr/>
                    <a:lstStyle/>
                    <a:p>
                      <a:r>
                        <a:rPr lang="el-GR" b="1" dirty="0" smtClean="0">
                          <a:latin typeface="+mn-lt"/>
                          <a:cs typeface="Times New Roman" pitchFamily="18" charset="0"/>
                        </a:rPr>
                        <a:t>Σιγκαπούρη</a:t>
                      </a:r>
                      <a:endParaRPr lang="el-GR" b="1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+mn-lt"/>
                          <a:cs typeface="Times New Roman" pitchFamily="18" charset="0"/>
                        </a:rPr>
                        <a:t>3,7%</a:t>
                      </a:r>
                      <a:endParaRPr lang="el-GR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048">
                <a:tc>
                  <a:txBody>
                    <a:bodyPr/>
                    <a:lstStyle/>
                    <a:p>
                      <a:r>
                        <a:rPr lang="el-GR" b="1" dirty="0" smtClean="0">
                          <a:latin typeface="+mn-lt"/>
                          <a:cs typeface="Times New Roman" pitchFamily="18" charset="0"/>
                        </a:rPr>
                        <a:t>Ταϊβάν</a:t>
                      </a:r>
                      <a:endParaRPr lang="el-GR" b="1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+mn-lt"/>
                          <a:cs typeface="Times New Roman" pitchFamily="18" charset="0"/>
                        </a:rPr>
                        <a:t>3,6%</a:t>
                      </a:r>
                      <a:endParaRPr lang="el-GR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7048">
                <a:tc>
                  <a:txBody>
                    <a:bodyPr/>
                    <a:lstStyle/>
                    <a:p>
                      <a:r>
                        <a:rPr lang="el-GR" b="1" dirty="0" smtClean="0">
                          <a:latin typeface="+mn-lt"/>
                          <a:cs typeface="Times New Roman" pitchFamily="18" charset="0"/>
                        </a:rPr>
                        <a:t>Νότιος Κορέα</a:t>
                      </a:r>
                      <a:endParaRPr lang="el-GR" b="1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+mn-lt"/>
                          <a:cs typeface="Times New Roman" pitchFamily="18" charset="0"/>
                        </a:rPr>
                        <a:t>2,8%</a:t>
                      </a:r>
                      <a:endParaRPr lang="el-GR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7048">
                <a:tc>
                  <a:txBody>
                    <a:bodyPr/>
                    <a:lstStyle/>
                    <a:p>
                      <a:r>
                        <a:rPr lang="el-GR" b="1" dirty="0" smtClean="0">
                          <a:latin typeface="+mn-lt"/>
                          <a:cs typeface="Times New Roman" pitchFamily="18" charset="0"/>
                        </a:rPr>
                        <a:t>Ιαπωνία</a:t>
                      </a:r>
                      <a:endParaRPr lang="el-GR" b="1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+mn-lt"/>
                          <a:cs typeface="Times New Roman" pitchFamily="18" charset="0"/>
                        </a:rPr>
                        <a:t>2,5%</a:t>
                      </a:r>
                      <a:endParaRPr lang="el-GR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7048">
                <a:tc>
                  <a:txBody>
                    <a:bodyPr/>
                    <a:lstStyle/>
                    <a:p>
                      <a:r>
                        <a:rPr lang="el-GR" b="1" dirty="0" smtClean="0">
                          <a:latin typeface="+mn-lt"/>
                          <a:cs typeface="Times New Roman" pitchFamily="18" charset="0"/>
                        </a:rPr>
                        <a:t>ΗΠΑ</a:t>
                      </a:r>
                      <a:endParaRPr lang="el-GR" b="1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+mn-lt"/>
                          <a:cs typeface="Times New Roman" pitchFamily="18" charset="0"/>
                        </a:rPr>
                        <a:t>2,4%</a:t>
                      </a:r>
                      <a:endParaRPr lang="el-GR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7048">
                <a:tc>
                  <a:txBody>
                    <a:bodyPr/>
                    <a:lstStyle/>
                    <a:p>
                      <a:r>
                        <a:rPr lang="el-GR" b="1" dirty="0" smtClean="0">
                          <a:latin typeface="+mn-lt"/>
                          <a:cs typeface="Times New Roman" pitchFamily="18" charset="0"/>
                        </a:rPr>
                        <a:t>Ολλανδία</a:t>
                      </a:r>
                      <a:endParaRPr lang="el-GR" b="1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+mn-lt"/>
                          <a:cs typeface="Times New Roman" pitchFamily="18" charset="0"/>
                        </a:rPr>
                        <a:t>1,7%</a:t>
                      </a:r>
                      <a:endParaRPr lang="el-GR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7048">
                <a:tc>
                  <a:txBody>
                    <a:bodyPr/>
                    <a:lstStyle/>
                    <a:p>
                      <a:r>
                        <a:rPr lang="el-GR" b="1" dirty="0" smtClean="0">
                          <a:latin typeface="+mn-lt"/>
                          <a:cs typeface="Times New Roman" pitchFamily="18" charset="0"/>
                        </a:rPr>
                        <a:t>Γερμανία</a:t>
                      </a:r>
                      <a:endParaRPr lang="el-GR" b="1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+mn-lt"/>
                          <a:cs typeface="Times New Roman" pitchFamily="18" charset="0"/>
                        </a:rPr>
                        <a:t>1,2%</a:t>
                      </a:r>
                      <a:endParaRPr lang="el-GR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40296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Συμπεράσματα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14</a:t>
            </a:fld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692696"/>
            <a:ext cx="8784976" cy="5832648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sz="2300" dirty="0" smtClean="0">
                <a:cs typeface="Times New Roman" pitchFamily="18" charset="0"/>
              </a:rPr>
              <a:t>Η Κίνα έχει καταφέρει να απορροφήσει σημαντικές εισροές κεφαλαίων τα τελευταία χρόνια λόγω των μεταρρυθμίσεων στις οποίες έχει προβεί. </a:t>
            </a:r>
            <a:r>
              <a:rPr lang="el-GR" sz="2300" b="1" dirty="0" smtClean="0">
                <a:solidFill>
                  <a:srgbClr val="0070C0"/>
                </a:solidFill>
                <a:cs typeface="Times New Roman" pitchFamily="18" charset="0"/>
              </a:rPr>
              <a:t>Οι αναπτυσσόμενες οικονομίες θα πρέπει να βελτιώσουν το επενδυτικό τους κλίμα, το μακροοικονομικό περιβάλλον, το θεσμικό και νομικό τους πλαίσιο, καθώς και τις εγχώριες υποδομές</a:t>
            </a:r>
            <a:r>
              <a:rPr lang="el-GR" sz="2300" dirty="0" smtClean="0">
                <a:cs typeface="Times New Roman" pitchFamily="18" charset="0"/>
              </a:rPr>
              <a:t>. 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Ωστόσο, θα πρέπει να ληφθεί υπόψη ο </a:t>
            </a:r>
            <a:r>
              <a:rPr lang="el-GR" sz="2300" b="1" dirty="0" smtClean="0">
                <a:solidFill>
                  <a:srgbClr val="0070C0"/>
                </a:solidFill>
                <a:cs typeface="Times New Roman" pitchFamily="18" charset="0"/>
              </a:rPr>
              <a:t>αυξανόμενος ανταγωνισμός </a:t>
            </a:r>
            <a:r>
              <a:rPr lang="el-GR" sz="2300" dirty="0" smtClean="0">
                <a:cs typeface="Times New Roman" pitchFamily="18" charset="0"/>
              </a:rPr>
              <a:t>μεταξύ των χωρών υποδοχής που επιδιώκουν να προσελκύσουν περισσότερες ΑΞΕ. 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Η Κίνα, παρά τις μεταρρυθμίσεις στις οποίες προέβη, ακόμη παρουσιάζει σημαντικές ανισορροπίες και καλείται να αντιμετωπίσει πολλαπλές προκλήσεις</a:t>
            </a:r>
            <a:r>
              <a:rPr lang="el-GR" sz="2300" dirty="0" smtClean="0">
                <a:cs typeface="Times New Roman" pitchFamily="18" charset="0"/>
              </a:rPr>
              <a:t>.</a:t>
            </a:r>
          </a:p>
          <a:p>
            <a:pPr algn="just"/>
            <a:r>
              <a:rPr lang="el-GR" sz="2300" dirty="0">
                <a:cs typeface="Times New Roman" pitchFamily="18" charset="0"/>
              </a:rPr>
              <a:t>Ιδιαίτερη  έμφαση θα πρέπει να δοθεί σε συγκεκριμένους τομείς,  όπως στην </a:t>
            </a:r>
            <a:r>
              <a:rPr lang="el-GR" sz="2300" b="1" dirty="0">
                <a:solidFill>
                  <a:srgbClr val="0070C0"/>
                </a:solidFill>
                <a:cs typeface="Times New Roman" pitchFamily="18" charset="0"/>
              </a:rPr>
              <a:t>προστασία του περιβάλλοντος και στη μείωση των κοινωνικών ανισοτήτων</a:t>
            </a:r>
            <a:r>
              <a:rPr lang="el-GR" sz="2300" dirty="0">
                <a:cs typeface="Times New Roman" pitchFamily="18" charset="0"/>
              </a:rPr>
              <a:t>.</a:t>
            </a:r>
          </a:p>
          <a:p>
            <a:pPr algn="just"/>
            <a:r>
              <a:rPr lang="el-GR" sz="2300" dirty="0">
                <a:cs typeface="Times New Roman" pitchFamily="18" charset="0"/>
              </a:rPr>
              <a:t>Επομένως, η χώρα θα πρέπει να προσελκύσει περισσότερες ΑΞΕ στους συγκεκριμένους τομείς</a:t>
            </a:r>
            <a:r>
              <a:rPr lang="el-GR" sz="2300" dirty="0" smtClean="0">
                <a:cs typeface="Times New Roman" pitchFamily="18" charset="0"/>
              </a:rPr>
              <a:t> </a:t>
            </a:r>
            <a:endParaRPr lang="el-GR" sz="2300" dirty="0" smtClean="0"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15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>
          <a:xfrm>
            <a:off x="251520" y="332656"/>
            <a:ext cx="8712968" cy="5824304"/>
          </a:xfrm>
        </p:spPr>
        <p:txBody>
          <a:bodyPr>
            <a:normAutofit/>
          </a:bodyPr>
          <a:lstStyle/>
          <a:p>
            <a:pPr algn="just"/>
            <a:r>
              <a:rPr lang="el-GR" sz="2300" dirty="0" smtClean="0">
                <a:cs typeface="Times New Roman" pitchFamily="18" charset="0"/>
              </a:rPr>
              <a:t>Παράλληλα </a:t>
            </a:r>
            <a:r>
              <a:rPr lang="el-GR" sz="2300" dirty="0" smtClean="0">
                <a:cs typeface="Times New Roman" pitchFamily="18" charset="0"/>
              </a:rPr>
              <a:t>θα πρέπει να αντιμετωπίσει προκλήσεις που σχετίζονται με οικονομικά σοκ, όπως η </a:t>
            </a:r>
            <a:r>
              <a:rPr lang="el-GR" sz="2300" b="1" dirty="0" smtClean="0">
                <a:solidFill>
                  <a:srgbClr val="0070C0"/>
                </a:solidFill>
                <a:cs typeface="Times New Roman" pitchFamily="18" charset="0"/>
              </a:rPr>
              <a:t>χρηματοπιστωτική κρίση του 2007-2008, προσαρμόζοντας τις μακροοικονομικές της πολιτικές</a:t>
            </a:r>
            <a:r>
              <a:rPr lang="el-GR" sz="2300" dirty="0" smtClean="0">
                <a:cs typeface="Times New Roman" pitchFamily="18" charset="0"/>
              </a:rPr>
              <a:t>. 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Τέλος, είναι σημαντική η αντιμετώπιση προκλήσεων που σχετίζονται με τα δημογραφικά χαρακτηριστικά της χώρας, τα οποία έχουν άμεση επίδραση στο εργατικό της δυναμικό.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>
          <a:xfrm>
            <a:off x="251520" y="332656"/>
            <a:ext cx="8784976" cy="602369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l-GR" sz="2300" dirty="0" smtClean="0">
                <a:cs typeface="Times New Roman" pitchFamily="18" charset="0"/>
              </a:rPr>
              <a:t>Συνοπτικά, η Κίνα αποτελεί μια μεγάλη οικονομία, με σημαντική εγχώρια  αγορά και μεγάλο αριθμό δυνητικών αγοραστών/καταναλωτών. 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Κάποιοι τομείς της κινέζικης οικονομίας είναι επαρκώς αναπτυγμένοι, όπως η βιομηχανία και οι κατασκευές.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Η χώρα βρίσκεται σε γεωγραφική θέση η οποία της </a:t>
            </a:r>
            <a:r>
              <a:rPr lang="el-GR" sz="2300" b="1" dirty="0" smtClean="0">
                <a:solidFill>
                  <a:srgbClr val="0070C0"/>
                </a:solidFill>
                <a:cs typeface="Times New Roman" pitchFamily="18" charset="0"/>
              </a:rPr>
              <a:t>επιτρέπει να συναλλάσσεται με πολλές μεγάλες ή αναπτυσσόμενες οικονομίες</a:t>
            </a:r>
            <a:r>
              <a:rPr lang="el-GR" sz="2300" dirty="0" smtClean="0">
                <a:cs typeface="Times New Roman" pitchFamily="18" charset="0"/>
              </a:rPr>
              <a:t>, όπως η Ιαπωνία. 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Το κ.κ. ΑΕΠ της χώρας αναμένεται να αυξηθεί σημαντικά τα επόμενα έτη. </a:t>
            </a:r>
            <a:endParaRPr lang="el-GR" sz="2300" dirty="0" smtClean="0">
              <a:cs typeface="Times New Roman" pitchFamily="18" charset="0"/>
            </a:endParaRPr>
          </a:p>
          <a:p>
            <a:pPr algn="just"/>
            <a:r>
              <a:rPr lang="el-GR" sz="2300" dirty="0">
                <a:cs typeface="Times New Roman" pitchFamily="18" charset="0"/>
              </a:rPr>
              <a:t>Ωστόσο,  το </a:t>
            </a:r>
            <a:r>
              <a:rPr lang="el-GR" sz="2300" b="1" dirty="0">
                <a:solidFill>
                  <a:srgbClr val="0070C0"/>
                </a:solidFill>
                <a:cs typeface="Times New Roman" pitchFamily="18" charset="0"/>
              </a:rPr>
              <a:t>νομικό πλαίσιο της χώρας θα πρέπει να αναθεωρηθεί και να εκσυγχρονιστεί. </a:t>
            </a:r>
          </a:p>
          <a:p>
            <a:pPr algn="just"/>
            <a:r>
              <a:rPr lang="el-GR" sz="2300" dirty="0">
                <a:cs typeface="Times New Roman" pitchFamily="18" charset="0"/>
              </a:rPr>
              <a:t>Υπάρχουν γραφειοκρατικές και διοικητικές αδυναμίες. </a:t>
            </a:r>
          </a:p>
          <a:p>
            <a:pPr algn="just"/>
            <a:r>
              <a:rPr lang="el-GR" sz="2300" dirty="0">
                <a:cs typeface="Times New Roman" pitchFamily="18" charset="0"/>
              </a:rPr>
              <a:t>Η προστασία των πνευματικών δικαιωμάτων χαρακτηρίζεται συχνά από έλλειψη διαφάνειας και από διαφθορά. </a:t>
            </a:r>
          </a:p>
          <a:p>
            <a:pPr algn="just"/>
            <a:r>
              <a:rPr lang="el-GR" sz="2300" dirty="0">
                <a:cs typeface="Times New Roman" pitchFamily="18" charset="0"/>
              </a:rPr>
              <a:t>Ο πληθυσμός της χώρας </a:t>
            </a:r>
            <a:r>
              <a:rPr lang="el-GR" sz="2300" b="1" dirty="0">
                <a:solidFill>
                  <a:srgbClr val="0070C0"/>
                </a:solidFill>
                <a:cs typeface="Times New Roman" pitchFamily="18" charset="0"/>
              </a:rPr>
              <a:t>χαρακτηρίζεται από γήρανση. </a:t>
            </a:r>
          </a:p>
          <a:p>
            <a:pPr algn="just"/>
            <a:r>
              <a:rPr lang="el-GR" sz="2300" dirty="0">
                <a:cs typeface="Times New Roman" pitchFamily="18" charset="0"/>
              </a:rPr>
              <a:t>Υπάρχει έντονη αστικοποίηση.</a:t>
            </a:r>
          </a:p>
          <a:p>
            <a:pPr algn="just"/>
            <a:r>
              <a:rPr lang="el-GR" sz="2300" dirty="0">
                <a:cs typeface="Times New Roman" pitchFamily="18" charset="0"/>
              </a:rPr>
              <a:t>Υπάρχουν σημαντικές διαφορές στα πολιτισμικά χαρακτηριστικά μεταξύ των πολυεθνικών επιχειρήσεων που πραγματοποιούν ΑΞΕ στην Κίνα και των εγχώριων επιχειρήσεων. </a:t>
            </a:r>
          </a:p>
          <a:p>
            <a:pPr algn="just">
              <a:buNone/>
            </a:pPr>
            <a:endParaRPr lang="el-GR" sz="23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pPr algn="ctr"/>
            <a:r>
              <a:rPr lang="el-GR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Προτάσεις</a:t>
            </a: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17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>
          <a:xfrm>
            <a:off x="285720" y="857232"/>
            <a:ext cx="8572560" cy="5864878"/>
          </a:xfrm>
        </p:spPr>
        <p:txBody>
          <a:bodyPr>
            <a:noAutofit/>
          </a:bodyPr>
          <a:lstStyle/>
          <a:p>
            <a:pPr algn="just"/>
            <a:r>
              <a:rPr lang="el-GR" sz="2300" dirty="0" smtClean="0">
                <a:cs typeface="Times New Roman" pitchFamily="18" charset="0"/>
              </a:rPr>
              <a:t>Κάποιοι τομείς της Κίνας χαρακτηρίζονται από περιορισμούς όσον αφορά στην προσέλκυση ΑΞΕ. Αντίθετα, σε άλλες </a:t>
            </a:r>
            <a:r>
              <a:rPr lang="el-GR" sz="2300" dirty="0" smtClean="0">
                <a:cs typeface="Times New Roman" pitchFamily="18" charset="0"/>
              </a:rPr>
              <a:t>εκ-βιομηχανοποιημένες </a:t>
            </a:r>
            <a:r>
              <a:rPr lang="el-GR" sz="2300" dirty="0" smtClean="0">
                <a:cs typeface="Times New Roman" pitchFamily="18" charset="0"/>
              </a:rPr>
              <a:t>οικονομίες οι περιορισμοί αυτοί έχουν καταργηθεί. Επομένως, </a:t>
            </a:r>
            <a:r>
              <a:rPr lang="el-GR" sz="2300" b="1" dirty="0" smtClean="0">
                <a:solidFill>
                  <a:srgbClr val="0070C0"/>
                </a:solidFill>
                <a:cs typeface="Times New Roman" pitchFamily="18" charset="0"/>
              </a:rPr>
              <a:t>προτείνεται ενίσχυση της προστασίας πνευματικών δικαιωμάτων και διευκόλυνση της μεταφοράς τεχνολογίας ώστε να κατανέμονται οι ΑΞΕ σε όλους τους παραγωγικούς τομείς της Κίνας</a:t>
            </a:r>
            <a:r>
              <a:rPr lang="el-GR" sz="2300" dirty="0" smtClean="0">
                <a:cs typeface="Times New Roman" pitchFamily="18" charset="0"/>
              </a:rPr>
              <a:t>.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Η κυβέρνηση της Κίνας ενθαρρύνει τις ΑΞΕ σε συγκεκριμένους τομείς, όπως της τεχνολογίας, των υπηρεσιών, των ανανεώσιμων πηγών ενέργειας κ.α. Επίσης, η χώρα προάγει την ανάπτυξη των εγχώριών επιχειρήσεων και την επέκταση αυτών σε άλλες αγορές. Στην περίπτωση αυτή </a:t>
            </a:r>
            <a:r>
              <a:rPr lang="el-GR" sz="2300" b="1" dirty="0" smtClean="0">
                <a:solidFill>
                  <a:srgbClr val="0070C0"/>
                </a:solidFill>
                <a:cs typeface="Times New Roman" pitchFamily="18" charset="0"/>
              </a:rPr>
              <a:t>δεν προτείνεται η ενθάρρυνση επέκτασης επιχειρήσεων που σχετίζονται με τη δημιουργία μονοπωλίων</a:t>
            </a:r>
            <a:r>
              <a:rPr lang="el-GR" sz="2300" dirty="0" smtClean="0">
                <a:cs typeface="Times New Roman" pitchFamily="18" charset="0"/>
              </a:rPr>
              <a:t>. 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Τέλος, για την προστασία του περιβάλλοντος προτείνεται </a:t>
            </a:r>
            <a:r>
              <a:rPr lang="el-GR" sz="2300" b="1" dirty="0" smtClean="0">
                <a:solidFill>
                  <a:srgbClr val="0070C0"/>
                </a:solidFill>
                <a:cs typeface="Times New Roman" pitchFamily="18" charset="0"/>
              </a:rPr>
              <a:t>η επιβολή αυστηρών κυρώσεων κατά των επιχειρήσεων που προκαλούν αυξημένη εκροή ρύπων.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40296"/>
          </a:xfrm>
        </p:spPr>
        <p:txBody>
          <a:bodyPr>
            <a:normAutofit/>
          </a:bodyPr>
          <a:lstStyle/>
          <a:p>
            <a:r>
              <a:rPr lang="el-GR" sz="2800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Βιβλιογραφικές αναφορές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229600" cy="5464264"/>
          </a:xfrm>
        </p:spPr>
        <p:txBody>
          <a:bodyPr>
            <a:noAutofit/>
          </a:bodyPr>
          <a:lstStyle/>
          <a:p>
            <a:pPr algn="just"/>
            <a:r>
              <a:rPr lang="en-US" sz="1800" dirty="0" smtClean="0">
                <a:latin typeface="Calibri" panose="020F0502020204030204" pitchFamily="34" charset="0"/>
                <a:cs typeface="Times New Roman" pitchFamily="18" charset="0"/>
              </a:rPr>
              <a:t>Metaxas, T., &amp; Kechagia, P. (2013). FDI through the imitation procedure: The case of China, </a:t>
            </a:r>
            <a:r>
              <a:rPr lang="en-US" sz="1800" i="1" dirty="0" smtClean="0">
                <a:latin typeface="Calibri" panose="020F0502020204030204" pitchFamily="34" charset="0"/>
                <a:cs typeface="Times New Roman" pitchFamily="18" charset="0"/>
              </a:rPr>
              <a:t>Applied Econometrics and International Development, 13</a:t>
            </a:r>
            <a:r>
              <a:rPr lang="en-US" sz="1800" dirty="0" smtClean="0">
                <a:latin typeface="Calibri" panose="020F0502020204030204" pitchFamily="34" charset="0"/>
                <a:cs typeface="Times New Roman" pitchFamily="18" charset="0"/>
              </a:rPr>
              <a:t>(1): 145-160</a:t>
            </a:r>
          </a:p>
          <a:p>
            <a:pPr algn="just"/>
            <a:r>
              <a:rPr lang="en-US" sz="1800" dirty="0" err="1" smtClean="0">
                <a:latin typeface="Calibri" panose="020F0502020204030204" pitchFamily="34" charset="0"/>
                <a:cs typeface="Times New Roman" pitchFamily="18" charset="0"/>
              </a:rPr>
              <a:t>Qi</a:t>
            </a:r>
            <a:r>
              <a:rPr lang="en-US" sz="1800" dirty="0" smtClean="0">
                <a:latin typeface="Calibri" panose="020F0502020204030204" pitchFamily="34" charset="0"/>
                <a:cs typeface="Times New Roman" pitchFamily="18" charset="0"/>
              </a:rPr>
              <a:t>, J., </a:t>
            </a:r>
            <a:r>
              <a:rPr lang="en-US" sz="1800" dirty="0" err="1" smtClean="0">
                <a:latin typeface="Calibri" panose="020F0502020204030204" pitchFamily="34" charset="0"/>
                <a:cs typeface="Times New Roman" pitchFamily="18" charset="0"/>
              </a:rPr>
              <a:t>Zheng</a:t>
            </a:r>
            <a:r>
              <a:rPr lang="en-US" sz="1800" dirty="0" smtClean="0">
                <a:latin typeface="Calibri" panose="020F0502020204030204" pitchFamily="34" charset="0"/>
                <a:cs typeface="Times New Roman" pitchFamily="18" charset="0"/>
              </a:rPr>
              <a:t>, Y., et. al. (2009). Productivity spillovers from F.D.I. in China: Regional differences and threshold effects, </a:t>
            </a:r>
            <a:r>
              <a:rPr lang="en-US" sz="1800" i="1" dirty="0" smtClean="0">
                <a:latin typeface="Calibri" panose="020F0502020204030204" pitchFamily="34" charset="0"/>
                <a:cs typeface="Times New Roman" pitchFamily="18" charset="0"/>
              </a:rPr>
              <a:t>China and World Economy,17</a:t>
            </a:r>
            <a:r>
              <a:rPr lang="en-US" sz="1800" dirty="0" smtClean="0">
                <a:latin typeface="Calibri" panose="020F0502020204030204" pitchFamily="34" charset="0"/>
                <a:cs typeface="Times New Roman" pitchFamily="18" charset="0"/>
              </a:rPr>
              <a:t>(4):18-35</a:t>
            </a:r>
          </a:p>
          <a:p>
            <a:pPr algn="just"/>
            <a:r>
              <a:rPr lang="en-US" sz="1800" dirty="0" smtClean="0">
                <a:latin typeface="Calibri" panose="020F0502020204030204" pitchFamily="34" charset="0"/>
                <a:cs typeface="Times New Roman" pitchFamily="18" charset="0"/>
              </a:rPr>
              <a:t>Yang, Y., (2006). China’s Integration into the World Economy: implications for developing countries, </a:t>
            </a:r>
            <a:r>
              <a:rPr lang="en-US" sz="1800" i="1" dirty="0" smtClean="0">
                <a:latin typeface="Calibri" panose="020F0502020204030204" pitchFamily="34" charset="0"/>
                <a:cs typeface="Times New Roman" pitchFamily="18" charset="0"/>
              </a:rPr>
              <a:t>Asian-Pacific Economic Literature, 20</a:t>
            </a:r>
            <a:r>
              <a:rPr lang="en-US" sz="1800" dirty="0" smtClean="0">
                <a:latin typeface="Calibri" panose="020F0502020204030204" pitchFamily="34" charset="0"/>
                <a:cs typeface="Times New Roman" pitchFamily="18" charset="0"/>
              </a:rPr>
              <a:t>(1):40-56 </a:t>
            </a:r>
          </a:p>
          <a:p>
            <a:pPr algn="just"/>
            <a:r>
              <a:rPr lang="en-US" sz="1800" dirty="0" smtClean="0">
                <a:latin typeface="Calibri" panose="020F0502020204030204" pitchFamily="34" charset="0"/>
                <a:cs typeface="Times New Roman" pitchFamily="18" charset="0"/>
              </a:rPr>
              <a:t>Zhao, S. &amp; Zhang, L., (2007). Foreign direct investment and the formation of global city regions in China, </a:t>
            </a:r>
            <a:r>
              <a:rPr lang="en-US" sz="1800" i="1" dirty="0" smtClean="0">
                <a:latin typeface="Calibri" panose="020F0502020204030204" pitchFamily="34" charset="0"/>
                <a:cs typeface="Times New Roman" pitchFamily="18" charset="0"/>
              </a:rPr>
              <a:t>Regional Studies, 41</a:t>
            </a:r>
            <a:r>
              <a:rPr lang="en-US" sz="1800" dirty="0" smtClean="0">
                <a:latin typeface="Calibri" panose="020F0502020204030204" pitchFamily="34" charset="0"/>
                <a:cs typeface="Times New Roman" pitchFamily="18" charset="0"/>
              </a:rPr>
              <a:t>(7): 979–994 </a:t>
            </a:r>
          </a:p>
          <a:p>
            <a:pPr algn="just"/>
            <a:r>
              <a:rPr lang="en-US" sz="1800" dirty="0" smtClean="0">
                <a:latin typeface="Calibri" panose="020F0502020204030204" pitchFamily="34" charset="0"/>
                <a:cs typeface="Times New Roman" pitchFamily="18" charset="0"/>
              </a:rPr>
              <a:t>Smart, A., &amp; Hsu, J-Y., (2004). The Chinese </a:t>
            </a:r>
            <a:r>
              <a:rPr lang="en-US" sz="1800" dirty="0" err="1" smtClean="0">
                <a:latin typeface="Calibri" panose="020F0502020204030204" pitchFamily="34" charset="0"/>
                <a:cs typeface="Times New Roman" pitchFamily="18" charset="0"/>
              </a:rPr>
              <a:t>diaspora</a:t>
            </a:r>
            <a:r>
              <a:rPr lang="en-US" sz="1800" dirty="0" smtClean="0">
                <a:latin typeface="Calibri" panose="020F0502020204030204" pitchFamily="34" charset="0"/>
                <a:cs typeface="Times New Roman" pitchFamily="18" charset="0"/>
              </a:rPr>
              <a:t>, foreign investment and economic development in China,</a:t>
            </a:r>
            <a:r>
              <a:rPr lang="en-US" sz="1800" i="1" dirty="0" smtClean="0">
                <a:latin typeface="Calibri" panose="020F0502020204030204" pitchFamily="34" charset="0"/>
                <a:cs typeface="Times New Roman" pitchFamily="18" charset="0"/>
              </a:rPr>
              <a:t> Review of International Affairs, 3</a:t>
            </a:r>
            <a:r>
              <a:rPr lang="en-US" sz="1800" dirty="0" smtClean="0">
                <a:latin typeface="Calibri" panose="020F0502020204030204" pitchFamily="34" charset="0"/>
                <a:cs typeface="Times New Roman" pitchFamily="18" charset="0"/>
              </a:rPr>
              <a:t>(4): 544–566 </a:t>
            </a:r>
          </a:p>
          <a:p>
            <a:pPr algn="just"/>
            <a:r>
              <a:rPr lang="en-US" sz="1800" dirty="0" smtClean="0">
                <a:latin typeface="Calibri" panose="020F0502020204030204" pitchFamily="34" charset="0"/>
                <a:cs typeface="Times New Roman" pitchFamily="18" charset="0"/>
              </a:rPr>
              <a:t>Das, S., (2008). Rapid growth in China and the Asian economies: Some </a:t>
            </a:r>
            <a:r>
              <a:rPr lang="en-US" sz="1800" dirty="0" err="1" smtClean="0">
                <a:latin typeface="Calibri" panose="020F0502020204030204" pitchFamily="34" charset="0"/>
                <a:cs typeface="Times New Roman" pitchFamily="18" charset="0"/>
              </a:rPr>
              <a:t>stylised</a:t>
            </a:r>
            <a:r>
              <a:rPr lang="en-US" sz="1800" dirty="0" smtClean="0"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Calibri" panose="020F0502020204030204" pitchFamily="34" charset="0"/>
                <a:cs typeface="Times New Roman" pitchFamily="18" charset="0"/>
              </a:rPr>
              <a:t>freemarket</a:t>
            </a:r>
            <a:r>
              <a:rPr lang="en-US" sz="1800" dirty="0" smtClean="0">
                <a:latin typeface="Calibri" panose="020F0502020204030204" pitchFamily="34" charset="0"/>
                <a:cs typeface="Times New Roman" pitchFamily="18" charset="0"/>
              </a:rPr>
              <a:t> policy inferences</a:t>
            </a:r>
            <a:r>
              <a:rPr lang="en-US" sz="1800" i="1" dirty="0" smtClean="0">
                <a:latin typeface="Calibri" panose="020F0502020204030204" pitchFamily="34" charset="0"/>
                <a:cs typeface="Times New Roman" pitchFamily="18" charset="0"/>
              </a:rPr>
              <a:t>, Economic Affairs, 28 </a:t>
            </a:r>
            <a:r>
              <a:rPr lang="en-US" sz="1800" dirty="0" smtClean="0">
                <a:latin typeface="Calibri" panose="020F0502020204030204" pitchFamily="34" charset="0"/>
                <a:cs typeface="Times New Roman" pitchFamily="18" charset="0"/>
              </a:rPr>
              <a:t>(3):57-62</a:t>
            </a:r>
          </a:p>
          <a:p>
            <a:pPr algn="just"/>
            <a:r>
              <a:rPr lang="en-US" sz="1800" dirty="0" smtClean="0">
                <a:latin typeface="Calibri" panose="020F0502020204030204" pitchFamily="34" charset="0"/>
                <a:cs typeface="Times New Roman" pitchFamily="18" charset="0"/>
              </a:rPr>
              <a:t>UNCTAD (2018). World Investment Report</a:t>
            </a:r>
            <a:endParaRPr lang="el-GR" sz="1800" dirty="0" smtClean="0">
              <a:latin typeface="Calibri" panose="020F0502020204030204" pitchFamily="34" charset="0"/>
              <a:cs typeface="Times New Roman" pitchFamily="18" charset="0"/>
            </a:endParaRPr>
          </a:p>
          <a:p>
            <a:pPr algn="just"/>
            <a:r>
              <a:rPr lang="el-GR" sz="1800" dirty="0" smtClean="0">
                <a:latin typeface="Calibri" panose="020F0502020204030204" pitchFamily="34" charset="0"/>
                <a:cs typeface="Times New Roman" pitchFamily="18" charset="0"/>
              </a:rPr>
              <a:t>ΟΟΣΑ, 2008</a:t>
            </a:r>
            <a:endParaRPr lang="en-US" sz="1800" dirty="0" smtClean="0">
              <a:latin typeface="Calibri" panose="020F0502020204030204" pitchFamily="34" charset="0"/>
              <a:cs typeface="Times New Roman" pitchFamily="18" charset="0"/>
            </a:endParaRPr>
          </a:p>
          <a:p>
            <a:pPr algn="just"/>
            <a:r>
              <a:rPr lang="en-US" sz="1800" dirty="0" smtClean="0">
                <a:latin typeface="Calibri" panose="020F0502020204030204" pitchFamily="34" charset="0"/>
                <a:cs typeface="Times New Roman" pitchFamily="18" charset="0"/>
              </a:rPr>
              <a:t>IMF, 1993</a:t>
            </a:r>
          </a:p>
          <a:p>
            <a:pPr algn="just"/>
            <a:r>
              <a:rPr lang="en-US" sz="1800" dirty="0" smtClean="0">
                <a:latin typeface="Calibri" panose="020F0502020204030204" pitchFamily="34" charset="0"/>
                <a:cs typeface="Times New Roman" pitchFamily="18" charset="0"/>
              </a:rPr>
              <a:t>WTO</a:t>
            </a:r>
            <a:r>
              <a:rPr lang="el-GR" sz="1800" dirty="0" smtClean="0">
                <a:latin typeface="Calibri" panose="020F0502020204030204" pitchFamily="34" charset="0"/>
                <a:cs typeface="Times New Roman" pitchFamily="18" charset="0"/>
              </a:rPr>
              <a:t>, 1996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18</a:t>
            </a:fld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>
            <a:normAutofit/>
          </a:bodyPr>
          <a:lstStyle/>
          <a:p>
            <a:pPr algn="ctr"/>
            <a:r>
              <a:rPr lang="el-GR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Οι Άμεσες Ξένες Επενδύσεις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</a:t>
            </a:fld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300" dirty="0" smtClean="0">
                <a:cs typeface="Times New Roman" pitchFamily="18" charset="0"/>
              </a:rPr>
              <a:t>Οι Άμεσες Ξένες Επενδύσεις (ΑΞΕ) αποσκοπούν στην απόκτηση και την εξασφάλιση μακροπρόθεσμου συμφέροντος από τον άμεσο επενδυτή προς την εταιρεία άμεσων επενδύσεων, η οποία εδρεύει σε χώρα διαφορετική από τη χώρα στην οποία εδρεύει ο άμεσος επενδυτής (ΟΟΣΑ, 2008).  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Επομένως, οι ΑΞΕ αποτελούν μια μορφή επενδύσεων οι οποίες πραγματοποιούνται για την απόκτηση μακροπρόθεσμου συμφέροντος σε μια επιχείρηση που λειτουργεί σε διαφορετική χώρα από τον επενδυτή (</a:t>
            </a:r>
            <a:r>
              <a:rPr lang="en-US" sz="2300" dirty="0" smtClean="0">
                <a:cs typeface="Times New Roman" pitchFamily="18" charset="0"/>
              </a:rPr>
              <a:t>IMF, 1993). 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Ο Παγκόσμιος Οργανισμός Εμπορίου (</a:t>
            </a:r>
            <a:r>
              <a:rPr lang="en-US" sz="2300" dirty="0" smtClean="0">
                <a:cs typeface="Times New Roman" pitchFamily="18" charset="0"/>
              </a:rPr>
              <a:t>WTO</a:t>
            </a:r>
            <a:r>
              <a:rPr lang="el-GR" sz="2300" dirty="0" smtClean="0">
                <a:cs typeface="Times New Roman" pitchFamily="18" charset="0"/>
              </a:rPr>
              <a:t>, 1996) ορίζει τις ΑΞΕ ως την απόκτηση κεφαλαίου ή μεριδίου σε μια χώρα από έναν επενδυτή που εδρεύει σε διαφορετική χώρα με σκοπό να ελέγξει το κεφάλαιο αυτό</a:t>
            </a:r>
            <a:r>
              <a:rPr lang="en-US" sz="2300" dirty="0" smtClean="0">
                <a:cs typeface="Times New Roman" pitchFamily="18" charset="0"/>
              </a:rPr>
              <a:t>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60828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l-GR" sz="2800" dirty="0" smtClean="0">
                <a:cs typeface="Times New Roman" pitchFamily="18" charset="0"/>
              </a:rPr>
              <a:t>Η ξένη επιχείρηση ή η ομάδα κοινών συμφερόντων που πραγματοποιούν τις ΑΞΕ ορίζονται ως άμεσοι επενδυτές και το υποκατάστημα ή η θυγατρική στην οποία πραγματοποιούνται ΑΞΕ ορίζεται ως επιχείρηση άμεσων επενδύσεων</a:t>
            </a:r>
            <a:r>
              <a:rPr lang="en-US" sz="2800" dirty="0" smtClean="0">
                <a:cs typeface="Times New Roman" pitchFamily="18" charset="0"/>
              </a:rPr>
              <a:t>.</a:t>
            </a:r>
          </a:p>
          <a:p>
            <a:pPr algn="just"/>
            <a:r>
              <a:rPr lang="el-GR" sz="2800" dirty="0" smtClean="0">
                <a:cs typeface="Times New Roman" pitchFamily="18" charset="0"/>
              </a:rPr>
              <a:t>Υπάρχουν διάφοροι τύποι των ΑΞΕ:</a:t>
            </a:r>
          </a:p>
          <a:p>
            <a:pPr marL="788670" lvl="1" indent="-514350" algn="just">
              <a:buClrTx/>
              <a:buFont typeface="+mj-lt"/>
              <a:buAutoNum type="arabicPeriod"/>
            </a:pPr>
            <a:r>
              <a:rPr lang="el-GR" sz="2800" b="1" dirty="0" smtClean="0">
                <a:solidFill>
                  <a:schemeClr val="tx1"/>
                </a:solidFill>
                <a:cs typeface="Times New Roman" pitchFamily="18" charset="0"/>
              </a:rPr>
              <a:t>Ως προς την κατεύθυνση </a:t>
            </a:r>
            <a:r>
              <a:rPr lang="el-GR" sz="2800" dirty="0" smtClean="0">
                <a:solidFill>
                  <a:schemeClr val="tx1"/>
                </a:solidFill>
                <a:cs typeface="Times New Roman" pitchFamily="18" charset="0"/>
              </a:rPr>
              <a:t>χωρίζονται σε εισροές και εκροές.</a:t>
            </a:r>
          </a:p>
          <a:p>
            <a:pPr marL="788670" lvl="1" indent="-514350" algn="just">
              <a:buClrTx/>
              <a:buFont typeface="+mj-lt"/>
              <a:buAutoNum type="arabicPeriod"/>
            </a:pPr>
            <a:r>
              <a:rPr lang="el-GR" sz="2800" b="1" dirty="0" smtClean="0">
                <a:solidFill>
                  <a:schemeClr val="tx1"/>
                </a:solidFill>
                <a:cs typeface="Times New Roman" pitchFamily="18" charset="0"/>
              </a:rPr>
              <a:t>Ως προς το στόχο </a:t>
            </a:r>
            <a:r>
              <a:rPr lang="el-GR" sz="2800" dirty="0" smtClean="0">
                <a:solidFill>
                  <a:schemeClr val="tx1"/>
                </a:solidFill>
                <a:cs typeface="Times New Roman" pitchFamily="18" charset="0"/>
              </a:rPr>
              <a:t>σε συγχωνεύσεις κι εξαγορές, ΑΞΕ για νέες θυγατρικές και, τέλος, σε οριζόντιες και κάθετες ΑΞΕ.</a:t>
            </a:r>
          </a:p>
          <a:p>
            <a:pPr marL="788670" lvl="1" indent="-514350" algn="just">
              <a:buClrTx/>
              <a:buFont typeface="+mj-lt"/>
              <a:buAutoNum type="arabicPeriod"/>
            </a:pPr>
            <a:r>
              <a:rPr lang="el-GR" sz="2800" b="1" dirty="0" smtClean="0">
                <a:solidFill>
                  <a:schemeClr val="tx1"/>
                </a:solidFill>
                <a:cs typeface="Times New Roman" pitchFamily="18" charset="0"/>
              </a:rPr>
              <a:t>Ως προς το κίνητρο </a:t>
            </a:r>
            <a:r>
              <a:rPr lang="el-GR" sz="2800" dirty="0" smtClean="0">
                <a:solidFill>
                  <a:schemeClr val="tx1"/>
                </a:solidFill>
                <a:cs typeface="Times New Roman" pitchFamily="18" charset="0"/>
              </a:rPr>
              <a:t>σε ΑΞΕ για αναζήτηση πλουτοπαραγωγικών πόρων,  για αναζήτηση αγορών, για αναζήτηση αποδοτικότητας και για αναζήτηση στρατηγικών πόρων.</a:t>
            </a:r>
          </a:p>
          <a:p>
            <a:pPr marL="788670" lvl="1" indent="-514350" algn="just">
              <a:buClrTx/>
              <a:buFont typeface="+mj-lt"/>
              <a:buAutoNum type="arabicPeriod"/>
            </a:pPr>
            <a:endParaRPr lang="el-G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807670"/>
          </a:xfrm>
        </p:spPr>
        <p:txBody>
          <a:bodyPr>
            <a:normAutofit/>
          </a:bodyPr>
          <a:lstStyle/>
          <a:p>
            <a:pPr algn="just"/>
            <a:r>
              <a:rPr lang="el-GR" sz="2400" dirty="0" smtClean="0">
                <a:cs typeface="Times New Roman" pitchFamily="18" charset="0"/>
              </a:rPr>
              <a:t>Οι ΑΞΕ αποτελούν έναν τρόπο επέκτασης των πολυεθνικών επιχειρήσεων, οι οποίες ορίζονται επιχειρήσεις που κατέχουν και ελέγχουν τα έσοδά τους σε περισσότερες από μία χώρες </a:t>
            </a:r>
            <a:r>
              <a:rPr lang="en-US" sz="2400" dirty="0" smtClean="0">
                <a:cs typeface="Times New Roman" pitchFamily="18" charset="0"/>
              </a:rPr>
              <a:t>(Dunning, 1973).</a:t>
            </a:r>
          </a:p>
          <a:p>
            <a:pPr algn="just"/>
            <a:r>
              <a:rPr lang="el-GR" sz="2400" dirty="0" smtClean="0">
                <a:cs typeface="Times New Roman" pitchFamily="18" charset="0"/>
              </a:rPr>
              <a:t>Πρόκειται, συνεπώς, για εταιρείες ή άλλες επιχειρηματικές οντότητες οι οποίες εγκαθίστανται σε περισσότερες από μία χώρα, αλλά επικοινωνούν και συνδέονται διοικητικά ώστε να συντονίζουν τις δραστηριότητές τους (ΟΟΣΑ, 2000). </a:t>
            </a:r>
          </a:p>
          <a:p>
            <a:pPr algn="just"/>
            <a:r>
              <a:rPr lang="el-GR" sz="2400" dirty="0" smtClean="0">
                <a:cs typeface="Times New Roman" pitchFamily="18" charset="0"/>
              </a:rPr>
              <a:t>Οι πολυεθνικές επιχειρήσεις κατά την επέκταση τους σε νέες αγορές πραγματοποιώντας ΑΞΕ λαμβάνουν υπόψη διάφορους παράγοντες, οι οποίοι σχετίζονται με το θεσμικό πλαίσιο, το οικονομικό περιβάλλον και το επιχειρηματικό περιβάλλον.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>
            <a:normAutofit/>
          </a:bodyPr>
          <a:lstStyle/>
          <a:p>
            <a:pPr algn="ctr"/>
            <a:r>
              <a:rPr lang="el-GR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Η οικονομία της Κίνας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</a:t>
            </a:fld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23528" y="1219200"/>
            <a:ext cx="8496944" cy="5137150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sz="2800" dirty="0" smtClean="0">
                <a:cs typeface="Times New Roman" pitchFamily="18" charset="0"/>
              </a:rPr>
              <a:t>Η Κίνα χαρακτηρίζεται από μεγάλη εγχώρια αγορά, καθώς ο πληθυσμός της για το 2016 ανέρχεται σε 1,379 δις.</a:t>
            </a:r>
            <a:endParaRPr lang="en-US" sz="2800" dirty="0" smtClean="0">
              <a:cs typeface="Times New Roman" pitchFamily="18" charset="0"/>
            </a:endParaRPr>
          </a:p>
          <a:p>
            <a:pPr algn="just"/>
            <a:r>
              <a:rPr lang="el-GR" sz="2800" dirty="0" smtClean="0">
                <a:cs typeface="Times New Roman" pitchFamily="18" charset="0"/>
              </a:rPr>
              <a:t>Από τον πληθυσμό της χώρας εκτιμάται ότι το 2016 το εργατικό δυναμικό της Κίνας ανερχόταν σε 776 εκατ. </a:t>
            </a:r>
          </a:p>
          <a:p>
            <a:pPr algn="just"/>
            <a:r>
              <a:rPr lang="el-GR" sz="2800" dirty="0" smtClean="0">
                <a:cs typeface="Times New Roman" pitchFamily="18" charset="0"/>
              </a:rPr>
              <a:t>Από το 2012 η Κίνα αποτελεί τη χώρα με τις περισσότερες εξαγωγές, ενώ κατατάσσεται στη 2</a:t>
            </a:r>
            <a:r>
              <a:rPr lang="el-GR" sz="2800" baseline="30000" dirty="0" smtClean="0">
                <a:cs typeface="Times New Roman" pitchFamily="18" charset="0"/>
              </a:rPr>
              <a:t>η</a:t>
            </a:r>
            <a:r>
              <a:rPr lang="el-GR" sz="2800" dirty="0" smtClean="0">
                <a:cs typeface="Times New Roman" pitchFamily="18" charset="0"/>
              </a:rPr>
              <a:t> θέση όσον αφορά στις συνολικές εισαγωγές παγκοσμίως. </a:t>
            </a:r>
            <a:endParaRPr lang="en-US" sz="2800" dirty="0" smtClean="0">
              <a:cs typeface="Times New Roman" pitchFamily="18" charset="0"/>
            </a:endParaRPr>
          </a:p>
          <a:p>
            <a:pPr algn="just"/>
            <a:r>
              <a:rPr lang="el-GR" sz="2800" dirty="0" smtClean="0">
                <a:cs typeface="Times New Roman" pitchFamily="18" charset="0"/>
              </a:rPr>
              <a:t>Παρά τη ραγδαία εξέλιξη της χώρας τα τελευταία χρόνια, η Κίνα συγκαταλέγεται στις αναπτυσσόμενες οικονομίες. </a:t>
            </a:r>
          </a:p>
          <a:p>
            <a:pPr algn="just"/>
            <a:endParaRPr lang="el-GR" sz="23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879678"/>
          </a:xfrm>
        </p:spPr>
        <p:txBody>
          <a:bodyPr>
            <a:normAutofit/>
          </a:bodyPr>
          <a:lstStyle/>
          <a:p>
            <a:pPr algn="just"/>
            <a:r>
              <a:rPr lang="el-GR" sz="2800" dirty="0" smtClean="0">
                <a:cs typeface="Times New Roman" pitchFamily="18" charset="0"/>
              </a:rPr>
              <a:t>Η αγορά της Κίνας χαρακτηρίζεται από </a:t>
            </a:r>
            <a:r>
              <a:rPr lang="el-GR" sz="2800" dirty="0" smtClean="0">
                <a:solidFill>
                  <a:srgbClr val="0070C0"/>
                </a:solidFill>
                <a:cs typeface="Times New Roman" pitchFamily="18" charset="0"/>
              </a:rPr>
              <a:t>ανισότητες, ταχεία αστικοποίηση</a:t>
            </a:r>
            <a:r>
              <a:rPr lang="el-GR" sz="2800" dirty="0" smtClean="0">
                <a:cs typeface="Times New Roman" pitchFamily="18" charset="0"/>
              </a:rPr>
              <a:t>, προκλήσεις που σχετίζονται με την προστασία του περιβάλλοντος και δημογραφικές προκλήσεις, οι οποίες αφορούν στη γήρανση του πληθυσμού και την εσωτερική μετανάστευση του εργατικού δυναμικού. </a:t>
            </a:r>
          </a:p>
          <a:p>
            <a:pPr algn="just"/>
            <a:r>
              <a:rPr lang="el-GR" sz="2800" dirty="0" smtClean="0">
                <a:cs typeface="Times New Roman" pitchFamily="18" charset="0"/>
              </a:rPr>
              <a:t>Από το 2016 η χώρα εφαρμόζει ένα πρόγραμμα </a:t>
            </a:r>
            <a:r>
              <a:rPr lang="el-GR" sz="2800" b="1" dirty="0" smtClean="0">
                <a:solidFill>
                  <a:srgbClr val="0070C0"/>
                </a:solidFill>
                <a:cs typeface="Times New Roman" pitchFamily="18" charset="0"/>
              </a:rPr>
              <a:t>αντιμετώπισης των κοινωνικών ανισοτήτων </a:t>
            </a:r>
            <a:r>
              <a:rPr lang="el-GR" sz="2800" dirty="0" smtClean="0">
                <a:cs typeface="Times New Roman" pitchFamily="18" charset="0"/>
              </a:rPr>
              <a:t>και </a:t>
            </a:r>
            <a:r>
              <a:rPr lang="el-GR" sz="2800" b="1" dirty="0" smtClean="0">
                <a:solidFill>
                  <a:srgbClr val="0070C0"/>
                </a:solidFill>
                <a:cs typeface="Times New Roman" pitchFamily="18" charset="0"/>
              </a:rPr>
              <a:t>προστασίας του περιβάλλοντος</a:t>
            </a:r>
            <a:r>
              <a:rPr lang="el-GR" sz="2800" dirty="0" smtClean="0">
                <a:cs typeface="Times New Roman" pitchFamily="18" charset="0"/>
              </a:rPr>
              <a:t>, το οποίο αποσκοπεί στη μείωση των ρύπων, στην εξασφάλιση πρόσβασης όλων των παιδιών στην εκπαίδευση και στην καθολική πρόσβαση στο σύστημα υγείας.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428596" y="116632"/>
            <a:ext cx="8410604" cy="625478"/>
          </a:xfrm>
        </p:spPr>
        <p:txBody>
          <a:bodyPr/>
          <a:lstStyle/>
          <a:p>
            <a:pPr algn="ctr"/>
            <a:r>
              <a:rPr lang="el-GR" sz="3200" dirty="0" smtClean="0">
                <a:solidFill>
                  <a:srgbClr val="0070C0"/>
                </a:solidFill>
                <a:ea typeface="+mj-ea"/>
                <a:cs typeface="Times New Roman" pitchFamily="18" charset="0"/>
              </a:rPr>
              <a:t>Το κ.κ. ΑΕΠ της Κίνας (2013-2023)</a:t>
            </a:r>
          </a:p>
        </p:txBody>
      </p:sp>
      <p:sp>
        <p:nvSpPr>
          <p:cNvPr id="7" name="6 - Θέση κειμένου"/>
          <p:cNvSpPr>
            <a:spLocks noGrp="1"/>
          </p:cNvSpPr>
          <p:nvPr>
            <p:ph type="body" idx="2"/>
          </p:nvPr>
        </p:nvSpPr>
        <p:spPr>
          <a:xfrm>
            <a:off x="323528" y="4581128"/>
            <a:ext cx="8712968" cy="2140982"/>
          </a:xfrm>
        </p:spPr>
        <p:txBody>
          <a:bodyPr>
            <a:noAutofit/>
          </a:bodyPr>
          <a:lstStyle/>
          <a:p>
            <a:r>
              <a:rPr lang="el-GR" sz="2300" dirty="0" smtClean="0">
                <a:solidFill>
                  <a:schemeClr val="tx1"/>
                </a:solidFill>
                <a:cs typeface="Times New Roman" pitchFamily="18" charset="0"/>
              </a:rPr>
              <a:t>Το κ.κ. ΑΕΠ μιας χώρας αποτελεί έναν δείκτη που χρησιμοποιείται συχνά καθώς  σχετίζεται με την οικονομική της δραστηριότητα. </a:t>
            </a:r>
          </a:p>
          <a:p>
            <a:r>
              <a:rPr lang="el-GR" sz="2300" dirty="0" smtClean="0">
                <a:solidFill>
                  <a:schemeClr val="tx1"/>
                </a:solidFill>
                <a:cs typeface="Times New Roman" pitchFamily="18" charset="0"/>
              </a:rPr>
              <a:t>Το 2017 το κ.κ. ΑΕΠ της Κίνας ανερχόταν σε $ 8.643. </a:t>
            </a:r>
          </a:p>
          <a:p>
            <a:r>
              <a:rPr lang="el-GR" sz="2300" dirty="0" smtClean="0">
                <a:solidFill>
                  <a:schemeClr val="tx1"/>
                </a:solidFill>
                <a:cs typeface="Times New Roman" pitchFamily="18" charset="0"/>
              </a:rPr>
              <a:t>Έως το 2023 εκτιμάται ότι το κ.κ. ΑΕΠ της χώρας θα αυξηθεί σημαντικά, φτάνοντας περίπου τα $15.182, 84.</a:t>
            </a:r>
            <a:endParaRPr lang="el-GR" sz="23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</a:t>
            </a:fld>
            <a:endParaRPr lang="el-GR"/>
          </a:p>
        </p:txBody>
      </p:sp>
      <p:pic>
        <p:nvPicPr>
          <p:cNvPr id="8" name="7 - Θέση περιεχομένου"/>
          <p:cNvPicPr>
            <a:picLocks noGrp="1"/>
          </p:cNvPicPr>
          <p:nvPr>
            <p:ph sz="quarter" idx="1"/>
          </p:nvPr>
        </p:nvPicPr>
        <p:blipFill>
          <a:blip r:embed="rId2" cstate="print"/>
          <a:srcRect l="8301" t="14272" r="38736" b="20669"/>
          <a:stretch>
            <a:fillRect/>
          </a:stretch>
        </p:blipFill>
        <p:spPr bwMode="auto">
          <a:xfrm>
            <a:off x="214282" y="742110"/>
            <a:ext cx="8624918" cy="3839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2304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Λόγοι εστίασης στις ΑΞΕ της Κίνας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519638"/>
          </a:xfrm>
        </p:spPr>
        <p:txBody>
          <a:bodyPr>
            <a:noAutofit/>
          </a:bodyPr>
          <a:lstStyle/>
          <a:p>
            <a:pPr algn="just"/>
            <a:r>
              <a:rPr lang="el-GR" sz="2300" dirty="0" smtClean="0">
                <a:cs typeface="Times New Roman" pitchFamily="18" charset="0"/>
              </a:rPr>
              <a:t>Η Κίνα συγκαταλέγεται μεταξύ των χωρών υποδοχής ΑΞΕ που </a:t>
            </a:r>
            <a:r>
              <a:rPr lang="el-GR" sz="2300" b="1" dirty="0" smtClean="0">
                <a:cs typeface="Times New Roman" pitchFamily="18" charset="0"/>
              </a:rPr>
              <a:t>απορροφούν διαχρονικά </a:t>
            </a:r>
            <a:r>
              <a:rPr lang="el-GR" sz="2300" dirty="0" smtClean="0">
                <a:cs typeface="Times New Roman" pitchFamily="18" charset="0"/>
              </a:rPr>
              <a:t>το μεγαλύτερο μέρος των εισροών παγκοσμίως. 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Η ανάπτυξη της οικονομίας της Κίνα επιδρά τις πολιτικές ΑΞΕ που εφαρμόζουν άλλες αναπτυσσόμενες οικονομίες, καθώς και το επίπεδο ανάπτυξης των οικονομικών αυτών (</a:t>
            </a:r>
            <a:r>
              <a:rPr lang="en-US" sz="2300" dirty="0" smtClean="0">
                <a:cs typeface="Times New Roman" pitchFamily="18" charset="0"/>
              </a:rPr>
              <a:t>Metaxas &amp; Kechagia, 2013). 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Η Κίνα παρουσιάζει ενδιαφέρον </a:t>
            </a:r>
            <a:r>
              <a:rPr lang="el-GR" sz="2300" b="1" dirty="0" smtClean="0">
                <a:cs typeface="Times New Roman" pitchFamily="18" charset="0"/>
              </a:rPr>
              <a:t>λόγω της ανομοιογένειας που απορρέει από το μεγάλο αριθμό περιφερειών</a:t>
            </a:r>
            <a:r>
              <a:rPr lang="el-GR" sz="2300" dirty="0" smtClean="0">
                <a:cs typeface="Times New Roman" pitchFamily="18" charset="0"/>
              </a:rPr>
              <a:t>, της μεγάλης γεωγραφικής έκτασης που καλύπτει και τη μεγάλη εγχώρια αγορά (</a:t>
            </a:r>
            <a:r>
              <a:rPr lang="en-US" sz="2300" dirty="0" err="1" smtClean="0">
                <a:cs typeface="Times New Roman" pitchFamily="18" charset="0"/>
              </a:rPr>
              <a:t>Qi</a:t>
            </a:r>
            <a:r>
              <a:rPr lang="en-US" sz="2300" dirty="0" smtClean="0">
                <a:cs typeface="Times New Roman" pitchFamily="18" charset="0"/>
              </a:rPr>
              <a:t> et al, 2009). 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Από το 1980 η Κίνα κατέφερε να αυξήσει σημαντικά τις εισροές, τις εκροές και το βαθμό απελευθέρωσης του εμπορίου (</a:t>
            </a:r>
            <a:r>
              <a:rPr lang="en-US" sz="2300" dirty="0" smtClean="0">
                <a:cs typeface="Times New Roman" pitchFamily="18" charset="0"/>
              </a:rPr>
              <a:t>Yang, 2006). </a:t>
            </a:r>
            <a:endParaRPr lang="el-GR" sz="2300" dirty="0"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807670"/>
          </a:xfrm>
        </p:spPr>
        <p:txBody>
          <a:bodyPr>
            <a:normAutofit/>
          </a:bodyPr>
          <a:lstStyle/>
          <a:p>
            <a:pPr algn="just"/>
            <a:r>
              <a:rPr lang="el-GR" sz="2800" dirty="0" smtClean="0">
                <a:cs typeface="Times New Roman" pitchFamily="18" charset="0"/>
              </a:rPr>
              <a:t>Η Κίνα  επηρεάζει την οικονομία των υπόλοιπων αναπτυσσόμενων χωρών της Ασίας. </a:t>
            </a:r>
            <a:r>
              <a:rPr lang="el-GR" sz="2800" b="1" dirty="0" smtClean="0">
                <a:cs typeface="Times New Roman" pitchFamily="18" charset="0"/>
              </a:rPr>
              <a:t>Έχει παρατηρηθεί ότι οι ασιατικές οικονομίες μιμούνται τις πολιτικές και τη στάση που εφαρμόζει η Κίνα απέναντι στις ΑΞΕ </a:t>
            </a:r>
            <a:r>
              <a:rPr lang="el-GR" sz="2800" dirty="0" smtClean="0">
                <a:cs typeface="Times New Roman" pitchFamily="18" charset="0"/>
              </a:rPr>
              <a:t>(</a:t>
            </a:r>
            <a:r>
              <a:rPr lang="en-US" sz="2800" dirty="0" smtClean="0">
                <a:cs typeface="Times New Roman" pitchFamily="18" charset="0"/>
              </a:rPr>
              <a:t>Metaxas &amp; Kechagia, 2013</a:t>
            </a:r>
            <a:r>
              <a:rPr lang="el-GR" sz="2800" dirty="0" smtClean="0">
                <a:cs typeface="Times New Roman" pitchFamily="18" charset="0"/>
              </a:rPr>
              <a:t>). </a:t>
            </a:r>
          </a:p>
          <a:p>
            <a:pPr algn="just"/>
            <a:r>
              <a:rPr lang="el-GR" sz="2800" dirty="0" smtClean="0">
                <a:cs typeface="Times New Roman" pitchFamily="18" charset="0"/>
              </a:rPr>
              <a:t>Οι χώρες της Ασίας δε θεωρούν την Κίνα ως απειλή για το επίπεδο ανάπτυξης και την εξέλιξη της εγχώριας οικονομίας τους. Αντίθετα, συχνά χαρακτηρίζεται ως πρότυπο για τις υπόλοιπες χώρες υποδοχής (</a:t>
            </a:r>
            <a:r>
              <a:rPr lang="en-US" sz="2800" dirty="0" smtClean="0">
                <a:cs typeface="Times New Roman" pitchFamily="18" charset="0"/>
              </a:rPr>
              <a:t>Das, 2008).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ίζες">
  <a:themeElements>
    <a:clrScheme name="Ρίζες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Ρίζες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Ρίζες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Ρίζες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Ρίζες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3.xml><?xml version="1.0" encoding="utf-8"?>
<a:themeOverride xmlns:a="http://schemas.openxmlformats.org/drawingml/2006/main">
  <a:clrScheme name="Ρίζες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4.xml><?xml version="1.0" encoding="utf-8"?>
<a:themeOverride xmlns:a="http://schemas.openxmlformats.org/drawingml/2006/main">
  <a:clrScheme name="Ρίζες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5.xml><?xml version="1.0" encoding="utf-8"?>
<a:themeOverride xmlns:a="http://schemas.openxmlformats.org/drawingml/2006/main">
  <a:clrScheme name="Ρίζες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6.xml><?xml version="1.0" encoding="utf-8"?>
<a:themeOverride xmlns:a="http://schemas.openxmlformats.org/drawingml/2006/main">
  <a:clrScheme name="Ρίζες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7.xml><?xml version="1.0" encoding="utf-8"?>
<a:themeOverride xmlns:a="http://schemas.openxmlformats.org/drawingml/2006/main">
  <a:clrScheme name="Ρίζες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8.xml><?xml version="1.0" encoding="utf-8"?>
<a:themeOverride xmlns:a="http://schemas.openxmlformats.org/drawingml/2006/main">
  <a:clrScheme name="Ρίζες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Words>1724</Words>
  <Application>Microsoft Office PowerPoint</Application>
  <PresentationFormat>Προβολή στην οθόνη (4:3)</PresentationFormat>
  <Paragraphs>115</Paragraphs>
  <Slides>18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6" baseType="lpstr"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Ρίζες</vt:lpstr>
      <vt:lpstr>Άμεσες Ξένες Επενδύσεις:  Η περίπτωση της Κίνας</vt:lpstr>
      <vt:lpstr>Οι Άμεσες Ξένες Επενδύσεις</vt:lpstr>
      <vt:lpstr>Παρουσίαση του PowerPoint</vt:lpstr>
      <vt:lpstr>Παρουσίαση του PowerPoint</vt:lpstr>
      <vt:lpstr>Η οικονομία της Κίνας</vt:lpstr>
      <vt:lpstr>Παρουσίαση του PowerPoint</vt:lpstr>
      <vt:lpstr>Το κ.κ. ΑΕΠ της Κίνας (2013-2023)</vt:lpstr>
      <vt:lpstr>Λόγοι εστίασης στις ΑΞΕ της Κίνας</vt:lpstr>
      <vt:lpstr>Παρουσίαση του PowerPoint</vt:lpstr>
      <vt:lpstr>Παρουσίαση του PowerPoint</vt:lpstr>
      <vt:lpstr>Χώρες με τις υψηλότερες εισροές ΑΞΕ τα έτη 2016 και 2017</vt:lpstr>
      <vt:lpstr>Χώρες με τις υψηλότερες εκροές ΑΞΕ τα έτη 2016 και 2017</vt:lpstr>
      <vt:lpstr>Οι κυριότερες συναλλασσόμενες χώρες </vt:lpstr>
      <vt:lpstr>Συμπεράσματα</vt:lpstr>
      <vt:lpstr>Παρουσίαση του PowerPoint</vt:lpstr>
      <vt:lpstr>Παρουσίαση του PowerPoint</vt:lpstr>
      <vt:lpstr>Προτάσεις</vt:lpstr>
      <vt:lpstr>Βιβλιογραφικές αναφορές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Πωλίνα Κεχαγιά</dc:creator>
  <cp:lastModifiedBy>metaxas</cp:lastModifiedBy>
  <cp:revision>40</cp:revision>
  <dcterms:created xsi:type="dcterms:W3CDTF">2018-10-16T08:35:42Z</dcterms:created>
  <dcterms:modified xsi:type="dcterms:W3CDTF">2018-10-16T14:52:59Z</dcterms:modified>
</cp:coreProperties>
</file>