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 smtClean="0"/>
              <a:t>Στυλ κύριου υπότιτλου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13/11/2018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15714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13/11/2018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71401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13/11/2018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01374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13/11/2018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95280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13/11/2018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22100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13/11/2018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4099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13/11/2018</a:t>
            </a:fld>
            <a:endParaRPr 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72806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13/11/2018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08467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13/11/2018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03388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13/11/2018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52555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13/11/2018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92898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3E2E6-7166-4507-A101-F50F40300360}" type="datetimeFigureOut">
              <a:rPr lang="el-GR" smtClean="0"/>
              <a:t>13/11/2018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83407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t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ΠΡΟΓΡΑΜΜΑΤΙΣΜΟ</a:t>
            </a:r>
            <a:r>
              <a:rPr lang="el-GR" dirty="0"/>
              <a:t>Σ</a:t>
            </a:r>
            <a:r>
              <a:rPr lang="el-GR" dirty="0" smtClean="0"/>
              <a:t> </a:t>
            </a:r>
            <a:r>
              <a:rPr lang="el-GR" dirty="0"/>
              <a:t>ΗΛΕΚΤΡΟΝΙΚΩΝ </a:t>
            </a:r>
            <a:r>
              <a:rPr lang="el-GR" dirty="0" smtClean="0"/>
              <a:t>ΥΠΟΛΟΓΙΣΤΩΝ</a:t>
            </a:r>
            <a:br>
              <a:rPr lang="el-GR" dirty="0" smtClean="0"/>
            </a:br>
            <a:r>
              <a:rPr lang="el-GR" dirty="0" smtClean="0"/>
              <a:t>(</a:t>
            </a:r>
            <a:r>
              <a:rPr lang="en-US" dirty="0" smtClean="0"/>
              <a:t>MATLAB)</a:t>
            </a:r>
            <a:r>
              <a:rPr lang="el-GR" dirty="0" smtClean="0"/>
              <a:t> </a:t>
            </a:r>
            <a:br>
              <a:rPr lang="el-GR" dirty="0" smtClean="0"/>
            </a:br>
            <a:r>
              <a:rPr lang="el-GR" dirty="0" smtClean="0"/>
              <a:t>Εργαστήριο </a:t>
            </a:r>
            <a:r>
              <a:rPr lang="en-US" dirty="0" smtClean="0"/>
              <a:t>plots</a:t>
            </a:r>
            <a:endParaRPr lang="el-GR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524000" y="4080340"/>
            <a:ext cx="9144000" cy="1655762"/>
          </a:xfrm>
        </p:spPr>
        <p:txBody>
          <a:bodyPr>
            <a:normAutofit fontScale="92500" lnSpcReduction="20000"/>
          </a:bodyPr>
          <a:lstStyle/>
          <a:p>
            <a:r>
              <a:rPr lang="en-US" sz="3000" dirty="0" smtClean="0"/>
              <a:t>1</a:t>
            </a:r>
            <a:r>
              <a:rPr lang="el-GR" sz="3000" baseline="30000" dirty="0" smtClean="0"/>
              <a:t>ο</a:t>
            </a:r>
            <a:r>
              <a:rPr lang="el-GR" sz="3000" dirty="0" smtClean="0"/>
              <a:t> Εξάμηνο </a:t>
            </a:r>
          </a:p>
          <a:p>
            <a:r>
              <a:rPr lang="el-GR" sz="3000" dirty="0" smtClean="0"/>
              <a:t>Τμήμα Πολιτικών Μηχανικών</a:t>
            </a:r>
          </a:p>
          <a:p>
            <a:endParaRPr lang="el-GR" dirty="0"/>
          </a:p>
          <a:p>
            <a:r>
              <a:rPr lang="el-GR" sz="3200" dirty="0" err="1" smtClean="0"/>
              <a:t>Δρ</a:t>
            </a:r>
            <a:r>
              <a:rPr lang="el-GR" sz="3200" dirty="0" smtClean="0"/>
              <a:t> Αθανάσιος Φράγκου</a:t>
            </a:r>
            <a:endParaRPr lang="el-GR" sz="3200" dirty="0"/>
          </a:p>
        </p:txBody>
      </p:sp>
    </p:spTree>
    <p:extLst>
      <p:ext uri="{BB962C8B-B14F-4D97-AF65-F5344CB8AC3E}">
        <p14:creationId xmlns:p14="http://schemas.microsoft.com/office/powerpoint/2010/main" val="320658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524000" y="98474"/>
            <a:ext cx="9144000" cy="731521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/>
            </a:r>
            <a:br>
              <a:rPr lang="el-GR" dirty="0" smtClean="0"/>
            </a:br>
            <a:r>
              <a:rPr lang="el-GR" dirty="0"/>
              <a:t>Άσκηση </a:t>
            </a:r>
            <a:r>
              <a:rPr lang="en-US" dirty="0" smtClean="0"/>
              <a:t>2</a:t>
            </a:r>
            <a:r>
              <a:rPr lang="el-GR" dirty="0" smtClean="0"/>
              <a:t> </a:t>
            </a:r>
            <a:endParaRPr lang="el-GR" dirty="0"/>
          </a:p>
        </p:txBody>
      </p:sp>
      <p:sp>
        <p:nvSpPr>
          <p:cNvPr id="5" name="Υπότιτλος 2"/>
          <p:cNvSpPr>
            <a:spLocks noGrp="1"/>
          </p:cNvSpPr>
          <p:nvPr>
            <p:ph type="subTitle" idx="1"/>
          </p:nvPr>
        </p:nvSpPr>
        <p:spPr>
          <a:xfrm>
            <a:off x="247935" y="829995"/>
            <a:ext cx="11696130" cy="2691129"/>
          </a:xfrm>
        </p:spPr>
        <p:txBody>
          <a:bodyPr>
            <a:noAutofit/>
          </a:bodyPr>
          <a:lstStyle/>
          <a:p>
            <a:pPr algn="l"/>
            <a:r>
              <a:rPr lang="el-GR" sz="3000" dirty="0" smtClean="0"/>
              <a:t>Ορισμός διαστήματος και εισαγωγή συναρτήσεων</a:t>
            </a:r>
            <a:endParaRPr lang="en-US" sz="3000" dirty="0"/>
          </a:p>
          <a:p>
            <a:pPr algn="l"/>
            <a:r>
              <a:rPr lang="en-US" sz="3000" dirty="0" smtClean="0"/>
              <a:t>Y1(t)=5sin(2</a:t>
            </a:r>
            <a:r>
              <a:rPr lang="el-GR" sz="3000" dirty="0" smtClean="0"/>
              <a:t>π</a:t>
            </a:r>
            <a:r>
              <a:rPr lang="en-US" sz="3000" dirty="0" smtClean="0"/>
              <a:t>t</a:t>
            </a:r>
            <a:r>
              <a:rPr lang="en-US" sz="3000" dirty="0"/>
              <a:t>);</a:t>
            </a:r>
          </a:p>
          <a:p>
            <a:pPr algn="l"/>
            <a:r>
              <a:rPr lang="en-US" sz="3000" dirty="0" smtClean="0"/>
              <a:t>Y2</a:t>
            </a:r>
            <a:r>
              <a:rPr lang="el-GR" sz="3000" dirty="0" smtClean="0"/>
              <a:t>(</a:t>
            </a:r>
            <a:r>
              <a:rPr lang="en-US" sz="3000" dirty="0" smtClean="0"/>
              <a:t>t)=5cos(2</a:t>
            </a:r>
            <a:r>
              <a:rPr lang="el-GR" sz="3000" dirty="0" smtClean="0"/>
              <a:t>π</a:t>
            </a:r>
            <a:r>
              <a:rPr lang="en-US" sz="3000" dirty="0" smtClean="0"/>
              <a:t>t</a:t>
            </a:r>
            <a:r>
              <a:rPr lang="en-US" sz="3000" dirty="0"/>
              <a:t>);</a:t>
            </a:r>
          </a:p>
          <a:p>
            <a:pPr algn="l"/>
            <a:r>
              <a:rPr lang="en-US" sz="3000" dirty="0" smtClean="0"/>
              <a:t>Y3</a:t>
            </a:r>
            <a:r>
              <a:rPr lang="el-GR" sz="3000" dirty="0" smtClean="0"/>
              <a:t>(</a:t>
            </a:r>
            <a:r>
              <a:rPr lang="en-US" sz="3000" dirty="0" smtClean="0"/>
              <a:t>t)=5sin(4</a:t>
            </a:r>
            <a:r>
              <a:rPr lang="el-GR" sz="3000" dirty="0" smtClean="0"/>
              <a:t>π</a:t>
            </a:r>
            <a:r>
              <a:rPr lang="en-US" sz="3000" dirty="0" smtClean="0"/>
              <a:t>t</a:t>
            </a:r>
            <a:r>
              <a:rPr lang="en-US" sz="3000" dirty="0"/>
              <a:t>);</a:t>
            </a:r>
          </a:p>
          <a:p>
            <a:pPr algn="l"/>
            <a:r>
              <a:rPr lang="en-US" sz="3000" dirty="0" smtClean="0"/>
              <a:t>Y4(t)=5cos(4</a:t>
            </a:r>
            <a:r>
              <a:rPr lang="el-GR" sz="3000" dirty="0" smtClean="0"/>
              <a:t>π</a:t>
            </a:r>
            <a:r>
              <a:rPr lang="en-US" sz="3000" dirty="0" smtClean="0"/>
              <a:t>t</a:t>
            </a:r>
            <a:r>
              <a:rPr lang="en-US" sz="3000" dirty="0"/>
              <a:t>);</a:t>
            </a:r>
            <a:endParaRPr lang="el-GR" sz="3000" dirty="0"/>
          </a:p>
        </p:txBody>
      </p:sp>
      <p:sp>
        <p:nvSpPr>
          <p:cNvPr id="3" name="Ορθογώνιο 2"/>
          <p:cNvSpPr/>
          <p:nvPr/>
        </p:nvSpPr>
        <p:spPr>
          <a:xfrm>
            <a:off x="2638567" y="3782156"/>
            <a:ext cx="7242412" cy="201593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500" dirty="0">
                <a:solidFill>
                  <a:srgbClr val="000000"/>
                </a:solidFill>
                <a:latin typeface="Courier New" panose="02070309020205020404" pitchFamily="49" charset="0"/>
              </a:rPr>
              <a:t>t=</a:t>
            </a:r>
            <a:r>
              <a:rPr lang="en-US" sz="2500" dirty="0" err="1">
                <a:solidFill>
                  <a:srgbClr val="000000"/>
                </a:solidFill>
                <a:latin typeface="Courier New" panose="02070309020205020404" pitchFamily="49" charset="0"/>
              </a:rPr>
              <a:t>linspace</a:t>
            </a:r>
            <a:r>
              <a:rPr lang="en-US" sz="2500" dirty="0">
                <a:solidFill>
                  <a:srgbClr val="000000"/>
                </a:solidFill>
                <a:latin typeface="Courier New" panose="02070309020205020404" pitchFamily="49" charset="0"/>
              </a:rPr>
              <a:t>(0,2,101);</a:t>
            </a:r>
          </a:p>
          <a:p>
            <a:r>
              <a:rPr lang="en-US" sz="2500" dirty="0">
                <a:solidFill>
                  <a:srgbClr val="000000"/>
                </a:solidFill>
                <a:latin typeface="Courier New" panose="02070309020205020404" pitchFamily="49" charset="0"/>
              </a:rPr>
              <a:t>y1=5*sin(2*pi*t);</a:t>
            </a:r>
          </a:p>
          <a:p>
            <a:r>
              <a:rPr lang="en-US" sz="2500" dirty="0">
                <a:solidFill>
                  <a:srgbClr val="000000"/>
                </a:solidFill>
                <a:latin typeface="Courier New" panose="02070309020205020404" pitchFamily="49" charset="0"/>
              </a:rPr>
              <a:t>y2=5*cos(2*pi*t);</a:t>
            </a:r>
          </a:p>
          <a:p>
            <a:r>
              <a:rPr lang="en-US" sz="2500" dirty="0">
                <a:solidFill>
                  <a:srgbClr val="000000"/>
                </a:solidFill>
                <a:latin typeface="Courier New" panose="02070309020205020404" pitchFamily="49" charset="0"/>
              </a:rPr>
              <a:t>y3=5*sin(4*pi*t);</a:t>
            </a:r>
          </a:p>
          <a:p>
            <a:r>
              <a:rPr lang="en-US" sz="2500" dirty="0">
                <a:solidFill>
                  <a:srgbClr val="000000"/>
                </a:solidFill>
                <a:latin typeface="Courier New" panose="02070309020205020404" pitchFamily="49" charset="0"/>
              </a:rPr>
              <a:t>y4=5*cos(4*pi*t);</a:t>
            </a:r>
          </a:p>
        </p:txBody>
      </p:sp>
    </p:spTree>
    <p:extLst>
      <p:ext uri="{BB962C8B-B14F-4D97-AF65-F5344CB8AC3E}">
        <p14:creationId xmlns:p14="http://schemas.microsoft.com/office/powerpoint/2010/main" val="154992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524000" y="98474"/>
            <a:ext cx="9144000" cy="731521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/>
            </a:r>
            <a:br>
              <a:rPr lang="el-GR" dirty="0" smtClean="0"/>
            </a:br>
            <a:r>
              <a:rPr lang="el-GR" dirty="0" smtClean="0"/>
              <a:t>Άσκηση 1 </a:t>
            </a:r>
            <a:endParaRPr lang="el-GR" dirty="0"/>
          </a:p>
        </p:txBody>
      </p:sp>
      <p:sp>
        <p:nvSpPr>
          <p:cNvPr id="5" name="Υπότιτλος 2"/>
          <p:cNvSpPr>
            <a:spLocks noGrp="1"/>
          </p:cNvSpPr>
          <p:nvPr>
            <p:ph type="subTitle" idx="1"/>
          </p:nvPr>
        </p:nvSpPr>
        <p:spPr>
          <a:xfrm>
            <a:off x="664191" y="1814812"/>
            <a:ext cx="10267666" cy="2770836"/>
          </a:xfrm>
          <a:solidFill>
            <a:schemeClr val="bg1"/>
          </a:solidFill>
        </p:spPr>
        <p:txBody>
          <a:bodyPr>
            <a:normAutofit fontScale="85000" lnSpcReduction="10000"/>
          </a:bodyPr>
          <a:lstStyle/>
          <a:p>
            <a:pPr algn="l"/>
            <a:r>
              <a:rPr lang="en-US" sz="3000" dirty="0" smtClean="0"/>
              <a:t>- </a:t>
            </a:r>
            <a:r>
              <a:rPr lang="el-GR" sz="3000" dirty="0" smtClean="0"/>
              <a:t>Να γραφτεί πρόγραμμα</a:t>
            </a:r>
            <a:r>
              <a:rPr lang="en-US" sz="3000" dirty="0"/>
              <a:t> </a:t>
            </a:r>
            <a:r>
              <a:rPr lang="el-GR" sz="3000" dirty="0" smtClean="0"/>
              <a:t>με όνομα «</a:t>
            </a:r>
            <a:r>
              <a:rPr lang="en-US" sz="3800" dirty="0" err="1" smtClean="0">
                <a:solidFill>
                  <a:srgbClr val="7030A0"/>
                </a:solidFill>
              </a:rPr>
              <a:t>two_plots</a:t>
            </a:r>
            <a:r>
              <a:rPr lang="el-GR" sz="3000" dirty="0" smtClean="0"/>
              <a:t>»</a:t>
            </a:r>
            <a:r>
              <a:rPr lang="el-GR" sz="3000" dirty="0" smtClean="0"/>
              <a:t> που να υπολογίζει τις συναρτήσεις </a:t>
            </a:r>
            <a:r>
              <a:rPr lang="en-US" sz="3000" dirty="0" smtClean="0"/>
              <a:t>f(x)=</a:t>
            </a:r>
            <a:r>
              <a:rPr lang="el-GR" sz="3000" dirty="0" smtClean="0"/>
              <a:t>5ημ</a:t>
            </a:r>
            <a:r>
              <a:rPr lang="en-US" sz="3000" dirty="0" smtClean="0"/>
              <a:t>(2</a:t>
            </a:r>
            <a:r>
              <a:rPr lang="el-GR" sz="3000" dirty="0" smtClean="0"/>
              <a:t>π</a:t>
            </a:r>
            <a:r>
              <a:rPr lang="en-US" sz="3000" dirty="0" smtClean="0"/>
              <a:t>t) </a:t>
            </a:r>
            <a:r>
              <a:rPr lang="el-GR" sz="3000" dirty="0" smtClean="0"/>
              <a:t>και</a:t>
            </a:r>
            <a:r>
              <a:rPr lang="en-US" sz="3000" dirty="0" smtClean="0"/>
              <a:t> g(x)=5</a:t>
            </a:r>
            <a:r>
              <a:rPr lang="el-GR" sz="3000" dirty="0" smtClean="0"/>
              <a:t>συν(2π</a:t>
            </a:r>
            <a:r>
              <a:rPr lang="en-US" sz="3000" dirty="0" smtClean="0"/>
              <a:t>t) </a:t>
            </a:r>
            <a:r>
              <a:rPr lang="el-GR" sz="3000" dirty="0" smtClean="0"/>
              <a:t>για 51 τιμές στο διάστημα [0,2] και να τις ζωγραφίζει σε κοινό σύστημα αξόνων </a:t>
            </a:r>
            <a:r>
              <a:rPr lang="en-US" sz="3000" dirty="0" err="1" smtClean="0"/>
              <a:t>xy</a:t>
            </a:r>
            <a:r>
              <a:rPr lang="el-GR" sz="3000" dirty="0" smtClean="0"/>
              <a:t>. </a:t>
            </a:r>
            <a:endParaRPr lang="en-US" sz="3000" dirty="0" smtClean="0"/>
          </a:p>
          <a:p>
            <a:pPr algn="l"/>
            <a:r>
              <a:rPr lang="en-US" sz="3000" dirty="0" smtClean="0"/>
              <a:t>- </a:t>
            </a:r>
            <a:r>
              <a:rPr lang="el-GR" sz="3000" dirty="0" smtClean="0"/>
              <a:t>Να μπουν ετικέτες στους άξονες </a:t>
            </a:r>
            <a:r>
              <a:rPr lang="en-US" sz="3000" dirty="0" smtClean="0"/>
              <a:t>x, y, </a:t>
            </a:r>
            <a:r>
              <a:rPr lang="el-GR" sz="3000" dirty="0" smtClean="0"/>
              <a:t>λεζάντα στο διάγραμμα και τίτλος. </a:t>
            </a:r>
            <a:endParaRPr lang="en-US" sz="3000" dirty="0" smtClean="0"/>
          </a:p>
          <a:p>
            <a:pPr algn="l"/>
            <a:r>
              <a:rPr lang="en-US" sz="3000" dirty="0" smtClean="0"/>
              <a:t>- </a:t>
            </a:r>
            <a:r>
              <a:rPr lang="el-GR" sz="3000" dirty="0" smtClean="0"/>
              <a:t>Η μορφή των γραμμών των δύο διαγραμμάτων να είναι διαφορετική</a:t>
            </a:r>
            <a:r>
              <a:rPr lang="el-GR" sz="3000" dirty="0" smtClean="0"/>
              <a:t> </a:t>
            </a:r>
            <a:endParaRPr lang="el-GR" sz="3000" dirty="0" smtClean="0"/>
          </a:p>
        </p:txBody>
      </p:sp>
    </p:spTree>
    <p:extLst>
      <p:ext uri="{BB962C8B-B14F-4D97-AF65-F5344CB8AC3E}">
        <p14:creationId xmlns:p14="http://schemas.microsoft.com/office/powerpoint/2010/main" val="246936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524000" y="98474"/>
            <a:ext cx="9144000" cy="731521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/>
            </a:r>
            <a:br>
              <a:rPr lang="el-GR" dirty="0" smtClean="0"/>
            </a:br>
            <a:r>
              <a:rPr lang="el-GR" dirty="0"/>
              <a:t>Άσκηση 1 </a:t>
            </a:r>
            <a:endParaRPr lang="el-GR" dirty="0"/>
          </a:p>
        </p:txBody>
      </p:sp>
      <p:sp>
        <p:nvSpPr>
          <p:cNvPr id="5" name="Υπότιτλος 2"/>
          <p:cNvSpPr>
            <a:spLocks noGrp="1"/>
          </p:cNvSpPr>
          <p:nvPr>
            <p:ph type="subTitle" idx="1"/>
          </p:nvPr>
        </p:nvSpPr>
        <p:spPr>
          <a:xfrm>
            <a:off x="962167" y="1389553"/>
            <a:ext cx="10267666" cy="1474298"/>
          </a:xfrm>
        </p:spPr>
        <p:txBody>
          <a:bodyPr>
            <a:normAutofit/>
          </a:bodyPr>
          <a:lstStyle/>
          <a:p>
            <a:pPr algn="l"/>
            <a:r>
              <a:rPr lang="en-US" sz="3000" dirty="0" smtClean="0"/>
              <a:t>-</a:t>
            </a:r>
            <a:r>
              <a:rPr lang="el-GR" sz="3000" dirty="0" smtClean="0"/>
              <a:t>συναρτήσεις </a:t>
            </a:r>
            <a:r>
              <a:rPr lang="en-US" sz="3000" dirty="0" smtClean="0"/>
              <a:t>f(x)=</a:t>
            </a:r>
            <a:r>
              <a:rPr lang="el-GR" sz="3000" dirty="0" smtClean="0"/>
              <a:t>5ημ</a:t>
            </a:r>
            <a:r>
              <a:rPr lang="en-US" sz="3000" dirty="0" smtClean="0"/>
              <a:t>(2</a:t>
            </a:r>
            <a:r>
              <a:rPr lang="el-GR" sz="3000" dirty="0" smtClean="0"/>
              <a:t>π</a:t>
            </a:r>
            <a:r>
              <a:rPr lang="en-US" sz="3000" dirty="0" smtClean="0"/>
              <a:t>t) </a:t>
            </a:r>
            <a:r>
              <a:rPr lang="el-GR" sz="3000" dirty="0" smtClean="0"/>
              <a:t>και</a:t>
            </a:r>
            <a:r>
              <a:rPr lang="en-US" sz="3000" dirty="0" smtClean="0"/>
              <a:t> g(x)=5</a:t>
            </a:r>
            <a:r>
              <a:rPr lang="el-GR" sz="3000" dirty="0" smtClean="0"/>
              <a:t>συν(2π</a:t>
            </a:r>
            <a:r>
              <a:rPr lang="en-US" sz="3000" dirty="0" smtClean="0"/>
              <a:t>t) </a:t>
            </a:r>
            <a:r>
              <a:rPr lang="el-GR" sz="3000" dirty="0" smtClean="0"/>
              <a:t>για 51 τιμές στο διάστημα [0,2]</a:t>
            </a:r>
            <a:endParaRPr lang="el-GR" sz="3000" dirty="0" smtClean="0"/>
          </a:p>
        </p:txBody>
      </p:sp>
      <p:sp>
        <p:nvSpPr>
          <p:cNvPr id="3" name="Ορθογώνιο 2"/>
          <p:cNvSpPr/>
          <p:nvPr/>
        </p:nvSpPr>
        <p:spPr>
          <a:xfrm>
            <a:off x="3047999" y="2967335"/>
            <a:ext cx="7620001" cy="156966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000000"/>
                </a:solidFill>
                <a:latin typeface="Courier New" panose="02070309020205020404" pitchFamily="49" charset="0"/>
              </a:rPr>
              <a:t>t=</a:t>
            </a:r>
            <a:r>
              <a:rPr lang="en-US" sz="3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linspace</a:t>
            </a:r>
            <a:r>
              <a:rPr lang="en-US" sz="3200" dirty="0">
                <a:solidFill>
                  <a:srgbClr val="000000"/>
                </a:solidFill>
                <a:latin typeface="Courier New" panose="02070309020205020404" pitchFamily="49" charset="0"/>
              </a:rPr>
              <a:t>(0,2,51);</a:t>
            </a:r>
          </a:p>
          <a:p>
            <a:r>
              <a:rPr lang="en-US" sz="3200" dirty="0">
                <a:solidFill>
                  <a:srgbClr val="000000"/>
                </a:solidFill>
                <a:latin typeface="Courier New" panose="02070309020205020404" pitchFamily="49" charset="0"/>
              </a:rPr>
              <a:t>y1=5*sin(2*pi*t);</a:t>
            </a:r>
          </a:p>
          <a:p>
            <a:r>
              <a:rPr lang="en-US" sz="3200" dirty="0">
                <a:solidFill>
                  <a:srgbClr val="000000"/>
                </a:solidFill>
                <a:latin typeface="Courier New" panose="02070309020205020404" pitchFamily="49" charset="0"/>
              </a:rPr>
              <a:t>y2=5*cos(2*pi*t);</a:t>
            </a:r>
          </a:p>
        </p:txBody>
      </p:sp>
    </p:spTree>
    <p:extLst>
      <p:ext uri="{BB962C8B-B14F-4D97-AF65-F5344CB8AC3E}">
        <p14:creationId xmlns:p14="http://schemas.microsoft.com/office/powerpoint/2010/main" val="17283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524000" y="98474"/>
            <a:ext cx="9144000" cy="731521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/>
            </a:r>
            <a:br>
              <a:rPr lang="el-GR" dirty="0" smtClean="0"/>
            </a:br>
            <a:r>
              <a:rPr lang="el-GR" dirty="0"/>
              <a:t>Άσκηση 1 </a:t>
            </a:r>
            <a:endParaRPr lang="el-GR" dirty="0"/>
          </a:p>
        </p:txBody>
      </p:sp>
      <p:sp>
        <p:nvSpPr>
          <p:cNvPr id="5" name="Υπότιτλος 2"/>
          <p:cNvSpPr>
            <a:spLocks noGrp="1"/>
          </p:cNvSpPr>
          <p:nvPr>
            <p:ph type="subTitle" idx="1"/>
          </p:nvPr>
        </p:nvSpPr>
        <p:spPr>
          <a:xfrm>
            <a:off x="286604" y="1389553"/>
            <a:ext cx="11696130" cy="1474298"/>
          </a:xfrm>
        </p:spPr>
        <p:txBody>
          <a:bodyPr>
            <a:normAutofit/>
          </a:bodyPr>
          <a:lstStyle/>
          <a:p>
            <a:pPr algn="l"/>
            <a:r>
              <a:rPr lang="en-US" sz="3000" dirty="0" smtClean="0"/>
              <a:t>Z</a:t>
            </a:r>
            <a:r>
              <a:rPr lang="el-GR" sz="3000" dirty="0" err="1" smtClean="0"/>
              <a:t>ωγραφίζει</a:t>
            </a:r>
            <a:r>
              <a:rPr lang="el-GR" sz="3000" dirty="0" smtClean="0"/>
              <a:t> σε </a:t>
            </a:r>
            <a:r>
              <a:rPr lang="el-GR" sz="3000" dirty="0"/>
              <a:t>κοινό σύστημα αξόνων </a:t>
            </a:r>
            <a:r>
              <a:rPr lang="el-GR" sz="3000" dirty="0" err="1"/>
              <a:t>xy</a:t>
            </a:r>
            <a:r>
              <a:rPr lang="el-GR" sz="3000" dirty="0"/>
              <a:t>. </a:t>
            </a:r>
            <a:endParaRPr lang="en-US" sz="3000" dirty="0" smtClean="0"/>
          </a:p>
          <a:p>
            <a:pPr algn="l"/>
            <a:r>
              <a:rPr lang="el-GR" sz="3000" dirty="0"/>
              <a:t>Η μορφή των γραμμών των δύο διαγραμμάτων </a:t>
            </a:r>
            <a:r>
              <a:rPr lang="el-GR" sz="3000" dirty="0" smtClean="0"/>
              <a:t> </a:t>
            </a:r>
            <a:r>
              <a:rPr lang="el-GR" sz="3000" dirty="0"/>
              <a:t>είναι διαφορετική </a:t>
            </a:r>
          </a:p>
        </p:txBody>
      </p:sp>
      <p:sp>
        <p:nvSpPr>
          <p:cNvPr id="3" name="Ορθογώνιο 2"/>
          <p:cNvSpPr/>
          <p:nvPr/>
        </p:nvSpPr>
        <p:spPr>
          <a:xfrm>
            <a:off x="2351963" y="3540542"/>
            <a:ext cx="7488073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000000"/>
                </a:solidFill>
                <a:latin typeface="Courier New" panose="02070309020205020404" pitchFamily="49" charset="0"/>
              </a:rPr>
              <a:t>plot(t,y1,</a:t>
            </a:r>
            <a:r>
              <a:rPr lang="en-US" sz="3200" dirty="0">
                <a:solidFill>
                  <a:srgbClr val="A020F0"/>
                </a:solidFill>
                <a:latin typeface="Courier New" panose="02070309020205020404" pitchFamily="49" charset="0"/>
              </a:rPr>
              <a:t>'r-'</a:t>
            </a:r>
            <a:r>
              <a:rPr lang="en-US" sz="3200" dirty="0">
                <a:solidFill>
                  <a:srgbClr val="000000"/>
                </a:solidFill>
                <a:latin typeface="Courier New" panose="02070309020205020404" pitchFamily="49" charset="0"/>
              </a:rPr>
              <a:t>, t,y2,</a:t>
            </a:r>
            <a:r>
              <a:rPr lang="en-US" sz="3200" dirty="0">
                <a:solidFill>
                  <a:srgbClr val="A020F0"/>
                </a:solidFill>
                <a:latin typeface="Courier New" panose="02070309020205020404" pitchFamily="49" charset="0"/>
              </a:rPr>
              <a:t>'b-.'</a:t>
            </a:r>
            <a:r>
              <a:rPr lang="en-US" sz="3200" dirty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205098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524000" y="98474"/>
            <a:ext cx="9144000" cy="731521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/>
            </a:r>
            <a:br>
              <a:rPr lang="el-GR" dirty="0" smtClean="0"/>
            </a:br>
            <a:r>
              <a:rPr lang="el-GR" dirty="0"/>
              <a:t>Άσκηση 1 </a:t>
            </a:r>
            <a:endParaRPr lang="el-GR" dirty="0"/>
          </a:p>
        </p:txBody>
      </p:sp>
      <p:sp>
        <p:nvSpPr>
          <p:cNvPr id="5" name="Υπότιτλος 2"/>
          <p:cNvSpPr>
            <a:spLocks noGrp="1"/>
          </p:cNvSpPr>
          <p:nvPr>
            <p:ph type="subTitle" idx="1"/>
          </p:nvPr>
        </p:nvSpPr>
        <p:spPr>
          <a:xfrm>
            <a:off x="286604" y="1389553"/>
            <a:ext cx="11696130" cy="753146"/>
          </a:xfrm>
        </p:spPr>
        <p:txBody>
          <a:bodyPr>
            <a:normAutofit/>
          </a:bodyPr>
          <a:lstStyle/>
          <a:p>
            <a:pPr algn="l"/>
            <a:r>
              <a:rPr lang="el-GR" sz="3000" dirty="0"/>
              <a:t>Ε</a:t>
            </a:r>
            <a:r>
              <a:rPr lang="el-GR" sz="3000" dirty="0" smtClean="0"/>
              <a:t>τικέτες </a:t>
            </a:r>
            <a:r>
              <a:rPr lang="el-GR" sz="3000" dirty="0"/>
              <a:t>στους άξονες x, y, λεζάντα στο διάγραμμα και τίτλος</a:t>
            </a:r>
          </a:p>
        </p:txBody>
      </p:sp>
      <p:sp>
        <p:nvSpPr>
          <p:cNvPr id="3" name="Ορθογώνιο 2"/>
          <p:cNvSpPr/>
          <p:nvPr/>
        </p:nvSpPr>
        <p:spPr>
          <a:xfrm>
            <a:off x="2802339" y="3253938"/>
            <a:ext cx="8893792" cy="156966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000000"/>
                </a:solidFill>
                <a:latin typeface="Courier New" panose="02070309020205020404" pitchFamily="49" charset="0"/>
              </a:rPr>
              <a:t>legend(</a:t>
            </a:r>
            <a:r>
              <a:rPr lang="en-US" sz="3200" dirty="0">
                <a:solidFill>
                  <a:srgbClr val="A020F0"/>
                </a:solidFill>
                <a:latin typeface="Courier New" panose="02070309020205020404" pitchFamily="49" charset="0"/>
              </a:rPr>
              <a:t>'sin'</a:t>
            </a:r>
            <a:r>
              <a:rPr lang="en-US" sz="3200" dirty="0">
                <a:solidFill>
                  <a:srgbClr val="000000"/>
                </a:solidFill>
                <a:latin typeface="Courier New" panose="02070309020205020404" pitchFamily="49" charset="0"/>
              </a:rPr>
              <a:t>,</a:t>
            </a:r>
            <a:r>
              <a:rPr lang="en-US" sz="3200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US" sz="3200" dirty="0" err="1">
                <a:solidFill>
                  <a:srgbClr val="A020F0"/>
                </a:solidFill>
                <a:latin typeface="Courier New" panose="02070309020205020404" pitchFamily="49" charset="0"/>
              </a:rPr>
              <a:t>cosin</a:t>
            </a:r>
            <a:r>
              <a:rPr lang="en-US" sz="3200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US" sz="3200" dirty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</a:p>
          <a:p>
            <a:r>
              <a:rPr lang="en-US" sz="3200" dirty="0">
                <a:solidFill>
                  <a:srgbClr val="000000"/>
                </a:solidFill>
                <a:latin typeface="Courier New" panose="02070309020205020404" pitchFamily="49" charset="0"/>
              </a:rPr>
              <a:t>title(</a:t>
            </a:r>
            <a:r>
              <a:rPr lang="en-US" sz="3200" dirty="0" smtClean="0">
                <a:solidFill>
                  <a:srgbClr val="A020F0"/>
                </a:solidFill>
                <a:latin typeface="Courier New" panose="02070309020205020404" pitchFamily="49" charset="0"/>
              </a:rPr>
              <a:t>'two plots</a:t>
            </a:r>
            <a:r>
              <a:rPr lang="en-US" sz="3200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US" sz="3200" dirty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</a:p>
          <a:p>
            <a:r>
              <a:rPr lang="en-US" sz="3200" dirty="0">
                <a:solidFill>
                  <a:srgbClr val="000000"/>
                </a:solidFill>
                <a:latin typeface="Courier New" panose="02070309020205020404" pitchFamily="49" charset="0"/>
              </a:rPr>
              <a:t>xlabel(</a:t>
            </a:r>
            <a:r>
              <a:rPr lang="en-US" sz="3200" dirty="0">
                <a:solidFill>
                  <a:srgbClr val="A020F0"/>
                </a:solidFill>
                <a:latin typeface="Courier New" panose="02070309020205020404" pitchFamily="49" charset="0"/>
              </a:rPr>
              <a:t>'time'</a:t>
            </a:r>
            <a:r>
              <a:rPr lang="en-US" sz="3200" dirty="0">
                <a:solidFill>
                  <a:srgbClr val="000000"/>
                </a:solidFill>
                <a:latin typeface="Courier New" panose="02070309020205020404" pitchFamily="49" charset="0"/>
              </a:rPr>
              <a:t>),ylabel(</a:t>
            </a:r>
            <a:r>
              <a:rPr lang="en-US" sz="3200" dirty="0">
                <a:solidFill>
                  <a:srgbClr val="A020F0"/>
                </a:solidFill>
                <a:latin typeface="Courier New" panose="02070309020205020404" pitchFamily="49" charset="0"/>
              </a:rPr>
              <a:t>'amplitude'</a:t>
            </a:r>
            <a:r>
              <a:rPr lang="en-US" sz="3200" dirty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54523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524000" y="98474"/>
            <a:ext cx="9144000" cy="731521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/>
            </a:r>
            <a:br>
              <a:rPr lang="el-GR" dirty="0" smtClean="0"/>
            </a:br>
            <a:r>
              <a:rPr lang="el-GR" dirty="0" smtClean="0"/>
              <a:t>εντολή </a:t>
            </a:r>
            <a:r>
              <a:rPr lang="en-US" dirty="0" smtClean="0"/>
              <a:t>comet</a:t>
            </a:r>
            <a:endParaRPr lang="el-GR" dirty="0"/>
          </a:p>
        </p:txBody>
      </p:sp>
      <p:graphicFrame>
        <p:nvGraphicFramePr>
          <p:cNvPr id="6" name="Αντικείμενο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1280223"/>
              </p:ext>
            </p:extLst>
          </p:nvPr>
        </p:nvGraphicFramePr>
        <p:xfrm>
          <a:off x="785367" y="1264843"/>
          <a:ext cx="2599279" cy="28355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Εξίσωση" r:id="rId4" imgW="1117440" imgH="1218960" progId="Equation.3">
                  <p:embed/>
                </p:oleObj>
              </mc:Choice>
              <mc:Fallback>
                <p:oleObj name="Εξίσωση" r:id="rId4" imgW="1117440" imgH="12189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85367" y="1264843"/>
                        <a:ext cx="2599279" cy="2835577"/>
                      </a:xfrm>
                      <a:prstGeom prst="rect">
                        <a:avLst/>
                      </a:prstGeom>
                      <a:solidFill>
                        <a:sysClr val="window" lastClr="FFFFFF"/>
                      </a:solidFill>
                      <a:ln>
                        <a:solidFill>
                          <a:sysClr val="window" lastClr="FFFFFF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Ορθογώνιο 3"/>
          <p:cNvSpPr/>
          <p:nvPr/>
        </p:nvSpPr>
        <p:spPr>
          <a:xfrm>
            <a:off x="4317241" y="1436136"/>
            <a:ext cx="6805683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2500" dirty="0" smtClean="0"/>
              <a:t>Το </a:t>
            </a:r>
            <a:r>
              <a:rPr lang="en-US" sz="2500" dirty="0" smtClean="0"/>
              <a:t>1963</a:t>
            </a:r>
            <a:r>
              <a:rPr lang="el-GR" sz="2500" dirty="0"/>
              <a:t> </a:t>
            </a:r>
            <a:r>
              <a:rPr lang="el-GR" sz="2500" dirty="0" smtClean="0"/>
              <a:t>ο</a:t>
            </a:r>
            <a:r>
              <a:rPr lang="en-US" sz="2500" dirty="0" smtClean="0"/>
              <a:t> </a:t>
            </a:r>
            <a:r>
              <a:rPr lang="en-US" sz="2500" dirty="0"/>
              <a:t>Edward Lorenz </a:t>
            </a:r>
            <a:r>
              <a:rPr lang="el-GR" sz="2500" dirty="0" smtClean="0"/>
              <a:t>ανέπτυξε ένα απλό μαθηματικό μετεωρολογικό μοντέλο. Για συγκεκριμένα σ, β, ρ συμπεριφέρεται χαοτικά.</a:t>
            </a:r>
            <a:endParaRPr lang="el-GR" sz="2500" dirty="0"/>
          </a:p>
        </p:txBody>
      </p:sp>
    </p:spTree>
    <p:extLst>
      <p:ext uri="{BB962C8B-B14F-4D97-AF65-F5344CB8AC3E}">
        <p14:creationId xmlns:p14="http://schemas.microsoft.com/office/powerpoint/2010/main" val="278169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524000" y="98474"/>
            <a:ext cx="9144000" cy="731521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/>
            </a:r>
            <a:br>
              <a:rPr lang="el-GR" dirty="0" smtClean="0"/>
            </a:br>
            <a:r>
              <a:rPr lang="el-GR" dirty="0" smtClean="0"/>
              <a:t>εντολή </a:t>
            </a:r>
            <a:r>
              <a:rPr lang="en-US" dirty="0" smtClean="0"/>
              <a:t>comet</a:t>
            </a:r>
            <a:endParaRPr lang="el-GR" dirty="0"/>
          </a:p>
        </p:txBody>
      </p:sp>
      <p:sp>
        <p:nvSpPr>
          <p:cNvPr id="4" name="Ορθογώνιο 3"/>
          <p:cNvSpPr/>
          <p:nvPr/>
        </p:nvSpPr>
        <p:spPr>
          <a:xfrm>
            <a:off x="1806052" y="829995"/>
            <a:ext cx="900297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3000" dirty="0" smtClean="0"/>
              <a:t>Το</a:t>
            </a:r>
            <a:r>
              <a:rPr lang="en-US" sz="3000" dirty="0" smtClean="0"/>
              <a:t> </a:t>
            </a:r>
            <a:r>
              <a:rPr lang="el-GR" sz="3000" dirty="0" smtClean="0"/>
              <a:t>διάγραμμα των Χ και Υ σε συνάρτηση με το χρόνο</a:t>
            </a:r>
            <a:endParaRPr lang="el-GR" sz="3000" dirty="0"/>
          </a:p>
        </p:txBody>
      </p:sp>
      <p:pic>
        <p:nvPicPr>
          <p:cNvPr id="3" name="Εικόνα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7" r="6784"/>
          <a:stretch/>
        </p:blipFill>
        <p:spPr>
          <a:xfrm>
            <a:off x="36017" y="1383993"/>
            <a:ext cx="6130496" cy="3156062"/>
          </a:xfrm>
          <a:prstGeom prst="rect">
            <a:avLst/>
          </a:prstGeom>
        </p:spPr>
      </p:pic>
      <p:pic>
        <p:nvPicPr>
          <p:cNvPr id="5" name="Εικόνα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7" r="6784"/>
          <a:stretch/>
        </p:blipFill>
        <p:spPr>
          <a:xfrm>
            <a:off x="6307539" y="3224266"/>
            <a:ext cx="5825629" cy="2999113"/>
          </a:xfrm>
          <a:prstGeom prst="rect">
            <a:avLst/>
          </a:prstGeom>
        </p:spPr>
      </p:pic>
      <p:sp>
        <p:nvSpPr>
          <p:cNvPr id="7" name="Ορθογώνιο 6"/>
          <p:cNvSpPr/>
          <p:nvPr/>
        </p:nvSpPr>
        <p:spPr>
          <a:xfrm>
            <a:off x="1100248" y="5298769"/>
            <a:ext cx="3267036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/>
              <a:t>comet(</a:t>
            </a:r>
            <a:r>
              <a:rPr lang="en-US" dirty="0" err="1"/>
              <a:t>Lor_X</a:t>
            </a:r>
            <a:r>
              <a:rPr lang="en-US" dirty="0" smtClean="0"/>
              <a:t>, </a:t>
            </a:r>
            <a:r>
              <a:rPr lang="en-US" dirty="0" err="1" smtClean="0"/>
              <a:t>Lor_Y</a:t>
            </a:r>
            <a:r>
              <a:rPr lang="en-US" dirty="0"/>
              <a:t>)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586068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524000" y="98474"/>
            <a:ext cx="9144000" cy="731521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/>
            </a:r>
            <a:br>
              <a:rPr lang="el-GR" dirty="0" smtClean="0"/>
            </a:br>
            <a:r>
              <a:rPr lang="el-GR" dirty="0"/>
              <a:t>Άσκηση </a:t>
            </a:r>
            <a:r>
              <a:rPr lang="en-US" dirty="0" smtClean="0"/>
              <a:t>2</a:t>
            </a:r>
            <a:r>
              <a:rPr lang="el-GR" dirty="0" smtClean="0"/>
              <a:t> </a:t>
            </a:r>
            <a:endParaRPr lang="el-GR" dirty="0"/>
          </a:p>
        </p:txBody>
      </p:sp>
      <p:sp>
        <p:nvSpPr>
          <p:cNvPr id="5" name="Υπότιτλος 2"/>
          <p:cNvSpPr>
            <a:spLocks noGrp="1"/>
          </p:cNvSpPr>
          <p:nvPr>
            <p:ph type="subTitle" idx="1"/>
          </p:nvPr>
        </p:nvSpPr>
        <p:spPr>
          <a:xfrm>
            <a:off x="286604" y="1389552"/>
            <a:ext cx="11696130" cy="4192382"/>
          </a:xfrm>
        </p:spPr>
        <p:txBody>
          <a:bodyPr>
            <a:noAutofit/>
          </a:bodyPr>
          <a:lstStyle/>
          <a:p>
            <a:pPr algn="l"/>
            <a:r>
              <a:rPr lang="el-GR" sz="3000" dirty="0" smtClean="0"/>
              <a:t>Να σχεδιάσετε τις παρακάτω συναρτήσεις σε πολλαπλό ενιαίο διάγραμμα</a:t>
            </a:r>
            <a:r>
              <a:rPr lang="en-US" sz="3000" dirty="0" smtClean="0"/>
              <a:t> </a:t>
            </a:r>
            <a:r>
              <a:rPr lang="el-GR" sz="3000" dirty="0" smtClean="0"/>
              <a:t>σε διάστημα [0,2]  και για 101 σημεία</a:t>
            </a:r>
            <a:endParaRPr lang="en-US" sz="3000" dirty="0" smtClean="0"/>
          </a:p>
          <a:p>
            <a:pPr algn="l"/>
            <a:endParaRPr lang="en-US" sz="3000" dirty="0"/>
          </a:p>
          <a:p>
            <a:pPr algn="l"/>
            <a:r>
              <a:rPr lang="en-US" sz="3000" dirty="0" smtClean="0"/>
              <a:t>Y1(t)=5sin(2</a:t>
            </a:r>
            <a:r>
              <a:rPr lang="el-GR" sz="3000" dirty="0" smtClean="0"/>
              <a:t>π</a:t>
            </a:r>
            <a:r>
              <a:rPr lang="en-US" sz="3000" dirty="0" smtClean="0"/>
              <a:t>t</a:t>
            </a:r>
            <a:r>
              <a:rPr lang="en-US" sz="3000" dirty="0"/>
              <a:t>);</a:t>
            </a:r>
          </a:p>
          <a:p>
            <a:pPr algn="l"/>
            <a:r>
              <a:rPr lang="en-US" sz="3000" dirty="0" smtClean="0"/>
              <a:t>Y2</a:t>
            </a:r>
            <a:r>
              <a:rPr lang="el-GR" sz="3000" dirty="0" smtClean="0"/>
              <a:t>(</a:t>
            </a:r>
            <a:r>
              <a:rPr lang="en-US" sz="3000" dirty="0" smtClean="0"/>
              <a:t>t)=5cos(2</a:t>
            </a:r>
            <a:r>
              <a:rPr lang="el-GR" sz="3000" dirty="0" smtClean="0"/>
              <a:t>π</a:t>
            </a:r>
            <a:r>
              <a:rPr lang="en-US" sz="3000" dirty="0" smtClean="0"/>
              <a:t>t</a:t>
            </a:r>
            <a:r>
              <a:rPr lang="en-US" sz="3000" dirty="0"/>
              <a:t>);</a:t>
            </a:r>
          </a:p>
          <a:p>
            <a:pPr algn="l"/>
            <a:r>
              <a:rPr lang="en-US" sz="3000" dirty="0" smtClean="0"/>
              <a:t>Y3</a:t>
            </a:r>
            <a:r>
              <a:rPr lang="el-GR" sz="3000" dirty="0" smtClean="0"/>
              <a:t>(</a:t>
            </a:r>
            <a:r>
              <a:rPr lang="en-US" sz="3000" dirty="0" smtClean="0"/>
              <a:t>t)=5sin(4</a:t>
            </a:r>
            <a:r>
              <a:rPr lang="el-GR" sz="3000" dirty="0" smtClean="0"/>
              <a:t>π</a:t>
            </a:r>
            <a:r>
              <a:rPr lang="en-US" sz="3000" dirty="0" smtClean="0"/>
              <a:t>t</a:t>
            </a:r>
            <a:r>
              <a:rPr lang="en-US" sz="3000" dirty="0"/>
              <a:t>);</a:t>
            </a:r>
          </a:p>
          <a:p>
            <a:pPr algn="l"/>
            <a:r>
              <a:rPr lang="en-US" sz="3000" dirty="0" smtClean="0"/>
              <a:t>Y4(t)=5cos(4</a:t>
            </a:r>
            <a:r>
              <a:rPr lang="el-GR" sz="3000" dirty="0" smtClean="0"/>
              <a:t>π</a:t>
            </a:r>
            <a:r>
              <a:rPr lang="en-US" sz="3000" dirty="0" smtClean="0"/>
              <a:t>t</a:t>
            </a:r>
            <a:r>
              <a:rPr lang="en-US" sz="3000" dirty="0"/>
              <a:t>);</a:t>
            </a:r>
            <a:endParaRPr lang="el-GR" sz="3000" dirty="0"/>
          </a:p>
        </p:txBody>
      </p:sp>
    </p:spTree>
    <p:extLst>
      <p:ext uri="{BB962C8B-B14F-4D97-AF65-F5344CB8AC3E}">
        <p14:creationId xmlns:p14="http://schemas.microsoft.com/office/powerpoint/2010/main" val="3147908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524000" y="98474"/>
            <a:ext cx="9144000" cy="731521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/>
            </a:r>
            <a:br>
              <a:rPr lang="el-GR" dirty="0" smtClean="0"/>
            </a:br>
            <a:r>
              <a:rPr lang="el-GR" dirty="0"/>
              <a:t>Άσκηση </a:t>
            </a:r>
            <a:r>
              <a:rPr lang="en-US" dirty="0" smtClean="0"/>
              <a:t>2</a:t>
            </a:r>
            <a:r>
              <a:rPr lang="el-GR" dirty="0" smtClean="0"/>
              <a:t> </a:t>
            </a:r>
            <a:endParaRPr lang="el-GR" dirty="0"/>
          </a:p>
        </p:txBody>
      </p:sp>
      <p:sp>
        <p:nvSpPr>
          <p:cNvPr id="5" name="Υπότιτλος 2"/>
          <p:cNvSpPr>
            <a:spLocks noGrp="1"/>
          </p:cNvSpPr>
          <p:nvPr>
            <p:ph type="subTitle" idx="1"/>
          </p:nvPr>
        </p:nvSpPr>
        <p:spPr>
          <a:xfrm>
            <a:off x="247935" y="829995"/>
            <a:ext cx="11696130" cy="2691129"/>
          </a:xfrm>
        </p:spPr>
        <p:txBody>
          <a:bodyPr>
            <a:noAutofit/>
          </a:bodyPr>
          <a:lstStyle/>
          <a:p>
            <a:pPr algn="l"/>
            <a:r>
              <a:rPr lang="el-GR" sz="3000" dirty="0" smtClean="0"/>
              <a:t>Ορισμός διαστήματος και εισαγωγή συναρτήσεων</a:t>
            </a:r>
            <a:endParaRPr lang="en-US" sz="3000" dirty="0"/>
          </a:p>
          <a:p>
            <a:pPr algn="l"/>
            <a:r>
              <a:rPr lang="en-US" sz="3000" dirty="0" smtClean="0"/>
              <a:t>Y1(t)=5sin(2</a:t>
            </a:r>
            <a:r>
              <a:rPr lang="el-GR" sz="3000" dirty="0" smtClean="0"/>
              <a:t>π</a:t>
            </a:r>
            <a:r>
              <a:rPr lang="en-US" sz="3000" dirty="0" smtClean="0"/>
              <a:t>t</a:t>
            </a:r>
            <a:r>
              <a:rPr lang="en-US" sz="3000" dirty="0"/>
              <a:t>);</a:t>
            </a:r>
          </a:p>
          <a:p>
            <a:pPr algn="l"/>
            <a:r>
              <a:rPr lang="en-US" sz="3000" dirty="0" smtClean="0"/>
              <a:t>Y2</a:t>
            </a:r>
            <a:r>
              <a:rPr lang="el-GR" sz="3000" dirty="0" smtClean="0"/>
              <a:t>(</a:t>
            </a:r>
            <a:r>
              <a:rPr lang="en-US" sz="3000" dirty="0" smtClean="0"/>
              <a:t>t)=5cos(2</a:t>
            </a:r>
            <a:r>
              <a:rPr lang="el-GR" sz="3000" dirty="0" smtClean="0"/>
              <a:t>π</a:t>
            </a:r>
            <a:r>
              <a:rPr lang="en-US" sz="3000" dirty="0" smtClean="0"/>
              <a:t>t</a:t>
            </a:r>
            <a:r>
              <a:rPr lang="en-US" sz="3000" dirty="0"/>
              <a:t>);</a:t>
            </a:r>
          </a:p>
          <a:p>
            <a:pPr algn="l"/>
            <a:r>
              <a:rPr lang="en-US" sz="3000" dirty="0" smtClean="0"/>
              <a:t>Y3</a:t>
            </a:r>
            <a:r>
              <a:rPr lang="el-GR" sz="3000" dirty="0" smtClean="0"/>
              <a:t>(</a:t>
            </a:r>
            <a:r>
              <a:rPr lang="en-US" sz="3000" dirty="0" smtClean="0"/>
              <a:t>t)=5sin(4</a:t>
            </a:r>
            <a:r>
              <a:rPr lang="el-GR" sz="3000" dirty="0" smtClean="0"/>
              <a:t>π</a:t>
            </a:r>
            <a:r>
              <a:rPr lang="en-US" sz="3000" dirty="0" smtClean="0"/>
              <a:t>t</a:t>
            </a:r>
            <a:r>
              <a:rPr lang="en-US" sz="3000" dirty="0"/>
              <a:t>);</a:t>
            </a:r>
          </a:p>
          <a:p>
            <a:pPr algn="l"/>
            <a:r>
              <a:rPr lang="en-US" sz="3000" dirty="0" smtClean="0"/>
              <a:t>Y4(t)=5cos(4</a:t>
            </a:r>
            <a:r>
              <a:rPr lang="el-GR" sz="3000" dirty="0" smtClean="0"/>
              <a:t>π</a:t>
            </a:r>
            <a:r>
              <a:rPr lang="en-US" sz="3000" dirty="0" smtClean="0"/>
              <a:t>t</a:t>
            </a:r>
            <a:r>
              <a:rPr lang="en-US" sz="3000" dirty="0"/>
              <a:t>);</a:t>
            </a:r>
            <a:endParaRPr lang="el-GR" sz="3000" dirty="0"/>
          </a:p>
        </p:txBody>
      </p:sp>
      <p:sp>
        <p:nvSpPr>
          <p:cNvPr id="3" name="Ορθογώνιο 2"/>
          <p:cNvSpPr/>
          <p:nvPr/>
        </p:nvSpPr>
        <p:spPr>
          <a:xfrm>
            <a:off x="2638567" y="3782156"/>
            <a:ext cx="7242412" cy="201593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500" dirty="0">
                <a:solidFill>
                  <a:srgbClr val="000000"/>
                </a:solidFill>
                <a:latin typeface="Courier New" panose="02070309020205020404" pitchFamily="49" charset="0"/>
              </a:rPr>
              <a:t>t=</a:t>
            </a:r>
            <a:r>
              <a:rPr lang="en-US" sz="2500" dirty="0" err="1">
                <a:solidFill>
                  <a:srgbClr val="000000"/>
                </a:solidFill>
                <a:latin typeface="Courier New" panose="02070309020205020404" pitchFamily="49" charset="0"/>
              </a:rPr>
              <a:t>linspace</a:t>
            </a:r>
            <a:r>
              <a:rPr lang="en-US" sz="2500" dirty="0">
                <a:solidFill>
                  <a:srgbClr val="000000"/>
                </a:solidFill>
                <a:latin typeface="Courier New" panose="02070309020205020404" pitchFamily="49" charset="0"/>
              </a:rPr>
              <a:t>(0,2,101);</a:t>
            </a:r>
          </a:p>
          <a:p>
            <a:r>
              <a:rPr lang="en-US" sz="2500" dirty="0">
                <a:solidFill>
                  <a:srgbClr val="000000"/>
                </a:solidFill>
                <a:latin typeface="Courier New" panose="02070309020205020404" pitchFamily="49" charset="0"/>
              </a:rPr>
              <a:t>y1=5*sin(2*pi*t);</a:t>
            </a:r>
          </a:p>
          <a:p>
            <a:r>
              <a:rPr lang="en-US" sz="2500" dirty="0">
                <a:solidFill>
                  <a:srgbClr val="000000"/>
                </a:solidFill>
                <a:latin typeface="Courier New" panose="02070309020205020404" pitchFamily="49" charset="0"/>
              </a:rPr>
              <a:t>y2=5*cos(2*pi*t);</a:t>
            </a:r>
          </a:p>
          <a:p>
            <a:r>
              <a:rPr lang="en-US" sz="2500" dirty="0">
                <a:solidFill>
                  <a:srgbClr val="000000"/>
                </a:solidFill>
                <a:latin typeface="Courier New" panose="02070309020205020404" pitchFamily="49" charset="0"/>
              </a:rPr>
              <a:t>y3=5*sin(4*pi*t);</a:t>
            </a:r>
          </a:p>
          <a:p>
            <a:r>
              <a:rPr lang="en-US" sz="2500" dirty="0">
                <a:solidFill>
                  <a:srgbClr val="000000"/>
                </a:solidFill>
                <a:latin typeface="Courier New" panose="02070309020205020404" pitchFamily="49" charset="0"/>
              </a:rPr>
              <a:t>y4=5*cos(4*pi*t);</a:t>
            </a:r>
          </a:p>
        </p:txBody>
      </p:sp>
    </p:spTree>
    <p:extLst>
      <p:ext uri="{BB962C8B-B14F-4D97-AF65-F5344CB8AC3E}">
        <p14:creationId xmlns:p14="http://schemas.microsoft.com/office/powerpoint/2010/main" val="88693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</TotalTime>
  <Words>340</Words>
  <Application>Microsoft Office PowerPoint</Application>
  <PresentationFormat>Ευρεία οθόνη</PresentationFormat>
  <Paragraphs>57</Paragraphs>
  <Slides>10</Slides>
  <Notes>0</Notes>
  <HiddenSlides>0</HiddenSlides>
  <MMClips>0</MMClips>
  <ScaleCrop>false</ScaleCrop>
  <HeadingPairs>
    <vt:vector size="8" baseType="variant">
      <vt:variant>
        <vt:lpstr>Γραμματοσειρές που χρησιμοποιούνται</vt:lpstr>
      </vt:variant>
      <vt:variant>
        <vt:i4>4</vt:i4>
      </vt:variant>
      <vt:variant>
        <vt:lpstr>Θέμα</vt:lpstr>
      </vt:variant>
      <vt:variant>
        <vt:i4>1</vt:i4>
      </vt:variant>
      <vt:variant>
        <vt:lpstr>Ενσωματωμένοι διακομιστές OLE</vt:lpstr>
      </vt:variant>
      <vt:variant>
        <vt:i4>1</vt:i4>
      </vt:variant>
      <vt:variant>
        <vt:lpstr>Τίτλοι διαφανειών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Courier New</vt:lpstr>
      <vt:lpstr>Θέμα του Office</vt:lpstr>
      <vt:lpstr>Εξίσωση</vt:lpstr>
      <vt:lpstr>ΠΡΟΓΡΑΜΜΑΤΙΣΜΟΣ ΗΛΕΚΤΡΟΝΙΚΩΝ ΥΠΟΛΟΓΙΣΤΩΝ (MATLAB)  Εργαστήριο plots</vt:lpstr>
      <vt:lpstr> Άσκηση 1 </vt:lpstr>
      <vt:lpstr> Άσκηση 1 </vt:lpstr>
      <vt:lpstr> Άσκηση 1 </vt:lpstr>
      <vt:lpstr> Άσκηση 1 </vt:lpstr>
      <vt:lpstr> εντολή comet</vt:lpstr>
      <vt:lpstr> εντολή comet</vt:lpstr>
      <vt:lpstr> Άσκηση 2 </vt:lpstr>
      <vt:lpstr> Άσκηση 2 </vt:lpstr>
      <vt:lpstr> Άσκηση 2 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ΠΡΟΓΡΑΜΜΑΤΙΣΜΟΣ ΗΛΕΚΤΡΟΝΙΚΩΝ ΥΠΟΛΟΓΙΣΤΩΝ (MATLAB) </dc:title>
  <dc:creator>THANASIS</dc:creator>
  <cp:lastModifiedBy>THANASIS</cp:lastModifiedBy>
  <cp:revision>82</cp:revision>
  <dcterms:created xsi:type="dcterms:W3CDTF">2017-12-03T14:20:36Z</dcterms:created>
  <dcterms:modified xsi:type="dcterms:W3CDTF">2018-11-13T13:40:38Z</dcterms:modified>
</cp:coreProperties>
</file>