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l-GR" dirty="0" smtClean="0">
                <a:solidFill>
                  <a:srgbClr val="FF6600"/>
                </a:solidFill>
              </a:rPr>
              <a:t>Παιδιά και καταναλωτική κουλτούρα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Κοινωνιολογία της παιδικής ηλικίας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96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Το παιδί κυρίαρχος καταναλωτής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9000"/>
            <a:ext cx="8229600" cy="3967163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Οι </a:t>
            </a:r>
            <a:r>
              <a:rPr lang="en-US" dirty="0" smtClean="0">
                <a:solidFill>
                  <a:srgbClr val="FF6600"/>
                </a:solidFill>
              </a:rPr>
              <a:t>tween </a:t>
            </a:r>
            <a:r>
              <a:rPr lang="el-GR" dirty="0" smtClean="0">
                <a:solidFill>
                  <a:srgbClr val="FF6600"/>
                </a:solidFill>
              </a:rPr>
              <a:t>δεν χειραγωγούνται εύκολα, είναι μια άστατη αγορά 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Το παιδί ως αυτόνομος κοινωνικός παράγοντας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Συχνά «ρατσισμός» απέναντι στους ενήλικες (</a:t>
            </a:r>
            <a:r>
              <a:rPr lang="en-US" dirty="0" smtClean="0">
                <a:solidFill>
                  <a:srgbClr val="FF6600"/>
                </a:solidFill>
              </a:rPr>
              <a:t>Nickelodeon)</a:t>
            </a:r>
            <a:endParaRPr lang="el-GR" dirty="0" smtClean="0">
              <a:solidFill>
                <a:srgbClr val="FF6600"/>
              </a:solidFill>
            </a:endParaRPr>
          </a:p>
          <a:p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18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Κριτική στους υπέρμαχους και επικριτές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9000"/>
            <a:ext cx="8229600" cy="3967163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Οι επικριτές θεωρούν επικίνδυνη και μη αυθεντική την απόλαυση </a:t>
            </a:r>
            <a:r>
              <a:rPr lang="el-GR" dirty="0" smtClean="0">
                <a:solidFill>
                  <a:srgbClr val="FF6600"/>
                </a:solidFill>
              </a:rPr>
              <a:t>κατανάλωσης</a:t>
            </a: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Μερικ</a:t>
            </a:r>
            <a:r>
              <a:rPr lang="el-GR" dirty="0" smtClean="0">
                <a:solidFill>
                  <a:srgbClr val="FF6600"/>
                </a:solidFill>
              </a:rPr>
              <a:t>ώς σωστή η κριτική, αν και συχνά ελιτίστικη</a:t>
            </a: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Ελιτισμός</a:t>
            </a:r>
            <a:r>
              <a:rPr lang="el-GR" dirty="0" smtClean="0">
                <a:solidFill>
                  <a:srgbClr val="FF6600"/>
                </a:solidFill>
              </a:rPr>
              <a:t>: συνήθως οι λευκοί, άνδρες μεσοαστοί στιγματίζουν τις καταναλωτικές πρακτικές των άλλων (γυναικών, εργατικής τάξης και παιδιών)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7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Κριτική στους επαγγελματίες μάρκετινγκ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6125"/>
            <a:ext cx="8229600" cy="4110038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Η εξυμνούμενη δύναμη των παιδιών είναι ελάχιστα μεγαλύτερη από τη δύναμή τους να </a:t>
            </a:r>
            <a:r>
              <a:rPr lang="el-GR" dirty="0" smtClean="0">
                <a:solidFill>
                  <a:srgbClr val="FF6600"/>
                </a:solidFill>
              </a:rPr>
              <a:t>καταναλώνουν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Παράδοξα: συνάφεια αγοράς με νέα κοινωνιολογία παιδικής ηλικίας</a:t>
            </a:r>
            <a:r>
              <a:rPr lang="el-GR" dirty="0" smtClean="0">
                <a:solidFill>
                  <a:srgbClr val="FF6600"/>
                </a:solidFill>
              </a:rPr>
              <a:t>;</a:t>
            </a:r>
            <a:endParaRPr lang="el-GR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20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6600"/>
                </a:solidFill>
              </a:rPr>
              <a:t>Περιορισμοί </a:t>
            </a:r>
            <a:r>
              <a:rPr lang="el-GR" dirty="0" smtClean="0">
                <a:solidFill>
                  <a:srgbClr val="FF6600"/>
                </a:solidFill>
              </a:rPr>
              <a:t>της συζήτησης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1500"/>
            <a:ext cx="8229600" cy="42846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Θεωρείται δεδομένο ότι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1</a:t>
            </a:r>
            <a:r>
              <a:rPr lang="el-GR" dirty="0">
                <a:solidFill>
                  <a:srgbClr val="FF6600"/>
                </a:solidFill>
              </a:rPr>
              <a:t>. υπάρχει μια φυσική κατάσταση της παιδικής </a:t>
            </a:r>
            <a:r>
              <a:rPr lang="el-GR" dirty="0" smtClean="0">
                <a:solidFill>
                  <a:srgbClr val="FF6600"/>
                </a:solidFill>
              </a:rPr>
              <a:t>ηλικίας, </a:t>
            </a:r>
            <a:r>
              <a:rPr lang="el-GR" dirty="0">
                <a:solidFill>
                  <a:srgbClr val="FF6600"/>
                </a:solidFill>
              </a:rPr>
              <a:t>η </a:t>
            </a:r>
            <a:r>
              <a:rPr lang="el-GR" dirty="0" smtClean="0">
                <a:solidFill>
                  <a:srgbClr val="FF6600"/>
                </a:solidFill>
              </a:rPr>
              <a:t>οποία καταστρέφεται, διαφθείρεται από την αγορά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2. οι «πραγματικές» ανάγκες παιδιών αναγνωρίζονται και ικανοποιούνται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396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Δομή και δράση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3875"/>
            <a:ext cx="8229600" cy="4332288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Η αγορά ως δομή κατασκευάζει και ορίζει το παιδί καταναλωτή: προσφέρει ορισμούς των επιθυμιών/αναγκών τους και εμφανίζεται να τις ικανοποιεί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Τα παιδιά ως δρώντα υποκείμενα κατασκευάζουν τις ταυτότητές τους και τις ανάγκες τους μέσω της ιδιοποίησης και χρησιμοποίησης των αγαθών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09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Παράδοξο αγοράς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Κατασκευάζει τα παιδιά ως ενεργά και αυτόνομα άτομα, ικανά να αντιστέκονται, ενώ ταυτόχρονα επιδιώκει να τα κάνει να συμπεριφέρονται με συγκεκριμένους τρόπους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Η δομή προϋποθέτει τη δράση, αλλά η δράση λειτουργεί μέσω της δομής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14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Απόσπαση προσοχής από άλλες πιθανές αιτίες φαινομένων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4250"/>
            <a:ext cx="8229600" cy="3871913"/>
          </a:xfrm>
        </p:spPr>
        <p:txBody>
          <a:bodyPr>
            <a:noAutofit/>
          </a:bodyPr>
          <a:lstStyle/>
          <a:p>
            <a:r>
              <a:rPr lang="el-GR" sz="4000" dirty="0" smtClean="0">
                <a:solidFill>
                  <a:srgbClr val="FF6600"/>
                </a:solidFill>
              </a:rPr>
              <a:t>Διαφήμιση και παχυσαρκία, βία, κλπ.</a:t>
            </a:r>
          </a:p>
          <a:p>
            <a:pPr marL="0" indent="0">
              <a:buNone/>
            </a:pPr>
            <a:endParaRPr lang="el-GR" sz="4000" dirty="0" smtClean="0">
              <a:solidFill>
                <a:srgbClr val="FF6600"/>
              </a:solidFill>
            </a:endParaRPr>
          </a:p>
          <a:p>
            <a:r>
              <a:rPr lang="el-GR" sz="4000" dirty="0" smtClean="0">
                <a:solidFill>
                  <a:srgbClr val="FF6600"/>
                </a:solidFill>
              </a:rPr>
              <a:t>Σημασία έχει να μην απομονώνουμε τη σχέση παιδιών με διαφήμιση από το ευρύτερο κοινωνικό πλαίσιο</a:t>
            </a:r>
          </a:p>
          <a:p>
            <a:pPr marL="0" indent="0">
              <a:buNone/>
            </a:pPr>
            <a:endParaRPr lang="en-US" sz="4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775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Η κατανάλωση εντός κοινωνικού πλαισίου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2625"/>
            <a:ext cx="8229600" cy="4173538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Διερεύνηση: ποιες είναι οι καταναλωτικές πρακτικές των παιδιών στην οικογένεια, το σχολείο, την παρέα;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Πώς επιδρούν οι πρακτικές αυτές στη διαχείριση της εξουσίας, του χρόνου και χώρου;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Η γνώση καταναλωτικής κουλτούρας παρέχει πολιτισμικό κεφάλαιο στα παιδιά;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807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Ερωτήματα προς εξέταση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5625"/>
            <a:ext cx="8229600" cy="4300538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Πώς συνδέονται οι ιεραρχήσεις των προτιμήσεων στην κουλτούρα της ομάδας συνομήλικων με τις ιεραρχήσεις προτιμήσεων στην κουλτούρα ενηλίκων;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Πώς συνδέονται αυτές οι ιεραρχήσεις με τις επιταγές καταναλωτικής κουλτούρας;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Πώς ερμηνεύουμε την αντικαταναλωτική ρητορική νεανικών μορφών κουλτούρας;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42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Ερωτήματα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875"/>
            <a:ext cx="8229600" cy="4205288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Ποιος ο ρόλος των γονέων; Αμφιθυμία και ολοένα μεγαλύτερη εμπλοκή στις λειτουργίες αγοράς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Ποιες οι εμπειρίες των παιδιών που αποκλείονται από ομάδα συνομήλικων επειδή δεν έχουν πρόσβαση στα καταναλωτικά αγαθά;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68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Θέματα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3250"/>
            <a:ext cx="8229600" cy="4252913"/>
          </a:xfrm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FF6600"/>
                </a:solidFill>
              </a:rPr>
              <a:t>Η κατανάλωση των παιδιών</a:t>
            </a:r>
          </a:p>
          <a:p>
            <a:pPr marL="0" indent="0">
              <a:buNone/>
            </a:pPr>
            <a:endParaRPr lang="el-GR" sz="3600" dirty="0" smtClean="0">
              <a:solidFill>
                <a:srgbClr val="FF6600"/>
              </a:solidFill>
            </a:endParaRPr>
          </a:p>
          <a:p>
            <a:r>
              <a:rPr lang="el-GR" sz="3600" dirty="0" smtClean="0">
                <a:solidFill>
                  <a:srgbClr val="FF6600"/>
                </a:solidFill>
              </a:rPr>
              <a:t>Αντιπαραθέσεις για αυτό το θέμα</a:t>
            </a:r>
          </a:p>
          <a:p>
            <a:pPr marL="0" indent="0">
              <a:buNone/>
            </a:pPr>
            <a:endParaRPr lang="el-GR" sz="3600" dirty="0" smtClean="0">
              <a:solidFill>
                <a:srgbClr val="FF6600"/>
              </a:solidFill>
            </a:endParaRPr>
          </a:p>
          <a:p>
            <a:r>
              <a:rPr lang="el-GR" sz="3600" dirty="0" smtClean="0">
                <a:solidFill>
                  <a:srgbClr val="FF6600"/>
                </a:solidFill>
              </a:rPr>
              <a:t>Το κοινωνικό, πολιτισμικό και ιστορικό πλαίσιο της κατανάλωσης των παιδιών</a:t>
            </a:r>
            <a:endParaRPr lang="en-US" sz="36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279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Συμπέρασμα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1500"/>
            <a:ext cx="8229600" cy="428466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Η συμμετοχή των παιδιών στην καταναλωτική κουλτούρα είναι ένα αμφίσημο φαινόμενο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Πάντα υπάρχει μια οικονομική διάσταση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Από την άλλη, τα νοήματα, οι απολαύσεις που προσφέρει στα παιδιά, και ο ρόλος της στη διαμόρφωση της ταυτότητας της παιδικής ηλικίας είναι δύσκολο να προβλεφθούν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Τα αποτελέσματα της εντεινόμενης βύθισης των παιδιών στην καταναλωτική κουλτούρα δεν είναι τα ίδια για όλους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6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Αναπτυσσόμενη αγορά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3250"/>
            <a:ext cx="8229600" cy="4252913"/>
          </a:xfrm>
        </p:spPr>
        <p:txBody>
          <a:bodyPr/>
          <a:lstStyle/>
          <a:p>
            <a:r>
              <a:rPr lang="el-GR" dirty="0">
                <a:solidFill>
                  <a:srgbClr val="FF6600"/>
                </a:solidFill>
              </a:rPr>
              <a:t>Η κατανάλωση των παιδιών έχει 3 </a:t>
            </a:r>
            <a:r>
              <a:rPr lang="el-GR" dirty="0" smtClean="0">
                <a:solidFill>
                  <a:srgbClr val="FF6600"/>
                </a:solidFill>
              </a:rPr>
              <a:t>διαστάσεις: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1. Αποτελούν από μόνα τους μια όλο και πιο σημαντική αγορά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2. Αποτελούν σημαντικό μέσο προσέγγισης των ενηλίκων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3.Αποτελούν μια μελλοντική αγορά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725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Μάρκετινγκ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Ποικιλία μέσων και τεχνικών προσέγγισης των παιδιών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Νέα ηλεκτρονικά μέσα και συγκαλυμμένες τεχνικές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Αναδυόμενες διαφημίσεις (</a:t>
            </a:r>
            <a:r>
              <a:rPr lang="en-US" dirty="0" smtClean="0">
                <a:solidFill>
                  <a:srgbClr val="FF6600"/>
                </a:solidFill>
              </a:rPr>
              <a:t>pop up) </a:t>
            </a:r>
            <a:r>
              <a:rPr lang="el-GR" dirty="0" smtClean="0">
                <a:solidFill>
                  <a:srgbClr val="FF6600"/>
                </a:solidFill>
              </a:rPr>
              <a:t>ή διαφημίσεις μεταμφιεσμένες σε άμεσα μηνύματα (</a:t>
            </a:r>
            <a:r>
              <a:rPr lang="en-US" dirty="0" smtClean="0">
                <a:solidFill>
                  <a:srgbClr val="FF6600"/>
                </a:solidFill>
              </a:rPr>
              <a:t>IM)</a:t>
            </a:r>
            <a:r>
              <a:rPr lang="el-GR" dirty="0">
                <a:solidFill>
                  <a:srgbClr val="FF6600"/>
                </a:solidFill>
              </a:rPr>
              <a:t> </a:t>
            </a:r>
            <a:r>
              <a:rPr lang="el-GR" dirty="0" smtClean="0">
                <a:solidFill>
                  <a:srgbClr val="FF6600"/>
                </a:solidFill>
              </a:rPr>
              <a:t>σε ιστότοπους με παιχνίδια, κουίζ που προσφέρουν βραβεία (</a:t>
            </a:r>
            <a:r>
              <a:rPr lang="en-US" dirty="0" err="1" smtClean="0">
                <a:solidFill>
                  <a:srgbClr val="FF6600"/>
                </a:solidFill>
              </a:rPr>
              <a:t>advergaming</a:t>
            </a:r>
            <a:r>
              <a:rPr lang="en-US" dirty="0" smtClean="0">
                <a:solidFill>
                  <a:srgbClr val="FF6600"/>
                </a:solidFill>
              </a:rPr>
              <a:t>)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Κινητά τηλέφωνα, </a:t>
            </a:r>
            <a:r>
              <a:rPr lang="en-US" dirty="0" smtClean="0">
                <a:solidFill>
                  <a:srgbClr val="FF6600"/>
                </a:solidFill>
              </a:rPr>
              <a:t>blogs, Facebook</a:t>
            </a:r>
            <a:r>
              <a:rPr lang="el-GR" dirty="0" smtClean="0">
                <a:solidFill>
                  <a:srgbClr val="FF6600"/>
                </a:solidFill>
              </a:rPr>
              <a:t>,</a:t>
            </a:r>
            <a:r>
              <a:rPr lang="en-US" dirty="0" smtClean="0">
                <a:solidFill>
                  <a:srgbClr val="FF6600"/>
                </a:solidFill>
              </a:rPr>
              <a:t> You tube</a:t>
            </a:r>
            <a:r>
              <a:rPr lang="el-GR" dirty="0" smtClean="0">
                <a:solidFill>
                  <a:srgbClr val="FF6600"/>
                </a:solidFill>
              </a:rPr>
              <a:t>, κλπ.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9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Απρόβλεπτη η παιδική κατανάλωση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6370"/>
            <a:ext cx="8229600" cy="3709793"/>
          </a:xfrm>
        </p:spPr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«Εμπορικές επιστημολογίες» (</a:t>
            </a:r>
            <a:r>
              <a:rPr lang="en-US" dirty="0" smtClean="0">
                <a:solidFill>
                  <a:srgbClr val="FF6600"/>
                </a:solidFill>
              </a:rPr>
              <a:t>Cook, 2000)</a:t>
            </a: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Νεαροί σύμβουλοι ή πρέσβεις της εταιρείας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Μάρκετινγκ μέσω συνομήλικων (</a:t>
            </a:r>
            <a:r>
              <a:rPr lang="en-US" dirty="0" smtClean="0">
                <a:solidFill>
                  <a:srgbClr val="FF6600"/>
                </a:solidFill>
              </a:rPr>
              <a:t>peer to peer)</a:t>
            </a:r>
            <a:r>
              <a:rPr lang="el-GR" dirty="0" smtClean="0">
                <a:solidFill>
                  <a:srgbClr val="FF6600"/>
                </a:solidFill>
              </a:rPr>
              <a:t> ή μεταδοτικό μάρκετινγκ (</a:t>
            </a:r>
            <a:r>
              <a:rPr lang="en-US" dirty="0" smtClean="0">
                <a:solidFill>
                  <a:srgbClr val="FF6600"/>
                </a:solidFill>
              </a:rPr>
              <a:t>viral marketing)</a:t>
            </a: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Υποδιαίρεση της αγοράς με βάση την ηλικία και το φύλο</a:t>
            </a:r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24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Η κατασκευή του παιδιού καταναλωτή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125"/>
            <a:ext cx="8229600" cy="4237038"/>
          </a:xfrm>
        </p:spPr>
        <p:txBody>
          <a:bodyPr/>
          <a:lstStyle/>
          <a:p>
            <a:r>
              <a:rPr lang="el-GR" b="1" dirty="0" smtClean="0">
                <a:solidFill>
                  <a:srgbClr val="FF6600"/>
                </a:solidFill>
              </a:rPr>
              <a:t>Οι θέσεις της αγοράς και οι επικριτές της</a:t>
            </a:r>
          </a:p>
          <a:p>
            <a:r>
              <a:rPr lang="el-GR" b="1" dirty="0" smtClean="0">
                <a:solidFill>
                  <a:srgbClr val="FF6600"/>
                </a:solidFill>
              </a:rPr>
              <a:t>Επικριτές:</a:t>
            </a:r>
            <a:r>
              <a:rPr lang="el-GR" dirty="0" smtClean="0">
                <a:solidFill>
                  <a:srgbClr val="FF6600"/>
                </a:solidFill>
              </a:rPr>
              <a:t> εμπορευματοποίηση της παιδικής ηλικίας, τα παιδιά θύματα της αγοράς, επιβλαβείς συνέπειες στην «παιδική ψυχή», εξάλειψη της παιδικής ηλικίας.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Υπόθεση: Τα παιδιά κάποτε ζούσαν σε έναν μη εμπορικό κόσμο/χρυσή εποχή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100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6600"/>
                </a:solidFill>
              </a:rPr>
              <a:t>Ε</a:t>
            </a:r>
            <a:r>
              <a:rPr lang="el-GR" dirty="0" smtClean="0">
                <a:solidFill>
                  <a:srgbClr val="FF6600"/>
                </a:solidFill>
              </a:rPr>
              <a:t>πικριτές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3250"/>
            <a:ext cx="8229600" cy="4252913"/>
          </a:xfrm>
        </p:spPr>
        <p:txBody>
          <a:bodyPr>
            <a:noAutofit/>
          </a:bodyPr>
          <a:lstStyle/>
          <a:p>
            <a:pPr algn="just"/>
            <a:r>
              <a:rPr lang="el-GR" sz="4000" dirty="0" smtClean="0">
                <a:solidFill>
                  <a:srgbClr val="FF6600"/>
                </a:solidFill>
              </a:rPr>
              <a:t>Τα μέσα κατηγορούνται ότι προάγουν τη βία, το σεξ, το πρόχειρο φαγητό, τη χρήση αλκοόλ, ναρκωτικών, αναπαράγουν έμφυλα στερεότυπα, απομακρύνουν τα παιδιά από αξιόλογες δραστηριότητες</a:t>
            </a:r>
          </a:p>
        </p:txBody>
      </p:sp>
    </p:spTree>
    <p:extLst>
      <p:ext uri="{BB962C8B-B14F-4D97-AF65-F5344CB8AC3E}">
        <p14:creationId xmlns:p14="http://schemas.microsoft.com/office/powerpoint/2010/main" val="75387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Επικριτ</a:t>
            </a:r>
            <a:r>
              <a:rPr lang="el-GR" dirty="0" smtClean="0">
                <a:solidFill>
                  <a:srgbClr val="FF6600"/>
                </a:solidFill>
              </a:rPr>
              <a:t>ές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3750"/>
            <a:ext cx="8229600" cy="4062413"/>
          </a:xfrm>
        </p:spPr>
        <p:txBody>
          <a:bodyPr>
            <a:normAutofit lnSpcReduction="10000"/>
          </a:bodyPr>
          <a:lstStyle/>
          <a:p>
            <a:r>
              <a:rPr lang="el-GR" sz="3600" dirty="0">
                <a:solidFill>
                  <a:srgbClr val="FF6600"/>
                </a:solidFill>
              </a:rPr>
              <a:t>Κατασκευάζουν ένα παιδί αθώο, αβοήθητο, ανίκανο να </a:t>
            </a:r>
            <a:r>
              <a:rPr lang="el-GR" sz="3600" dirty="0" smtClean="0">
                <a:solidFill>
                  <a:srgbClr val="FF6600"/>
                </a:solidFill>
              </a:rPr>
              <a:t>αντισταθεί</a:t>
            </a:r>
          </a:p>
          <a:p>
            <a:pPr marL="0" indent="0">
              <a:buNone/>
            </a:pPr>
            <a:endParaRPr lang="el-GR" sz="3600" dirty="0">
              <a:solidFill>
                <a:srgbClr val="FF6600"/>
              </a:solidFill>
            </a:endParaRPr>
          </a:p>
          <a:p>
            <a:r>
              <a:rPr lang="el-GR" sz="3600" dirty="0">
                <a:solidFill>
                  <a:srgbClr val="FF6600"/>
                </a:solidFill>
              </a:rPr>
              <a:t>Λύση: λογοκρισία από γονείς </a:t>
            </a:r>
            <a:endParaRPr lang="el-GR" sz="3600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l-GR" sz="3600" dirty="0">
              <a:solidFill>
                <a:srgbClr val="FF6600"/>
              </a:solidFill>
            </a:endParaRPr>
          </a:p>
          <a:p>
            <a:r>
              <a:rPr lang="el-GR" sz="3600" dirty="0">
                <a:solidFill>
                  <a:srgbClr val="FF6600"/>
                </a:solidFill>
              </a:rPr>
              <a:t>Πρόβλημα: απουσιάζει η οπτική των παιδιών</a:t>
            </a:r>
            <a:endParaRPr lang="en-US" sz="3600" dirty="0">
              <a:solidFill>
                <a:srgbClr val="FF660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03892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Υπέρμαχοι αγοράς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Στο μάρκετινγκ αναπτύσσεται ένας λόγος εστιασμένος στα παιδιά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Κατασκευάζεται ένα παιδί αυθεντία, και δίνεται έμφαση στην οπτική του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Tween</a:t>
            </a:r>
            <a:r>
              <a:rPr lang="el-GR" dirty="0">
                <a:solidFill>
                  <a:srgbClr val="FF6600"/>
                </a:solidFill>
              </a:rPr>
              <a:t> </a:t>
            </a:r>
            <a:r>
              <a:rPr lang="el-GR" dirty="0" smtClean="0">
                <a:solidFill>
                  <a:srgbClr val="FF6600"/>
                </a:solidFill>
              </a:rPr>
              <a:t>(</a:t>
            </a:r>
            <a:r>
              <a:rPr lang="en-US" dirty="0" err="1" smtClean="0">
                <a:solidFill>
                  <a:srgbClr val="FF6600"/>
                </a:solidFill>
              </a:rPr>
              <a:t>Brandchild</a:t>
            </a:r>
            <a:r>
              <a:rPr lang="en-US" dirty="0" smtClean="0">
                <a:solidFill>
                  <a:srgbClr val="FF6600"/>
                </a:solidFill>
              </a:rPr>
              <a:t>, 2003)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Για την αγορά οι πρακτικές της διαφήμισης ενδυναμώνουν τα παιδιά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Το παιδί ένας συνειδητοποιημένος, απαιτητικός καταναλωτής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2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819</TotalTime>
  <Words>749</Words>
  <Application>Microsoft Macintosh PowerPoint</Application>
  <PresentationFormat>On-screen Show (4:3)</PresentationFormat>
  <Paragraphs>88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 Black </vt:lpstr>
      <vt:lpstr> Παιδιά και καταναλωτική κουλτούρα</vt:lpstr>
      <vt:lpstr>Θέματα</vt:lpstr>
      <vt:lpstr>Αναπτυσσόμενη αγορά</vt:lpstr>
      <vt:lpstr>Μάρκετινγκ</vt:lpstr>
      <vt:lpstr>Απρόβλεπτη η παιδική κατανάλωση</vt:lpstr>
      <vt:lpstr>Η κατασκευή του παιδιού καταναλωτή</vt:lpstr>
      <vt:lpstr>Επικριτές</vt:lpstr>
      <vt:lpstr>Επικριτές</vt:lpstr>
      <vt:lpstr>Υπέρμαχοι αγοράς</vt:lpstr>
      <vt:lpstr>Το παιδί κυρίαρχος καταναλωτής</vt:lpstr>
      <vt:lpstr>Κριτική στους υπέρμαχους και επικριτές</vt:lpstr>
      <vt:lpstr>Κριτική στους επαγγελματίες μάρκετινγκ</vt:lpstr>
      <vt:lpstr>Περιορισμοί της συζήτησης</vt:lpstr>
      <vt:lpstr>Δομή και δράση</vt:lpstr>
      <vt:lpstr>Παράδοξο αγοράς</vt:lpstr>
      <vt:lpstr>Απόσπαση προσοχής από άλλες πιθανές αιτίες φαινομένων</vt:lpstr>
      <vt:lpstr>Η κατανάλωση εντός κοινωνικού πλαισίου</vt:lpstr>
      <vt:lpstr>Ερωτήματα προς εξέταση</vt:lpstr>
      <vt:lpstr>Ερωτήματα</vt:lpstr>
      <vt:lpstr>Συμπέρασμα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Παιδιά και καταναλωτική κουλτούρα</dc:title>
  <dc:creator>Yannis</dc:creator>
  <cp:lastModifiedBy>Yannis</cp:lastModifiedBy>
  <cp:revision>42</cp:revision>
  <dcterms:created xsi:type="dcterms:W3CDTF">2012-05-16T07:45:43Z</dcterms:created>
  <dcterms:modified xsi:type="dcterms:W3CDTF">2015-12-14T11:40:49Z</dcterms:modified>
</cp:coreProperties>
</file>