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7" r:id="rId2"/>
    <p:sldId id="353" r:id="rId3"/>
    <p:sldId id="326" r:id="rId4"/>
    <p:sldId id="327" r:id="rId5"/>
    <p:sldId id="329" r:id="rId6"/>
    <p:sldId id="331" r:id="rId7"/>
    <p:sldId id="332" r:id="rId8"/>
    <p:sldId id="339" r:id="rId9"/>
    <p:sldId id="340" r:id="rId10"/>
    <p:sldId id="343" r:id="rId11"/>
    <p:sldId id="341" r:id="rId12"/>
    <p:sldId id="344" r:id="rId13"/>
    <p:sldId id="345" r:id="rId14"/>
    <p:sldId id="346" r:id="rId15"/>
    <p:sldId id="347" r:id="rId16"/>
    <p:sldId id="348" r:id="rId17"/>
    <p:sldId id="349" r:id="rId18"/>
    <p:sldId id="350" r:id="rId19"/>
    <p:sldId id="351" r:id="rId20"/>
    <p:sldId id="354" r:id="rId21"/>
    <p:sldId id="355" r:id="rId22"/>
    <p:sldId id="35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088"/>
    <a:srgbClr val="4B8687"/>
    <a:srgbClr val="4D858D"/>
    <a:srgbClr val="5EA4A6"/>
    <a:srgbClr val="367E7C"/>
    <a:srgbClr val="64A0AC"/>
    <a:srgbClr val="4C838E"/>
    <a:srgbClr val="427576"/>
    <a:srgbClr val="457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p:scale>
          <a:sx n="80" d="100"/>
          <a:sy n="80" d="100"/>
        </p:scale>
        <p:origin x="-216" y="13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CAB01-E6EC-4A19-93DA-843947F4480C}" type="datetimeFigureOut">
              <a:rPr lang="el-GR" smtClean="0"/>
              <a:pPr/>
              <a:t>17/6/2013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C9905B-CD39-442D-B8C5-53ED2DA68801}" type="slidenum">
              <a:rPr lang="el-GR" smtClean="0"/>
              <a:pPr/>
              <a:t>‹#›</a:t>
            </a:fld>
            <a:endParaRPr lang="el-GR"/>
          </a:p>
        </p:txBody>
      </p:sp>
    </p:spTree>
    <p:extLst>
      <p:ext uri="{BB962C8B-B14F-4D97-AF65-F5344CB8AC3E}">
        <p14:creationId xmlns:p14="http://schemas.microsoft.com/office/powerpoint/2010/main" val="1008057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969F8-2315-49FD-B03D-F9E7511E7BAA}" type="datetimeFigureOut">
              <a:rPr lang="el-GR" smtClean="0"/>
              <a:pPr/>
              <a:t>17/6/2013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B1324-C2AA-44ED-9204-B7E5AC3B3728}" type="slidenum">
              <a:rPr lang="el-GR" smtClean="0"/>
              <a:pPr/>
              <a:t>‹#›</a:t>
            </a:fld>
            <a:endParaRPr lang="el-GR"/>
          </a:p>
        </p:txBody>
      </p:sp>
    </p:spTree>
    <p:extLst>
      <p:ext uri="{BB962C8B-B14F-4D97-AF65-F5344CB8AC3E}">
        <p14:creationId xmlns:p14="http://schemas.microsoft.com/office/powerpoint/2010/main" val="342601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arkoellinikou.blogspot.g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vxs.g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legislation </a:t>
            </a:r>
            <a:r>
              <a:rPr lang="en-US" sz="1200" u="sng" kern="1200" dirty="0" smtClean="0">
                <a:solidFill>
                  <a:schemeClr val="tx1"/>
                </a:solidFill>
                <a:latin typeface="+mn-lt"/>
                <a:ea typeface="+mn-ea"/>
                <a:cs typeface="+mn-cs"/>
              </a:rPr>
              <a:t>aims</a:t>
            </a:r>
            <a:r>
              <a:rPr lang="en-US" sz="1200" kern="1200" dirty="0" smtClean="0">
                <a:solidFill>
                  <a:schemeClr val="tx1"/>
                </a:solidFill>
                <a:latin typeface="+mn-lt"/>
                <a:ea typeface="+mn-ea"/>
                <a:cs typeface="+mn-cs"/>
              </a:rPr>
              <a:t> at paving the way for running two large investment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which the government believes are capable to reinforce economic development, create new jobs, and enhance the competitiveness of the country</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dirty="0" smtClean="0">
                <a:latin typeface="+mn-lt"/>
              </a:rPr>
              <a:t>These are U.K.-based London &amp; Regional Properties, Qatari </a:t>
            </a:r>
            <a:r>
              <a:rPr lang="en-US" sz="1200" dirty="0" err="1" smtClean="0">
                <a:latin typeface="+mn-lt"/>
              </a:rPr>
              <a:t>Diar</a:t>
            </a:r>
            <a:r>
              <a:rPr lang="en-US" sz="1200" dirty="0" smtClean="0">
                <a:latin typeface="+mn-lt"/>
              </a:rPr>
              <a:t> Real Estate Investment Co., Israel’s </a:t>
            </a:r>
            <a:r>
              <a:rPr lang="en-US" sz="1200" dirty="0" err="1" smtClean="0">
                <a:latin typeface="+mn-lt"/>
              </a:rPr>
              <a:t>Elbit</a:t>
            </a:r>
            <a:r>
              <a:rPr lang="en-US" sz="1200" dirty="0" smtClean="0">
                <a:latin typeface="+mn-lt"/>
              </a:rPr>
              <a:t> Systems Ltd. (ESLT) and Greece’s </a:t>
            </a:r>
            <a:r>
              <a:rPr lang="en-US" sz="1200" dirty="0" err="1" smtClean="0">
                <a:latin typeface="+mn-lt"/>
              </a:rPr>
              <a:t>Lamda</a:t>
            </a:r>
            <a:r>
              <a:rPr lang="en-US" sz="1200" dirty="0" smtClean="0">
                <a:latin typeface="+mn-lt"/>
              </a:rPr>
              <a:t> Development SA (LAMDA) </a:t>
            </a:r>
          </a:p>
          <a:p>
            <a:endParaRPr lang="en-US" sz="1200" dirty="0" smtClean="0">
              <a:latin typeface="+mn-lt"/>
            </a:endParaRPr>
          </a:p>
          <a:p>
            <a:r>
              <a:rPr lang="en-US" sz="1200" dirty="0" smtClean="0">
                <a:latin typeface="+mn-lt"/>
              </a:rPr>
              <a:t>-</a:t>
            </a:r>
            <a:r>
              <a:rPr lang="en-US" sz="1200" baseline="0" dirty="0" smtClean="0">
                <a:latin typeface="+mn-lt"/>
              </a:rPr>
              <a:t> </a:t>
            </a:r>
            <a:r>
              <a:rPr lang="en-US" sz="1200" dirty="0" smtClean="0">
                <a:latin typeface="+mn-lt"/>
              </a:rPr>
              <a:t>The word ‘</a:t>
            </a:r>
            <a:r>
              <a:rPr lang="en-US" sz="1200" dirty="0" err="1" smtClean="0">
                <a:latin typeface="+mn-lt"/>
              </a:rPr>
              <a:t>hellios</a:t>
            </a:r>
            <a:r>
              <a:rPr lang="en-US" sz="1200" dirty="0" smtClean="0">
                <a:latin typeface="+mn-lt"/>
              </a:rPr>
              <a:t>’ means ‘sun’ in Greek.</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this point of </a:t>
            </a:r>
            <a:r>
              <a:rPr lang="en-US" sz="1200" kern="1200" dirty="0" err="1" smtClean="0">
                <a:solidFill>
                  <a:schemeClr val="tx1"/>
                </a:solidFill>
                <a:latin typeface="+mn-lt"/>
                <a:ea typeface="+mn-ea"/>
                <a:cs typeface="+mn-cs"/>
              </a:rPr>
              <a:t>Hellinikon’s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redevelopment and </a:t>
            </a:r>
            <a:r>
              <a:rPr lang="el-GR" sz="1200" u="sng" kern="1200" dirty="0" err="1" smtClean="0">
                <a:solidFill>
                  <a:schemeClr val="tx1"/>
                </a:solidFill>
                <a:latin typeface="+mn-lt"/>
                <a:ea typeface="+mn-ea"/>
                <a:cs typeface="+mn-cs"/>
              </a:rPr>
              <a:t>privatization</a:t>
            </a:r>
            <a:r>
              <a:rPr lang="en-US" sz="1200" u="sng" kern="1200" dirty="0" smtClean="0">
                <a:solidFill>
                  <a:schemeClr val="tx1"/>
                </a:solidFill>
                <a:latin typeface="+mn-lt"/>
                <a:ea typeface="+mn-ea"/>
                <a:cs typeface="+mn-cs"/>
              </a:rPr>
              <a:t> trajectory</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a </a:t>
            </a:r>
            <a:r>
              <a:rPr lang="el-GR" sz="1200" kern="1200" dirty="0" err="1" smtClean="0">
                <a:solidFill>
                  <a:schemeClr val="tx1"/>
                </a:solidFill>
                <a:latin typeface="+mn-lt"/>
                <a:ea typeface="+mn-ea"/>
                <a:cs typeface="+mn-cs"/>
              </a:rPr>
              <a:t>new</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coalition</a:t>
            </a:r>
            <a:r>
              <a:rPr lang="el-GR" sz="1200" kern="1200" dirty="0" smtClean="0">
                <a:solidFill>
                  <a:schemeClr val="tx1"/>
                </a:solidFill>
                <a:latin typeface="+mn-lt"/>
                <a:ea typeface="+mn-ea"/>
                <a:cs typeface="+mn-cs"/>
              </a:rPr>
              <a:t> – </a:t>
            </a:r>
            <a:r>
              <a:rPr lang="el-GR" sz="1200" kern="1200" dirty="0" err="1" smtClean="0">
                <a:solidFill>
                  <a:schemeClr val="tx1"/>
                </a:solidFill>
                <a:latin typeface="+mn-lt"/>
                <a:ea typeface="+mn-ea"/>
                <a:cs typeface="+mn-cs"/>
              </a:rPr>
              <a:t>resistant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movement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has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been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formed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an</a:t>
            </a:r>
            <a:r>
              <a:rPr lang="el-GR" sz="1200" kern="1200" dirty="0" smtClean="0">
                <a:solidFill>
                  <a:schemeClr val="tx1"/>
                </a:solidFill>
                <a:latin typeface="+mn-lt"/>
                <a:ea typeface="+mn-ea"/>
                <a:cs typeface="+mn-cs"/>
              </a:rPr>
              <a:t> NGO </a:t>
            </a:r>
            <a:r>
              <a:rPr lang="el-GR" sz="1200" kern="1200" dirty="0" err="1" smtClean="0">
                <a:solidFill>
                  <a:schemeClr val="tx1"/>
                </a:solidFill>
                <a:latin typeface="+mn-lt"/>
                <a:ea typeface="+mn-ea"/>
                <a:cs typeface="+mn-cs"/>
              </a:rPr>
              <a:t>called</a:t>
            </a:r>
            <a:r>
              <a:rPr lang="el-GR" sz="1200" kern="1200" dirty="0" smtClean="0">
                <a:solidFill>
                  <a:schemeClr val="tx1"/>
                </a:solidFill>
                <a:latin typeface="+mn-lt"/>
                <a:ea typeface="+mn-ea"/>
                <a:cs typeface="+mn-cs"/>
              </a:rPr>
              <a:t> </a:t>
            </a:r>
            <a:r>
              <a:rPr lang="el-GR" sz="1200" i="1" kern="1200" dirty="0" smtClean="0">
                <a:solidFill>
                  <a:schemeClr val="tx1"/>
                </a:solidFill>
                <a:latin typeface="+mn-lt"/>
                <a:ea typeface="+mn-ea"/>
                <a:cs typeface="+mn-cs"/>
              </a:rPr>
              <a:t>‘</a:t>
            </a:r>
            <a:r>
              <a:rPr lang="el-GR" sz="1200" i="1" kern="1200" dirty="0" err="1" smtClean="0">
                <a:solidFill>
                  <a:schemeClr val="tx1"/>
                </a:solidFill>
                <a:latin typeface="+mn-lt"/>
                <a:ea typeface="+mn-ea"/>
                <a:cs typeface="+mn-cs"/>
              </a:rPr>
              <a:t>Initiative</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for</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the</a:t>
            </a:r>
            <a:r>
              <a:rPr lang="el-GR" sz="1200" i="1" kern="1200" dirty="0" smtClean="0">
                <a:solidFill>
                  <a:schemeClr val="tx1"/>
                </a:solidFill>
                <a:latin typeface="+mn-lt"/>
                <a:ea typeface="+mn-ea"/>
                <a:cs typeface="+mn-cs"/>
              </a:rPr>
              <a:t> Hellinikon </a:t>
            </a:r>
            <a:r>
              <a:rPr lang="el-GR" sz="1200" i="1" kern="1200" dirty="0" err="1" smtClean="0">
                <a:solidFill>
                  <a:schemeClr val="tx1"/>
                </a:solidFill>
                <a:latin typeface="+mn-lt"/>
                <a:ea typeface="+mn-ea"/>
                <a:cs typeface="+mn-cs"/>
              </a:rPr>
              <a:t>Metropolitan</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Park</a:t>
            </a:r>
            <a:r>
              <a:rPr lang="el-GR" sz="1200" i="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a:t>
            </a:r>
            <a:r>
              <a:rPr lang="el-GR" sz="1200" kern="1200" dirty="0" err="1" smtClean="0">
                <a:solidFill>
                  <a:schemeClr val="tx1"/>
                </a:solidFill>
                <a:latin typeface="+mn-lt"/>
                <a:ea typeface="+mn-ea"/>
                <a:cs typeface="+mn-cs"/>
              </a:rPr>
              <a:t>visit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their</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blog</a:t>
            </a:r>
            <a:r>
              <a:rPr lang="el-GR" sz="1200" kern="1200" dirty="0" smtClean="0">
                <a:solidFill>
                  <a:schemeClr val="tx1"/>
                </a:solidFill>
                <a:latin typeface="+mn-lt"/>
                <a:ea typeface="+mn-ea"/>
                <a:cs typeface="+mn-cs"/>
              </a:rPr>
              <a:t>:  </a:t>
            </a:r>
            <a:r>
              <a:rPr lang="el-GR" sz="1200" u="sng" kern="1200" dirty="0" smtClean="0">
                <a:solidFill>
                  <a:schemeClr val="tx1"/>
                </a:solidFill>
                <a:latin typeface="+mn-lt"/>
                <a:ea typeface="+mn-ea"/>
                <a:cs typeface="+mn-cs"/>
                <a:hlinkClick r:id="rId3"/>
              </a:rPr>
              <a:t>http://parkoellinikou.blogspot.gr/</a:t>
            </a:r>
            <a:r>
              <a:rPr lang="el-GR" sz="1200" kern="1200" dirty="0" smtClean="0">
                <a:solidFill>
                  <a:schemeClr val="tx1"/>
                </a:solidFill>
                <a:latin typeface="+mn-lt"/>
                <a:ea typeface="+mn-ea"/>
                <a:cs typeface="+mn-cs"/>
              </a:rPr>
              <a:t> ). </a:t>
            </a:r>
            <a:r>
              <a:rPr lang="el-GR" sz="1200" kern="1200" dirty="0" err="1" smtClean="0">
                <a:solidFill>
                  <a:schemeClr val="tx1"/>
                </a:solidFill>
                <a:latin typeface="+mn-lt"/>
                <a:ea typeface="+mn-ea"/>
                <a:cs typeface="+mn-cs"/>
              </a:rPr>
              <a:t>It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supported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by</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citizens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opposing</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to</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privatizations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processes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and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promoting</a:t>
            </a:r>
            <a:r>
              <a:rPr lang="el-GR" sz="1200" kern="1200" dirty="0" smtClean="0">
                <a:solidFill>
                  <a:schemeClr val="tx1"/>
                </a:solidFill>
                <a:latin typeface="+mn-lt"/>
                <a:ea typeface="+mn-ea"/>
                <a:cs typeface="+mn-cs"/>
              </a:rPr>
              <a:t> a </a:t>
            </a:r>
            <a:r>
              <a:rPr lang="el-GR" sz="1200" kern="1200" dirty="0" err="1" smtClean="0">
                <a:solidFill>
                  <a:schemeClr val="tx1"/>
                </a:solidFill>
                <a:latin typeface="+mn-lt"/>
                <a:ea typeface="+mn-ea"/>
                <a:cs typeface="+mn-cs"/>
              </a:rPr>
              <a:t>different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redevelopment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perspective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of</a:t>
            </a:r>
            <a:r>
              <a:rPr lang="el-GR" sz="1200" kern="1200" dirty="0" smtClean="0">
                <a:solidFill>
                  <a:schemeClr val="tx1"/>
                </a:solidFill>
                <a:latin typeface="+mn-lt"/>
                <a:ea typeface="+mn-ea"/>
                <a:cs typeface="+mn-cs"/>
              </a:rPr>
              <a:t> Hellinikon </a:t>
            </a:r>
            <a:r>
              <a:rPr lang="el-GR" sz="1200" kern="1200" dirty="0" err="1" smtClean="0">
                <a:solidFill>
                  <a:schemeClr val="tx1"/>
                </a:solidFill>
                <a:latin typeface="+mn-lt"/>
                <a:ea typeface="+mn-ea"/>
                <a:cs typeface="+mn-cs"/>
              </a:rPr>
              <a:t>based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needs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of</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Athenian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people</a:t>
            </a:r>
            <a:r>
              <a:rPr lang="en-US" sz="1200" kern="1200" dirty="0" smtClean="0">
                <a:solidFill>
                  <a:schemeClr val="tx1"/>
                </a:solidFill>
                <a:latin typeface="+mn-lt"/>
                <a:ea typeface="+mn-ea"/>
                <a:cs typeface="+mn-cs"/>
              </a:rPr>
              <a:t>.</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dirty="0" smtClean="0">
                <a:latin typeface="+mn-lt"/>
              </a:rPr>
              <a:t>a </a:t>
            </a:r>
            <a:r>
              <a:rPr lang="en-US" sz="1200" b="1" dirty="0" smtClean="0">
                <a:solidFill>
                  <a:srgbClr val="348088"/>
                </a:solidFill>
                <a:effectLst>
                  <a:outerShdw blurRad="38100" dist="38100" dir="2700000" algn="tl">
                    <a:srgbClr val="000000">
                      <a:alpha val="43137"/>
                    </a:srgbClr>
                  </a:outerShdw>
                </a:effectLst>
                <a:latin typeface="+mn-lt"/>
              </a:rPr>
              <a:t>no-go area</a:t>
            </a:r>
            <a:r>
              <a:rPr lang="en-US" sz="1200" dirty="0" smtClean="0">
                <a:latin typeface="+mn-lt"/>
              </a:rPr>
              <a:t>’ = it can become a decadent place ‘suitable’ for crime, a ghetto’s space for the gathering of individuals of marginal social groups. </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promote their common interests, mostly related to the improvement of environmental conditions, the increase of green space and the connectivity of the residential areas and immediate access of users to the waterfront, the four municipalities surrounding the site of Hellinikon, formed a coalition called ‘Common Action’ for Hellinikon </a:t>
            </a:r>
          </a:p>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According to this study </a:t>
            </a:r>
            <a:r>
              <a:rPr lang="en-GB" sz="1200" strike="sngStrike"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part of the existing and the proposed built and paved surfaces of the scheme have somehow been ‘hidden’ by means of green colouring on the model </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22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latin typeface="+mn-lt"/>
              </a:rPr>
              <a:t>Many of the Olympic works were presented as temporary but they still exist in the area (see Fig 1).</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the recent and ongoing economic crisis in Greece and the </a:t>
            </a:r>
            <a:r>
              <a:rPr lang="en-US" sz="1200" kern="1200" dirty="0" err="1" smtClean="0">
                <a:solidFill>
                  <a:schemeClr val="tx1"/>
                </a:solidFill>
                <a:latin typeface="+mn-lt"/>
                <a:ea typeface="+mn-ea"/>
                <a:cs typeface="+mn-cs"/>
              </a:rPr>
              <a:t>Eurozone</a:t>
            </a:r>
            <a:r>
              <a:rPr lang="en-US" sz="1200" kern="1200" dirty="0" smtClean="0">
                <a:solidFill>
                  <a:schemeClr val="tx1"/>
                </a:solidFill>
                <a:latin typeface="+mn-lt"/>
                <a:ea typeface="+mn-ea"/>
                <a:cs typeface="+mn-cs"/>
              </a:rPr>
              <a:t> has resulted in a great shift of the original redevelopment scheme from the concept of </a:t>
            </a:r>
            <a:r>
              <a:rPr lang="en-GB" sz="1200" i="1" kern="1200" dirty="0" smtClean="0">
                <a:solidFill>
                  <a:schemeClr val="tx1"/>
                </a:solidFill>
                <a:latin typeface="+mn-lt"/>
                <a:ea typeface="+mn-ea"/>
                <a:cs typeface="+mn-cs"/>
              </a:rPr>
              <a:t>‘a large metropolitan park’ with limited built-up surfaces</a:t>
            </a:r>
            <a:r>
              <a:rPr lang="en-GB" sz="1200" kern="1200" dirty="0" smtClean="0">
                <a:solidFill>
                  <a:schemeClr val="tx1"/>
                </a:solidFill>
                <a:latin typeface="+mn-lt"/>
                <a:ea typeface="+mn-ea"/>
                <a:cs typeface="+mn-cs"/>
              </a:rPr>
              <a:t> in 2003 to the neoliberal idea </a:t>
            </a:r>
            <a:r>
              <a:rPr lang="en-GB" sz="1200" i="1" kern="1200" dirty="0" smtClean="0">
                <a:solidFill>
                  <a:schemeClr val="tx1"/>
                </a:solidFill>
                <a:latin typeface="+mn-lt"/>
                <a:ea typeface="+mn-ea"/>
                <a:cs typeface="+mn-cs"/>
              </a:rPr>
              <a:t>of private investing schemes</a:t>
            </a:r>
            <a:r>
              <a:rPr lang="en-GB" sz="1200" kern="1200" dirty="0" smtClean="0">
                <a:solidFill>
                  <a:schemeClr val="tx1"/>
                </a:solidFill>
                <a:latin typeface="+mn-lt"/>
                <a:ea typeface="+mn-ea"/>
                <a:cs typeface="+mn-cs"/>
              </a:rPr>
              <a:t> in 2012.</a:t>
            </a:r>
            <a:endParaRPr lang="el-GR" dirty="0" smtClean="0"/>
          </a:p>
          <a:p>
            <a:r>
              <a:rPr lang="en-US" sz="1200" b="1" kern="1200" dirty="0" smtClean="0">
                <a:solidFill>
                  <a:schemeClr val="tx1"/>
                </a:solidFill>
                <a:latin typeface="+mn-lt"/>
                <a:ea typeface="+mn-ea"/>
                <a:cs typeface="+mn-cs"/>
              </a:rPr>
              <a:t> </a:t>
            </a:r>
            <a:endParaRPr lang="el-GR" dirty="0" smtClean="0"/>
          </a:p>
          <a:p>
            <a:endParaRPr lang="en-US" sz="1200" dirty="0" smtClean="0">
              <a:latin typeface="+mn-lt"/>
            </a:endParaRPr>
          </a:p>
          <a:p>
            <a:endParaRPr lang="en-US" sz="1200" dirty="0" smtClean="0">
              <a:latin typeface="+mn-lt"/>
            </a:endParaRPr>
          </a:p>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l-GR" sz="1200" dirty="0" smtClean="0">
                <a:solidFill>
                  <a:srgbClr val="143C37"/>
                </a:solidFill>
                <a:effectLst/>
              </a:rPr>
              <a:t>Νοτιοδυτικό τμήμα του Λεκανοπεδίου</a:t>
            </a:r>
            <a:r>
              <a:rPr kumimoji="1" lang="en-US" sz="1200" dirty="0" smtClean="0">
                <a:solidFill>
                  <a:srgbClr val="143C37"/>
                </a:solidFill>
                <a:effectLst/>
              </a:rPr>
              <a:t>.</a:t>
            </a:r>
            <a:endParaRPr kumimoji="1" lang="el-GR" sz="1200" dirty="0" smtClean="0">
              <a:solidFill>
                <a:srgbClr val="143C37"/>
              </a:solidFill>
              <a:effectLst/>
            </a:endParaRPr>
          </a:p>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government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attempted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to</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justify</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shift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of</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redevelopment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concept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from</a:t>
            </a:r>
            <a:r>
              <a:rPr lang="el-GR" sz="1200" kern="1200" dirty="0" smtClean="0">
                <a:solidFill>
                  <a:schemeClr val="tx1"/>
                </a:solidFill>
                <a:latin typeface="+mn-lt"/>
                <a:ea typeface="+mn-ea"/>
                <a:cs typeface="+mn-cs"/>
              </a:rPr>
              <a:t> </a:t>
            </a:r>
            <a:r>
              <a:rPr lang="el-GR" sz="1200" i="1" kern="1200" dirty="0" smtClean="0">
                <a:solidFill>
                  <a:schemeClr val="tx1"/>
                </a:solidFill>
                <a:latin typeface="+mn-lt"/>
                <a:ea typeface="+mn-ea"/>
                <a:cs typeface="+mn-cs"/>
              </a:rPr>
              <a:t>a </a:t>
            </a:r>
            <a:r>
              <a:rPr lang="el-GR" sz="1200" i="1" kern="1200" dirty="0" err="1" smtClean="0">
                <a:solidFill>
                  <a:schemeClr val="tx1"/>
                </a:solidFill>
                <a:latin typeface="+mn-lt"/>
                <a:ea typeface="+mn-ea"/>
                <a:cs typeface="+mn-cs"/>
              </a:rPr>
              <a:t>metropolitan</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park</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to</a:t>
            </a:r>
            <a:r>
              <a:rPr lang="el-GR" sz="1200"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an</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entrepreneurial</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epicentre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with</a:t>
            </a:r>
            <a:r>
              <a:rPr lang="el-GR" sz="1200" kern="1200" dirty="0" smtClean="0">
                <a:solidFill>
                  <a:schemeClr val="tx1"/>
                </a:solidFill>
                <a:latin typeface="+mn-lt"/>
                <a:ea typeface="+mn-ea"/>
                <a:cs typeface="+mn-cs"/>
              </a:rPr>
              <a:t> a </a:t>
            </a:r>
            <a:r>
              <a:rPr lang="el-GR" sz="1200" kern="1200" dirty="0" err="1" smtClean="0">
                <a:solidFill>
                  <a:schemeClr val="tx1"/>
                </a:solidFill>
                <a:latin typeface="+mn-lt"/>
                <a:ea typeface="+mn-ea"/>
                <a:cs typeface="+mn-cs"/>
              </a:rPr>
              <a:t>few</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public</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open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spaces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Minister</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of</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Environment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Energy</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and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Climate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Change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Tina</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Birbili</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stated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that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public</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investment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at</a:t>
            </a:r>
            <a:r>
              <a:rPr lang="el-GR" sz="1200" kern="1200" dirty="0" smtClean="0">
                <a:solidFill>
                  <a:schemeClr val="tx1"/>
                </a:solidFill>
                <a:latin typeface="+mn-lt"/>
                <a:ea typeface="+mn-ea"/>
                <a:cs typeface="+mn-cs"/>
              </a:rPr>
              <a:t> Hellinikon </a:t>
            </a:r>
            <a:r>
              <a:rPr lang="el-GR" sz="1200" kern="1200" dirty="0" err="1" smtClean="0">
                <a:solidFill>
                  <a:schemeClr val="tx1"/>
                </a:solidFill>
                <a:latin typeface="+mn-lt"/>
                <a:ea typeface="+mn-ea"/>
                <a:cs typeface="+mn-cs"/>
              </a:rPr>
              <a:t>should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offer</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new</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jobs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provide</a:t>
            </a:r>
            <a:r>
              <a:rPr lang="el-GR" sz="1200" kern="1200" dirty="0" smtClean="0">
                <a:solidFill>
                  <a:schemeClr val="tx1"/>
                </a:solidFill>
                <a:latin typeface="+mn-lt"/>
                <a:ea typeface="+mn-ea"/>
                <a:cs typeface="+mn-cs"/>
              </a:rPr>
              <a:t> a </a:t>
            </a:r>
            <a:r>
              <a:rPr lang="el-GR" sz="1200" kern="1200" dirty="0" err="1" smtClean="0">
                <a:solidFill>
                  <a:schemeClr val="tx1"/>
                </a:solidFill>
                <a:latin typeface="+mn-lt"/>
                <a:ea typeface="+mn-ea"/>
                <a:cs typeface="+mn-cs"/>
              </a:rPr>
              <a:t>surplus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value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to</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country</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and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protect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the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natural</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environmet</a:t>
            </a:r>
            <a:r>
              <a:rPr lang="el-GR" sz="1200"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3"/>
              </a:rPr>
              <a:t>www.tvxs.gr</a:t>
            </a:r>
            <a:r>
              <a:rPr lang="en-US" sz="1200" kern="1200" dirty="0" smtClean="0">
                <a:solidFill>
                  <a:schemeClr val="tx1"/>
                </a:solidFill>
                <a:latin typeface="+mn-lt"/>
                <a:ea typeface="+mn-ea"/>
                <a:cs typeface="+mn-cs"/>
              </a:rPr>
              <a:t> – ‘Independent News’)</a:t>
            </a:r>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72B1324-C2AA-44ED-9204-B7E5AC3B3728}"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6202A25-9C40-4D75-9681-34B6DBBAF48D}" type="datetimeFigureOut">
              <a:rPr lang="el-GR" smtClean="0"/>
              <a:pPr/>
              <a:t>17/6/2013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8496F8-1D28-406F-9745-7E69D3FD4D99}"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02A25-9C40-4D75-9681-34B6DBBAF48D}" type="datetimeFigureOut">
              <a:rPr lang="el-GR" smtClean="0"/>
              <a:pPr/>
              <a:t>17/6/2013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496F8-1D28-406F-9745-7E69D3FD4D9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835696" y="3068960"/>
            <a:ext cx="7213848" cy="2654424"/>
          </a:xfrm>
        </p:spPr>
        <p:txBody>
          <a:bodyPr>
            <a:normAutofit fontScale="90000"/>
          </a:bodyPr>
          <a:lstStyle/>
          <a:p>
            <a:pPr algn="r"/>
            <a:r>
              <a:rPr lang="en-US" sz="3600" b="1" dirty="0" smtClean="0">
                <a:effectLst>
                  <a:outerShdw blurRad="38100" dist="38100" dir="2700000" algn="tl">
                    <a:srgbClr val="000000">
                      <a:alpha val="43137"/>
                    </a:srgbClr>
                  </a:outerShdw>
                </a:effectLst>
              </a:rPr>
              <a:t>BROWNFIELD REDEVELOPMENT UNDER THE CONDITIONS OF ECONOMIC CRISIS: </a:t>
            </a:r>
            <a:r>
              <a:rPr lang="en-US" sz="3600" b="1" dirty="0" smtClean="0">
                <a:solidFill>
                  <a:srgbClr val="4B8687"/>
                </a:solidFill>
                <a:effectLst>
                  <a:outerShdw blurRad="38100" dist="38100" dir="2700000" algn="tl">
                    <a:srgbClr val="000000">
                      <a:alpha val="43137"/>
                    </a:srgbClr>
                  </a:outerShdw>
                </a:effectLst>
              </a:rPr>
              <a:t>The trajectory of Hellinikon, the former international airport of Athens.</a:t>
            </a:r>
            <a:endParaRPr lang="el-GR" sz="3600" dirty="0">
              <a:solidFill>
                <a:srgbClr val="4B8687"/>
              </a:solidFill>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2339752" y="6021288"/>
            <a:ext cx="6804248" cy="747464"/>
          </a:xfrm>
        </p:spPr>
        <p:txBody>
          <a:bodyPr>
            <a:noAutofit/>
          </a:bodyPr>
          <a:lstStyle/>
          <a:p>
            <a:pPr algn="l"/>
            <a:r>
              <a:rPr lang="en-GB" sz="1600" b="1" dirty="0" err="1" smtClean="0">
                <a:solidFill>
                  <a:schemeClr val="tx1"/>
                </a:solidFill>
                <a:effectLst>
                  <a:outerShdw blurRad="38100" dist="38100" dir="2700000" algn="tl">
                    <a:srgbClr val="000000">
                      <a:alpha val="43137"/>
                    </a:srgbClr>
                  </a:outerShdw>
                </a:effectLst>
              </a:rPr>
              <a:t>Aspa</a:t>
            </a:r>
            <a:r>
              <a:rPr lang="en-GB" sz="1600" b="1" dirty="0" smtClean="0">
                <a:solidFill>
                  <a:schemeClr val="tx1"/>
                </a:solidFill>
                <a:effectLst>
                  <a:outerShdw blurRad="38100" dist="38100" dir="2700000" algn="tl">
                    <a:srgbClr val="000000">
                      <a:alpha val="43137"/>
                    </a:srgbClr>
                  </a:outerShdw>
                </a:effectLst>
              </a:rPr>
              <a:t> </a:t>
            </a:r>
            <a:r>
              <a:rPr lang="en-GB" sz="1600" b="1" dirty="0" err="1" smtClean="0">
                <a:solidFill>
                  <a:schemeClr val="tx1"/>
                </a:solidFill>
                <a:effectLst>
                  <a:outerShdw blurRad="38100" dist="38100" dir="2700000" algn="tl">
                    <a:srgbClr val="000000">
                      <a:alpha val="43137"/>
                    </a:srgbClr>
                  </a:outerShdw>
                </a:effectLst>
              </a:rPr>
              <a:t>Gospodini</a:t>
            </a:r>
            <a:r>
              <a:rPr lang="en-GB" sz="1300" b="1" dirty="0" smtClean="0">
                <a:solidFill>
                  <a:schemeClr val="tx1"/>
                </a:solidFill>
                <a:effectLst>
                  <a:outerShdw blurRad="38100" dist="38100" dir="2700000" algn="tl">
                    <a:srgbClr val="000000">
                      <a:alpha val="43137"/>
                    </a:srgbClr>
                  </a:outerShdw>
                </a:effectLst>
              </a:rPr>
              <a:t>, </a:t>
            </a:r>
            <a:r>
              <a:rPr lang="en-US" sz="1300" dirty="0" smtClean="0">
                <a:solidFill>
                  <a:schemeClr val="tx1"/>
                </a:solidFill>
                <a:effectLst>
                  <a:outerShdw blurRad="38100" dist="38100" dir="2700000" algn="tl">
                    <a:srgbClr val="000000">
                      <a:alpha val="43137"/>
                    </a:srgbClr>
                  </a:outerShdw>
                </a:effectLst>
              </a:rPr>
              <a:t> </a:t>
            </a:r>
            <a:r>
              <a:rPr lang="en-US" sz="1200" i="1" dirty="0" smtClean="0">
                <a:solidFill>
                  <a:schemeClr val="tx1"/>
                </a:solidFill>
                <a:effectLst>
                  <a:outerShdw blurRad="38100" dist="38100" dir="2700000" algn="tl">
                    <a:srgbClr val="000000">
                      <a:alpha val="43137"/>
                    </a:srgbClr>
                  </a:outerShdw>
                </a:effectLst>
              </a:rPr>
              <a:t>Professor of Urban Planning &amp; Design, Dept. of Planning &amp; Regional Development, University of Thessaly</a:t>
            </a:r>
            <a:endParaRPr lang="el-GR" sz="1200" i="1" dirty="0" smtClean="0">
              <a:solidFill>
                <a:schemeClr val="tx1"/>
              </a:solidFill>
              <a:effectLst>
                <a:outerShdw blurRad="38100" dist="38100" dir="2700000" algn="tl">
                  <a:srgbClr val="000000">
                    <a:alpha val="43137"/>
                  </a:srgbClr>
                </a:outerShdw>
              </a:effectLst>
            </a:endParaRPr>
          </a:p>
          <a:p>
            <a:pPr algn="l"/>
            <a:r>
              <a:rPr lang="en-GB" sz="1400" b="1" dirty="0" smtClean="0">
                <a:solidFill>
                  <a:schemeClr val="tx1"/>
                </a:solidFill>
                <a:effectLst>
                  <a:outerShdw blurRad="38100" dist="38100" dir="2700000" algn="tl">
                    <a:srgbClr val="000000">
                      <a:alpha val="43137"/>
                    </a:srgbClr>
                  </a:outerShdw>
                </a:effectLst>
              </a:rPr>
              <a:t>Maria </a:t>
            </a:r>
            <a:r>
              <a:rPr lang="en-GB" sz="1400" b="1" dirty="0" err="1" smtClean="0">
                <a:solidFill>
                  <a:schemeClr val="tx1"/>
                </a:solidFill>
                <a:effectLst>
                  <a:outerShdw blurRad="38100" dist="38100" dir="2700000" algn="tl">
                    <a:srgbClr val="000000">
                      <a:alpha val="43137"/>
                    </a:srgbClr>
                  </a:outerShdw>
                </a:effectLst>
              </a:rPr>
              <a:t>Makropoulou</a:t>
            </a:r>
            <a:r>
              <a:rPr lang="en-US" sz="1300" dirty="0" smtClean="0">
                <a:solidFill>
                  <a:schemeClr val="tx1"/>
                </a:solidFill>
                <a:effectLst>
                  <a:outerShdw blurRad="38100" dist="38100" dir="2700000" algn="tl">
                    <a:srgbClr val="000000">
                      <a:alpha val="43137"/>
                    </a:srgbClr>
                  </a:outerShdw>
                </a:effectLst>
              </a:rPr>
              <a:t>, </a:t>
            </a:r>
            <a:r>
              <a:rPr lang="en-US" sz="1200" i="1" dirty="0" smtClean="0">
                <a:solidFill>
                  <a:schemeClr val="tx1"/>
                </a:solidFill>
                <a:effectLst>
                  <a:outerShdw blurRad="38100" dist="38100" dir="2700000" algn="tl">
                    <a:srgbClr val="000000">
                      <a:alpha val="43137"/>
                    </a:srgbClr>
                  </a:outerShdw>
                </a:effectLst>
              </a:rPr>
              <a:t>PhD Candidate, Dept. of Planning &amp; Regional Development, University of Thessaly</a:t>
            </a:r>
            <a:endParaRPr lang="el-GR" sz="1200" i="1" dirty="0">
              <a:solidFill>
                <a:schemeClr val="tx1"/>
              </a:solidFill>
              <a:effectLst>
                <a:outerShdw blurRad="38100" dist="38100" dir="2700000" algn="tl">
                  <a:srgbClr val="000000">
                    <a:alpha val="43137"/>
                  </a:srgbClr>
                </a:outerShdw>
              </a:effectLst>
            </a:endParaRPr>
          </a:p>
        </p:txBody>
      </p:sp>
      <p:sp>
        <p:nvSpPr>
          <p:cNvPr id="4" name="2 - Υπότιτλος"/>
          <p:cNvSpPr txBox="1">
            <a:spLocks/>
          </p:cNvSpPr>
          <p:nvPr/>
        </p:nvSpPr>
        <p:spPr>
          <a:xfrm>
            <a:off x="35496" y="6453336"/>
            <a:ext cx="2152328" cy="576064"/>
          </a:xfrm>
          <a:prstGeom prst="rect">
            <a:avLst/>
          </a:prstGeom>
        </p:spPr>
        <p:txBody>
          <a:bodyPr vert="horz" lIns="91440" tIns="45720" rIns="91440" bIns="45720" rtlCol="0">
            <a:normAutofit/>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rgbClr val="5EA4A6"/>
            </a:solidFill>
            <a:round/>
            <a:headEnd/>
            <a:tailEnd/>
          </a:ln>
          <a:effectLst/>
        </p:spPr>
        <p:txBody>
          <a:bodyPr/>
          <a:lstStyle/>
          <a:p>
            <a:pPr>
              <a:defRPr/>
            </a:pPr>
            <a:endParaRPr lang="el-GR">
              <a:ln>
                <a:solidFill>
                  <a:schemeClr val="bg1"/>
                </a:solidFill>
              </a:ln>
            </a:endParaRPr>
          </a:p>
        </p:txBody>
      </p:sp>
      <p:sp>
        <p:nvSpPr>
          <p:cNvPr id="7" name="Line 4"/>
          <p:cNvSpPr>
            <a:spLocks noChangeShapeType="1"/>
          </p:cNvSpPr>
          <p:nvPr/>
        </p:nvSpPr>
        <p:spPr bwMode="auto">
          <a:xfrm>
            <a:off x="0" y="116632"/>
            <a:ext cx="9180512" cy="0"/>
          </a:xfrm>
          <a:prstGeom prst="line">
            <a:avLst/>
          </a:prstGeom>
          <a:noFill/>
          <a:ln w="31750">
            <a:solidFill>
              <a:srgbClr val="5EA4A6"/>
            </a:solidFill>
            <a:round/>
            <a:headEnd/>
            <a:tailEnd/>
          </a:ln>
          <a:effectLst/>
        </p:spPr>
        <p:txBody>
          <a:bodyPr/>
          <a:lstStyle/>
          <a:p>
            <a:pPr>
              <a:defRPr/>
            </a:pPr>
            <a:endParaRPr lang="el-GR">
              <a:ln>
                <a:solidFill>
                  <a:schemeClr val="bg1"/>
                </a:solidFill>
              </a:l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 “the </a:t>
            </a:r>
            <a:r>
              <a:rPr kumimoji="1" lang="en-US" sz="2000" b="1" dirty="0" smtClean="0">
                <a:solidFill>
                  <a:srgbClr val="348088"/>
                </a:solidFill>
                <a:effectLst>
                  <a:outerShdw blurRad="38100" dist="38100" dir="2700000" algn="tl">
                    <a:srgbClr val="000000">
                      <a:alpha val="43137"/>
                    </a:srgbClr>
                  </a:outerShdw>
                </a:effectLst>
                <a:latin typeface="+mn-lt"/>
              </a:rPr>
              <a:t>Entrepreneurial </a:t>
            </a:r>
            <a:r>
              <a:rPr kumimoji="1" lang="en-US" sz="2000" b="1" dirty="0" err="1" smtClean="0">
                <a:solidFill>
                  <a:srgbClr val="348088"/>
                </a:solidFill>
                <a:effectLst>
                  <a:outerShdw blurRad="38100" dist="38100" dir="2700000" algn="tl">
                    <a:srgbClr val="000000">
                      <a:alpha val="43137"/>
                    </a:srgbClr>
                  </a:outerShdw>
                </a:effectLst>
                <a:latin typeface="+mn-lt"/>
              </a:rPr>
              <a:t>Epicentre</a:t>
            </a:r>
            <a:r>
              <a:rPr kumimoji="1" lang="en-US" sz="2000" b="1" dirty="0" smtClean="0">
                <a:solidFill>
                  <a:srgbClr val="348088"/>
                </a:solidFill>
                <a:effectLst>
                  <a:outerShdw blurRad="38100" dist="38100" dir="2700000" algn="tl">
                    <a:srgbClr val="000000">
                      <a:alpha val="43137"/>
                    </a:srgbClr>
                  </a:outerShdw>
                </a:effectLst>
                <a:latin typeface="+mn-lt"/>
              </a:rPr>
              <a:t> </a:t>
            </a:r>
            <a:r>
              <a:rPr kumimoji="1" lang="en-US" sz="2000" b="1" dirty="0" smtClean="0">
                <a:effectLst>
                  <a:outerShdw blurRad="38100" dist="38100" dir="2700000" algn="tl">
                    <a:srgbClr val="000000">
                      <a:alpha val="43137"/>
                    </a:srgbClr>
                  </a:outerShdw>
                </a:effectLst>
                <a:latin typeface="+mn-lt"/>
              </a:rPr>
              <a:t>by means </a:t>
            </a:r>
            <a:r>
              <a:rPr kumimoji="1" lang="en-US" sz="2000" b="1" dirty="0" smtClean="0">
                <a:solidFill>
                  <a:srgbClr val="348088"/>
                </a:solidFill>
                <a:effectLst>
                  <a:outerShdw blurRad="38100" dist="38100" dir="2700000" algn="tl">
                    <a:srgbClr val="000000">
                      <a:alpha val="43137"/>
                    </a:srgbClr>
                  </a:outerShdw>
                </a:effectLst>
                <a:latin typeface="+mn-lt"/>
              </a:rPr>
              <a:t>of Public–Private Partnership (PPP) </a:t>
            </a:r>
            <a:r>
              <a:rPr kumimoji="1" lang="en-US" sz="2000" b="1" dirty="0" smtClean="0">
                <a:effectLst>
                  <a:outerShdw blurRad="38100" dist="38100" dir="2700000" algn="tl">
                    <a:srgbClr val="000000">
                      <a:alpha val="43137"/>
                    </a:srgbClr>
                  </a:outerShdw>
                </a:effectLst>
                <a:latin typeface="+mn-lt"/>
              </a:rPr>
              <a:t>(2010) ” </a:t>
            </a:r>
          </a:p>
          <a:p>
            <a:pPr marL="1524000" indent="-1524000" eaLnBrk="0" hangingPunct="0">
              <a:spcBef>
                <a:spcPct val="20000"/>
              </a:spcBef>
              <a:buClr>
                <a:schemeClr val="tx1"/>
              </a:buClr>
              <a:defRPr/>
            </a:pPr>
            <a:endParaRPr lang="en-US" sz="1000" dirty="0" smtClean="0">
              <a:latin typeface="+mn-lt"/>
            </a:endParaRPr>
          </a:p>
          <a:p>
            <a:pPr marL="0" indent="0" algn="just">
              <a:spcBef>
                <a:spcPct val="20000"/>
              </a:spcBef>
              <a:spcAft>
                <a:spcPts val="1200"/>
              </a:spcAft>
            </a:pPr>
            <a:r>
              <a:rPr lang="en-US" sz="2100" dirty="0" smtClean="0">
                <a:latin typeface="+mn-lt"/>
              </a:rPr>
              <a:t>To authenticate the new concept of redevelopment, the government collaborated with internationally well-known architects-urban planners such as Jose </a:t>
            </a:r>
            <a:r>
              <a:rPr lang="en-US" sz="2100" dirty="0" err="1" smtClean="0">
                <a:latin typeface="+mn-lt"/>
              </a:rPr>
              <a:t>Acebillo</a:t>
            </a:r>
            <a:r>
              <a:rPr lang="en-US" sz="2100" dirty="0" smtClean="0">
                <a:latin typeface="+mn-lt"/>
              </a:rPr>
              <a:t>. </a:t>
            </a:r>
          </a:p>
          <a:p>
            <a:pPr marL="0" indent="0" algn="just">
              <a:spcBef>
                <a:spcPct val="20000"/>
              </a:spcBef>
              <a:spcAft>
                <a:spcPts val="1200"/>
              </a:spcAft>
            </a:pPr>
            <a:r>
              <a:rPr lang="en-US" sz="2100" dirty="0" smtClean="0">
                <a:latin typeface="+mn-lt"/>
              </a:rPr>
              <a:t>The later developed the argument that if Hellinikon is converted to a metropolitan park, </a:t>
            </a:r>
            <a:r>
              <a:rPr lang="en-US" sz="2100" u="sng" dirty="0" smtClean="0">
                <a:latin typeface="+mn-lt"/>
              </a:rPr>
              <a:t>it could not help densely built-up areas </a:t>
            </a:r>
            <a:r>
              <a:rPr lang="en-US" sz="2100" dirty="0" smtClean="0">
                <a:latin typeface="+mn-lt"/>
              </a:rPr>
              <a:t>of Athens to ‘breath’.</a:t>
            </a:r>
          </a:p>
          <a:p>
            <a:pPr marL="0" indent="0" algn="just">
              <a:spcBef>
                <a:spcPct val="20000"/>
              </a:spcBef>
              <a:spcAft>
                <a:spcPts val="1200"/>
              </a:spcAft>
            </a:pPr>
            <a:r>
              <a:rPr lang="en-US" sz="2100" dirty="0" smtClean="0">
                <a:latin typeface="+mn-lt"/>
              </a:rPr>
              <a:t> On the contrary, such a requirement can be met if there are enough </a:t>
            </a:r>
            <a:r>
              <a:rPr lang="en-US" sz="2100" b="1" dirty="0" smtClean="0">
                <a:solidFill>
                  <a:srgbClr val="348088"/>
                </a:solidFill>
                <a:effectLst>
                  <a:outerShdw blurRad="38100" dist="38100" dir="2700000" algn="tl">
                    <a:srgbClr val="000000">
                      <a:alpha val="43137"/>
                    </a:srgbClr>
                  </a:outerShdw>
                </a:effectLst>
                <a:latin typeface="+mn-lt"/>
              </a:rPr>
              <a:t>economic returns </a:t>
            </a:r>
            <a:r>
              <a:rPr lang="en-US" sz="2100" dirty="0" smtClean="0">
                <a:latin typeface="+mn-lt"/>
              </a:rPr>
              <a:t>from the redevelopment of Hellinikon to allow Athens’ planning authorities to expropriate and demolish declined, underused or vacant building blocks in densely built-up areas  and create </a:t>
            </a:r>
            <a:r>
              <a:rPr lang="en-US" sz="2100" b="1" dirty="0" smtClean="0">
                <a:solidFill>
                  <a:srgbClr val="348088"/>
                </a:solidFill>
                <a:effectLst>
                  <a:outerShdw blurRad="38100" dist="38100" dir="2700000" algn="tl">
                    <a:srgbClr val="000000">
                      <a:alpha val="43137"/>
                    </a:srgbClr>
                  </a:outerShdw>
                </a:effectLst>
                <a:latin typeface="+mn-lt"/>
              </a:rPr>
              <a:t>small green spaces</a:t>
            </a:r>
            <a:r>
              <a:rPr lang="en-US" sz="2100" dirty="0" smtClean="0">
                <a:latin typeface="+mn-lt"/>
              </a:rPr>
              <a:t> all over Athens’ inner areas.</a:t>
            </a: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10/18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44034" name="Picture 2"/>
          <p:cNvPicPr>
            <a:picLocks noChangeAspect="1" noChangeArrowheads="1"/>
          </p:cNvPicPr>
          <p:nvPr/>
        </p:nvPicPr>
        <p:blipFill>
          <a:blip r:embed="rId3" cstate="print"/>
          <a:srcRect t="3091" r="671" b="6183"/>
          <a:stretch>
            <a:fillRect/>
          </a:stretch>
        </p:blipFill>
        <p:spPr bwMode="auto">
          <a:xfrm>
            <a:off x="1763688" y="1124744"/>
            <a:ext cx="5256584" cy="4179795"/>
          </a:xfrm>
          <a:prstGeom prst="rect">
            <a:avLst/>
          </a:prstGeom>
          <a:solidFill>
            <a:schemeClr val="bg1">
              <a:lumMod val="75000"/>
            </a:schemeClr>
          </a:solidFill>
          <a:ln w="9525">
            <a:solidFill>
              <a:schemeClr val="bg1">
                <a:lumMod val="65000"/>
              </a:schemeClr>
            </a:solidFill>
            <a:miter lim="800000"/>
            <a:headEnd/>
            <a:tailEnd/>
          </a:ln>
        </p:spPr>
      </p:pic>
      <p:sp>
        <p:nvSpPr>
          <p:cNvPr id="14" name="13 - Ορθογώνιο"/>
          <p:cNvSpPr/>
          <p:nvPr/>
        </p:nvSpPr>
        <p:spPr>
          <a:xfrm>
            <a:off x="1691680" y="5373216"/>
            <a:ext cx="5616624" cy="523220"/>
          </a:xfrm>
          <a:prstGeom prst="rect">
            <a:avLst/>
          </a:prstGeom>
        </p:spPr>
        <p:txBody>
          <a:bodyPr wrap="square">
            <a:spAutoFit/>
          </a:bodyPr>
          <a:lstStyle/>
          <a:p>
            <a:r>
              <a:rPr lang="en-US" sz="1400" dirty="0" smtClean="0"/>
              <a:t>Jose </a:t>
            </a:r>
            <a:r>
              <a:rPr lang="en-US" sz="1400" dirty="0" err="1" smtClean="0"/>
              <a:t>Acebillo’s</a:t>
            </a:r>
            <a:r>
              <a:rPr lang="en-US" sz="1400" dirty="0" smtClean="0"/>
              <a:t> </a:t>
            </a:r>
            <a:r>
              <a:rPr lang="en-US" sz="1400" b="1" dirty="0" smtClean="0"/>
              <a:t>‘Strategic urban model’ – draft </a:t>
            </a:r>
            <a:r>
              <a:rPr lang="en-US" sz="1400" dirty="0" smtClean="0"/>
              <a:t>for the redevelopment of Hellinikon area </a:t>
            </a:r>
            <a:endParaRPr lang="el-GR" sz="1400" dirty="0"/>
          </a:p>
        </p:txBody>
      </p:sp>
      <p:pic>
        <p:nvPicPr>
          <p:cNvPr id="9" name="8 - Εικόνα" descr="logo_title.jpg"/>
          <p:cNvPicPr>
            <a:picLocks noChangeAspect="1"/>
          </p:cNvPicPr>
          <p:nvPr/>
        </p:nvPicPr>
        <p:blipFill>
          <a:blip r:embed="rId4" cstate="print"/>
          <a:srcRect t="586" r="3086" b="2709"/>
          <a:stretch>
            <a:fillRect/>
          </a:stretch>
        </p:blipFill>
        <p:spPr>
          <a:xfrm>
            <a:off x="0" y="116632"/>
            <a:ext cx="9144000" cy="567018"/>
          </a:xfrm>
          <a:prstGeom prst="rect">
            <a:avLst/>
          </a:prstGeom>
        </p:spPr>
      </p:pic>
      <p:sp>
        <p:nvSpPr>
          <p:cNvPr id="15"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6"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1" name="10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11/18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 “the </a:t>
            </a:r>
            <a:r>
              <a:rPr kumimoji="1" lang="en-US" sz="2000" b="1" dirty="0" smtClean="0">
                <a:solidFill>
                  <a:srgbClr val="348088"/>
                </a:solidFill>
                <a:effectLst>
                  <a:outerShdw blurRad="38100" dist="38100" dir="2700000" algn="tl">
                    <a:srgbClr val="000000">
                      <a:alpha val="43137"/>
                    </a:srgbClr>
                  </a:outerShdw>
                </a:effectLst>
                <a:latin typeface="+mn-lt"/>
              </a:rPr>
              <a:t>Entrepreneurial </a:t>
            </a:r>
            <a:r>
              <a:rPr kumimoji="1" lang="en-US" sz="2000" b="1" dirty="0" err="1" smtClean="0">
                <a:solidFill>
                  <a:srgbClr val="348088"/>
                </a:solidFill>
                <a:effectLst>
                  <a:outerShdw blurRad="38100" dist="38100" dir="2700000" algn="tl">
                    <a:srgbClr val="000000">
                      <a:alpha val="43137"/>
                    </a:srgbClr>
                  </a:outerShdw>
                </a:effectLst>
                <a:latin typeface="+mn-lt"/>
              </a:rPr>
              <a:t>Epicentre</a:t>
            </a:r>
            <a:r>
              <a:rPr kumimoji="1" lang="en-US" sz="2000" b="1" dirty="0" smtClean="0">
                <a:effectLst>
                  <a:outerShdw blurRad="38100" dist="38100" dir="2700000" algn="tl">
                    <a:srgbClr val="000000">
                      <a:alpha val="43137"/>
                    </a:srgbClr>
                  </a:outerShdw>
                </a:effectLst>
                <a:latin typeface="+mn-lt"/>
              </a:rPr>
              <a:t> by means of </a:t>
            </a:r>
            <a:r>
              <a:rPr kumimoji="1" lang="en-US" sz="2000" b="1" dirty="0" smtClean="0">
                <a:solidFill>
                  <a:srgbClr val="348088"/>
                </a:solidFill>
                <a:effectLst>
                  <a:outerShdw blurRad="38100" dist="38100" dir="2700000" algn="tl">
                    <a:srgbClr val="000000">
                      <a:alpha val="43137"/>
                    </a:srgbClr>
                  </a:outerShdw>
                </a:effectLst>
                <a:latin typeface="+mn-lt"/>
              </a:rPr>
              <a:t>Public–Private Partnership </a:t>
            </a:r>
            <a:r>
              <a:rPr kumimoji="1" lang="en-US" sz="2000" b="1" dirty="0" smtClean="0">
                <a:effectLst>
                  <a:outerShdw blurRad="38100" dist="38100" dir="2700000" algn="tl">
                    <a:srgbClr val="000000">
                      <a:alpha val="43137"/>
                    </a:srgbClr>
                  </a:outerShdw>
                </a:effectLst>
                <a:latin typeface="+mn-lt"/>
              </a:rPr>
              <a:t>(PPP) (2010) ” </a:t>
            </a:r>
          </a:p>
          <a:p>
            <a:pPr marL="0" indent="0" eaLnBrk="0" hangingPunct="0">
              <a:spcBef>
                <a:spcPct val="20000"/>
              </a:spcBef>
              <a:buClr>
                <a:schemeClr val="tx1"/>
              </a:buClr>
              <a:defRPr/>
            </a:pPr>
            <a:endParaRPr lang="en-US" sz="1000" dirty="0" smtClean="0">
              <a:latin typeface="+mn-lt"/>
            </a:endParaRPr>
          </a:p>
          <a:p>
            <a:pPr marL="0" indent="0" algn="just">
              <a:spcBef>
                <a:spcPct val="20000"/>
              </a:spcBef>
              <a:spcAft>
                <a:spcPts val="1200"/>
              </a:spcAft>
            </a:pPr>
            <a:r>
              <a:rPr lang="en-US" sz="2100" dirty="0" smtClean="0">
                <a:latin typeface="+mn-lt"/>
              </a:rPr>
              <a:t>The deepening of the economic crisis and the threat of Greece exiting the </a:t>
            </a:r>
            <a:r>
              <a:rPr lang="en-US" sz="2100" dirty="0" err="1" smtClean="0">
                <a:latin typeface="+mn-lt"/>
              </a:rPr>
              <a:t>Eurozone</a:t>
            </a:r>
            <a:r>
              <a:rPr lang="en-US" sz="2100" dirty="0" smtClean="0">
                <a:latin typeface="+mn-lt"/>
              </a:rPr>
              <a:t> (‘</a:t>
            </a:r>
            <a:r>
              <a:rPr lang="en-US" sz="2100" dirty="0" err="1" smtClean="0">
                <a:latin typeface="+mn-lt"/>
              </a:rPr>
              <a:t>Grexit</a:t>
            </a:r>
            <a:r>
              <a:rPr lang="en-US" sz="2100" dirty="0" smtClean="0">
                <a:latin typeface="+mn-lt"/>
              </a:rPr>
              <a:t>’) generated reservations and worries to investors and entailed the contract dissolution with Qatar; the entrepreneurial </a:t>
            </a:r>
            <a:r>
              <a:rPr lang="en-US" sz="2100" dirty="0" err="1" smtClean="0">
                <a:latin typeface="+mn-lt"/>
              </a:rPr>
              <a:t>epicentre</a:t>
            </a:r>
            <a:r>
              <a:rPr lang="en-US" sz="2100" dirty="0" smtClean="0">
                <a:latin typeface="+mn-lt"/>
              </a:rPr>
              <a:t> became an utopia.  </a:t>
            </a:r>
          </a:p>
          <a:p>
            <a:pPr marL="0" indent="0" algn="just">
              <a:spcBef>
                <a:spcPct val="20000"/>
              </a:spcBef>
              <a:spcAft>
                <a:spcPts val="1200"/>
              </a:spcAft>
            </a:pPr>
            <a:r>
              <a:rPr lang="en-US" sz="2100" dirty="0" smtClean="0">
                <a:latin typeface="+mn-lt"/>
              </a:rPr>
              <a:t>In July 2011, under the conditions of the ‘Medium Term Fiscal Strategy’ that was signed between the Greek Government, the International Monetary Fund, European Union and the European Central Bank, the law no 3986/2011 was established. </a:t>
            </a:r>
          </a:p>
          <a:p>
            <a:pPr marL="0" indent="0" algn="just">
              <a:spcBef>
                <a:spcPct val="20000"/>
              </a:spcBef>
              <a:spcAft>
                <a:spcPts val="1200"/>
              </a:spcAft>
            </a:pPr>
            <a:r>
              <a:rPr lang="en-US" sz="2100" dirty="0" smtClean="0">
                <a:latin typeface="+mn-lt"/>
              </a:rPr>
              <a:t>According to this law, the area of Hellinikon was included </a:t>
            </a:r>
            <a:r>
              <a:rPr lang="en-US" sz="2100" b="1" dirty="0" smtClean="0">
                <a:solidFill>
                  <a:srgbClr val="348088"/>
                </a:solidFill>
                <a:effectLst>
                  <a:outerShdw blurRad="38100" dist="38100" dir="2700000" algn="tl">
                    <a:srgbClr val="000000">
                      <a:alpha val="43137"/>
                    </a:srgbClr>
                  </a:outerShdw>
                </a:effectLst>
                <a:latin typeface="+mn-lt"/>
              </a:rPr>
              <a:t>in the privatization program of the national public holdings </a:t>
            </a:r>
            <a:r>
              <a:rPr lang="en-US" sz="2100" dirty="0" smtClean="0">
                <a:latin typeface="+mn-lt"/>
              </a:rPr>
              <a:t>while the corresponding Hellenic Republic Asset Development Fund (HRADF) was also established</a:t>
            </a: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12/18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394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to “the </a:t>
            </a:r>
            <a:r>
              <a:rPr kumimoji="1" lang="en-US" sz="2000" b="1" dirty="0" smtClean="0">
                <a:solidFill>
                  <a:srgbClr val="348088"/>
                </a:solidFill>
                <a:effectLst>
                  <a:outerShdw blurRad="38100" dist="38100" dir="2700000" algn="tl">
                    <a:srgbClr val="000000">
                      <a:alpha val="43137"/>
                    </a:srgbClr>
                  </a:outerShdw>
                </a:effectLst>
                <a:latin typeface="+mn-lt"/>
              </a:rPr>
              <a:t>Neoliberal Idea of Private Investing Schemes</a:t>
            </a:r>
            <a:r>
              <a:rPr kumimoji="1" lang="en-US" sz="2000" b="1" dirty="0" smtClean="0">
                <a:effectLst>
                  <a:outerShdw blurRad="38100" dist="38100" dir="2700000" algn="tl">
                    <a:srgbClr val="000000">
                      <a:alpha val="43137"/>
                    </a:srgbClr>
                  </a:outerShdw>
                </a:effectLst>
                <a:latin typeface="+mn-lt"/>
              </a:rPr>
              <a:t>” (2012) </a:t>
            </a:r>
          </a:p>
          <a:p>
            <a:pPr marL="1524000" indent="-1524000" eaLnBrk="0" hangingPunct="0">
              <a:spcBef>
                <a:spcPct val="20000"/>
              </a:spcBef>
              <a:buClr>
                <a:schemeClr val="tx1"/>
              </a:buClr>
              <a:defRPr/>
            </a:pPr>
            <a:endParaRPr lang="en-US" sz="1200" dirty="0" smtClean="0">
              <a:latin typeface="+mn-lt"/>
            </a:endParaRPr>
          </a:p>
          <a:p>
            <a:pPr marL="266700" indent="-266700" algn="just">
              <a:spcBef>
                <a:spcPct val="20000"/>
              </a:spcBef>
              <a:spcAft>
                <a:spcPts val="1200"/>
              </a:spcAft>
              <a:buFont typeface="Wingdings" pitchFamily="2" charset="2"/>
              <a:buChar char="Ø"/>
            </a:pPr>
            <a:r>
              <a:rPr lang="en-US" sz="2100" dirty="0" smtClean="0">
                <a:latin typeface="+mn-lt"/>
              </a:rPr>
              <a:t>In December 2011, the Hellenic Republic Asset Development Fund’s launched a call for an expression of interest to acquire a majority of the share capital of HELLINIKON S.A. </a:t>
            </a:r>
          </a:p>
          <a:p>
            <a:pPr marL="0" indent="0" algn="just">
              <a:spcBef>
                <a:spcPct val="20000"/>
              </a:spcBef>
              <a:spcAft>
                <a:spcPts val="1200"/>
              </a:spcAft>
              <a:buFont typeface="Wingdings" pitchFamily="2" charset="2"/>
              <a:buChar char="Ø"/>
            </a:pPr>
            <a:r>
              <a:rPr lang="en-US" sz="2100" dirty="0" smtClean="0">
                <a:latin typeface="+mn-lt"/>
              </a:rPr>
              <a:t> This call attracted 9 offers for buying the majority of shares. </a:t>
            </a:r>
          </a:p>
          <a:p>
            <a:pPr marL="0" indent="0" algn="just">
              <a:spcBef>
                <a:spcPct val="20000"/>
              </a:spcBef>
              <a:spcAft>
                <a:spcPts val="1200"/>
              </a:spcAft>
              <a:buFont typeface="Wingdings" pitchFamily="2" charset="2"/>
              <a:buChar char="Ø"/>
            </a:pPr>
            <a:r>
              <a:rPr lang="en-US" sz="2100" dirty="0" smtClean="0">
                <a:latin typeface="+mn-lt"/>
              </a:rPr>
              <a:t> In May 2012, these offers were evaluated. </a:t>
            </a:r>
          </a:p>
          <a:p>
            <a:pPr marL="266700" indent="-266700" algn="just">
              <a:spcBef>
                <a:spcPct val="20000"/>
              </a:spcBef>
              <a:spcAft>
                <a:spcPts val="1200"/>
              </a:spcAft>
              <a:buFont typeface="Wingdings" pitchFamily="2" charset="2"/>
              <a:buChar char="Ø"/>
            </a:pPr>
            <a:r>
              <a:rPr lang="en-US" sz="2100" dirty="0" smtClean="0">
                <a:latin typeface="+mn-lt"/>
              </a:rPr>
              <a:t>Four (4) of them passed to the 2</a:t>
            </a:r>
            <a:r>
              <a:rPr lang="en-US" sz="2100" baseline="30000" dirty="0" smtClean="0">
                <a:latin typeface="+mn-lt"/>
              </a:rPr>
              <a:t>nd</a:t>
            </a:r>
            <a:r>
              <a:rPr lang="en-US" sz="2100" dirty="0" smtClean="0">
                <a:latin typeface="+mn-lt"/>
              </a:rPr>
              <a:t> phase of the call during which the offers should be accompanied by precise business plans.</a:t>
            </a: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13/18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465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to “</a:t>
            </a:r>
            <a:r>
              <a:rPr kumimoji="1" lang="en-US" sz="2000" b="1" dirty="0" smtClean="0">
                <a:solidFill>
                  <a:srgbClr val="348088"/>
                </a:solidFill>
                <a:effectLst>
                  <a:outerShdw blurRad="38100" dist="38100" dir="2700000" algn="tl">
                    <a:srgbClr val="000000">
                      <a:alpha val="43137"/>
                    </a:srgbClr>
                  </a:outerShdw>
                </a:effectLst>
                <a:latin typeface="+mn-lt"/>
              </a:rPr>
              <a:t>the Neoliberal Idea of Private Investing Schemes</a:t>
            </a:r>
            <a:r>
              <a:rPr kumimoji="1" lang="en-US" sz="2000" b="1" dirty="0" smtClean="0">
                <a:effectLst>
                  <a:outerShdw blurRad="38100" dist="38100" dir="2700000" algn="tl">
                    <a:srgbClr val="000000">
                      <a:alpha val="43137"/>
                    </a:srgbClr>
                  </a:outerShdw>
                </a:effectLst>
                <a:latin typeface="+mn-lt"/>
              </a:rPr>
              <a:t>” (2012) </a:t>
            </a:r>
          </a:p>
          <a:p>
            <a:pPr marL="0" indent="0" algn="just">
              <a:spcBef>
                <a:spcPct val="20000"/>
              </a:spcBef>
            </a:pPr>
            <a:endParaRPr lang="en-US" sz="1000" dirty="0" smtClean="0">
              <a:latin typeface="+mn-lt"/>
            </a:endParaRPr>
          </a:p>
          <a:p>
            <a:pPr marL="0" indent="0" algn="just">
              <a:spcBef>
                <a:spcPct val="20000"/>
              </a:spcBef>
            </a:pPr>
            <a:r>
              <a:rPr lang="en-US" sz="2100" dirty="0" smtClean="0">
                <a:latin typeface="+mn-lt"/>
              </a:rPr>
              <a:t>In February 2012, a new legislation was introduced, entitled “</a:t>
            </a:r>
            <a:r>
              <a:rPr lang="en-US" sz="2100" b="1" dirty="0" smtClean="0">
                <a:solidFill>
                  <a:srgbClr val="348088"/>
                </a:solidFill>
                <a:effectLst>
                  <a:outerShdw blurRad="38100" dist="38100" dir="2700000" algn="tl">
                    <a:srgbClr val="000000">
                      <a:alpha val="43137"/>
                    </a:srgbClr>
                  </a:outerShdw>
                </a:effectLst>
                <a:latin typeface="+mn-lt"/>
              </a:rPr>
              <a:t>Exploitation of Hellinikon – </a:t>
            </a:r>
            <a:r>
              <a:rPr lang="en-US" sz="2100" b="1" dirty="0" err="1" smtClean="0">
                <a:solidFill>
                  <a:srgbClr val="348088"/>
                </a:solidFill>
                <a:effectLst>
                  <a:outerShdw blurRad="38100" dist="38100" dir="2700000" algn="tl">
                    <a:srgbClr val="000000">
                      <a:alpha val="43137"/>
                    </a:srgbClr>
                  </a:outerShdw>
                </a:effectLst>
                <a:latin typeface="+mn-lt"/>
              </a:rPr>
              <a:t>Programme</a:t>
            </a:r>
            <a:r>
              <a:rPr lang="en-US" sz="2100" b="1" dirty="0" smtClean="0">
                <a:solidFill>
                  <a:srgbClr val="348088"/>
                </a:solidFill>
                <a:effectLst>
                  <a:outerShdw blurRad="38100" dist="38100" dir="2700000" algn="tl">
                    <a:srgbClr val="000000">
                      <a:alpha val="43137"/>
                    </a:srgbClr>
                  </a:outerShdw>
                </a:effectLst>
                <a:latin typeface="+mn-lt"/>
              </a:rPr>
              <a:t> of </a:t>
            </a:r>
            <a:r>
              <a:rPr lang="en-US" sz="2100" b="1" dirty="0" err="1" smtClean="0">
                <a:solidFill>
                  <a:srgbClr val="348088"/>
                </a:solidFill>
                <a:effectLst>
                  <a:outerShdw blurRad="38100" dist="38100" dir="2700000" algn="tl">
                    <a:srgbClr val="000000">
                      <a:alpha val="43137"/>
                    </a:srgbClr>
                  </a:outerShdw>
                </a:effectLst>
                <a:latin typeface="+mn-lt"/>
              </a:rPr>
              <a:t>Hellios</a:t>
            </a:r>
            <a:r>
              <a:rPr lang="en-US" sz="2100" dirty="0" smtClean="0">
                <a:latin typeface="+mn-lt"/>
              </a:rPr>
              <a:t>, </a:t>
            </a:r>
            <a:r>
              <a:rPr lang="en-US" sz="2100" b="1" dirty="0" smtClean="0">
                <a:solidFill>
                  <a:srgbClr val="348088"/>
                </a:solidFill>
                <a:effectLst>
                  <a:outerShdw blurRad="38100" dist="38100" dir="2700000" algn="tl">
                    <a:srgbClr val="000000">
                      <a:alpha val="43137"/>
                    </a:srgbClr>
                  </a:outerShdw>
                </a:effectLst>
                <a:latin typeface="+mn-lt"/>
              </a:rPr>
              <a:t>promoting renewable energy sources </a:t>
            </a:r>
            <a:r>
              <a:rPr lang="en-US" sz="2100" dirty="0" smtClean="0">
                <a:latin typeface="+mn-lt"/>
              </a:rPr>
              <a:t>&amp; </a:t>
            </a:r>
            <a:r>
              <a:rPr lang="en-US" sz="2100" b="1" dirty="0" smtClean="0">
                <a:solidFill>
                  <a:srgbClr val="348088"/>
                </a:solidFill>
                <a:effectLst>
                  <a:outerShdw blurRad="38100" dist="38100" dir="2700000" algn="tl">
                    <a:srgbClr val="000000">
                      <a:alpha val="43137"/>
                    </a:srgbClr>
                  </a:outerShdw>
                </a:effectLst>
                <a:latin typeface="+mn-lt"/>
              </a:rPr>
              <a:t>Sustainability Criteria for </a:t>
            </a:r>
            <a:r>
              <a:rPr lang="en-US" sz="2100" b="1" dirty="0" err="1" smtClean="0">
                <a:solidFill>
                  <a:srgbClr val="348088"/>
                </a:solidFill>
                <a:effectLst>
                  <a:outerShdw blurRad="38100" dist="38100" dir="2700000" algn="tl">
                    <a:srgbClr val="000000">
                      <a:alpha val="43137"/>
                    </a:srgbClr>
                  </a:outerShdw>
                </a:effectLst>
                <a:latin typeface="+mn-lt"/>
              </a:rPr>
              <a:t>biofuel</a:t>
            </a:r>
            <a:r>
              <a:rPr lang="en-US" sz="2100" b="1" dirty="0" smtClean="0">
                <a:solidFill>
                  <a:srgbClr val="348088"/>
                </a:solidFill>
                <a:effectLst>
                  <a:outerShdw blurRad="38100" dist="38100" dir="2700000" algn="tl">
                    <a:srgbClr val="000000">
                      <a:alpha val="43137"/>
                    </a:srgbClr>
                  </a:outerShdw>
                </a:effectLst>
                <a:latin typeface="+mn-lt"/>
              </a:rPr>
              <a:t> and </a:t>
            </a:r>
            <a:r>
              <a:rPr lang="en-US" sz="2100" b="1" dirty="0" err="1" smtClean="0">
                <a:solidFill>
                  <a:srgbClr val="348088"/>
                </a:solidFill>
                <a:effectLst>
                  <a:outerShdw blurRad="38100" dist="38100" dir="2700000" algn="tl">
                    <a:srgbClr val="000000">
                      <a:alpha val="43137"/>
                    </a:srgbClr>
                  </a:outerShdw>
                </a:effectLst>
                <a:latin typeface="+mn-lt"/>
              </a:rPr>
              <a:t>bioliquids</a:t>
            </a:r>
            <a:r>
              <a:rPr lang="en-US" sz="2100" dirty="0" smtClean="0">
                <a:latin typeface="+mn-lt"/>
              </a:rPr>
              <a:t> (integration of the European Directive 2009/28 &amp; 2009/30”). Law no. 4062/2012</a:t>
            </a:r>
          </a:p>
          <a:p>
            <a:pPr marL="0" indent="0" algn="just">
              <a:spcBef>
                <a:spcPct val="20000"/>
              </a:spcBef>
            </a:pPr>
            <a:endParaRPr lang="en-US" sz="1000" dirty="0" smtClean="0">
              <a:latin typeface="+mn-lt"/>
            </a:endParaRPr>
          </a:p>
          <a:p>
            <a:pPr marL="0" indent="0" algn="just">
              <a:spcBef>
                <a:spcPct val="20000"/>
              </a:spcBef>
              <a:spcAft>
                <a:spcPts val="1200"/>
              </a:spcAft>
            </a:pPr>
            <a:r>
              <a:rPr lang="en-US" sz="2100" dirty="0" smtClean="0">
                <a:latin typeface="+mn-lt"/>
              </a:rPr>
              <a:t>This legislation aims at paving the way for running 2 large investment programs which the government believes are capable to </a:t>
            </a:r>
            <a:r>
              <a:rPr lang="en-US" sz="2100" b="1" dirty="0" smtClean="0">
                <a:latin typeface="+mn-lt"/>
              </a:rPr>
              <a:t>reinforce economic development</a:t>
            </a:r>
            <a:r>
              <a:rPr lang="en-US" sz="2100" dirty="0" smtClean="0">
                <a:latin typeface="+mn-lt"/>
              </a:rPr>
              <a:t>, </a:t>
            </a:r>
            <a:r>
              <a:rPr lang="en-US" sz="2100" b="1" dirty="0" smtClean="0">
                <a:latin typeface="+mn-lt"/>
              </a:rPr>
              <a:t>create new jobs</a:t>
            </a:r>
            <a:r>
              <a:rPr lang="en-US" sz="2100" dirty="0" smtClean="0">
                <a:latin typeface="+mn-lt"/>
              </a:rPr>
              <a:t>, and </a:t>
            </a:r>
            <a:r>
              <a:rPr lang="en-US" sz="2100" b="1" dirty="0" smtClean="0">
                <a:latin typeface="+mn-lt"/>
              </a:rPr>
              <a:t>enhance the competitiveness </a:t>
            </a:r>
            <a:r>
              <a:rPr lang="en-US" sz="2100" dirty="0" smtClean="0">
                <a:latin typeface="+mn-lt"/>
              </a:rPr>
              <a:t>of the country</a:t>
            </a:r>
          </a:p>
          <a:p>
            <a:pPr marL="0" indent="0" algn="just">
              <a:spcBef>
                <a:spcPct val="20000"/>
              </a:spcBef>
              <a:spcAft>
                <a:spcPts val="1200"/>
              </a:spcAft>
            </a:pPr>
            <a:r>
              <a:rPr lang="en-US" sz="2100" dirty="0" smtClean="0">
                <a:latin typeface="+mn-lt"/>
              </a:rPr>
              <a:t>The </a:t>
            </a:r>
            <a:r>
              <a:rPr lang="en-US" sz="2100" b="1" dirty="0" smtClean="0">
                <a:solidFill>
                  <a:srgbClr val="348088"/>
                </a:solidFill>
                <a:effectLst>
                  <a:outerShdw blurRad="38100" dist="38100" dir="2700000" algn="tl">
                    <a:srgbClr val="000000">
                      <a:alpha val="43137"/>
                    </a:srgbClr>
                  </a:outerShdw>
                </a:effectLst>
                <a:latin typeface="+mn-lt"/>
              </a:rPr>
              <a:t>Program </a:t>
            </a:r>
            <a:r>
              <a:rPr lang="en-US" sz="2100" b="1" dirty="0" err="1" smtClean="0">
                <a:solidFill>
                  <a:srgbClr val="348088"/>
                </a:solidFill>
                <a:effectLst>
                  <a:outerShdw blurRad="38100" dist="38100" dir="2700000" algn="tl">
                    <a:srgbClr val="000000">
                      <a:alpha val="43137"/>
                    </a:srgbClr>
                  </a:outerShdw>
                </a:effectLst>
                <a:latin typeface="+mn-lt"/>
              </a:rPr>
              <a:t>Hellios</a:t>
            </a:r>
            <a:r>
              <a:rPr lang="en-US" sz="2100" b="1" dirty="0" smtClean="0">
                <a:solidFill>
                  <a:srgbClr val="348088"/>
                </a:solidFill>
                <a:effectLst>
                  <a:outerShdw blurRad="38100" dist="38100" dir="2700000" algn="tl">
                    <a:srgbClr val="000000">
                      <a:alpha val="43137"/>
                    </a:srgbClr>
                  </a:outerShdw>
                </a:effectLst>
                <a:latin typeface="+mn-lt"/>
              </a:rPr>
              <a:t> </a:t>
            </a:r>
            <a:r>
              <a:rPr lang="en-US" sz="2100" dirty="0" smtClean="0">
                <a:latin typeface="+mn-lt"/>
              </a:rPr>
              <a:t>aims at the construction of large infrastructures for producing </a:t>
            </a:r>
            <a:r>
              <a:rPr lang="en-US" sz="2100" dirty="0" smtClean="0">
                <a:solidFill>
                  <a:srgbClr val="348088"/>
                </a:solidFill>
                <a:effectLst>
                  <a:outerShdw blurRad="38100" dist="38100" dir="2700000" algn="tl">
                    <a:srgbClr val="000000">
                      <a:alpha val="43137"/>
                    </a:srgbClr>
                  </a:outerShdw>
                </a:effectLst>
                <a:latin typeface="+mn-lt"/>
              </a:rPr>
              <a:t>electrical energy from the sun </a:t>
            </a:r>
            <a:r>
              <a:rPr lang="en-US" sz="2100" dirty="0" smtClean="0">
                <a:latin typeface="+mn-lt"/>
              </a:rPr>
              <a:t>and exporting it. </a:t>
            </a: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14/18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434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to the</a:t>
            </a:r>
            <a:r>
              <a:rPr kumimoji="1" lang="en-US" sz="2000" b="1" dirty="0" smtClean="0">
                <a:solidFill>
                  <a:srgbClr val="348088"/>
                </a:solidFill>
                <a:effectLst>
                  <a:outerShdw blurRad="38100" dist="38100" dir="2700000" algn="tl">
                    <a:srgbClr val="000000">
                      <a:alpha val="43137"/>
                    </a:srgbClr>
                  </a:outerShdw>
                </a:effectLst>
                <a:latin typeface="+mn-lt"/>
              </a:rPr>
              <a:t> neoliberal idea of private investing schemes </a:t>
            </a:r>
            <a:r>
              <a:rPr kumimoji="1" lang="en-US" sz="2000" b="1" dirty="0" smtClean="0">
                <a:effectLst>
                  <a:outerShdw blurRad="38100" dist="38100" dir="2700000" algn="tl">
                    <a:srgbClr val="000000">
                      <a:alpha val="43137"/>
                    </a:srgbClr>
                  </a:outerShdw>
                </a:effectLst>
                <a:latin typeface="+mn-lt"/>
              </a:rPr>
              <a:t>(2012)  </a:t>
            </a:r>
          </a:p>
          <a:p>
            <a:pPr marL="1524000" indent="-1524000" eaLnBrk="0" hangingPunct="0">
              <a:spcBef>
                <a:spcPct val="20000"/>
              </a:spcBef>
              <a:buClr>
                <a:schemeClr val="tx1"/>
              </a:buClr>
              <a:defRPr/>
            </a:pPr>
            <a:endParaRPr lang="en-US" sz="1200" dirty="0" smtClean="0">
              <a:latin typeface="+mn-lt"/>
            </a:endParaRPr>
          </a:p>
          <a:p>
            <a:pPr marL="0" indent="0">
              <a:spcBef>
                <a:spcPct val="20000"/>
              </a:spcBef>
              <a:spcAft>
                <a:spcPts val="1200"/>
              </a:spcAft>
            </a:pPr>
            <a:r>
              <a:rPr lang="en-US" sz="2100" dirty="0" smtClean="0">
                <a:latin typeface="+mn-lt"/>
              </a:rPr>
              <a:t>The new redevelopment scheme curried out by  HELLINIKON S.A as a proposal to investors .</a:t>
            </a:r>
          </a:p>
          <a:p>
            <a:pPr marL="0" indent="0" algn="just">
              <a:spcBef>
                <a:spcPct val="20000"/>
              </a:spcBef>
              <a:spcAft>
                <a:spcPts val="1200"/>
              </a:spcAft>
              <a:buFont typeface="Wingdings" pitchFamily="2" charset="2"/>
              <a:buChar char="ü"/>
            </a:pPr>
            <a:r>
              <a:rPr lang="en-US" sz="2100" dirty="0" smtClean="0">
                <a:latin typeface="+mn-lt"/>
              </a:rPr>
              <a:t> Green spaces, leisure spaces, athletic courts, etc.: 40% of the total surface</a:t>
            </a:r>
          </a:p>
          <a:p>
            <a:pPr marL="0" indent="0" algn="just">
              <a:spcBef>
                <a:spcPct val="20000"/>
              </a:spcBef>
              <a:spcAft>
                <a:spcPts val="1200"/>
              </a:spcAft>
              <a:buFont typeface="Wingdings" pitchFamily="2" charset="2"/>
              <a:buChar char="ü"/>
            </a:pPr>
            <a:r>
              <a:rPr lang="en-US" sz="2100" dirty="0" smtClean="0">
                <a:latin typeface="+mn-lt"/>
              </a:rPr>
              <a:t> Private Green spaces: 20% of the total surface</a:t>
            </a:r>
          </a:p>
          <a:p>
            <a:pPr marL="0" indent="0" algn="just">
              <a:spcBef>
                <a:spcPct val="20000"/>
              </a:spcBef>
              <a:spcAft>
                <a:spcPts val="1200"/>
              </a:spcAft>
              <a:buFont typeface="Wingdings" pitchFamily="2" charset="2"/>
              <a:buChar char="ü"/>
            </a:pPr>
            <a:r>
              <a:rPr lang="en-US" sz="2100" dirty="0" smtClean="0">
                <a:latin typeface="+mn-lt"/>
              </a:rPr>
              <a:t> Buildings and other installations: 20% of the total surface</a:t>
            </a:r>
          </a:p>
          <a:p>
            <a:pPr marL="0" indent="0" algn="just">
              <a:spcBef>
                <a:spcPct val="20000"/>
              </a:spcBef>
              <a:spcAft>
                <a:spcPts val="1200"/>
              </a:spcAft>
              <a:buFont typeface="Wingdings" pitchFamily="2" charset="2"/>
              <a:buChar char="ü"/>
            </a:pPr>
            <a:r>
              <a:rPr lang="en-US" sz="2100" dirty="0" smtClean="0">
                <a:latin typeface="+mn-lt"/>
              </a:rPr>
              <a:t> Street networks and parking spaces: 20% of the total surface.</a:t>
            </a:r>
          </a:p>
          <a:p>
            <a:pPr marL="0" indent="0" algn="just">
              <a:spcBef>
                <a:spcPct val="20000"/>
              </a:spcBef>
              <a:spcAft>
                <a:spcPts val="1200"/>
              </a:spcAft>
            </a:pPr>
            <a:r>
              <a:rPr lang="en-US" sz="2100" dirty="0" smtClean="0">
                <a:latin typeface="+mn-lt"/>
              </a:rPr>
              <a:t> </a:t>
            </a: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15/18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27819"/>
            <a:ext cx="8569647" cy="536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524000" indent="-152400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3. Conclusions</a:t>
            </a:r>
          </a:p>
          <a:p>
            <a:pPr marL="0" indent="0" algn="just">
              <a:spcBef>
                <a:spcPct val="20000"/>
              </a:spcBef>
            </a:pPr>
            <a:endParaRPr lang="en-US" sz="1200" dirty="0" smtClean="0">
              <a:latin typeface="+mn-lt"/>
            </a:endParaRPr>
          </a:p>
          <a:p>
            <a:pPr marL="0" indent="0" algn="just">
              <a:spcBef>
                <a:spcPct val="20000"/>
              </a:spcBef>
              <a:spcAft>
                <a:spcPts val="1200"/>
              </a:spcAft>
            </a:pPr>
            <a:r>
              <a:rPr lang="en-US" sz="2100" dirty="0" smtClean="0">
                <a:latin typeface="+mn-lt"/>
              </a:rPr>
              <a:t>In the case of Hellinikon, in the decision making process the dilemma is not on a general level whether or not developing a large green open space in Athens. </a:t>
            </a:r>
            <a:r>
              <a:rPr lang="en-US" sz="2100" b="1" dirty="0" smtClean="0">
                <a:latin typeface="+mn-lt"/>
              </a:rPr>
              <a:t>The question is how a </a:t>
            </a:r>
            <a:r>
              <a:rPr lang="en-US" sz="2100" b="1" dirty="0" smtClean="0">
                <a:solidFill>
                  <a:srgbClr val="348088"/>
                </a:solidFill>
                <a:effectLst>
                  <a:outerShdw blurRad="38100" dist="38100" dir="2700000" algn="tl">
                    <a:srgbClr val="000000">
                      <a:alpha val="43137"/>
                    </a:srgbClr>
                  </a:outerShdw>
                </a:effectLst>
                <a:latin typeface="+mn-lt"/>
              </a:rPr>
              <a:t>sustainable such space </a:t>
            </a:r>
            <a:r>
              <a:rPr lang="en-US" sz="2100" b="1" dirty="0" smtClean="0">
                <a:latin typeface="+mn-lt"/>
              </a:rPr>
              <a:t>can be developed, maintained and managed.</a:t>
            </a:r>
          </a:p>
          <a:p>
            <a:pPr marL="0" indent="0" algn="just">
              <a:spcBef>
                <a:spcPct val="20000"/>
              </a:spcBef>
              <a:spcAft>
                <a:spcPts val="1200"/>
              </a:spcAft>
            </a:pPr>
            <a:r>
              <a:rPr lang="en-US" sz="2100" dirty="0" smtClean="0">
                <a:latin typeface="+mn-lt"/>
              </a:rPr>
              <a:t>In the era of recession and economic crisis, </a:t>
            </a:r>
            <a:r>
              <a:rPr lang="en-US" sz="2100" b="1" dirty="0" smtClean="0">
                <a:latin typeface="+mn-lt"/>
              </a:rPr>
              <a:t>the decision making process </a:t>
            </a:r>
            <a:r>
              <a:rPr lang="en-US" sz="2100" dirty="0" smtClean="0">
                <a:latin typeface="+mn-lt"/>
              </a:rPr>
              <a:t>is more than ever closely related to parameters such as :</a:t>
            </a:r>
          </a:p>
          <a:p>
            <a:pPr marL="457200" indent="-457200" algn="just">
              <a:spcBef>
                <a:spcPct val="20000"/>
              </a:spcBef>
              <a:spcAft>
                <a:spcPts val="1200"/>
              </a:spcAft>
              <a:buAutoNum type="alphaLcParenBoth"/>
            </a:pPr>
            <a:r>
              <a:rPr lang="en-US" sz="2100" dirty="0" smtClean="0">
                <a:latin typeface="+mn-lt"/>
              </a:rPr>
              <a:t>availability of public funds for producing the space</a:t>
            </a:r>
          </a:p>
          <a:p>
            <a:pPr marL="457200" indent="-457200" algn="just">
              <a:spcBef>
                <a:spcPct val="20000"/>
              </a:spcBef>
              <a:spcAft>
                <a:spcPts val="1200"/>
              </a:spcAft>
              <a:buAutoNum type="alphaLcParenBoth"/>
            </a:pPr>
            <a:r>
              <a:rPr lang="en-US" sz="2100" dirty="0" smtClean="0">
                <a:latin typeface="+mn-lt"/>
              </a:rPr>
              <a:t>availability of public funds for the maintenance and the management of such a space. </a:t>
            </a:r>
          </a:p>
          <a:p>
            <a:pPr marL="0" indent="0" algn="just">
              <a:spcBef>
                <a:spcPct val="20000"/>
              </a:spcBef>
              <a:spcAft>
                <a:spcPts val="1200"/>
              </a:spcAft>
            </a:pPr>
            <a:endParaRPr lang="en-US" sz="2100" b="1" dirty="0" smtClean="0">
              <a:latin typeface="+mn-lt"/>
            </a:endParaRPr>
          </a:p>
          <a:p>
            <a:pPr marL="0" indent="0" algn="just">
              <a:spcBef>
                <a:spcPct val="20000"/>
              </a:spcBef>
              <a:spcAft>
                <a:spcPts val="1200"/>
              </a:spcAft>
            </a:pPr>
            <a:endParaRPr lang="en-US" sz="2100" dirty="0" smtClean="0">
              <a:latin typeface="+mn-lt"/>
            </a:endParaRPr>
          </a:p>
        </p:txBody>
      </p:sp>
      <p:sp>
        <p:nvSpPr>
          <p:cNvPr id="9" name="2 - Υπότιτλος"/>
          <p:cNvSpPr txBox="1">
            <a:spLocks/>
          </p:cNvSpPr>
          <p:nvPr/>
        </p:nvSpPr>
        <p:spPr>
          <a:xfrm>
            <a:off x="5652120" y="6381328"/>
            <a:ext cx="3304456" cy="432048"/>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3. </a:t>
            </a:r>
            <a:r>
              <a:rPr lang="en-US" b="1" dirty="0" err="1" smtClean="0">
                <a:effectLst>
                  <a:outerShdw blurRad="38100" dist="38100" dir="2700000" algn="tl">
                    <a:srgbClr val="000000">
                      <a:alpha val="43137"/>
                    </a:srgbClr>
                  </a:outerShdw>
                </a:effectLst>
              </a:rPr>
              <a:t>Conlusions</a:t>
            </a:r>
            <a:endParaRPr lang="en-US" b="1" dirty="0" smtClean="0">
              <a:effectLst>
                <a:outerShdw blurRad="38100" dist="38100" dir="2700000" algn="tl">
                  <a:srgbClr val="000000">
                    <a:alpha val="43137"/>
                  </a:srgbClr>
                </a:outerShdw>
              </a:effectLst>
            </a:endParaRPr>
          </a:p>
        </p:txBody>
      </p:sp>
      <p:sp>
        <p:nvSpPr>
          <p:cNvPr id="14"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15" name="14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16/18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27819"/>
            <a:ext cx="8569647" cy="565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524000" indent="-152400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3. Conclusions</a:t>
            </a:r>
          </a:p>
          <a:p>
            <a:pPr marL="1524000" indent="-1524000" eaLnBrk="0" hangingPunct="0">
              <a:spcBef>
                <a:spcPct val="20000"/>
              </a:spcBef>
              <a:buClr>
                <a:schemeClr val="tx1"/>
              </a:buClr>
              <a:defRPr/>
            </a:pPr>
            <a:endParaRPr lang="en-US" sz="1200" dirty="0" smtClean="0">
              <a:latin typeface="+mn-lt"/>
            </a:endParaRPr>
          </a:p>
          <a:p>
            <a:pPr marL="0" indent="0" algn="just">
              <a:spcBef>
                <a:spcPct val="20000"/>
              </a:spcBef>
              <a:spcAft>
                <a:spcPts val="600"/>
              </a:spcAft>
            </a:pPr>
            <a:r>
              <a:rPr lang="en-US" sz="1200" dirty="0" smtClean="0">
                <a:latin typeface="+mn-lt"/>
              </a:rPr>
              <a:t> </a:t>
            </a:r>
            <a:r>
              <a:rPr lang="en-US" sz="2100" dirty="0" smtClean="0">
                <a:latin typeface="+mn-lt"/>
              </a:rPr>
              <a:t>Given that the local government authorities </a:t>
            </a:r>
            <a:r>
              <a:rPr lang="en-US" sz="2100" u="sng" dirty="0" smtClean="0">
                <a:latin typeface="+mn-lt"/>
              </a:rPr>
              <a:t>can not afford to maintain and manage</a:t>
            </a:r>
            <a:r>
              <a:rPr lang="en-US" sz="2100" dirty="0" smtClean="0">
                <a:latin typeface="+mn-lt"/>
              </a:rPr>
              <a:t> such a large public green space, the future of Hellinikon appears to be in danger: </a:t>
            </a:r>
          </a:p>
          <a:p>
            <a:pPr marL="0" indent="0" algn="just">
              <a:spcBef>
                <a:spcPct val="20000"/>
              </a:spcBef>
              <a:spcAft>
                <a:spcPts val="600"/>
              </a:spcAft>
            </a:pPr>
            <a:endParaRPr lang="en-US" sz="1000" dirty="0" smtClean="0">
              <a:latin typeface="+mn-lt"/>
            </a:endParaRPr>
          </a:p>
          <a:p>
            <a:pPr marL="0" indent="0" algn="just">
              <a:spcBef>
                <a:spcPct val="20000"/>
              </a:spcBef>
              <a:spcAft>
                <a:spcPts val="1200"/>
              </a:spcAft>
            </a:pPr>
            <a:r>
              <a:rPr lang="en-US" sz="2100" dirty="0" smtClean="0">
                <a:latin typeface="+mn-lt"/>
              </a:rPr>
              <a:t>On the one hand, if not properly maintained and managed, such a large green park can easily be converted from “a </a:t>
            </a:r>
            <a:r>
              <a:rPr lang="en-US" sz="2100" b="1" dirty="0" smtClean="0">
                <a:solidFill>
                  <a:srgbClr val="348088"/>
                </a:solidFill>
                <a:effectLst>
                  <a:outerShdw blurRad="38100" dist="38100" dir="2700000" algn="tl">
                    <a:srgbClr val="000000">
                      <a:alpha val="43137"/>
                    </a:srgbClr>
                  </a:outerShdw>
                </a:effectLst>
                <a:latin typeface="+mn-lt"/>
              </a:rPr>
              <a:t>creative space </a:t>
            </a:r>
            <a:r>
              <a:rPr lang="en-US" sz="2100" dirty="0" smtClean="0">
                <a:latin typeface="+mn-lt"/>
              </a:rPr>
              <a:t>to a </a:t>
            </a:r>
            <a:r>
              <a:rPr lang="en-US" sz="2100" b="1" dirty="0" smtClean="0">
                <a:solidFill>
                  <a:srgbClr val="348088"/>
                </a:solidFill>
                <a:effectLst>
                  <a:outerShdw blurRad="38100" dist="38100" dir="2700000" algn="tl">
                    <a:srgbClr val="000000">
                      <a:alpha val="43137"/>
                    </a:srgbClr>
                  </a:outerShdw>
                </a:effectLst>
                <a:latin typeface="+mn-lt"/>
              </a:rPr>
              <a:t>no-go area</a:t>
            </a:r>
            <a:r>
              <a:rPr lang="en-US" sz="2100" dirty="0" smtClean="0">
                <a:latin typeface="+mn-lt"/>
              </a:rPr>
              <a:t>” to use the term introduced by  Prof. Marion Roberts. </a:t>
            </a:r>
          </a:p>
          <a:p>
            <a:pPr marL="0" indent="0" algn="just">
              <a:spcBef>
                <a:spcPct val="20000"/>
              </a:spcBef>
              <a:spcAft>
                <a:spcPts val="1200"/>
              </a:spcAft>
            </a:pPr>
            <a:endParaRPr lang="en-US" sz="1000" dirty="0" smtClean="0">
              <a:latin typeface="+mn-lt"/>
            </a:endParaRPr>
          </a:p>
          <a:p>
            <a:pPr marL="0" indent="0" algn="just">
              <a:spcBef>
                <a:spcPct val="20000"/>
              </a:spcBef>
              <a:spcAft>
                <a:spcPts val="1200"/>
              </a:spcAft>
            </a:pPr>
            <a:r>
              <a:rPr lang="en-US" sz="2100" dirty="0" smtClean="0">
                <a:latin typeface="+mn-lt"/>
              </a:rPr>
              <a:t>On the other hand, if the maintenance and management of the park is privatized in order to prevent deterioration of space, the public character of Hellinikon may be questioned. It can easily become a recreational space with entrance fee in almost all activities. </a:t>
            </a:r>
          </a:p>
          <a:p>
            <a:pPr marL="0" indent="0" algn="just">
              <a:spcBef>
                <a:spcPct val="20000"/>
              </a:spcBef>
              <a:spcAft>
                <a:spcPts val="600"/>
              </a:spcAft>
            </a:pPr>
            <a:endParaRPr lang="en-US" sz="2100" dirty="0" smtClean="0">
              <a:latin typeface="+mn-lt"/>
            </a:endParaRPr>
          </a:p>
        </p:txBody>
      </p:sp>
      <p:sp>
        <p:nvSpPr>
          <p:cNvPr id="14" name="2 - Υπότιτλος"/>
          <p:cNvSpPr txBox="1">
            <a:spLocks/>
          </p:cNvSpPr>
          <p:nvPr/>
        </p:nvSpPr>
        <p:spPr>
          <a:xfrm>
            <a:off x="5652120" y="6381328"/>
            <a:ext cx="3304456" cy="432048"/>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3. </a:t>
            </a:r>
            <a:r>
              <a:rPr lang="en-US" b="1" dirty="0" err="1" smtClean="0">
                <a:effectLst>
                  <a:outerShdw blurRad="38100" dist="38100" dir="2700000" algn="tl">
                    <a:srgbClr val="000000">
                      <a:alpha val="43137"/>
                    </a:srgbClr>
                  </a:outerShdw>
                </a:effectLst>
              </a:rPr>
              <a:t>Conlusions</a:t>
            </a:r>
            <a:endParaRPr lang="en-US" b="1" dirty="0" smtClean="0">
              <a:effectLst>
                <a:outerShdw blurRad="38100" dist="38100" dir="2700000" algn="tl">
                  <a:srgbClr val="000000">
                    <a:alpha val="43137"/>
                  </a:srgbClr>
                </a:outerShdw>
              </a:effectLst>
            </a:endParaRPr>
          </a:p>
        </p:txBody>
      </p:sp>
      <p:sp>
        <p:nvSpPr>
          <p:cNvPr id="15"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16" name="15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547664" y="6093296"/>
            <a:ext cx="648072"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17/18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27819"/>
            <a:ext cx="856964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524000" indent="-152400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3. Conclusions</a:t>
            </a:r>
          </a:p>
          <a:p>
            <a:pPr marL="1524000" indent="-1524000" eaLnBrk="0" hangingPunct="0">
              <a:spcBef>
                <a:spcPct val="20000"/>
              </a:spcBef>
              <a:buClr>
                <a:schemeClr val="tx1"/>
              </a:buClr>
              <a:defRPr/>
            </a:pPr>
            <a:endParaRPr lang="en-US" sz="1200" dirty="0" smtClean="0">
              <a:latin typeface="+mn-lt"/>
            </a:endParaRPr>
          </a:p>
          <a:p>
            <a:pPr marL="0" indent="0" algn="just">
              <a:spcBef>
                <a:spcPct val="20000"/>
              </a:spcBef>
            </a:pPr>
            <a:r>
              <a:rPr lang="en-US" sz="2100" dirty="0" smtClean="0">
                <a:latin typeface="+mn-lt"/>
              </a:rPr>
              <a:t>Therefore, a </a:t>
            </a:r>
            <a:r>
              <a:rPr lang="en-US" sz="2100" b="1" u="sng" dirty="0" smtClean="0">
                <a:latin typeface="+mn-lt"/>
              </a:rPr>
              <a:t>successful redevelopment scheme </a:t>
            </a:r>
            <a:r>
              <a:rPr lang="en-US" sz="2100" dirty="0" smtClean="0">
                <a:latin typeface="+mn-lt"/>
              </a:rPr>
              <a:t>should be founded on a sustainability basis. The scheme of the park </a:t>
            </a:r>
            <a:r>
              <a:rPr lang="en-US" sz="2100" b="1" dirty="0" smtClean="0">
                <a:latin typeface="+mn-lt"/>
              </a:rPr>
              <a:t>has to safeguard both</a:t>
            </a:r>
            <a:r>
              <a:rPr lang="en-US" sz="2100" dirty="0" smtClean="0">
                <a:latin typeface="+mn-lt"/>
              </a:rPr>
              <a:t>:</a:t>
            </a:r>
          </a:p>
          <a:p>
            <a:pPr marL="0" indent="0" algn="just">
              <a:spcBef>
                <a:spcPct val="20000"/>
              </a:spcBef>
            </a:pPr>
            <a:endParaRPr lang="en-US" sz="1000" dirty="0" smtClean="0">
              <a:latin typeface="+mn-lt"/>
            </a:endParaRPr>
          </a:p>
          <a:p>
            <a:pPr marL="0" indent="0" algn="just">
              <a:spcBef>
                <a:spcPct val="20000"/>
              </a:spcBef>
            </a:pPr>
            <a:r>
              <a:rPr lang="en-US" sz="2100" dirty="0" smtClean="0">
                <a:latin typeface="+mn-lt"/>
              </a:rPr>
              <a:t> (a) </a:t>
            </a:r>
            <a:r>
              <a:rPr lang="en-US" sz="2100" b="1" dirty="0" smtClean="0">
                <a:solidFill>
                  <a:srgbClr val="348088"/>
                </a:solidFill>
                <a:effectLst>
                  <a:outerShdw blurRad="38100" dist="38100" dir="2700000" algn="tl">
                    <a:srgbClr val="000000">
                      <a:alpha val="43137"/>
                    </a:srgbClr>
                  </a:outerShdw>
                </a:effectLst>
                <a:latin typeface="+mn-lt"/>
              </a:rPr>
              <a:t>open-accessed public green space </a:t>
            </a:r>
            <a:r>
              <a:rPr lang="en-US" sz="2100" dirty="0" smtClean="0">
                <a:latin typeface="+mn-lt"/>
              </a:rPr>
              <a:t>for social interaction and culture</a:t>
            </a:r>
          </a:p>
          <a:p>
            <a:pPr marL="0" indent="0" algn="just">
              <a:spcBef>
                <a:spcPct val="20000"/>
              </a:spcBef>
            </a:pPr>
            <a:endParaRPr lang="en-US" sz="1000" dirty="0" smtClean="0">
              <a:latin typeface="+mn-lt"/>
            </a:endParaRPr>
          </a:p>
          <a:p>
            <a:pPr marL="0" indent="0" algn="just">
              <a:spcBef>
                <a:spcPct val="20000"/>
              </a:spcBef>
            </a:pPr>
            <a:r>
              <a:rPr lang="en-US" sz="2100" dirty="0" smtClean="0">
                <a:latin typeface="+mn-lt"/>
              </a:rPr>
              <a:t> (b) </a:t>
            </a:r>
            <a:r>
              <a:rPr lang="en-US" sz="2100" b="1" dirty="0" smtClean="0">
                <a:solidFill>
                  <a:srgbClr val="348088"/>
                </a:solidFill>
                <a:effectLst>
                  <a:outerShdw blurRad="38100" dist="38100" dir="2700000" algn="tl">
                    <a:srgbClr val="000000">
                      <a:alpha val="43137"/>
                    </a:srgbClr>
                  </a:outerShdw>
                </a:effectLst>
                <a:latin typeface="+mn-lt"/>
              </a:rPr>
              <a:t>profit-making infrastructure and entrepreneurial activities, </a:t>
            </a:r>
            <a:r>
              <a:rPr lang="en-US" sz="2100" dirty="0" smtClean="0">
                <a:latin typeface="+mn-lt"/>
              </a:rPr>
              <a:t>run by either the local authorities or/and private businesses, which can provide the financial means to safeguard the sustainability of the open-accessed public green space.</a:t>
            </a:r>
          </a:p>
        </p:txBody>
      </p:sp>
      <p:sp>
        <p:nvSpPr>
          <p:cNvPr id="9" name="2 - Υπότιτλος"/>
          <p:cNvSpPr txBox="1">
            <a:spLocks/>
          </p:cNvSpPr>
          <p:nvPr/>
        </p:nvSpPr>
        <p:spPr>
          <a:xfrm>
            <a:off x="5652120" y="6381328"/>
            <a:ext cx="3304456" cy="432048"/>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3. </a:t>
            </a:r>
            <a:r>
              <a:rPr lang="en-US" b="1" dirty="0" err="1" smtClean="0">
                <a:effectLst>
                  <a:outerShdw blurRad="38100" dist="38100" dir="2700000" algn="tl">
                    <a:srgbClr val="000000">
                      <a:alpha val="43137"/>
                    </a:srgbClr>
                  </a:outerShdw>
                </a:effectLst>
              </a:rPr>
              <a:t>Conlusions</a:t>
            </a:r>
            <a:endParaRPr lang="en-US" b="1" dirty="0" smtClean="0">
              <a:effectLst>
                <a:outerShdw blurRad="38100" dist="38100" dir="2700000" algn="tl">
                  <a:srgbClr val="000000">
                    <a:alpha val="43137"/>
                  </a:srgbClr>
                </a:outerShdw>
              </a:effectLst>
            </a:endParaRPr>
          </a:p>
        </p:txBody>
      </p:sp>
      <p:sp>
        <p:nvSpPr>
          <p:cNvPr id="14"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15" name="14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547664" y="6093296"/>
            <a:ext cx="648072" cy="307777"/>
          </a:xfrm>
          <a:prstGeom prst="rect">
            <a:avLst/>
          </a:prstGeom>
          <a:noFill/>
        </p:spPr>
        <p:txBody>
          <a:bodyPr wrap="square" rtlCol="0">
            <a:spAutoFit/>
          </a:bodyPr>
          <a:lstStyle/>
          <a:p>
            <a:r>
              <a:rPr lang="en-US" sz="1400" b="1" smtClean="0">
                <a:solidFill>
                  <a:schemeClr val="bg1">
                    <a:lumMod val="75000"/>
                  </a:schemeClr>
                </a:solidFill>
                <a:effectLst>
                  <a:outerShdw blurRad="38100" dist="38100" dir="2700000" algn="tl">
                    <a:srgbClr val="000000">
                      <a:alpha val="43137"/>
                    </a:srgbClr>
                  </a:outerShdw>
                </a:effectLst>
              </a:rPr>
              <a:t>18/18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1763688" y="2636912"/>
            <a:ext cx="3529088"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524000" indent="-1524000" eaLnBrk="0" hangingPunct="0">
              <a:spcBef>
                <a:spcPct val="20000"/>
              </a:spcBef>
              <a:buClr>
                <a:schemeClr val="tx1"/>
              </a:buClr>
              <a:defRPr/>
            </a:pPr>
            <a:endParaRPr lang="en-US" sz="1200" b="1" dirty="0" smtClean="0">
              <a:effectLst>
                <a:outerShdw blurRad="38100" dist="38100" dir="2700000" algn="tl">
                  <a:srgbClr val="000000">
                    <a:alpha val="43137"/>
                  </a:srgbClr>
                </a:outerShdw>
              </a:effectLst>
              <a:latin typeface="+mn-lt"/>
            </a:endParaRPr>
          </a:p>
          <a:p>
            <a:pPr marL="0" indent="0" algn="just">
              <a:spcBef>
                <a:spcPct val="20000"/>
              </a:spcBef>
              <a:spcAft>
                <a:spcPts val="1200"/>
              </a:spcAft>
            </a:pPr>
            <a:r>
              <a:rPr lang="en-US" sz="2100" b="1" dirty="0" smtClean="0">
                <a:effectLst>
                  <a:outerShdw blurRad="38100" dist="38100" dir="2700000" algn="tl">
                    <a:srgbClr val="000000">
                      <a:alpha val="43137"/>
                    </a:srgbClr>
                  </a:outerShdw>
                </a:effectLst>
                <a:latin typeface="+mn-lt"/>
              </a:rPr>
              <a:t>Thank you for the attention!!!</a:t>
            </a:r>
          </a:p>
        </p:txBody>
      </p:sp>
      <p:sp>
        <p:nvSpPr>
          <p:cNvPr id="13" name="2 - Υπότιτλος"/>
          <p:cNvSpPr txBox="1">
            <a:spLocks/>
          </p:cNvSpPr>
          <p:nvPr/>
        </p:nvSpPr>
        <p:spPr>
          <a:xfrm>
            <a:off x="35496" y="6237312"/>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14" name="13 - Ευθεία γραμμή σύνδεσης"/>
          <p:cNvCxnSpPr/>
          <p:nvPr/>
        </p:nvCxnSpPr>
        <p:spPr>
          <a:xfrm>
            <a:off x="2699792" y="3356992"/>
            <a:ext cx="3672408" cy="0"/>
          </a:xfrm>
          <a:prstGeom prst="line">
            <a:avLst/>
          </a:prstGeom>
          <a:ln w="38100">
            <a:solidFill>
              <a:srgbClr val="3480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2"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8" name="2 - Υπότιτλος"/>
          <p:cNvSpPr txBox="1">
            <a:spLocks/>
          </p:cNvSpPr>
          <p:nvPr/>
        </p:nvSpPr>
        <p:spPr>
          <a:xfrm>
            <a:off x="43408"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sp>
        <p:nvSpPr>
          <p:cNvPr id="11" name="Text Box 5"/>
          <p:cNvSpPr txBox="1">
            <a:spLocks noChangeArrowheads="1"/>
          </p:cNvSpPr>
          <p:nvPr/>
        </p:nvSpPr>
        <p:spPr bwMode="auto">
          <a:xfrm>
            <a:off x="250824" y="836712"/>
            <a:ext cx="8569647"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algn="just" eaLnBrk="0" hangingPunct="0">
              <a:spcBef>
                <a:spcPct val="20000"/>
              </a:spcBef>
              <a:buClr>
                <a:schemeClr val="tx1"/>
              </a:buClr>
              <a:buFont typeface="Wingdings" pitchFamily="2" charset="2"/>
              <a:buNone/>
              <a:defRPr/>
            </a:pPr>
            <a:r>
              <a:rPr kumimoji="1" lang="en-US" sz="2200" b="1" dirty="0" smtClean="0">
                <a:effectLst>
                  <a:outerShdw blurRad="38100" dist="38100" dir="2700000" algn="tl">
                    <a:srgbClr val="000000">
                      <a:alpha val="43137"/>
                    </a:srgbClr>
                  </a:outerShdw>
                </a:effectLst>
                <a:latin typeface="+mn-lt"/>
              </a:rPr>
              <a:t>Objective</a:t>
            </a:r>
            <a:endParaRPr kumimoji="1" lang="el-GR" sz="2200" b="1" dirty="0" smtClean="0">
              <a:effectLst>
                <a:outerShdw blurRad="38100" dist="38100" dir="2700000" algn="tl">
                  <a:srgbClr val="000000">
                    <a:alpha val="43137"/>
                  </a:srgbClr>
                </a:outerShdw>
              </a:effectLst>
              <a:latin typeface="+mn-lt"/>
            </a:endParaRPr>
          </a:p>
          <a:p>
            <a:pPr algn="just" eaLnBrk="0" hangingPunct="0">
              <a:spcBef>
                <a:spcPct val="20000"/>
              </a:spcBef>
              <a:buClr>
                <a:schemeClr val="tx1"/>
              </a:buClr>
              <a:buFont typeface="Wingdings" pitchFamily="2" charset="2"/>
              <a:buNone/>
              <a:defRPr/>
            </a:pPr>
            <a:endParaRPr kumimoji="1" lang="el-GR" sz="1200" dirty="0" smtClean="0">
              <a:latin typeface="+mn-lt"/>
            </a:endParaRPr>
          </a:p>
          <a:p>
            <a:pPr marL="0" indent="0" algn="just">
              <a:spcBef>
                <a:spcPct val="20000"/>
              </a:spcBef>
              <a:spcAft>
                <a:spcPts val="1200"/>
              </a:spcAft>
            </a:pPr>
            <a:r>
              <a:rPr lang="en-US" sz="2100" dirty="0" smtClean="0">
                <a:latin typeface="+mn-lt"/>
              </a:rPr>
              <a:t>The effects of </a:t>
            </a:r>
            <a:r>
              <a:rPr lang="en-US" sz="2100" b="1" dirty="0" smtClean="0">
                <a:effectLst>
                  <a:outerShdw blurRad="38100" dist="38100" dir="2700000" algn="tl">
                    <a:srgbClr val="000000">
                      <a:alpha val="43137"/>
                    </a:srgbClr>
                  </a:outerShdw>
                </a:effectLst>
                <a:latin typeface="+mn-lt"/>
              </a:rPr>
              <a:t>economic crisis </a:t>
            </a:r>
            <a:r>
              <a:rPr lang="en-US" sz="2100" dirty="0" smtClean="0">
                <a:latin typeface="+mn-lt"/>
              </a:rPr>
              <a:t>on the concept of </a:t>
            </a:r>
            <a:r>
              <a:rPr lang="en-US" sz="2100" b="1" dirty="0" smtClean="0">
                <a:effectLst>
                  <a:outerShdw blurRad="38100" dist="38100" dir="2700000" algn="tl">
                    <a:srgbClr val="000000">
                      <a:alpha val="43137"/>
                    </a:srgbClr>
                  </a:outerShdw>
                </a:effectLst>
                <a:latin typeface="+mn-lt"/>
              </a:rPr>
              <a:t>redevelopment</a:t>
            </a:r>
            <a:r>
              <a:rPr lang="en-US" sz="2100" dirty="0" smtClean="0">
                <a:effectLst>
                  <a:outerShdw blurRad="38100" dist="38100" dir="2700000" algn="tl">
                    <a:srgbClr val="000000">
                      <a:alpha val="43137"/>
                    </a:srgbClr>
                  </a:outerShdw>
                </a:effectLst>
                <a:latin typeface="+mn-lt"/>
              </a:rPr>
              <a:t> </a:t>
            </a:r>
            <a:r>
              <a:rPr lang="en-US" sz="2100" dirty="0" smtClean="0">
                <a:latin typeface="+mn-lt"/>
              </a:rPr>
              <a:t>as well as the degree of </a:t>
            </a:r>
            <a:r>
              <a:rPr lang="en-US" sz="2100" b="1" dirty="0" smtClean="0">
                <a:effectLst>
                  <a:outerShdw blurRad="38100" dist="38100" dir="2700000" algn="tl">
                    <a:srgbClr val="000000">
                      <a:alpha val="43137"/>
                    </a:srgbClr>
                  </a:outerShdw>
                </a:effectLst>
                <a:latin typeface="+mn-lt"/>
              </a:rPr>
              <a:t>exploitation of public land</a:t>
            </a:r>
            <a:r>
              <a:rPr lang="en-US" sz="2100" dirty="0" smtClean="0">
                <a:latin typeface="+mn-lt"/>
              </a:rPr>
              <a:t>. </a:t>
            </a:r>
            <a:endParaRPr lang="en-US" sz="1000" dirty="0" smtClean="0">
              <a:latin typeface="+mn-lt"/>
            </a:endParaRPr>
          </a:p>
          <a:p>
            <a:pPr marL="0" indent="0" algn="just">
              <a:spcBef>
                <a:spcPct val="20000"/>
              </a:spcBef>
              <a:spcAft>
                <a:spcPts val="1200"/>
              </a:spcAft>
            </a:pPr>
            <a:r>
              <a:rPr lang="en-US" sz="2100" dirty="0" smtClean="0">
                <a:latin typeface="+mn-lt"/>
              </a:rPr>
              <a:t>As case study, is presented the redevelopment of ‘Hellinikon’ - the Old Airport of Athens, Greece.</a:t>
            </a:r>
          </a:p>
          <a:p>
            <a:pPr marL="0" indent="0" algn="just">
              <a:spcBef>
                <a:spcPct val="20000"/>
              </a:spcBef>
              <a:spcAft>
                <a:spcPts val="1200"/>
              </a:spcAft>
            </a:pPr>
            <a:r>
              <a:rPr lang="en-US" sz="2100" dirty="0" smtClean="0">
                <a:latin typeface="+mn-lt"/>
              </a:rPr>
              <a:t>In a course of a decade, a sequence of redevelopment schemes have been carried out </a:t>
            </a:r>
            <a:r>
              <a:rPr lang="en-US" sz="2100" b="1" dirty="0" smtClean="0">
                <a:effectLst>
                  <a:outerShdw blurRad="38100" dist="38100" dir="2700000" algn="tl">
                    <a:srgbClr val="000000">
                      <a:alpha val="43137"/>
                    </a:srgbClr>
                  </a:outerShdw>
                </a:effectLst>
                <a:latin typeface="+mn-lt"/>
              </a:rPr>
              <a:t>marking a shift</a:t>
            </a:r>
            <a:r>
              <a:rPr lang="en-US" sz="2100" dirty="0" smtClean="0">
                <a:latin typeface="+mn-lt"/>
              </a:rPr>
              <a:t> from:</a:t>
            </a:r>
          </a:p>
          <a:p>
            <a:pPr marL="514350" indent="-514350" algn="just">
              <a:spcBef>
                <a:spcPct val="20000"/>
              </a:spcBef>
              <a:spcAft>
                <a:spcPts val="600"/>
              </a:spcAft>
              <a:buFont typeface="+mj-lt"/>
              <a:buAutoNum type="romanLcPeriod"/>
            </a:pPr>
            <a:r>
              <a:rPr lang="en-US" sz="2000" dirty="0" smtClean="0">
                <a:latin typeface="+mn-lt"/>
              </a:rPr>
              <a:t>the concept of “</a:t>
            </a:r>
            <a:r>
              <a:rPr lang="en-US" sz="2000" b="1" dirty="0" smtClean="0">
                <a:solidFill>
                  <a:srgbClr val="348088"/>
                </a:solidFill>
                <a:effectLst>
                  <a:outerShdw blurRad="38100" dist="38100" dir="2700000" algn="tl">
                    <a:srgbClr val="000000">
                      <a:alpha val="43137"/>
                    </a:srgbClr>
                  </a:outerShdw>
                </a:effectLst>
                <a:latin typeface="+mn-lt"/>
              </a:rPr>
              <a:t>a large metropolitan park</a:t>
            </a:r>
            <a:r>
              <a:rPr lang="en-US" sz="2000" dirty="0" smtClean="0">
                <a:latin typeface="+mn-lt"/>
              </a:rPr>
              <a:t> including limited built-up surfaces</a:t>
            </a:r>
            <a:r>
              <a:rPr lang="en-US" sz="2000" i="1" dirty="0" smtClean="0">
                <a:latin typeface="+mn-lt"/>
              </a:rPr>
              <a:t>”</a:t>
            </a:r>
            <a:r>
              <a:rPr lang="en-US" sz="2000" dirty="0" smtClean="0">
                <a:latin typeface="+mn-lt"/>
              </a:rPr>
              <a:t> (2003) </a:t>
            </a:r>
          </a:p>
          <a:p>
            <a:pPr marL="514350" indent="-514350" algn="just">
              <a:spcBef>
                <a:spcPct val="20000"/>
              </a:spcBef>
              <a:spcAft>
                <a:spcPts val="600"/>
              </a:spcAft>
              <a:buFont typeface="+mj-lt"/>
              <a:buAutoNum type="romanLcPeriod"/>
            </a:pPr>
            <a:r>
              <a:rPr lang="en-US" sz="2000" dirty="0" smtClean="0">
                <a:latin typeface="+mn-lt"/>
              </a:rPr>
              <a:t>to the concept of an “</a:t>
            </a:r>
            <a:r>
              <a:rPr lang="en-US" sz="2000" b="1" dirty="0" smtClean="0">
                <a:solidFill>
                  <a:srgbClr val="348088"/>
                </a:solidFill>
                <a:effectLst>
                  <a:outerShdw blurRad="38100" dist="38100" dir="2700000" algn="tl">
                    <a:srgbClr val="000000">
                      <a:alpha val="43137"/>
                    </a:srgbClr>
                  </a:outerShdw>
                </a:effectLst>
                <a:latin typeface="+mn-lt"/>
              </a:rPr>
              <a:t>entrepreneurial </a:t>
            </a:r>
            <a:r>
              <a:rPr lang="en-US" sz="2000" b="1" dirty="0" err="1" smtClean="0">
                <a:solidFill>
                  <a:srgbClr val="348088"/>
                </a:solidFill>
                <a:effectLst>
                  <a:outerShdw blurRad="38100" dist="38100" dir="2700000" algn="tl">
                    <a:srgbClr val="000000">
                      <a:alpha val="43137"/>
                    </a:srgbClr>
                  </a:outerShdw>
                </a:effectLst>
                <a:latin typeface="+mn-lt"/>
              </a:rPr>
              <a:t>epicentre</a:t>
            </a:r>
            <a:r>
              <a:rPr lang="en-US" sz="2000" dirty="0" smtClean="0">
                <a:latin typeface="+mn-lt"/>
              </a:rPr>
              <a:t>” by means of public–private partnership (PPP)(2010) </a:t>
            </a:r>
          </a:p>
          <a:p>
            <a:pPr marL="514350" indent="-514350" algn="just">
              <a:spcBef>
                <a:spcPct val="20000"/>
              </a:spcBef>
              <a:spcAft>
                <a:spcPts val="600"/>
              </a:spcAft>
              <a:buFont typeface="+mj-lt"/>
              <a:buAutoNum type="romanLcPeriod"/>
            </a:pPr>
            <a:r>
              <a:rPr lang="en-US" sz="2000" dirty="0" smtClean="0">
                <a:latin typeface="+mn-lt"/>
              </a:rPr>
              <a:t>and finally, to the neoliberal idea </a:t>
            </a:r>
            <a:r>
              <a:rPr lang="en-US" sz="2000" b="1" dirty="0" smtClean="0">
                <a:solidFill>
                  <a:srgbClr val="348088"/>
                </a:solidFill>
                <a:effectLst>
                  <a:outerShdw blurRad="38100" dist="38100" dir="2700000" algn="tl">
                    <a:srgbClr val="000000">
                      <a:alpha val="43137"/>
                    </a:srgbClr>
                  </a:outerShdw>
                </a:effectLst>
                <a:latin typeface="+mn-lt"/>
              </a:rPr>
              <a:t>of private investing schemes </a:t>
            </a:r>
            <a:r>
              <a:rPr lang="en-US" sz="2000" dirty="0" smtClean="0">
                <a:latin typeface="+mn-lt"/>
              </a:rPr>
              <a:t>(2012)</a:t>
            </a:r>
          </a:p>
        </p:txBody>
      </p:sp>
      <p:sp>
        <p:nvSpPr>
          <p:cNvPr id="13" name="2 - Υπότιτλος"/>
          <p:cNvSpPr txBox="1">
            <a:spLocks/>
          </p:cNvSpPr>
          <p:nvPr/>
        </p:nvSpPr>
        <p:spPr>
          <a:xfrm>
            <a:off x="1763688" y="6093296"/>
            <a:ext cx="7192888" cy="720080"/>
          </a:xfrm>
          <a:prstGeom prst="rect">
            <a:avLst/>
          </a:prstGeom>
        </p:spPr>
        <p:txBody>
          <a:bodyPr vert="horz" lIns="91440" tIns="45720" rIns="91440" bIns="45720" rtlCol="0">
            <a:noAutofit/>
          </a:bodyPr>
          <a:lstStyle/>
          <a:p>
            <a:pPr marL="342900" indent="-342900" algn="r">
              <a:spcBef>
                <a:spcPct val="20000"/>
              </a:spcBef>
            </a:pPr>
            <a:r>
              <a:rPr lang="en-US" sz="2000" b="1" dirty="0" smtClean="0">
                <a:effectLst>
                  <a:outerShdw blurRad="38100" dist="38100" dir="2700000" algn="tl">
                    <a:srgbClr val="000000">
                      <a:alpha val="43137"/>
                    </a:srgbClr>
                  </a:outerShdw>
                </a:effectLst>
              </a:rPr>
              <a:t>1.  Introduction </a:t>
            </a:r>
          </a:p>
          <a:p>
            <a:pPr marL="342900" indent="-342900" algn="r">
              <a:spcBef>
                <a:spcPct val="20000"/>
              </a:spcBef>
            </a:pPr>
            <a:r>
              <a:rPr lang="en-US" b="1" dirty="0" smtClean="0">
                <a:effectLst>
                  <a:outerShdw blurRad="38100" dist="38100" dir="2700000" algn="tl">
                    <a:srgbClr val="000000">
                      <a:alpha val="43137"/>
                    </a:srgbClr>
                  </a:outerShdw>
                </a:effectLst>
              </a:rPr>
              <a:t>Objective of the Research</a:t>
            </a:r>
            <a:endParaRPr lang="el-GR" b="1" dirty="0">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2/18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908720"/>
            <a:ext cx="8569647" cy="483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438275" indent="-1438275" algn="just"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Consultations on the proposed scheme and reactions of the stakeholders</a:t>
            </a:r>
          </a:p>
          <a:p>
            <a:pPr marL="447675" indent="-447675" algn="just" eaLnBrk="0" hangingPunct="0">
              <a:spcBef>
                <a:spcPct val="20000"/>
              </a:spcBef>
              <a:buClr>
                <a:schemeClr val="tx1"/>
              </a:buClr>
              <a:defRPr/>
            </a:pPr>
            <a:endParaRPr lang="en-US" sz="1200" dirty="0" smtClean="0">
              <a:latin typeface="+mn-lt"/>
            </a:endParaRPr>
          </a:p>
          <a:p>
            <a:pPr marL="0" indent="0">
              <a:spcBef>
                <a:spcPct val="20000"/>
              </a:spcBef>
              <a:spcAft>
                <a:spcPts val="1200"/>
              </a:spcAft>
            </a:pPr>
            <a:r>
              <a:rPr lang="en-US" sz="2100" dirty="0" smtClean="0">
                <a:latin typeface="+mn-lt"/>
              </a:rPr>
              <a:t>The completion of the design project was followed by consultations between the design-contractors and the formal stakeholders:</a:t>
            </a:r>
          </a:p>
          <a:p>
            <a:pPr marL="266700" indent="-266700">
              <a:spcBef>
                <a:spcPct val="20000"/>
              </a:spcBef>
              <a:spcAft>
                <a:spcPts val="1200"/>
              </a:spcAft>
              <a:buFont typeface="Wingdings" pitchFamily="2" charset="2"/>
              <a:buChar char="Ø"/>
            </a:pPr>
            <a:r>
              <a:rPr lang="en-US" sz="2100" dirty="0" smtClean="0">
                <a:latin typeface="+mn-lt"/>
              </a:rPr>
              <a:t>The municipalities surrounding the site of Hellinikon </a:t>
            </a:r>
          </a:p>
          <a:p>
            <a:pPr marL="266700" indent="-266700">
              <a:spcBef>
                <a:spcPct val="20000"/>
              </a:spcBef>
              <a:spcAft>
                <a:spcPts val="1200"/>
              </a:spcAft>
              <a:buFont typeface="Wingdings" pitchFamily="2" charset="2"/>
              <a:buChar char="Ø"/>
            </a:pPr>
            <a:r>
              <a:rPr lang="en-US" sz="2100" dirty="0" smtClean="0">
                <a:latin typeface="+mn-lt"/>
              </a:rPr>
              <a:t>The private companies involved with the redevelopment of the site as holders of specific land property assignment, such as </a:t>
            </a:r>
            <a:r>
              <a:rPr lang="en-US" sz="2100" dirty="0" err="1" smtClean="0">
                <a:latin typeface="+mn-lt"/>
              </a:rPr>
              <a:t>Attikon</a:t>
            </a:r>
            <a:r>
              <a:rPr lang="en-US" sz="2100" dirty="0" smtClean="0">
                <a:latin typeface="+mn-lt"/>
              </a:rPr>
              <a:t> Metro.</a:t>
            </a:r>
          </a:p>
          <a:p>
            <a:pPr marL="266700" indent="-266700">
              <a:spcBef>
                <a:spcPct val="20000"/>
              </a:spcBef>
              <a:spcAft>
                <a:spcPts val="1200"/>
              </a:spcAft>
              <a:buFont typeface="Wingdings" pitchFamily="2" charset="2"/>
              <a:buChar char="Ø"/>
            </a:pPr>
            <a:r>
              <a:rPr lang="en-US" sz="2100" dirty="0" smtClean="0">
                <a:latin typeface="+mn-lt"/>
              </a:rPr>
              <a:t>The state authorities involved with the redevelopment of the site, as co-responsible authorities for funding and constructing the project</a:t>
            </a:r>
          </a:p>
          <a:p>
            <a:pPr marL="266700" indent="-266700">
              <a:spcBef>
                <a:spcPct val="20000"/>
              </a:spcBef>
              <a:spcAft>
                <a:spcPts val="1200"/>
              </a:spcAft>
              <a:buFont typeface="Wingdings" pitchFamily="2" charset="2"/>
              <a:buChar char="Ø"/>
            </a:pPr>
            <a:r>
              <a:rPr lang="en-US" sz="2100" dirty="0" smtClean="0">
                <a:latin typeface="+mn-lt"/>
              </a:rPr>
              <a:t>The scientific associations of architects and urban planners in Greece as well as the Technical Chamber of Greece (TEE).</a:t>
            </a: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340768"/>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908720"/>
            <a:ext cx="8569647" cy="505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447675" indent="-447675" algn="just"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Consultations on the proposed scheme and reactions of the stakeholders</a:t>
            </a:r>
          </a:p>
          <a:p>
            <a:pPr marL="447675" indent="-447675" algn="just" eaLnBrk="0" hangingPunct="0">
              <a:spcBef>
                <a:spcPct val="20000"/>
              </a:spcBef>
              <a:buClr>
                <a:schemeClr val="tx1"/>
              </a:buClr>
              <a:defRPr/>
            </a:pPr>
            <a:endParaRPr lang="en-US" sz="1200" dirty="0" smtClean="0">
              <a:latin typeface="+mn-lt"/>
            </a:endParaRPr>
          </a:p>
          <a:p>
            <a:pPr marL="0" indent="0">
              <a:spcBef>
                <a:spcPct val="20000"/>
              </a:spcBef>
              <a:spcAft>
                <a:spcPts val="1200"/>
              </a:spcAft>
            </a:pPr>
            <a:r>
              <a:rPr lang="en-US" sz="2100" dirty="0" smtClean="0">
                <a:latin typeface="+mn-lt"/>
              </a:rPr>
              <a:t>The municipalities surrounding the site of Hellinikon and the scientific associations of architects and urban planners  claimed that:</a:t>
            </a:r>
          </a:p>
          <a:p>
            <a:pPr marL="266700" indent="-266700">
              <a:spcBef>
                <a:spcPct val="20000"/>
              </a:spcBef>
              <a:spcAft>
                <a:spcPts val="1200"/>
              </a:spcAft>
              <a:buFont typeface="Wingdings" pitchFamily="2" charset="2"/>
              <a:buChar char="Ø"/>
            </a:pPr>
            <a:r>
              <a:rPr lang="en-US" sz="2100" dirty="0" smtClean="0">
                <a:latin typeface="+mn-lt"/>
              </a:rPr>
              <a:t>The proposed redevelopment scheme is more concerned with housing development than the creation of a metropolitan park</a:t>
            </a:r>
          </a:p>
          <a:p>
            <a:pPr marL="266700" indent="-266700">
              <a:spcBef>
                <a:spcPct val="20000"/>
              </a:spcBef>
              <a:spcAft>
                <a:spcPts val="1200"/>
              </a:spcAft>
              <a:buFont typeface="Wingdings" pitchFamily="2" charset="2"/>
              <a:buChar char="Ø"/>
            </a:pPr>
            <a:r>
              <a:rPr lang="en-US" sz="2100" dirty="0" smtClean="0">
                <a:latin typeface="+mn-lt"/>
              </a:rPr>
              <a:t>Local communities aspire to have more green space than that provided</a:t>
            </a:r>
          </a:p>
          <a:p>
            <a:pPr marL="266700" indent="-266700">
              <a:spcBef>
                <a:spcPct val="20000"/>
              </a:spcBef>
              <a:spcAft>
                <a:spcPts val="1200"/>
              </a:spcAft>
              <a:buFont typeface="Wingdings" pitchFamily="2" charset="2"/>
              <a:buChar char="Ø"/>
            </a:pPr>
            <a:r>
              <a:rPr lang="en-US" sz="2100" dirty="0" smtClean="0">
                <a:latin typeface="+mn-lt"/>
              </a:rPr>
              <a:t>There is no comprehensible development strategy</a:t>
            </a:r>
          </a:p>
          <a:p>
            <a:pPr marL="266700" indent="-266700">
              <a:spcBef>
                <a:spcPct val="20000"/>
              </a:spcBef>
              <a:spcAft>
                <a:spcPts val="1200"/>
              </a:spcAft>
              <a:buFont typeface="Wingdings" pitchFamily="2" charset="2"/>
              <a:buChar char="Ø"/>
            </a:pPr>
            <a:r>
              <a:rPr lang="en-US" sz="2100" dirty="0" smtClean="0">
                <a:latin typeface="+mn-lt"/>
              </a:rPr>
              <a:t>The scheme displays technical inefficiencies and economic incompetence</a:t>
            </a:r>
          </a:p>
          <a:p>
            <a:pPr marL="266700" indent="-266700">
              <a:spcBef>
                <a:spcPct val="20000"/>
              </a:spcBef>
              <a:spcAft>
                <a:spcPts val="1200"/>
              </a:spcAft>
              <a:buFont typeface="Wingdings" pitchFamily="2" charset="2"/>
              <a:buChar char="Ø"/>
            </a:pPr>
            <a:r>
              <a:rPr lang="en-US" sz="2100" dirty="0" smtClean="0">
                <a:latin typeface="+mn-lt"/>
              </a:rPr>
              <a:t>There is no study of environmental impact assessment for the proposed scheme.</a:t>
            </a: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sz="2000"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340768"/>
            <a:ext cx="799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908720"/>
            <a:ext cx="8569647" cy="18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1438275" indent="-1438275" algn="just"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Consultations on the proposed scheme and reactions of the stakeholders</a:t>
            </a:r>
            <a:endParaRPr lang="en-US" sz="1200" dirty="0" smtClean="0">
              <a:latin typeface="+mn-lt"/>
            </a:endParaRPr>
          </a:p>
          <a:p>
            <a:pPr marL="0" indent="0">
              <a:spcBef>
                <a:spcPct val="20000"/>
              </a:spcBef>
              <a:spcAft>
                <a:spcPts val="1200"/>
              </a:spcAft>
            </a:pPr>
            <a:r>
              <a:rPr lang="en-US" sz="2000" dirty="0" smtClean="0">
                <a:latin typeface="+mn-lt"/>
              </a:rPr>
              <a:t>Much of the critique has been based on an evaluation study of the Hellinikon redevelopment scheme, carried out by scholars of the Faculty of Architecture and Planning at the National Technical University of Athens:</a:t>
            </a: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9" name="Picture 11" descr="Master Plan small1"/>
          <p:cNvPicPr>
            <a:picLocks noChangeAspect="1" noChangeArrowheads="1"/>
          </p:cNvPicPr>
          <p:nvPr/>
        </p:nvPicPr>
        <p:blipFill>
          <a:blip r:embed="rId4" cstate="print"/>
          <a:srcRect/>
          <a:stretch>
            <a:fillRect/>
          </a:stretch>
        </p:blipFill>
        <p:spPr bwMode="auto">
          <a:xfrm>
            <a:off x="396428" y="2568909"/>
            <a:ext cx="3959548" cy="3380371"/>
          </a:xfrm>
          <a:prstGeom prst="rect">
            <a:avLst/>
          </a:prstGeom>
          <a:solidFill>
            <a:schemeClr val="bg1">
              <a:lumMod val="75000"/>
            </a:schemeClr>
          </a:solidFill>
          <a:ln w="9525">
            <a:solidFill>
              <a:schemeClr val="bg1">
                <a:lumMod val="65000"/>
              </a:schemeClr>
            </a:solidFill>
            <a:miter lim="800000"/>
            <a:headEnd/>
            <a:tailEnd/>
          </a:ln>
        </p:spPr>
      </p:pic>
      <p:pic>
        <p:nvPicPr>
          <p:cNvPr id="15" name="Picture 14" descr="Master Plan small1"/>
          <p:cNvPicPr>
            <a:picLocks noChangeAspect="1" noChangeArrowheads="1"/>
          </p:cNvPicPr>
          <p:nvPr/>
        </p:nvPicPr>
        <p:blipFill>
          <a:blip r:embed="rId4" cstate="print"/>
          <a:srcRect l="12518" t="72119" r="73592" b="17143"/>
          <a:stretch>
            <a:fillRect/>
          </a:stretch>
        </p:blipFill>
        <p:spPr bwMode="auto">
          <a:xfrm>
            <a:off x="4499992" y="4629381"/>
            <a:ext cx="1779405" cy="1173849"/>
          </a:xfrm>
          <a:prstGeom prst="rect">
            <a:avLst/>
          </a:prstGeom>
          <a:solidFill>
            <a:schemeClr val="bg1">
              <a:lumMod val="75000"/>
            </a:schemeClr>
          </a:solidFill>
          <a:ln w="9525">
            <a:solidFill>
              <a:schemeClr val="bg1">
                <a:lumMod val="65000"/>
              </a:schemeClr>
            </a:solidFill>
            <a:miter lim="800000"/>
            <a:headEnd/>
            <a:tailEnd/>
          </a:ln>
        </p:spPr>
      </p:pic>
      <p:pic>
        <p:nvPicPr>
          <p:cNvPr id="16" name="Picture 15" descr="Nomarchia Athinon"/>
          <p:cNvPicPr>
            <a:picLocks noChangeAspect="1" noChangeArrowheads="1"/>
          </p:cNvPicPr>
          <p:nvPr/>
        </p:nvPicPr>
        <p:blipFill>
          <a:blip r:embed="rId5" cstate="print"/>
          <a:srcRect/>
          <a:stretch>
            <a:fillRect/>
          </a:stretch>
        </p:blipFill>
        <p:spPr bwMode="auto">
          <a:xfrm>
            <a:off x="6449509" y="2580506"/>
            <a:ext cx="2442971" cy="2072630"/>
          </a:xfrm>
          <a:prstGeom prst="rect">
            <a:avLst/>
          </a:prstGeom>
          <a:solidFill>
            <a:schemeClr val="bg1">
              <a:lumMod val="75000"/>
            </a:schemeClr>
          </a:solidFill>
          <a:ln w="9525" algn="ctr">
            <a:solidFill>
              <a:schemeClr val="bg1">
                <a:lumMod val="65000"/>
              </a:schemeClr>
            </a:solidFill>
            <a:miter lim="800000"/>
            <a:headEnd/>
            <a:tailEnd/>
          </a:ln>
          <a:effectLst/>
        </p:spPr>
      </p:pic>
      <p:sp>
        <p:nvSpPr>
          <p:cNvPr id="14" name="Line 12"/>
          <p:cNvSpPr>
            <a:spLocks noChangeShapeType="1"/>
          </p:cNvSpPr>
          <p:nvPr/>
        </p:nvSpPr>
        <p:spPr bwMode="auto">
          <a:xfrm>
            <a:off x="1907704" y="5229200"/>
            <a:ext cx="3168352" cy="0"/>
          </a:xfrm>
          <a:prstGeom prst="line">
            <a:avLst/>
          </a:prstGeom>
          <a:noFill/>
          <a:ln w="28575">
            <a:solidFill>
              <a:srgbClr val="FF0000"/>
            </a:solidFill>
            <a:round/>
            <a:headEnd/>
            <a:tailEnd type="arrow" w="med" len="med"/>
          </a:ln>
          <a:effectLst/>
        </p:spPr>
        <p:txBody>
          <a:bodyPr/>
          <a:lstStyle/>
          <a:p>
            <a:endParaRPr lang="el-GR">
              <a:ln w="28575">
                <a:solidFill>
                  <a:schemeClr val="bg1">
                    <a:lumMod val="75000"/>
                  </a:schemeClr>
                </a:solidFill>
              </a:ln>
            </a:endParaRPr>
          </a:p>
        </p:txBody>
      </p:sp>
      <p:sp>
        <p:nvSpPr>
          <p:cNvPr id="17" name="Rectangle 13"/>
          <p:cNvSpPr>
            <a:spLocks noChangeArrowheads="1"/>
          </p:cNvSpPr>
          <p:nvPr/>
        </p:nvSpPr>
        <p:spPr bwMode="auto">
          <a:xfrm>
            <a:off x="755576" y="4941168"/>
            <a:ext cx="950912" cy="658813"/>
          </a:xfrm>
          <a:prstGeom prst="rect">
            <a:avLst/>
          </a:prstGeom>
          <a:noFill/>
          <a:ln w="38100">
            <a:solidFill>
              <a:srgbClr val="FF0000"/>
            </a:solidFill>
            <a:miter lim="800000"/>
            <a:headEnd/>
            <a:tailEnd/>
          </a:ln>
          <a:effectLst/>
        </p:spPr>
        <p:txBody>
          <a:bodyPr wrap="none" anchor="ctr"/>
          <a:lstStyle/>
          <a:p>
            <a:endParaRPr lang="el-GR"/>
          </a:p>
        </p:txBody>
      </p:sp>
      <p:cxnSp>
        <p:nvCxnSpPr>
          <p:cNvPr id="18" name="17 - Ευθεία γραμμή σύνδεσης"/>
          <p:cNvCxnSpPr/>
          <p:nvPr/>
        </p:nvCxnSpPr>
        <p:spPr>
          <a:xfrm>
            <a:off x="251520" y="1340768"/>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546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just" eaLnBrk="0" hangingPunct="0">
              <a:spcBef>
                <a:spcPct val="20000"/>
              </a:spcBef>
              <a:buClr>
                <a:schemeClr val="tx1"/>
              </a:buClr>
              <a:defRPr/>
            </a:pPr>
            <a:r>
              <a:rPr kumimoji="1" lang="en-US" sz="2100" b="1" dirty="0" smtClean="0">
                <a:effectLst>
                  <a:outerShdw blurRad="38100" dist="38100" dir="2700000" algn="tl">
                    <a:srgbClr val="000000">
                      <a:alpha val="43137"/>
                    </a:srgbClr>
                  </a:outerShdw>
                </a:effectLst>
                <a:latin typeface="+mn-lt"/>
              </a:rPr>
              <a:t>Redevelopment of Public open spaces, Tendencies</a:t>
            </a:r>
          </a:p>
          <a:p>
            <a:pPr algn="just" eaLnBrk="0" hangingPunct="0">
              <a:spcBef>
                <a:spcPct val="20000"/>
              </a:spcBef>
              <a:buClr>
                <a:schemeClr val="tx1"/>
              </a:buClr>
              <a:defRPr/>
            </a:pPr>
            <a:endParaRPr lang="en-US" sz="1200" dirty="0" smtClean="0">
              <a:latin typeface="+mn-lt"/>
            </a:endParaRPr>
          </a:p>
          <a:p>
            <a:pPr marL="0" indent="0" algn="just">
              <a:spcBef>
                <a:spcPct val="20000"/>
              </a:spcBef>
              <a:spcAft>
                <a:spcPts val="1200"/>
              </a:spcAft>
            </a:pPr>
            <a:r>
              <a:rPr lang="en-US" sz="2100" dirty="0" smtClean="0">
                <a:latin typeface="+mn-lt"/>
              </a:rPr>
              <a:t>Since the 90s, there have been efforts of Greek planning authorities and municipalities, urban planners and architects, </a:t>
            </a:r>
            <a:r>
              <a:rPr lang="en-US" sz="2100" b="1" dirty="0" smtClean="0">
                <a:solidFill>
                  <a:srgbClr val="348088"/>
                </a:solidFill>
                <a:effectLst>
                  <a:outerShdw blurRad="38100" dist="38100" dir="2700000" algn="tl">
                    <a:srgbClr val="000000">
                      <a:alpha val="43137"/>
                    </a:srgbClr>
                  </a:outerShdw>
                </a:effectLst>
                <a:latin typeface="+mn-lt"/>
              </a:rPr>
              <a:t>to increase public open space </a:t>
            </a:r>
            <a:r>
              <a:rPr lang="en-US" sz="2100" dirty="0" smtClean="0">
                <a:latin typeface="+mn-lt"/>
              </a:rPr>
              <a:t>and </a:t>
            </a:r>
            <a:r>
              <a:rPr lang="en-US" sz="2100" b="1" dirty="0" smtClean="0">
                <a:solidFill>
                  <a:srgbClr val="348088"/>
                </a:solidFill>
                <a:effectLst>
                  <a:outerShdw blurRad="38100" dist="38100" dir="2700000" algn="tl">
                    <a:srgbClr val="000000">
                      <a:alpha val="43137"/>
                    </a:srgbClr>
                  </a:outerShdw>
                </a:effectLst>
                <a:latin typeface="+mn-lt"/>
              </a:rPr>
              <a:t>green spaces </a:t>
            </a:r>
            <a:r>
              <a:rPr lang="en-US" sz="2100" dirty="0" smtClean="0">
                <a:latin typeface="+mn-lt"/>
              </a:rPr>
              <a:t>in declined central areas of large Greek cities. </a:t>
            </a:r>
          </a:p>
          <a:p>
            <a:pPr marL="0" indent="0" algn="just">
              <a:spcBef>
                <a:spcPct val="20000"/>
              </a:spcBef>
              <a:spcAft>
                <a:spcPts val="1200"/>
              </a:spcAft>
            </a:pPr>
            <a:endParaRPr lang="en-US" sz="1000" dirty="0" smtClean="0">
              <a:latin typeface="+mn-lt"/>
            </a:endParaRPr>
          </a:p>
          <a:p>
            <a:pPr marL="0" indent="0" algn="just">
              <a:spcBef>
                <a:spcPct val="20000"/>
              </a:spcBef>
              <a:spcAft>
                <a:spcPts val="1200"/>
              </a:spcAft>
            </a:pPr>
            <a:r>
              <a:rPr lang="en-US" sz="2100" dirty="0" smtClean="0">
                <a:latin typeface="+mn-lt"/>
              </a:rPr>
              <a:t>In international context, a large number of projects, have focused on </a:t>
            </a:r>
            <a:r>
              <a:rPr lang="en-US" sz="2100" b="1" dirty="0" smtClean="0">
                <a:solidFill>
                  <a:srgbClr val="348088"/>
                </a:solidFill>
                <a:effectLst>
                  <a:outerShdw blurRad="38100" dist="38100" dir="2700000" algn="tl">
                    <a:srgbClr val="000000">
                      <a:alpha val="43137"/>
                    </a:srgbClr>
                  </a:outerShdw>
                </a:effectLst>
                <a:latin typeface="+mn-lt"/>
              </a:rPr>
              <a:t>the redevelopment or renewal of </a:t>
            </a:r>
            <a:r>
              <a:rPr lang="en-US" sz="2100" b="1" dirty="0" err="1" smtClean="0">
                <a:solidFill>
                  <a:srgbClr val="348088"/>
                </a:solidFill>
                <a:effectLst>
                  <a:outerShdw blurRad="38100" dist="38100" dir="2700000" algn="tl">
                    <a:srgbClr val="000000">
                      <a:alpha val="43137"/>
                    </a:srgbClr>
                  </a:outerShdw>
                </a:effectLst>
                <a:latin typeface="+mn-lt"/>
              </a:rPr>
              <a:t>brownfield</a:t>
            </a:r>
            <a:r>
              <a:rPr lang="en-US" sz="2100" b="1" dirty="0" smtClean="0">
                <a:solidFill>
                  <a:srgbClr val="348088"/>
                </a:solidFill>
                <a:effectLst>
                  <a:outerShdw blurRad="38100" dist="38100" dir="2700000" algn="tl">
                    <a:srgbClr val="000000">
                      <a:alpha val="43137"/>
                    </a:srgbClr>
                  </a:outerShdw>
                </a:effectLst>
                <a:latin typeface="+mn-lt"/>
              </a:rPr>
              <a:t> sites </a:t>
            </a:r>
            <a:r>
              <a:rPr lang="en-US" sz="2100" dirty="0" smtClean="0">
                <a:latin typeface="+mn-lt"/>
              </a:rPr>
              <a:t>(abandoned industrial building complexes, old </a:t>
            </a:r>
            <a:r>
              <a:rPr lang="en-US" sz="2100" dirty="0" err="1" smtClean="0">
                <a:latin typeface="+mn-lt"/>
              </a:rPr>
              <a:t>harbour</a:t>
            </a:r>
            <a:r>
              <a:rPr lang="en-US" sz="2100" dirty="0" smtClean="0">
                <a:latin typeface="+mn-lt"/>
              </a:rPr>
              <a:t> piers, underused or un-used military camps) and </a:t>
            </a:r>
            <a:r>
              <a:rPr lang="en-US" sz="2100" b="1" dirty="0" smtClean="0">
                <a:solidFill>
                  <a:srgbClr val="348088"/>
                </a:solidFill>
                <a:effectLst>
                  <a:outerShdw blurRad="38100" dist="38100" dir="2700000" algn="tl">
                    <a:srgbClr val="000000">
                      <a:alpha val="43137"/>
                    </a:srgbClr>
                  </a:outerShdw>
                </a:effectLst>
                <a:latin typeface="+mn-lt"/>
              </a:rPr>
              <a:t>the creation of public open spaces </a:t>
            </a:r>
            <a:r>
              <a:rPr lang="en-US" sz="2100" dirty="0" smtClean="0">
                <a:latin typeface="+mn-lt"/>
              </a:rPr>
              <a:t>accommodating new uses (cultural and leisure activities) </a:t>
            </a:r>
          </a:p>
          <a:p>
            <a:pPr marL="0" indent="0" algn="just">
              <a:spcBef>
                <a:spcPct val="20000"/>
              </a:spcBef>
              <a:spcAft>
                <a:spcPts val="1200"/>
              </a:spcAft>
            </a:pPr>
            <a:endParaRPr lang="en-US" sz="1000" dirty="0" smtClean="0">
              <a:latin typeface="+mn-lt"/>
            </a:endParaRPr>
          </a:p>
          <a:p>
            <a:pPr marL="0" indent="0" algn="just">
              <a:spcBef>
                <a:spcPct val="20000"/>
              </a:spcBef>
              <a:spcAft>
                <a:spcPts val="1200"/>
              </a:spcAft>
            </a:pPr>
            <a:r>
              <a:rPr lang="en-US" sz="2100" dirty="0" smtClean="0">
                <a:latin typeface="+mn-lt"/>
              </a:rPr>
              <a:t>The </a:t>
            </a:r>
            <a:r>
              <a:rPr lang="en-US" sz="2100" b="1" dirty="0" smtClean="0">
                <a:effectLst>
                  <a:outerShdw blurRad="38100" dist="38100" dir="2700000" algn="tl">
                    <a:srgbClr val="000000">
                      <a:alpha val="43137"/>
                    </a:srgbClr>
                  </a:outerShdw>
                </a:effectLst>
                <a:latin typeface="+mn-lt"/>
              </a:rPr>
              <a:t>redevelopment of Hellinikon</a:t>
            </a:r>
            <a:r>
              <a:rPr lang="en-US" sz="2100" dirty="0" smtClean="0">
                <a:latin typeface="+mn-lt"/>
              </a:rPr>
              <a:t>, the old airport of Athens, is such a case. </a:t>
            </a:r>
          </a:p>
          <a:p>
            <a:pPr marL="0" indent="0" algn="just">
              <a:spcBef>
                <a:spcPct val="20000"/>
              </a:spcBef>
              <a:spcAft>
                <a:spcPts val="1200"/>
              </a:spcAft>
            </a:pPr>
            <a:endParaRPr lang="en-US" sz="2100" dirty="0" smtClean="0">
              <a:latin typeface="+mn-lt"/>
            </a:endParaRPr>
          </a:p>
        </p:txBody>
      </p:sp>
      <p:sp>
        <p:nvSpPr>
          <p:cNvPr id="12" name="2 - Υπότιτλος"/>
          <p:cNvSpPr txBox="1">
            <a:spLocks/>
          </p:cNvSpPr>
          <p:nvPr/>
        </p:nvSpPr>
        <p:spPr>
          <a:xfrm>
            <a:off x="1763688" y="6093296"/>
            <a:ext cx="7192888" cy="720080"/>
          </a:xfrm>
          <a:prstGeom prst="rect">
            <a:avLst/>
          </a:prstGeom>
        </p:spPr>
        <p:txBody>
          <a:bodyPr vert="horz" lIns="91440" tIns="45720" rIns="91440" bIns="45720" rtlCol="0">
            <a:noAutofit/>
          </a:bodyPr>
          <a:lstStyle/>
          <a:p>
            <a:pPr marL="342900" indent="-342900" algn="r">
              <a:spcBef>
                <a:spcPct val="20000"/>
              </a:spcBef>
            </a:pPr>
            <a:r>
              <a:rPr lang="en-US" sz="2000" b="1" dirty="0" smtClean="0">
                <a:effectLst>
                  <a:outerShdw blurRad="38100" dist="38100" dir="2700000" algn="tl">
                    <a:srgbClr val="000000">
                      <a:alpha val="43137"/>
                    </a:srgbClr>
                  </a:outerShdw>
                </a:effectLst>
              </a:rPr>
              <a:t>1.  Introduction </a:t>
            </a:r>
          </a:p>
          <a:p>
            <a:pPr algn="r" eaLnBrk="0" hangingPunct="0">
              <a:spcBef>
                <a:spcPct val="20000"/>
              </a:spcBef>
              <a:buClr>
                <a:schemeClr val="tx1"/>
              </a:buClr>
              <a:defRPr/>
            </a:pPr>
            <a:r>
              <a:rPr kumimoji="1" lang="en-US" b="1" dirty="0" smtClean="0">
                <a:effectLst>
                  <a:outerShdw blurRad="38100" dist="38100" dir="2700000" algn="tl">
                    <a:srgbClr val="000000">
                      <a:alpha val="43137"/>
                    </a:srgbClr>
                  </a:outerShdw>
                </a:effectLst>
              </a:rPr>
              <a:t>Redevelopment of Public open spaces, Tendencies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799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3/18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569647" cy="32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just"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The redevelopment of “Hellinikon”</a:t>
            </a:r>
          </a:p>
          <a:p>
            <a:pPr algn="just" eaLnBrk="0" hangingPunct="0">
              <a:spcBef>
                <a:spcPct val="20000"/>
              </a:spcBef>
              <a:buClr>
                <a:schemeClr val="tx1"/>
              </a:buClr>
              <a:defRPr/>
            </a:pPr>
            <a:endParaRPr lang="en-US" sz="1200" dirty="0" smtClean="0">
              <a:latin typeface="+mn-lt"/>
            </a:endParaRPr>
          </a:p>
          <a:p>
            <a:pPr marL="266700" indent="-266700" algn="just">
              <a:spcBef>
                <a:spcPct val="20000"/>
              </a:spcBef>
              <a:spcAft>
                <a:spcPts val="1200"/>
              </a:spcAft>
              <a:buFont typeface="Wingdings" pitchFamily="2" charset="2"/>
              <a:buChar char="Ø"/>
            </a:pPr>
            <a:r>
              <a:rPr lang="en-US" sz="2100" dirty="0" smtClean="0">
                <a:latin typeface="+mn-lt"/>
              </a:rPr>
              <a:t>In 1995, the central Greek government decided the relocation of Athens’ airport from the old installations at Hellinikon area to the new airport infrastructures in the suburban area of Spata, Attica. </a:t>
            </a:r>
          </a:p>
          <a:p>
            <a:pPr marL="266700" indent="-266700" algn="just">
              <a:spcBef>
                <a:spcPct val="20000"/>
              </a:spcBef>
              <a:spcAft>
                <a:spcPts val="1200"/>
              </a:spcAft>
              <a:buFont typeface="Wingdings" pitchFamily="2" charset="2"/>
              <a:buChar char="Ø"/>
            </a:pPr>
            <a:r>
              <a:rPr lang="en-US" sz="2100" dirty="0" smtClean="0">
                <a:latin typeface="+mn-lt"/>
              </a:rPr>
              <a:t>Also decided the redevelopment of the Hellinikon site under the scientific supervision and inspection of </a:t>
            </a:r>
            <a:r>
              <a:rPr lang="en-US" sz="2100" b="1" dirty="0" smtClean="0">
                <a:effectLst>
                  <a:outerShdw blurRad="38100" dist="38100" dir="2700000" algn="tl">
                    <a:srgbClr val="000000">
                      <a:alpha val="43137"/>
                    </a:srgbClr>
                  </a:outerShdw>
                </a:effectLst>
                <a:latin typeface="+mn-lt"/>
              </a:rPr>
              <a:t>Athens’ Planning Authority</a:t>
            </a:r>
            <a:r>
              <a:rPr lang="en-US" sz="2100" dirty="0" smtClean="0">
                <a:latin typeface="+mn-lt"/>
              </a:rPr>
              <a:t> (‘</a:t>
            </a:r>
            <a:r>
              <a:rPr lang="en-US" sz="2100" b="1" dirty="0" smtClean="0">
                <a:solidFill>
                  <a:srgbClr val="348088"/>
                </a:solidFill>
                <a:effectLst>
                  <a:outerShdw blurRad="38100" dist="38100" dir="2700000" algn="tl">
                    <a:srgbClr val="000000">
                      <a:alpha val="43137"/>
                    </a:srgbClr>
                  </a:outerShdw>
                </a:effectLst>
                <a:latin typeface="+mn-lt"/>
              </a:rPr>
              <a:t>O.R.S.A</a:t>
            </a:r>
            <a:r>
              <a:rPr lang="en-US" sz="2100" dirty="0" smtClean="0">
                <a:latin typeface="+mn-lt"/>
              </a:rPr>
              <a:t>’ - </a:t>
            </a:r>
            <a:r>
              <a:rPr lang="en-US" sz="2100" b="1" dirty="0" smtClean="0">
                <a:solidFill>
                  <a:srgbClr val="348088"/>
                </a:solidFill>
                <a:effectLst>
                  <a:outerShdw blurRad="38100" dist="38100" dir="2700000" algn="tl">
                    <a:srgbClr val="000000">
                      <a:alpha val="43137"/>
                    </a:srgbClr>
                  </a:outerShdw>
                </a:effectLst>
                <a:latin typeface="+mn-lt"/>
              </a:rPr>
              <a:t>Organisation of Planning and Environmental Protection of Athens</a:t>
            </a:r>
            <a:r>
              <a:rPr lang="en-US" sz="2100" dirty="0" smtClean="0">
                <a:latin typeface="+mn-lt"/>
              </a:rPr>
              <a:t>). </a:t>
            </a:r>
          </a:p>
          <a:p>
            <a:pPr marL="266700" indent="-266700" algn="just">
              <a:spcBef>
                <a:spcPct val="20000"/>
              </a:spcBef>
              <a:spcAft>
                <a:spcPts val="1200"/>
              </a:spcAft>
              <a:buFont typeface="Wingdings" pitchFamily="2" charset="2"/>
              <a:buChar char="Ø"/>
            </a:pPr>
            <a:endParaRPr lang="en-US" sz="1200" dirty="0" smtClean="0">
              <a:latin typeface="+mn-lt"/>
            </a:endParaRP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799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4/18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9" name="Picture 15" descr="psp"/>
          <p:cNvPicPr>
            <a:picLocks noChangeAspect="1" noChangeArrowheads="1"/>
          </p:cNvPicPr>
          <p:nvPr/>
        </p:nvPicPr>
        <p:blipFill>
          <a:blip r:embed="rId3" cstate="print"/>
          <a:srcRect/>
          <a:stretch>
            <a:fillRect/>
          </a:stretch>
        </p:blipFill>
        <p:spPr bwMode="auto">
          <a:xfrm>
            <a:off x="5508625" y="836712"/>
            <a:ext cx="3492500" cy="3049587"/>
          </a:xfrm>
          <a:prstGeom prst="rect">
            <a:avLst/>
          </a:prstGeom>
          <a:noFill/>
          <a:ln w="25400">
            <a:solidFill>
              <a:schemeClr val="bg1"/>
            </a:solidFill>
            <a:miter lim="800000"/>
            <a:headEnd/>
            <a:tailEnd/>
          </a:ln>
        </p:spPr>
      </p:pic>
      <p:pic>
        <p:nvPicPr>
          <p:cNvPr id="14" name="Picture 14" descr="xwros aerodromiou"/>
          <p:cNvPicPr>
            <a:picLocks noChangeAspect="1" noChangeArrowheads="1"/>
          </p:cNvPicPr>
          <p:nvPr/>
        </p:nvPicPr>
        <p:blipFill>
          <a:blip r:embed="rId4" cstate="print"/>
          <a:srcRect l="10657" t="29103" r="21933" b="26183"/>
          <a:stretch>
            <a:fillRect/>
          </a:stretch>
        </p:blipFill>
        <p:spPr bwMode="auto">
          <a:xfrm>
            <a:off x="395288" y="1555849"/>
            <a:ext cx="5684837" cy="4318000"/>
          </a:xfrm>
          <a:prstGeom prst="rect">
            <a:avLst/>
          </a:prstGeom>
          <a:noFill/>
          <a:ln w="25400">
            <a:solidFill>
              <a:schemeClr val="bg1"/>
            </a:solidFill>
            <a:miter lim="800000"/>
            <a:headEnd/>
            <a:tailEnd/>
          </a:ln>
        </p:spPr>
      </p:pic>
      <p:sp>
        <p:nvSpPr>
          <p:cNvPr id="15" name="Oval 16"/>
          <p:cNvSpPr>
            <a:spLocks noChangeArrowheads="1"/>
          </p:cNvSpPr>
          <p:nvPr/>
        </p:nvSpPr>
        <p:spPr bwMode="auto">
          <a:xfrm rot="20284645">
            <a:off x="7308850" y="2708374"/>
            <a:ext cx="503238" cy="720725"/>
          </a:xfrm>
          <a:prstGeom prst="ellipse">
            <a:avLst/>
          </a:prstGeom>
          <a:noFill/>
          <a:ln w="19050">
            <a:solidFill>
              <a:srgbClr val="800000"/>
            </a:solidFill>
            <a:round/>
            <a:headEnd/>
            <a:tailEnd/>
          </a:ln>
          <a:effectLst/>
        </p:spPr>
        <p:txBody>
          <a:bodyPr wrap="none" anchor="ctr"/>
          <a:lstStyle/>
          <a:p>
            <a:endParaRPr lang="el-GR">
              <a:ln>
                <a:solidFill>
                  <a:srgbClr val="4B8687"/>
                </a:solidFill>
              </a:ln>
            </a:endParaRPr>
          </a:p>
        </p:txBody>
      </p:sp>
      <p:sp>
        <p:nvSpPr>
          <p:cNvPr id="16" name="15 - Ορθογώνιο"/>
          <p:cNvSpPr/>
          <p:nvPr/>
        </p:nvSpPr>
        <p:spPr>
          <a:xfrm>
            <a:off x="6228184" y="4509120"/>
            <a:ext cx="2718048" cy="923330"/>
          </a:xfrm>
          <a:prstGeom prst="rect">
            <a:avLst/>
          </a:prstGeom>
        </p:spPr>
        <p:txBody>
          <a:bodyPr wrap="square">
            <a:spAutoFit/>
          </a:bodyPr>
          <a:lstStyle/>
          <a:p>
            <a:r>
              <a:rPr lang="en-US" dirty="0" smtClean="0"/>
              <a:t>Consists of 530 hectares of seafront public land and a coastline of 3.5km </a:t>
            </a:r>
            <a:endParaRPr lang="el-GR" dirty="0"/>
          </a:p>
        </p:txBody>
      </p:sp>
      <p:sp>
        <p:nvSpPr>
          <p:cNvPr id="17" name="16 - Ορθογώνιο"/>
          <p:cNvSpPr/>
          <p:nvPr/>
        </p:nvSpPr>
        <p:spPr>
          <a:xfrm>
            <a:off x="229399" y="188640"/>
            <a:ext cx="4270593" cy="430887"/>
          </a:xfrm>
          <a:prstGeom prst="rect">
            <a:avLst/>
          </a:prstGeom>
        </p:spPr>
        <p:txBody>
          <a:bodyPr wrap="none">
            <a:spAutoFit/>
          </a:bodyPr>
          <a:lstStyle/>
          <a:p>
            <a:pPr lvl="0" algn="just" eaLnBrk="0" hangingPunct="0">
              <a:spcBef>
                <a:spcPct val="20000"/>
              </a:spcBef>
              <a:buClr>
                <a:prstClr val="black"/>
              </a:buClr>
              <a:defRPr/>
            </a:pPr>
            <a:r>
              <a:rPr kumimoji="1" lang="en-US" sz="2200" b="1" dirty="0" smtClean="0">
                <a:solidFill>
                  <a:prstClr val="black"/>
                </a:solidFill>
                <a:effectLst>
                  <a:outerShdw blurRad="38100" dist="38100" dir="2700000" algn="tl">
                    <a:srgbClr val="000000">
                      <a:alpha val="43137"/>
                    </a:srgbClr>
                  </a:outerShdw>
                </a:effectLst>
              </a:rPr>
              <a:t>The redevelopment of “Hellinikon”</a:t>
            </a:r>
          </a:p>
        </p:txBody>
      </p:sp>
      <p:sp>
        <p:nvSpPr>
          <p:cNvPr id="18" name="17 - Ορθογώνιο"/>
          <p:cNvSpPr/>
          <p:nvPr/>
        </p:nvSpPr>
        <p:spPr>
          <a:xfrm>
            <a:off x="323528" y="836712"/>
            <a:ext cx="4896544" cy="646331"/>
          </a:xfrm>
          <a:prstGeom prst="rect">
            <a:avLst/>
          </a:prstGeom>
        </p:spPr>
        <p:txBody>
          <a:bodyPr wrap="square">
            <a:spAutoFit/>
          </a:bodyPr>
          <a:lstStyle/>
          <a:p>
            <a:r>
              <a:rPr lang="en-US" dirty="0" smtClean="0"/>
              <a:t>The site of Hellinikon, the former international airport of Athens </a:t>
            </a:r>
            <a:endParaRPr lang="el-GR" dirty="0"/>
          </a:p>
        </p:txBody>
      </p:sp>
      <p:sp>
        <p:nvSpPr>
          <p:cNvPr id="11" name="10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5/18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908720"/>
            <a:ext cx="8713664" cy="533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just"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2.1 Stage I: </a:t>
            </a:r>
            <a:r>
              <a:rPr kumimoji="1" lang="en-US" sz="2100" b="1" dirty="0" smtClean="0">
                <a:effectLst>
                  <a:outerShdw blurRad="38100" dist="38100" dir="2700000" algn="tl">
                    <a:srgbClr val="000000">
                      <a:alpha val="43137"/>
                    </a:srgbClr>
                  </a:outerShdw>
                </a:effectLst>
                <a:latin typeface="+mn-lt"/>
              </a:rPr>
              <a:t>The international urban design competition</a:t>
            </a:r>
          </a:p>
          <a:p>
            <a:pPr algn="just" eaLnBrk="0" hangingPunct="0">
              <a:spcBef>
                <a:spcPct val="20000"/>
              </a:spcBef>
              <a:buClr>
                <a:schemeClr val="tx1"/>
              </a:buClr>
              <a:defRPr/>
            </a:pPr>
            <a:endParaRPr lang="en-US" sz="1200" dirty="0" smtClean="0">
              <a:latin typeface="+mn-lt"/>
            </a:endParaRPr>
          </a:p>
          <a:p>
            <a:pPr marL="266700" indent="-266700">
              <a:spcBef>
                <a:spcPct val="20000"/>
              </a:spcBef>
              <a:spcAft>
                <a:spcPts val="1200"/>
              </a:spcAft>
              <a:buFont typeface="Wingdings" pitchFamily="2" charset="2"/>
              <a:buChar char="Ø"/>
            </a:pPr>
            <a:r>
              <a:rPr lang="en-US" sz="2100" dirty="0" smtClean="0">
                <a:latin typeface="+mn-lt"/>
              </a:rPr>
              <a:t>In December 2003, Athens’ Planning Authority (ORSA) launched an </a:t>
            </a:r>
            <a:r>
              <a:rPr lang="en-US" sz="2100" b="1" dirty="0" smtClean="0">
                <a:solidFill>
                  <a:srgbClr val="348088"/>
                </a:solidFill>
                <a:effectLst>
                  <a:outerShdw blurRad="38100" dist="38100" dir="2700000" algn="tl">
                    <a:srgbClr val="000000">
                      <a:alpha val="43137"/>
                    </a:srgbClr>
                  </a:outerShdw>
                </a:effectLst>
                <a:latin typeface="+mn-lt"/>
              </a:rPr>
              <a:t>International Urban Design Competition </a:t>
            </a:r>
            <a:r>
              <a:rPr lang="en-US" sz="2100" dirty="0" smtClean="0">
                <a:latin typeface="+mn-lt"/>
              </a:rPr>
              <a:t>for Hellinikon site </a:t>
            </a:r>
          </a:p>
          <a:p>
            <a:pPr marL="266700" indent="-266700">
              <a:spcBef>
                <a:spcPct val="20000"/>
              </a:spcBef>
              <a:spcAft>
                <a:spcPts val="1200"/>
              </a:spcAft>
              <a:buFont typeface="Wingdings" pitchFamily="2" charset="2"/>
              <a:buChar char="Ø"/>
            </a:pPr>
            <a:r>
              <a:rPr lang="en-US" sz="2100" u="sng" dirty="0" smtClean="0">
                <a:latin typeface="+mn-lt"/>
              </a:rPr>
              <a:t>Requirements of the competition</a:t>
            </a:r>
            <a:r>
              <a:rPr lang="en-US" sz="2100" dirty="0" smtClean="0">
                <a:latin typeface="+mn-lt"/>
              </a:rPr>
              <a:t>: </a:t>
            </a:r>
          </a:p>
          <a:p>
            <a:pPr marL="266700" indent="-266700">
              <a:spcBef>
                <a:spcPct val="20000"/>
              </a:spcBef>
              <a:spcAft>
                <a:spcPts val="1200"/>
              </a:spcAft>
            </a:pPr>
            <a:r>
              <a:rPr lang="en-US" sz="2100" dirty="0" smtClean="0">
                <a:latin typeface="+mn-lt"/>
              </a:rPr>
              <a:t>     400 ha of the site would be offered to the creation of a metropolitan park, 100 ha would be left for housing development,  the old airport infrastructures and buildings should be preserved </a:t>
            </a:r>
            <a:r>
              <a:rPr lang="en-US" sz="2100" smtClean="0">
                <a:latin typeface="+mn-lt"/>
              </a:rPr>
              <a:t>and reused(30 </a:t>
            </a:r>
            <a:r>
              <a:rPr lang="en-US" sz="2100" dirty="0" smtClean="0">
                <a:latin typeface="+mn-lt"/>
              </a:rPr>
              <a:t>ha).</a:t>
            </a:r>
          </a:p>
          <a:p>
            <a:pPr marL="266700" indent="-266700">
              <a:spcBef>
                <a:spcPct val="20000"/>
              </a:spcBef>
              <a:spcAft>
                <a:spcPts val="1200"/>
              </a:spcAft>
              <a:buFont typeface="Wingdings" pitchFamily="2" charset="2"/>
              <a:buChar char="Ø"/>
            </a:pPr>
            <a:r>
              <a:rPr lang="en-US" sz="2000" dirty="0" smtClean="0">
                <a:latin typeface="+mn-lt"/>
              </a:rPr>
              <a:t>The concept for the redevelopment scheme of Hellinikon had been associated to the </a:t>
            </a:r>
            <a:r>
              <a:rPr lang="en-US" sz="2000" b="1" dirty="0" smtClean="0">
                <a:solidFill>
                  <a:srgbClr val="348088"/>
                </a:solidFill>
                <a:effectLst>
                  <a:outerShdw blurRad="38100" dist="38100" dir="2700000" algn="tl">
                    <a:srgbClr val="000000">
                      <a:alpha val="43137"/>
                    </a:srgbClr>
                  </a:outerShdw>
                </a:effectLst>
                <a:latin typeface="+mn-lt"/>
              </a:rPr>
              <a:t>creation of large green space</a:t>
            </a:r>
            <a:r>
              <a:rPr lang="en-US" sz="2000" dirty="0" smtClean="0">
                <a:latin typeface="+mn-lt"/>
              </a:rPr>
              <a:t>.</a:t>
            </a:r>
            <a:endParaRPr lang="en-US" sz="2100" dirty="0" smtClean="0">
              <a:latin typeface="+mn-lt"/>
            </a:endParaRPr>
          </a:p>
          <a:p>
            <a:pPr marL="266700" indent="-266700">
              <a:spcBef>
                <a:spcPct val="20000"/>
              </a:spcBef>
              <a:spcAft>
                <a:spcPts val="1200"/>
              </a:spcAft>
              <a:buFont typeface="Wingdings" pitchFamily="2" charset="2"/>
              <a:buChar char="Ø"/>
            </a:pPr>
            <a:r>
              <a:rPr lang="en-US" sz="2100" dirty="0" smtClean="0">
                <a:latin typeface="+mn-lt"/>
              </a:rPr>
              <a:t>In many aspects among the entry design schemes, the large green surfaces composing a metropolitan park were present in all schemes.</a:t>
            </a:r>
          </a:p>
          <a:p>
            <a:pPr marL="266700" indent="-266700">
              <a:spcBef>
                <a:spcPct val="20000"/>
              </a:spcBef>
              <a:spcAft>
                <a:spcPts val="1200"/>
              </a:spcAft>
              <a:buFont typeface="Wingdings" pitchFamily="2" charset="2"/>
              <a:buChar char="Ø"/>
            </a:pPr>
            <a:endParaRPr lang="en-US" sz="2100" dirty="0" smtClean="0">
              <a:latin typeface="+mn-lt"/>
            </a:endParaRPr>
          </a:p>
        </p:txBody>
      </p:sp>
      <p:sp>
        <p:nvSpPr>
          <p:cNvPr id="12" name="2 - Υπότιτλος"/>
          <p:cNvSpPr txBox="1">
            <a:spLocks/>
          </p:cNvSpPr>
          <p:nvPr/>
        </p:nvSpPr>
        <p:spPr>
          <a:xfrm>
            <a:off x="2195736" y="6165304"/>
            <a:ext cx="6760840" cy="692696"/>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799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6/18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2" name="2 - Υπότιτλος"/>
          <p:cNvSpPr txBox="1">
            <a:spLocks/>
          </p:cNvSpPr>
          <p:nvPr/>
        </p:nvSpPr>
        <p:spPr>
          <a:xfrm>
            <a:off x="2195736" y="6165304"/>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23554" name="Picture 2" descr="01_03"/>
          <p:cNvPicPr>
            <a:picLocks noChangeAspect="1" noChangeArrowheads="1"/>
          </p:cNvPicPr>
          <p:nvPr/>
        </p:nvPicPr>
        <p:blipFill>
          <a:blip r:embed="rId3" cstate="print"/>
          <a:srcRect/>
          <a:stretch>
            <a:fillRect/>
          </a:stretch>
        </p:blipFill>
        <p:spPr bwMode="auto">
          <a:xfrm>
            <a:off x="0" y="0"/>
            <a:ext cx="4324350" cy="3086100"/>
          </a:xfrm>
          <a:prstGeom prst="rect">
            <a:avLst/>
          </a:prstGeom>
          <a:noFill/>
          <a:ln w="9525">
            <a:noFill/>
            <a:miter lim="800000"/>
            <a:headEnd/>
            <a:tailEnd/>
          </a:ln>
          <a:effectLst/>
        </p:spPr>
      </p:pic>
      <p:pic>
        <p:nvPicPr>
          <p:cNvPr id="23555" name="Picture 3" descr="5_1"/>
          <p:cNvPicPr>
            <a:picLocks noChangeAspect="1" noChangeArrowheads="1"/>
          </p:cNvPicPr>
          <p:nvPr/>
        </p:nvPicPr>
        <p:blipFill>
          <a:blip r:embed="rId4" cstate="print"/>
          <a:srcRect/>
          <a:stretch>
            <a:fillRect/>
          </a:stretch>
        </p:blipFill>
        <p:spPr bwMode="auto">
          <a:xfrm>
            <a:off x="0" y="3645024"/>
            <a:ext cx="4324350" cy="1857375"/>
          </a:xfrm>
          <a:prstGeom prst="rect">
            <a:avLst/>
          </a:prstGeom>
          <a:noFill/>
          <a:ln w="9525" algn="ctr">
            <a:noFill/>
            <a:miter lim="800000"/>
            <a:headEnd/>
            <a:tailEnd/>
          </a:ln>
          <a:effectLst/>
        </p:spPr>
      </p:pic>
      <p:pic>
        <p:nvPicPr>
          <p:cNvPr id="23556" name="Picture 4" descr="8"/>
          <p:cNvPicPr>
            <a:picLocks noChangeAspect="1" noChangeArrowheads="1"/>
          </p:cNvPicPr>
          <p:nvPr/>
        </p:nvPicPr>
        <p:blipFill>
          <a:blip r:embed="rId5" cstate="print"/>
          <a:srcRect/>
          <a:stretch>
            <a:fillRect/>
          </a:stretch>
        </p:blipFill>
        <p:spPr bwMode="auto">
          <a:xfrm>
            <a:off x="4572000" y="2488282"/>
            <a:ext cx="4324350" cy="3028950"/>
          </a:xfrm>
          <a:prstGeom prst="rect">
            <a:avLst/>
          </a:prstGeom>
          <a:noFill/>
          <a:ln w="9525" algn="ctr">
            <a:noFill/>
            <a:miter lim="800000"/>
            <a:headEnd/>
            <a:tailEnd/>
          </a:ln>
          <a:effectLst/>
        </p:spPr>
      </p:pic>
      <p:sp>
        <p:nvSpPr>
          <p:cNvPr id="14" name="13 - Ορθογώνιο"/>
          <p:cNvSpPr/>
          <p:nvPr/>
        </p:nvSpPr>
        <p:spPr>
          <a:xfrm>
            <a:off x="0" y="5517232"/>
            <a:ext cx="4572000" cy="523220"/>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2</a:t>
            </a:r>
            <a:r>
              <a:rPr lang="en-US" sz="1400" b="1" baseline="30000" dirty="0" smtClean="0">
                <a:effectLst>
                  <a:outerShdw blurRad="38100" dist="38100" dir="2700000" algn="tl">
                    <a:srgbClr val="000000">
                      <a:alpha val="43137"/>
                    </a:srgbClr>
                  </a:outerShdw>
                </a:effectLst>
              </a:rPr>
              <a:t>nd</a:t>
            </a:r>
            <a:r>
              <a:rPr lang="en-US" sz="1400" b="1" dirty="0" smtClean="0">
                <a:effectLst>
                  <a:outerShdw blurRad="38100" dist="38100" dir="2700000" algn="tl">
                    <a:srgbClr val="000000">
                      <a:alpha val="43137"/>
                    </a:srgbClr>
                  </a:outerShdw>
                </a:effectLst>
              </a:rPr>
              <a:t> Prize. </a:t>
            </a:r>
            <a:r>
              <a:rPr lang="en-US" sz="1400" dirty="0" err="1" smtClean="0"/>
              <a:t>Noukakis</a:t>
            </a:r>
            <a:r>
              <a:rPr lang="en-US" sz="1400" dirty="0" smtClean="0"/>
              <a:t> A., </a:t>
            </a:r>
            <a:r>
              <a:rPr lang="en-US" sz="1400" dirty="0" err="1" smtClean="0"/>
              <a:t>Noukaki</a:t>
            </a:r>
            <a:r>
              <a:rPr lang="en-US" sz="1400" dirty="0" smtClean="0"/>
              <a:t> </a:t>
            </a:r>
            <a:r>
              <a:rPr lang="en-US" sz="1400" dirty="0" err="1" smtClean="0"/>
              <a:t>Babalou</a:t>
            </a:r>
            <a:r>
              <a:rPr lang="en-US" sz="1400" dirty="0" smtClean="0"/>
              <a:t> P., </a:t>
            </a:r>
            <a:r>
              <a:rPr lang="en-US" sz="1400" dirty="0" err="1" smtClean="0"/>
              <a:t>Agorastidou</a:t>
            </a:r>
            <a:r>
              <a:rPr lang="en-US" sz="1400" dirty="0" smtClean="0"/>
              <a:t> V., </a:t>
            </a:r>
            <a:r>
              <a:rPr lang="en-US" sz="1400" dirty="0" err="1" smtClean="0"/>
              <a:t>Ioannidou</a:t>
            </a:r>
            <a:r>
              <a:rPr lang="en-US" sz="1400" dirty="0" smtClean="0"/>
              <a:t> L. (Greece)</a:t>
            </a:r>
            <a:endParaRPr lang="el-GR" sz="1400" dirty="0"/>
          </a:p>
        </p:txBody>
      </p:sp>
      <p:sp>
        <p:nvSpPr>
          <p:cNvPr id="15" name="14 - Ορθογώνιο"/>
          <p:cNvSpPr/>
          <p:nvPr/>
        </p:nvSpPr>
        <p:spPr>
          <a:xfrm>
            <a:off x="0" y="3068960"/>
            <a:ext cx="4572000" cy="523220"/>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1</a:t>
            </a:r>
            <a:r>
              <a:rPr lang="en-US" sz="1400" b="1" baseline="30000" dirty="0" smtClean="0">
                <a:effectLst>
                  <a:outerShdw blurRad="38100" dist="38100" dir="2700000" algn="tl">
                    <a:srgbClr val="000000">
                      <a:alpha val="43137"/>
                    </a:srgbClr>
                  </a:outerShdw>
                </a:effectLst>
              </a:rPr>
              <a:t>st</a:t>
            </a:r>
            <a:r>
              <a:rPr lang="en-US" sz="1400" b="1" dirty="0" smtClean="0">
                <a:effectLst>
                  <a:outerShdw blurRad="38100" dist="38100" dir="2700000" algn="tl">
                    <a:srgbClr val="000000">
                      <a:alpha val="43137"/>
                    </a:srgbClr>
                  </a:outerShdw>
                </a:effectLst>
              </a:rPr>
              <a:t> Prize. </a:t>
            </a:r>
            <a:r>
              <a:rPr lang="en-US" sz="1400" dirty="0" smtClean="0"/>
              <a:t>DZO Architecture, Fernandez </a:t>
            </a:r>
            <a:r>
              <a:rPr lang="el-GR" sz="1400" dirty="0" smtClean="0"/>
              <a:t>Ε., </a:t>
            </a:r>
            <a:r>
              <a:rPr lang="en-US" sz="1400" dirty="0" err="1" smtClean="0"/>
              <a:t>Serero</a:t>
            </a:r>
            <a:r>
              <a:rPr lang="en-US" sz="1400" dirty="0" smtClean="0"/>
              <a:t> D., </a:t>
            </a:r>
            <a:r>
              <a:rPr lang="en-US" sz="1400" dirty="0" err="1" smtClean="0"/>
              <a:t>Descombes</a:t>
            </a:r>
            <a:r>
              <a:rPr lang="en-US" sz="1400" dirty="0" smtClean="0"/>
              <a:t> A., </a:t>
            </a:r>
            <a:r>
              <a:rPr lang="en-US" sz="1400" dirty="0" err="1" smtClean="0"/>
              <a:t>Regnault</a:t>
            </a:r>
            <a:r>
              <a:rPr lang="en-US" sz="1400" dirty="0" smtClean="0"/>
              <a:t> A. (USA and France)</a:t>
            </a:r>
            <a:endParaRPr lang="el-GR" sz="1400" dirty="0"/>
          </a:p>
        </p:txBody>
      </p:sp>
      <p:sp>
        <p:nvSpPr>
          <p:cNvPr id="16" name="15 - Ορθογώνιο"/>
          <p:cNvSpPr/>
          <p:nvPr/>
        </p:nvSpPr>
        <p:spPr>
          <a:xfrm>
            <a:off x="4536504" y="5498068"/>
            <a:ext cx="4572000" cy="30777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3rd  Prize. </a:t>
            </a:r>
            <a:r>
              <a:rPr lang="en-US" sz="1400" dirty="0" smtClean="0"/>
              <a:t>Bourgeois M. </a:t>
            </a:r>
            <a:r>
              <a:rPr lang="el-GR" sz="1400" dirty="0" smtClean="0"/>
              <a:t>και </a:t>
            </a:r>
            <a:r>
              <a:rPr lang="en-US" sz="1400" dirty="0" err="1" smtClean="0"/>
              <a:t>Daouti</a:t>
            </a:r>
            <a:r>
              <a:rPr lang="en-US" sz="1400" dirty="0" smtClean="0"/>
              <a:t> S. (France)</a:t>
            </a:r>
            <a:endParaRPr lang="el-GR" sz="1400" dirty="0"/>
          </a:p>
        </p:txBody>
      </p:sp>
      <p:sp>
        <p:nvSpPr>
          <p:cNvPr id="11" name="10 - Ορθογώνιο"/>
          <p:cNvSpPr/>
          <p:nvPr/>
        </p:nvSpPr>
        <p:spPr>
          <a:xfrm>
            <a:off x="4464496" y="583520"/>
            <a:ext cx="4499992" cy="1477328"/>
          </a:xfrm>
          <a:prstGeom prst="rect">
            <a:avLst/>
          </a:prstGeom>
        </p:spPr>
        <p:txBody>
          <a:bodyPr wrap="square">
            <a:spAutoFit/>
          </a:bodyPr>
          <a:lstStyle/>
          <a:p>
            <a:pPr marL="266700" indent="-266700">
              <a:spcBef>
                <a:spcPct val="20000"/>
              </a:spcBef>
              <a:spcAft>
                <a:spcPts val="1200"/>
              </a:spcAft>
              <a:buFont typeface="Wingdings" pitchFamily="2" charset="2"/>
              <a:buChar char="Ø"/>
            </a:pPr>
            <a:r>
              <a:rPr lang="en-US" dirty="0" smtClean="0"/>
              <a:t>In June 2006, the Ministry of Environment &amp; Public Works assigned the formal design study of Hellinikon to the 1st prize winners; the design project was completed and submitted to ORSA a year later.</a:t>
            </a:r>
            <a:endParaRPr lang="en-US" sz="2000" dirty="0" smtClean="0"/>
          </a:p>
        </p:txBody>
      </p:sp>
      <p:sp>
        <p:nvSpPr>
          <p:cNvPr id="17" name="16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7/18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ogo_title.jpg"/>
          <p:cNvPicPr>
            <a:picLocks noChangeAspect="1"/>
          </p:cNvPicPr>
          <p:nvPr/>
        </p:nvPicPr>
        <p:blipFill>
          <a:blip r:embed="rId3" cstate="print"/>
          <a:srcRect t="586" r="3086" b="2709"/>
          <a:stretch>
            <a:fillRect/>
          </a:stretch>
        </p:blipFill>
        <p:spPr>
          <a:xfrm>
            <a:off x="0" y="116632"/>
            <a:ext cx="9144000" cy="567018"/>
          </a:xfrm>
          <a:prstGeom prst="rect">
            <a:avLst/>
          </a:prstGeom>
        </p:spPr>
      </p:pic>
      <p:sp>
        <p:nvSpPr>
          <p:cNvPr id="6"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7"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836712"/>
            <a:ext cx="8713664" cy="492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eaLnBrk="0" hangingPunct="0">
              <a:spcBef>
                <a:spcPct val="20000"/>
              </a:spcBef>
              <a:buClr>
                <a:schemeClr val="tx1"/>
              </a:buClr>
              <a:defRPr/>
            </a:pPr>
            <a:r>
              <a:rPr kumimoji="1" lang="en-US" sz="2200" b="1" dirty="0" smtClean="0">
                <a:effectLst>
                  <a:outerShdw blurRad="38100" dist="38100" dir="2700000" algn="tl">
                    <a:srgbClr val="000000">
                      <a:alpha val="43137"/>
                    </a:srgbClr>
                  </a:outerShdw>
                </a:effectLst>
                <a:latin typeface="+mn-lt"/>
              </a:rPr>
              <a:t>2.2 Stage II: </a:t>
            </a:r>
            <a:r>
              <a:rPr kumimoji="1" lang="en-US" sz="2000" b="1" dirty="0" smtClean="0">
                <a:effectLst>
                  <a:outerShdw blurRad="38100" dist="38100" dir="2700000" algn="tl">
                    <a:srgbClr val="000000">
                      <a:alpha val="43137"/>
                    </a:srgbClr>
                  </a:outerShdw>
                </a:effectLst>
                <a:latin typeface="+mn-lt"/>
              </a:rPr>
              <a:t>The shift of the redevelopment concept under the conditions of the economic crisis – “the</a:t>
            </a:r>
            <a:r>
              <a:rPr lang="en-US" sz="2000" b="1" dirty="0" smtClean="0">
                <a:solidFill>
                  <a:srgbClr val="348088"/>
                </a:solidFill>
                <a:effectLst>
                  <a:outerShdw blurRad="38100" dist="38100" dir="2700000" algn="tl">
                    <a:srgbClr val="000000">
                      <a:alpha val="43137"/>
                    </a:srgbClr>
                  </a:outerShdw>
                </a:effectLst>
                <a:latin typeface="+mn-lt"/>
              </a:rPr>
              <a:t> Entrepreneurial </a:t>
            </a:r>
            <a:r>
              <a:rPr lang="en-US" sz="2000" b="1" dirty="0" err="1" smtClean="0">
                <a:solidFill>
                  <a:srgbClr val="348088"/>
                </a:solidFill>
                <a:effectLst>
                  <a:outerShdw blurRad="38100" dist="38100" dir="2700000" algn="tl">
                    <a:srgbClr val="000000">
                      <a:alpha val="43137"/>
                    </a:srgbClr>
                  </a:outerShdw>
                </a:effectLst>
                <a:latin typeface="+mn-lt"/>
              </a:rPr>
              <a:t>Epicentre</a:t>
            </a:r>
            <a:r>
              <a:rPr lang="en-US" sz="2000" b="1" dirty="0" smtClean="0">
                <a:solidFill>
                  <a:srgbClr val="348088"/>
                </a:solidFill>
                <a:effectLst>
                  <a:outerShdw blurRad="38100" dist="38100" dir="2700000" algn="tl">
                    <a:srgbClr val="000000">
                      <a:alpha val="43137"/>
                    </a:srgbClr>
                  </a:outerShdw>
                </a:effectLst>
                <a:latin typeface="+mn-lt"/>
              </a:rPr>
              <a:t> </a:t>
            </a:r>
            <a:r>
              <a:rPr lang="en-US" sz="2000" b="1" dirty="0" smtClean="0">
                <a:effectLst>
                  <a:outerShdw blurRad="38100" dist="38100" dir="2700000" algn="tl">
                    <a:srgbClr val="000000">
                      <a:alpha val="43137"/>
                    </a:srgbClr>
                  </a:outerShdw>
                </a:effectLst>
                <a:latin typeface="+mn-lt"/>
              </a:rPr>
              <a:t>by means of public–private partnership (PPP) (2010) </a:t>
            </a:r>
            <a:r>
              <a:rPr lang="en-US" sz="2000" dirty="0" smtClean="0">
                <a:latin typeface="+mn-lt"/>
              </a:rPr>
              <a:t>” </a:t>
            </a:r>
            <a:endParaRPr kumimoji="1" lang="en-US" sz="2200" b="1" dirty="0" smtClean="0">
              <a:effectLst>
                <a:outerShdw blurRad="38100" dist="38100" dir="2700000" algn="tl">
                  <a:srgbClr val="000000">
                    <a:alpha val="43137"/>
                  </a:srgbClr>
                </a:outerShdw>
              </a:effectLst>
              <a:latin typeface="+mn-lt"/>
            </a:endParaRPr>
          </a:p>
          <a:p>
            <a:pPr marL="1524000" indent="-1524000" algn="just" eaLnBrk="0" hangingPunct="0">
              <a:spcBef>
                <a:spcPct val="20000"/>
              </a:spcBef>
              <a:buClr>
                <a:schemeClr val="tx1"/>
              </a:buClr>
              <a:defRPr/>
            </a:pPr>
            <a:endParaRPr lang="en-US" sz="1200" dirty="0" smtClean="0">
              <a:latin typeface="+mn-lt"/>
            </a:endParaRPr>
          </a:p>
          <a:p>
            <a:pPr marL="0" indent="0" algn="just">
              <a:spcBef>
                <a:spcPct val="20000"/>
              </a:spcBef>
              <a:spcAft>
                <a:spcPts val="1200"/>
              </a:spcAft>
            </a:pPr>
            <a:r>
              <a:rPr lang="en-US" sz="2100" dirty="0" smtClean="0">
                <a:latin typeface="+mn-lt"/>
              </a:rPr>
              <a:t>Under the ongoing crisis of public depth in Greece there has been a dramatic shift in the redevelopment concept of Hellinikon :</a:t>
            </a:r>
          </a:p>
          <a:p>
            <a:pPr marL="0" indent="0" algn="just">
              <a:spcBef>
                <a:spcPct val="20000"/>
              </a:spcBef>
              <a:spcAft>
                <a:spcPts val="1200"/>
              </a:spcAft>
            </a:pPr>
            <a:r>
              <a:rPr lang="en-US" sz="2100" dirty="0" smtClean="0">
                <a:latin typeface="+mn-lt"/>
              </a:rPr>
              <a:t>In line with the principle that paying off the public dept is the primary goal, the central government decided the </a:t>
            </a:r>
            <a:r>
              <a:rPr lang="en-US" sz="2100" b="1" dirty="0" smtClean="0">
                <a:solidFill>
                  <a:srgbClr val="348088"/>
                </a:solidFill>
                <a:effectLst>
                  <a:outerShdw blurRad="38100" dist="38100" dir="2700000" algn="tl">
                    <a:srgbClr val="000000">
                      <a:alpha val="43137"/>
                    </a:srgbClr>
                  </a:outerShdw>
                </a:effectLst>
                <a:latin typeface="+mn-lt"/>
              </a:rPr>
              <a:t>exploitation of public urban land </a:t>
            </a:r>
            <a:r>
              <a:rPr lang="en-US" sz="2100" dirty="0" smtClean="0">
                <a:latin typeface="+mn-lt"/>
              </a:rPr>
              <a:t>at the Hellinikon by means of </a:t>
            </a:r>
            <a:r>
              <a:rPr lang="en-US" sz="2100" b="1" dirty="0" smtClean="0">
                <a:solidFill>
                  <a:srgbClr val="348088"/>
                </a:solidFill>
                <a:effectLst>
                  <a:outerShdw blurRad="38100" dist="38100" dir="2700000" algn="tl">
                    <a:srgbClr val="000000">
                      <a:alpha val="43137"/>
                    </a:srgbClr>
                  </a:outerShdw>
                </a:effectLst>
                <a:latin typeface="+mn-lt"/>
              </a:rPr>
              <a:t>Public–Private Partnership </a:t>
            </a:r>
            <a:r>
              <a:rPr lang="en-US" sz="2100" dirty="0" smtClean="0">
                <a:latin typeface="+mn-lt"/>
              </a:rPr>
              <a:t>(PPP). </a:t>
            </a:r>
          </a:p>
          <a:p>
            <a:pPr marL="0" indent="0" algn="just">
              <a:spcBef>
                <a:spcPct val="20000"/>
              </a:spcBef>
              <a:spcAft>
                <a:spcPts val="1200"/>
              </a:spcAft>
            </a:pPr>
            <a:r>
              <a:rPr lang="en-US" sz="2100" dirty="0" smtClean="0">
                <a:latin typeface="+mn-lt"/>
              </a:rPr>
              <a:t>In September 2010, the Greek government signed a contract with the government of </a:t>
            </a:r>
            <a:r>
              <a:rPr lang="en-US" sz="2100" b="1" dirty="0" smtClean="0">
                <a:latin typeface="+mn-lt"/>
              </a:rPr>
              <a:t>Qatar Emirate </a:t>
            </a:r>
            <a:r>
              <a:rPr lang="en-US" sz="2100" dirty="0" smtClean="0">
                <a:latin typeface="+mn-lt"/>
              </a:rPr>
              <a:t>for the creation of an “</a:t>
            </a:r>
            <a:r>
              <a:rPr lang="en-US" sz="2100" b="1" dirty="0" smtClean="0">
                <a:solidFill>
                  <a:srgbClr val="348088"/>
                </a:solidFill>
                <a:effectLst>
                  <a:outerShdw blurRad="38100" dist="38100" dir="2700000" algn="tl">
                    <a:srgbClr val="000000">
                      <a:alpha val="43137"/>
                    </a:srgbClr>
                  </a:outerShdw>
                </a:effectLst>
                <a:latin typeface="+mn-lt"/>
              </a:rPr>
              <a:t>entrepreneurial </a:t>
            </a:r>
            <a:r>
              <a:rPr lang="en-US" sz="2100" b="1" dirty="0" err="1" smtClean="0">
                <a:solidFill>
                  <a:srgbClr val="348088"/>
                </a:solidFill>
                <a:effectLst>
                  <a:outerShdw blurRad="38100" dist="38100" dir="2700000" algn="tl">
                    <a:srgbClr val="000000">
                      <a:alpha val="43137"/>
                    </a:srgbClr>
                  </a:outerShdw>
                </a:effectLst>
                <a:latin typeface="+mn-lt"/>
              </a:rPr>
              <a:t>epicentre</a:t>
            </a:r>
            <a:r>
              <a:rPr lang="en-US" sz="2100" b="1" dirty="0" smtClean="0">
                <a:solidFill>
                  <a:srgbClr val="348088"/>
                </a:solidFill>
                <a:effectLst>
                  <a:outerShdw blurRad="38100" dist="38100" dir="2700000" algn="tl">
                    <a:srgbClr val="000000">
                      <a:alpha val="43137"/>
                    </a:srgbClr>
                  </a:outerShdw>
                </a:effectLst>
                <a:latin typeface="+mn-lt"/>
              </a:rPr>
              <a:t>”.</a:t>
            </a:r>
          </a:p>
          <a:p>
            <a:pPr marL="0" indent="0" algn="just">
              <a:spcBef>
                <a:spcPct val="20000"/>
              </a:spcBef>
              <a:spcAft>
                <a:spcPts val="1200"/>
              </a:spcAft>
            </a:pPr>
            <a:r>
              <a:rPr lang="en-US" sz="2100" dirty="0" smtClean="0">
                <a:latin typeface="+mn-lt"/>
              </a:rPr>
              <a:t> </a:t>
            </a: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cxnSp>
        <p:nvCxnSpPr>
          <p:cNvPr id="9" name="8 - Ευθεία γραμμή σύνδεσης"/>
          <p:cNvCxnSpPr/>
          <p:nvPr/>
        </p:nvCxnSpPr>
        <p:spPr>
          <a:xfrm>
            <a:off x="251520" y="126876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8/18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0825" y="1844675"/>
            <a:ext cx="8135938" cy="4392613"/>
          </a:xfrm>
          <a:prstGeom prst="rect">
            <a:avLst/>
          </a:prstGeom>
          <a:noFill/>
          <a:ln w="9525">
            <a:noFill/>
            <a:miter lim="800000"/>
            <a:headEnd/>
            <a:tailEnd/>
          </a:ln>
          <a:effectLst/>
        </p:spPr>
        <p:txBody>
          <a:bodyPr/>
          <a:lstStyle/>
          <a:p>
            <a:pPr marL="609600" indent="-609600" eaLnBrk="1" hangingPunct="1">
              <a:spcBef>
                <a:spcPct val="20000"/>
              </a:spcBef>
            </a:pPr>
            <a:endParaRPr lang="el-GR" sz="2000" dirty="0">
              <a:effectLst/>
            </a:endParaRPr>
          </a:p>
        </p:txBody>
      </p:sp>
      <p:sp>
        <p:nvSpPr>
          <p:cNvPr id="11" name="Text Box 5"/>
          <p:cNvSpPr txBox="1">
            <a:spLocks noChangeArrowheads="1"/>
          </p:cNvSpPr>
          <p:nvPr/>
        </p:nvSpPr>
        <p:spPr bwMode="auto">
          <a:xfrm>
            <a:off x="250824" y="927011"/>
            <a:ext cx="88931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a:spcBef>
                <a:spcPct val="20000"/>
              </a:spcBef>
              <a:spcAft>
                <a:spcPts val="1200"/>
              </a:spcAft>
            </a:pPr>
            <a:r>
              <a:rPr lang="en-US" sz="2100" dirty="0" smtClean="0">
                <a:latin typeface="+mn-lt"/>
              </a:rPr>
              <a:t>The proposed  </a:t>
            </a:r>
            <a:r>
              <a:rPr lang="en-US" sz="2100" b="1" dirty="0" smtClean="0">
                <a:effectLst>
                  <a:outerShdw blurRad="38100" dist="38100" dir="2700000" algn="tl">
                    <a:srgbClr val="000000">
                      <a:alpha val="43137"/>
                    </a:srgbClr>
                  </a:outerShdw>
                </a:effectLst>
                <a:latin typeface="+mn-lt"/>
              </a:rPr>
              <a:t>master plan </a:t>
            </a:r>
            <a:r>
              <a:rPr lang="en-US" sz="2100" dirty="0" smtClean="0">
                <a:latin typeface="+mn-lt"/>
              </a:rPr>
              <a:t>displayed high-rise office buildings, hotels, casino, marina for yachts, attractive open spaces, green parks, pools, business airport..</a:t>
            </a:r>
          </a:p>
        </p:txBody>
      </p:sp>
      <p:sp>
        <p:nvSpPr>
          <p:cNvPr id="12" name="2 - Υπότιτλος"/>
          <p:cNvSpPr txBox="1">
            <a:spLocks/>
          </p:cNvSpPr>
          <p:nvPr/>
        </p:nvSpPr>
        <p:spPr>
          <a:xfrm>
            <a:off x="2195736" y="6093296"/>
            <a:ext cx="6760840" cy="720080"/>
          </a:xfrm>
          <a:prstGeom prst="rect">
            <a:avLst/>
          </a:prstGeom>
        </p:spPr>
        <p:txBody>
          <a:bodyPr vert="horz" lIns="91440" tIns="45720" rIns="91440" bIns="45720" rtlCol="0">
            <a:noAutofit/>
          </a:bodyPr>
          <a:lstStyle/>
          <a:p>
            <a:pPr marL="342900" indent="-342900" algn="r">
              <a:spcBef>
                <a:spcPct val="20000"/>
              </a:spcBef>
            </a:pPr>
            <a:r>
              <a:rPr lang="en-US" b="1" dirty="0" smtClean="0">
                <a:effectLst>
                  <a:outerShdw blurRad="38100" dist="38100" dir="2700000" algn="tl">
                    <a:srgbClr val="000000">
                      <a:alpha val="43137"/>
                    </a:srgbClr>
                  </a:outerShdw>
                </a:effectLst>
              </a:rPr>
              <a:t>2. The redevelopment of “Hellinikon” – The former International Airport of Athens</a:t>
            </a:r>
          </a:p>
        </p:txBody>
      </p:sp>
      <p:sp>
        <p:nvSpPr>
          <p:cNvPr id="13" name="2 - Υπότιτλος"/>
          <p:cNvSpPr txBox="1">
            <a:spLocks/>
          </p:cNvSpPr>
          <p:nvPr/>
        </p:nvSpPr>
        <p:spPr>
          <a:xfrm>
            <a:off x="35496" y="6453336"/>
            <a:ext cx="2152328" cy="360040"/>
          </a:xfrm>
          <a:prstGeom prst="rect">
            <a:avLst/>
          </a:prstGeom>
        </p:spPr>
        <p:txBody>
          <a:bodyPr vert="horz" lIns="91440" tIns="45720" rIns="91440" bIns="45720" rtlCol="0">
            <a:normAutofit lnSpcReduction="10000"/>
          </a:bodyPr>
          <a:lstStyle/>
          <a:p>
            <a:pPr marL="342900" lvl="0" indent="-342900" algn="r">
              <a:spcBef>
                <a:spcPct val="20000"/>
              </a:spcBef>
            </a:pPr>
            <a:r>
              <a:rPr lang="en-US" b="1" dirty="0" err="1" smtClean="0">
                <a:solidFill>
                  <a:schemeClr val="bg1">
                    <a:lumMod val="75000"/>
                  </a:schemeClr>
                </a:solidFill>
                <a:effectLst>
                  <a:outerShdw blurRad="38100" dist="38100" dir="2700000" algn="tl">
                    <a:srgbClr val="000000">
                      <a:alpha val="43137"/>
                    </a:srgbClr>
                  </a:outerShdw>
                </a:effectLst>
              </a:rPr>
              <a:t>Skiathos</a:t>
            </a:r>
            <a:r>
              <a:rPr lang="en-US" b="1" dirty="0" smtClean="0">
                <a:solidFill>
                  <a:schemeClr val="bg1">
                    <a:lumMod val="75000"/>
                  </a:schemeClr>
                </a:solidFill>
                <a:effectLst>
                  <a:outerShdw blurRad="38100" dist="38100" dir="2700000" algn="tl">
                    <a:srgbClr val="000000">
                      <a:alpha val="43137"/>
                    </a:srgbClr>
                  </a:outerShdw>
                </a:effectLst>
              </a:rPr>
              <a:t> 19.06.2013</a:t>
            </a:r>
            <a:endParaRPr lang="el-GR" b="1" dirty="0">
              <a:solidFill>
                <a:schemeClr val="bg1">
                  <a:lumMod val="75000"/>
                </a:schemeClr>
              </a:solidFill>
              <a:effectLst>
                <a:outerShdw blurRad="38100" dist="38100" dir="2700000" algn="tl">
                  <a:srgbClr val="000000">
                    <a:alpha val="43137"/>
                  </a:srgbClr>
                </a:outerShdw>
              </a:effectLst>
            </a:endParaRPr>
          </a:p>
        </p:txBody>
      </p:sp>
      <p:pic>
        <p:nvPicPr>
          <p:cNvPr id="41986" name="Picture 2" descr="img443"/>
          <p:cNvPicPr>
            <a:picLocks noChangeAspect="1" noChangeArrowheads="1"/>
          </p:cNvPicPr>
          <p:nvPr/>
        </p:nvPicPr>
        <p:blipFill>
          <a:blip r:embed="rId3" cstate="print"/>
          <a:srcRect b="7523"/>
          <a:stretch>
            <a:fillRect/>
          </a:stretch>
        </p:blipFill>
        <p:spPr bwMode="auto">
          <a:xfrm>
            <a:off x="1331640" y="1700808"/>
            <a:ext cx="6120680" cy="3019843"/>
          </a:xfrm>
          <a:prstGeom prst="rect">
            <a:avLst/>
          </a:prstGeom>
          <a:solidFill>
            <a:schemeClr val="bg1">
              <a:lumMod val="75000"/>
            </a:schemeClr>
          </a:solidFill>
          <a:ln w="9525">
            <a:solidFill>
              <a:schemeClr val="bg1">
                <a:lumMod val="65000"/>
              </a:schemeClr>
            </a:solidFill>
            <a:miter lim="800000"/>
            <a:headEnd/>
            <a:tailEnd/>
          </a:ln>
        </p:spPr>
      </p:pic>
      <p:sp>
        <p:nvSpPr>
          <p:cNvPr id="14" name="13 - Ορθογώνιο"/>
          <p:cNvSpPr/>
          <p:nvPr/>
        </p:nvSpPr>
        <p:spPr>
          <a:xfrm>
            <a:off x="1259632" y="4653136"/>
            <a:ext cx="6336704" cy="461665"/>
          </a:xfrm>
          <a:prstGeom prst="rect">
            <a:avLst/>
          </a:prstGeom>
        </p:spPr>
        <p:txBody>
          <a:bodyPr wrap="square">
            <a:spAutoFit/>
          </a:bodyPr>
          <a:lstStyle/>
          <a:p>
            <a:r>
              <a:rPr lang="en-US" sz="1200" i="1" dirty="0" smtClean="0"/>
              <a:t>A </a:t>
            </a:r>
            <a:r>
              <a:rPr lang="en-GB" sz="1200" i="1" dirty="0" smtClean="0"/>
              <a:t>3D model of the proposed entrepreneurial epicentre designed by S. </a:t>
            </a:r>
            <a:r>
              <a:rPr lang="en-GB" sz="1200" i="1" dirty="0" err="1" smtClean="0"/>
              <a:t>Tsagarakis</a:t>
            </a:r>
            <a:r>
              <a:rPr lang="en-GB" sz="1200" i="1" dirty="0" smtClean="0"/>
              <a:t>, a Greek architect with expertise in malls</a:t>
            </a:r>
            <a:endParaRPr lang="el-GR" sz="1200" i="1" dirty="0"/>
          </a:p>
        </p:txBody>
      </p:sp>
      <p:pic>
        <p:nvPicPr>
          <p:cNvPr id="17" name="16 - Εικόνα" descr="logo_title.jpg"/>
          <p:cNvPicPr>
            <a:picLocks noChangeAspect="1"/>
          </p:cNvPicPr>
          <p:nvPr/>
        </p:nvPicPr>
        <p:blipFill>
          <a:blip r:embed="rId4" cstate="print"/>
          <a:srcRect t="586" r="3086" b="2709"/>
          <a:stretch>
            <a:fillRect/>
          </a:stretch>
        </p:blipFill>
        <p:spPr>
          <a:xfrm>
            <a:off x="0" y="116632"/>
            <a:ext cx="9144000" cy="567018"/>
          </a:xfrm>
          <a:prstGeom prst="rect">
            <a:avLst/>
          </a:prstGeom>
        </p:spPr>
      </p:pic>
      <p:sp>
        <p:nvSpPr>
          <p:cNvPr id="18" name="Line 4"/>
          <p:cNvSpPr>
            <a:spLocks noChangeShapeType="1"/>
          </p:cNvSpPr>
          <p:nvPr/>
        </p:nvSpPr>
        <p:spPr bwMode="auto">
          <a:xfrm>
            <a:off x="0" y="692696"/>
            <a:ext cx="9144000"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19" name="Line 4"/>
          <p:cNvSpPr>
            <a:spLocks noChangeShapeType="1"/>
          </p:cNvSpPr>
          <p:nvPr/>
        </p:nvSpPr>
        <p:spPr bwMode="auto">
          <a:xfrm>
            <a:off x="0" y="116632"/>
            <a:ext cx="9180512" cy="0"/>
          </a:xfrm>
          <a:prstGeom prst="line">
            <a:avLst/>
          </a:prstGeom>
          <a:noFill/>
          <a:ln w="31750">
            <a:solidFill>
              <a:schemeClr val="bg1">
                <a:lumMod val="65000"/>
              </a:schemeClr>
            </a:solidFill>
            <a:round/>
            <a:headEnd/>
            <a:tailEnd/>
          </a:ln>
          <a:effectLst/>
        </p:spPr>
        <p:txBody>
          <a:bodyPr/>
          <a:lstStyle/>
          <a:p>
            <a:pPr>
              <a:defRPr/>
            </a:pPr>
            <a:endParaRPr lang="el-GR">
              <a:ln>
                <a:solidFill>
                  <a:srgbClr val="4B8687"/>
                </a:solidFill>
              </a:ln>
            </a:endParaRPr>
          </a:p>
        </p:txBody>
      </p:sp>
      <p:sp>
        <p:nvSpPr>
          <p:cNvPr id="21" name="Text Box 5"/>
          <p:cNvSpPr txBox="1">
            <a:spLocks noChangeArrowheads="1"/>
          </p:cNvSpPr>
          <p:nvPr/>
        </p:nvSpPr>
        <p:spPr bwMode="auto">
          <a:xfrm>
            <a:off x="251520" y="5077633"/>
            <a:ext cx="8893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sz="2400">
                <a:solidFill>
                  <a:schemeClr val="tx1"/>
                </a:solidFill>
                <a:latin typeface="Arial" charset="0"/>
              </a:defRPr>
            </a:lvl1pPr>
            <a:lvl2pPr marL="536575">
              <a:defRPr sz="2400">
                <a:solidFill>
                  <a:schemeClr val="tx1"/>
                </a:solidFill>
                <a:latin typeface="Arial" charset="0"/>
              </a:defRPr>
            </a:lvl2pPr>
            <a:lvl3pPr marL="715963">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0" indent="0">
              <a:spcBef>
                <a:spcPct val="20000"/>
              </a:spcBef>
              <a:spcAft>
                <a:spcPts val="1200"/>
              </a:spcAft>
            </a:pPr>
            <a:r>
              <a:rPr lang="en-US" sz="2000" dirty="0" smtClean="0">
                <a:latin typeface="+mn-lt"/>
              </a:rPr>
              <a:t>In May 2011, the government established “Hellinikon S.A’, a company of public interests having as primary task the exploitation of the public land at Hellinikon</a:t>
            </a:r>
          </a:p>
        </p:txBody>
      </p:sp>
      <p:sp>
        <p:nvSpPr>
          <p:cNvPr id="15" name="14 - TextBox"/>
          <p:cNvSpPr txBox="1"/>
          <p:nvPr/>
        </p:nvSpPr>
        <p:spPr>
          <a:xfrm>
            <a:off x="1619672" y="6093296"/>
            <a:ext cx="576064" cy="307777"/>
          </a:xfrm>
          <a:prstGeom prst="rect">
            <a:avLst/>
          </a:prstGeom>
          <a:noFill/>
        </p:spPr>
        <p:txBody>
          <a:bodyPr wrap="square" rtlCol="0">
            <a:spAutoFit/>
          </a:bodyPr>
          <a:lstStyle/>
          <a:p>
            <a:r>
              <a:rPr lang="en-US" sz="1400" b="1" dirty="0" smtClean="0">
                <a:solidFill>
                  <a:schemeClr val="bg1">
                    <a:lumMod val="75000"/>
                  </a:schemeClr>
                </a:solidFill>
                <a:effectLst>
                  <a:outerShdw blurRad="38100" dist="38100" dir="2700000" algn="tl">
                    <a:srgbClr val="000000">
                      <a:alpha val="43137"/>
                    </a:srgbClr>
                  </a:outerShdw>
                </a:effectLst>
              </a:rPr>
              <a:t>9/18</a:t>
            </a:r>
            <a:endParaRPr lang="el-GR" sz="1400" b="1"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rban Open Space_Examples_F">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Open Space_Examples_F</Template>
  <TotalTime>1112</TotalTime>
  <Words>2651</Words>
  <Application>Microsoft Office PowerPoint</Application>
  <PresentationFormat>On-screen Show (4:3)</PresentationFormat>
  <Paragraphs>214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 Open Space_Examples_F</vt:lpstr>
      <vt:lpstr>BROWNFIELD REDEVELOPMENT UNDER THE CONDITIONS OF ECONOMIC CRISIS: The trajectory of Hellinikon, the former international airport of Athens.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Διεθνή Παραδείγματα Σχεδιασμού Δημόσιων Υπαίθριων Χώρων στις Σύγχρονες Πόλεις</dc:title>
  <dc:creator>Maria</dc:creator>
  <cp:lastModifiedBy>Masteruser</cp:lastModifiedBy>
  <cp:revision>241</cp:revision>
  <dcterms:created xsi:type="dcterms:W3CDTF">2013-06-02T10:43:51Z</dcterms:created>
  <dcterms:modified xsi:type="dcterms:W3CDTF">2013-06-17T20:22:32Z</dcterms:modified>
</cp:coreProperties>
</file>