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10" r:id="rId4"/>
    <p:sldId id="295" r:id="rId5"/>
    <p:sldId id="258" r:id="rId6"/>
    <p:sldId id="259" r:id="rId7"/>
    <p:sldId id="311" r:id="rId8"/>
    <p:sldId id="260" r:id="rId9"/>
    <p:sldId id="298" r:id="rId10"/>
    <p:sldId id="261" r:id="rId11"/>
    <p:sldId id="262" r:id="rId12"/>
    <p:sldId id="263" r:id="rId13"/>
    <p:sldId id="264" r:id="rId14"/>
    <p:sldId id="266" r:id="rId1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E" lastIdx="2"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42477" autoAdjust="0"/>
    <p:restoredTop sz="94660"/>
  </p:normalViewPr>
  <p:slideViewPr>
    <p:cSldViewPr snapToGrid="0">
      <p:cViewPr varScale="1">
        <p:scale>
          <a:sx n="55" d="100"/>
          <a:sy n="55" d="100"/>
        </p:scale>
        <p:origin x="44" y="3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l-G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l-GR"/>
          </a:p>
        </p:txBody>
      </p:sp>
      <p:sp>
        <p:nvSpPr>
          <p:cNvPr id="4" name="Date Placeholder 3"/>
          <p:cNvSpPr>
            <a:spLocks noGrp="1"/>
          </p:cNvSpPr>
          <p:nvPr>
            <p:ph type="dt" sz="half" idx="10"/>
          </p:nvPr>
        </p:nvSpPr>
        <p:spPr/>
        <p:txBody>
          <a:bodyPr/>
          <a:lstStyle/>
          <a:p>
            <a:fld id="{DF273B8D-5D7E-42EF-A2ED-12D4E16A6F5D}" type="datetimeFigureOut">
              <a:rPr lang="el-GR" smtClean="0"/>
              <a:t>22/2/2019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F193B88-06FC-4531-9E3D-B89C7E93B7DD}" type="slidenum">
              <a:rPr lang="el-GR" smtClean="0"/>
              <a:t>‹#›</a:t>
            </a:fld>
            <a:endParaRPr lang="el-GR"/>
          </a:p>
        </p:txBody>
      </p:sp>
    </p:spTree>
    <p:extLst>
      <p:ext uri="{BB962C8B-B14F-4D97-AF65-F5344CB8AC3E}">
        <p14:creationId xmlns:p14="http://schemas.microsoft.com/office/powerpoint/2010/main" val="8628039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DF273B8D-5D7E-42EF-A2ED-12D4E16A6F5D}" type="datetimeFigureOut">
              <a:rPr lang="el-GR" smtClean="0"/>
              <a:t>22/2/2019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F193B88-06FC-4531-9E3D-B89C7E93B7DD}" type="slidenum">
              <a:rPr lang="el-GR" smtClean="0"/>
              <a:t>‹#›</a:t>
            </a:fld>
            <a:endParaRPr lang="el-GR"/>
          </a:p>
        </p:txBody>
      </p:sp>
    </p:spTree>
    <p:extLst>
      <p:ext uri="{BB962C8B-B14F-4D97-AF65-F5344CB8AC3E}">
        <p14:creationId xmlns:p14="http://schemas.microsoft.com/office/powerpoint/2010/main" val="3333684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l-G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DF273B8D-5D7E-42EF-A2ED-12D4E16A6F5D}" type="datetimeFigureOut">
              <a:rPr lang="el-GR" smtClean="0"/>
              <a:t>22/2/2019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F193B88-06FC-4531-9E3D-B89C7E93B7DD}" type="slidenum">
              <a:rPr lang="el-GR" smtClean="0"/>
              <a:t>‹#›</a:t>
            </a:fld>
            <a:endParaRPr lang="el-GR"/>
          </a:p>
        </p:txBody>
      </p:sp>
    </p:spTree>
    <p:extLst>
      <p:ext uri="{BB962C8B-B14F-4D97-AF65-F5344CB8AC3E}">
        <p14:creationId xmlns:p14="http://schemas.microsoft.com/office/powerpoint/2010/main" val="4176856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DF273B8D-5D7E-42EF-A2ED-12D4E16A6F5D}" type="datetimeFigureOut">
              <a:rPr lang="el-GR" smtClean="0"/>
              <a:t>22/2/2019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F193B88-06FC-4531-9E3D-B89C7E93B7DD}" type="slidenum">
              <a:rPr lang="el-GR" smtClean="0"/>
              <a:t>‹#›</a:t>
            </a:fld>
            <a:endParaRPr lang="el-GR"/>
          </a:p>
        </p:txBody>
      </p:sp>
    </p:spTree>
    <p:extLst>
      <p:ext uri="{BB962C8B-B14F-4D97-AF65-F5344CB8AC3E}">
        <p14:creationId xmlns:p14="http://schemas.microsoft.com/office/powerpoint/2010/main" val="12963571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l-G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F273B8D-5D7E-42EF-A2ED-12D4E16A6F5D}" type="datetimeFigureOut">
              <a:rPr lang="el-GR" smtClean="0"/>
              <a:t>22/2/2019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F193B88-06FC-4531-9E3D-B89C7E93B7DD}" type="slidenum">
              <a:rPr lang="el-GR" smtClean="0"/>
              <a:t>‹#›</a:t>
            </a:fld>
            <a:endParaRPr lang="el-GR"/>
          </a:p>
        </p:txBody>
      </p:sp>
    </p:spTree>
    <p:extLst>
      <p:ext uri="{BB962C8B-B14F-4D97-AF65-F5344CB8AC3E}">
        <p14:creationId xmlns:p14="http://schemas.microsoft.com/office/powerpoint/2010/main" val="3359241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p:cNvSpPr>
            <a:spLocks noGrp="1"/>
          </p:cNvSpPr>
          <p:nvPr>
            <p:ph type="dt" sz="half" idx="10"/>
          </p:nvPr>
        </p:nvSpPr>
        <p:spPr/>
        <p:txBody>
          <a:bodyPr/>
          <a:lstStyle/>
          <a:p>
            <a:fld id="{DF273B8D-5D7E-42EF-A2ED-12D4E16A6F5D}" type="datetimeFigureOut">
              <a:rPr lang="el-GR" smtClean="0"/>
              <a:t>22/2/2019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F193B88-06FC-4531-9E3D-B89C7E93B7DD}" type="slidenum">
              <a:rPr lang="el-GR" smtClean="0"/>
              <a:t>‹#›</a:t>
            </a:fld>
            <a:endParaRPr lang="el-GR"/>
          </a:p>
        </p:txBody>
      </p:sp>
    </p:spTree>
    <p:extLst>
      <p:ext uri="{BB962C8B-B14F-4D97-AF65-F5344CB8AC3E}">
        <p14:creationId xmlns:p14="http://schemas.microsoft.com/office/powerpoint/2010/main" val="33519963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l-G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p:cNvSpPr>
            <a:spLocks noGrp="1"/>
          </p:cNvSpPr>
          <p:nvPr>
            <p:ph type="dt" sz="half" idx="10"/>
          </p:nvPr>
        </p:nvSpPr>
        <p:spPr/>
        <p:txBody>
          <a:bodyPr/>
          <a:lstStyle/>
          <a:p>
            <a:fld id="{DF273B8D-5D7E-42EF-A2ED-12D4E16A6F5D}" type="datetimeFigureOut">
              <a:rPr lang="el-GR" smtClean="0"/>
              <a:t>22/2/2019</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EF193B88-06FC-4531-9E3D-B89C7E93B7DD}" type="slidenum">
              <a:rPr lang="el-GR" smtClean="0"/>
              <a:t>‹#›</a:t>
            </a:fld>
            <a:endParaRPr lang="el-GR"/>
          </a:p>
        </p:txBody>
      </p:sp>
    </p:spTree>
    <p:extLst>
      <p:ext uri="{BB962C8B-B14F-4D97-AF65-F5344CB8AC3E}">
        <p14:creationId xmlns:p14="http://schemas.microsoft.com/office/powerpoint/2010/main" val="3308004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Date Placeholder 2"/>
          <p:cNvSpPr>
            <a:spLocks noGrp="1"/>
          </p:cNvSpPr>
          <p:nvPr>
            <p:ph type="dt" sz="half" idx="10"/>
          </p:nvPr>
        </p:nvSpPr>
        <p:spPr/>
        <p:txBody>
          <a:bodyPr/>
          <a:lstStyle/>
          <a:p>
            <a:fld id="{DF273B8D-5D7E-42EF-A2ED-12D4E16A6F5D}" type="datetimeFigureOut">
              <a:rPr lang="el-GR" smtClean="0"/>
              <a:t>22/2/2019</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EF193B88-06FC-4531-9E3D-B89C7E93B7DD}" type="slidenum">
              <a:rPr lang="el-GR" smtClean="0"/>
              <a:t>‹#›</a:t>
            </a:fld>
            <a:endParaRPr lang="el-GR"/>
          </a:p>
        </p:txBody>
      </p:sp>
    </p:spTree>
    <p:extLst>
      <p:ext uri="{BB962C8B-B14F-4D97-AF65-F5344CB8AC3E}">
        <p14:creationId xmlns:p14="http://schemas.microsoft.com/office/powerpoint/2010/main" val="1677172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273B8D-5D7E-42EF-A2ED-12D4E16A6F5D}" type="datetimeFigureOut">
              <a:rPr lang="el-GR" smtClean="0"/>
              <a:t>22/2/2019</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EF193B88-06FC-4531-9E3D-B89C7E93B7DD}" type="slidenum">
              <a:rPr lang="el-GR" smtClean="0"/>
              <a:t>‹#›</a:t>
            </a:fld>
            <a:endParaRPr lang="el-GR"/>
          </a:p>
        </p:txBody>
      </p:sp>
    </p:spTree>
    <p:extLst>
      <p:ext uri="{BB962C8B-B14F-4D97-AF65-F5344CB8AC3E}">
        <p14:creationId xmlns:p14="http://schemas.microsoft.com/office/powerpoint/2010/main" val="2557579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F273B8D-5D7E-42EF-A2ED-12D4E16A6F5D}" type="datetimeFigureOut">
              <a:rPr lang="el-GR" smtClean="0"/>
              <a:t>22/2/2019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F193B88-06FC-4531-9E3D-B89C7E93B7DD}" type="slidenum">
              <a:rPr lang="el-GR" smtClean="0"/>
              <a:t>‹#›</a:t>
            </a:fld>
            <a:endParaRPr lang="el-GR"/>
          </a:p>
        </p:txBody>
      </p:sp>
    </p:spTree>
    <p:extLst>
      <p:ext uri="{BB962C8B-B14F-4D97-AF65-F5344CB8AC3E}">
        <p14:creationId xmlns:p14="http://schemas.microsoft.com/office/powerpoint/2010/main" val="478332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F273B8D-5D7E-42EF-A2ED-12D4E16A6F5D}" type="datetimeFigureOut">
              <a:rPr lang="el-GR" smtClean="0"/>
              <a:t>22/2/2019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F193B88-06FC-4531-9E3D-B89C7E93B7DD}" type="slidenum">
              <a:rPr lang="el-GR" smtClean="0"/>
              <a:t>‹#›</a:t>
            </a:fld>
            <a:endParaRPr lang="el-GR"/>
          </a:p>
        </p:txBody>
      </p:sp>
    </p:spTree>
    <p:extLst>
      <p:ext uri="{BB962C8B-B14F-4D97-AF65-F5344CB8AC3E}">
        <p14:creationId xmlns:p14="http://schemas.microsoft.com/office/powerpoint/2010/main" val="1685214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273B8D-5D7E-42EF-A2ED-12D4E16A6F5D}" type="datetimeFigureOut">
              <a:rPr lang="el-GR" smtClean="0"/>
              <a:t>22/2/2019</a:t>
            </a:fld>
            <a:endParaRPr lang="el-G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193B88-06FC-4531-9E3D-B89C7E93B7DD}" type="slidenum">
              <a:rPr lang="el-GR" smtClean="0"/>
              <a:t>‹#›</a:t>
            </a:fld>
            <a:endParaRPr lang="el-GR"/>
          </a:p>
        </p:txBody>
      </p:sp>
    </p:spTree>
    <p:extLst>
      <p:ext uri="{BB962C8B-B14F-4D97-AF65-F5344CB8AC3E}">
        <p14:creationId xmlns:p14="http://schemas.microsoft.com/office/powerpoint/2010/main" val="821775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evsifaki@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mailto:evsifaki@gmail.co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l-GR" sz="4000" b="1" dirty="0"/>
              <a:t>Εισαγωγή στη θεωρία και την ιστορία και την κριτική προσέγγιση της λογοτεχνίας. </a:t>
            </a:r>
          </a:p>
        </p:txBody>
      </p:sp>
      <p:sp>
        <p:nvSpPr>
          <p:cNvPr id="3" name="Subtitle 2"/>
          <p:cNvSpPr>
            <a:spLocks noGrp="1"/>
          </p:cNvSpPr>
          <p:nvPr>
            <p:ph type="subTitle" idx="1"/>
          </p:nvPr>
        </p:nvSpPr>
        <p:spPr/>
        <p:txBody>
          <a:bodyPr>
            <a:normAutofit/>
          </a:bodyPr>
          <a:lstStyle/>
          <a:p>
            <a:r>
              <a:rPr lang="el-GR" dirty="0"/>
              <a:t>Διδάσκουσα: Ευγενία Σηφάκη.</a:t>
            </a:r>
          </a:p>
          <a:p>
            <a:r>
              <a:rPr lang="el-GR" dirty="0"/>
              <a:t>Γραφείο 12, ώρες συνεργασίας Δευτέρα 6-7.30 και Τρίτη 3-4.30</a:t>
            </a:r>
          </a:p>
          <a:p>
            <a:r>
              <a:rPr lang="en-US" dirty="0">
                <a:hlinkClick r:id="rId2"/>
              </a:rPr>
              <a:t>evsifaki@gmail.com</a:t>
            </a:r>
            <a:endParaRPr lang="en-US" dirty="0"/>
          </a:p>
          <a:p>
            <a:endParaRPr lang="el-GR" dirty="0"/>
          </a:p>
        </p:txBody>
      </p:sp>
    </p:spTree>
    <p:extLst>
      <p:ext uri="{BB962C8B-B14F-4D97-AF65-F5344CB8AC3E}">
        <p14:creationId xmlns:p14="http://schemas.microsoft.com/office/powerpoint/2010/main" val="1501570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Το μάθημα θα εμπεριέχει την κριτική ανάγνωση και ανάλυση λογοτεχνικών κειμένων που θα γίνεται μέσα στην τάξη, </a:t>
            </a:r>
            <a:r>
              <a:rPr lang="el-GR" dirty="0" err="1"/>
              <a:t>σεμιναριακά</a:t>
            </a:r>
            <a:r>
              <a:rPr lang="el-GR" dirty="0"/>
              <a:t> και εργαστηριακά. </a:t>
            </a:r>
          </a:p>
          <a:p>
            <a:r>
              <a:rPr lang="el-GR" dirty="0"/>
              <a:t>Τα λογοτεχνικά κείμενα θα είναι επίσης μέρος της ύλης, αλλά η ανάλυσή τους δεν θα βρίσκεται ούτε στις Σημειώσεις, ούτε αλλού. Όποιος δεν παρακολουθεί δεν θα μπορεί να ανταποκριθεί στις ερωτήσεις των εξετάσεων, στον βαθμό που αυτές αναφέρονται σε κείμενα. </a:t>
            </a:r>
          </a:p>
        </p:txBody>
      </p:sp>
    </p:spTree>
    <p:extLst>
      <p:ext uri="{BB962C8B-B14F-4D97-AF65-F5344CB8AC3E}">
        <p14:creationId xmlns:p14="http://schemas.microsoft.com/office/powerpoint/2010/main" val="39669129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lnSpcReduction="10000"/>
          </a:bodyPr>
          <a:lstStyle/>
          <a:p>
            <a:r>
              <a:rPr lang="el-GR" dirty="0"/>
              <a:t>Το 80% του βαθμού θα προέρχεται από τις γραπτές εξετάσεις στο τέλος του εξαμήνου.</a:t>
            </a:r>
          </a:p>
          <a:p>
            <a:r>
              <a:rPr lang="el-GR" dirty="0"/>
              <a:t>Το 20% από γραπτή εργασία και την προφορική της παρουσίαση στην τάξη. </a:t>
            </a:r>
          </a:p>
          <a:p>
            <a:r>
              <a:rPr lang="el-GR" dirty="0"/>
              <a:t>Δεν είναι υποχρεωτικό να εκπονήσετε την εργασία, αλλά αυτό σημαίνει ότι ο βαθμός σας δε θα μπορεί να ξεπεράσει το 8 (οκτώ).</a:t>
            </a:r>
          </a:p>
          <a:p>
            <a:r>
              <a:rPr lang="el-GR" dirty="0"/>
              <a:t>Η εργασία είναι ομαδική.</a:t>
            </a:r>
          </a:p>
          <a:p>
            <a:r>
              <a:rPr lang="el-GR" dirty="0"/>
              <a:t>Τα θέματα της εργασίας, τα κείμενα και ερωτήματα που θα πρέπει να απαντήσετε θα σας δοθούν, εκτός αν θέλετε να προτείνετε δικό σας θέμα, το οποίο θα γίνει αποδεκτό μετά από συζήτηση.</a:t>
            </a:r>
          </a:p>
        </p:txBody>
      </p:sp>
    </p:spTree>
    <p:extLst>
      <p:ext uri="{BB962C8B-B14F-4D97-AF65-F5344CB8AC3E}">
        <p14:creationId xmlns:p14="http://schemas.microsoft.com/office/powerpoint/2010/main" val="3528486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Θα χρησιμοποιώ διαφάνειες για να είναι καλύτερα οργανωμένο το μάθημα, αλλά </a:t>
            </a:r>
            <a:r>
              <a:rPr lang="el-GR" b="1" dirty="0"/>
              <a:t>δεν χρειάζεται να αντιγράφετε τις διαφάνειες</a:t>
            </a:r>
            <a:r>
              <a:rPr lang="el-GR" dirty="0"/>
              <a:t>. </a:t>
            </a:r>
          </a:p>
          <a:p>
            <a:r>
              <a:rPr lang="el-GR" b="1" dirty="0"/>
              <a:t>Καλό είναι να κρατάτε σημειώσεις κατά τη διάρκεια της κριτικής ανάλυσης των λογοτεχνικών κειμένων</a:t>
            </a:r>
            <a:r>
              <a:rPr lang="el-GR" dirty="0"/>
              <a:t>.</a:t>
            </a:r>
          </a:p>
        </p:txBody>
      </p:sp>
    </p:spTree>
    <p:extLst>
      <p:ext uri="{BB962C8B-B14F-4D97-AF65-F5344CB8AC3E}">
        <p14:creationId xmlns:p14="http://schemas.microsoft.com/office/powerpoint/2010/main" val="6347599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Τα λογοτεχνικά κείμενα είτε αναρτώνται στην </a:t>
            </a:r>
            <a:r>
              <a:rPr lang="en-US" dirty="0"/>
              <a:t>e-class </a:t>
            </a:r>
            <a:r>
              <a:rPr lang="el-GR" dirty="0"/>
              <a:t>είτε θα σας δίνω το </a:t>
            </a:r>
            <a:r>
              <a:rPr lang="en-US" dirty="0"/>
              <a:t>URL </a:t>
            </a:r>
            <a:r>
              <a:rPr lang="el-GR" dirty="0"/>
              <a:t>για να τα βρίσκετε εσείς. </a:t>
            </a:r>
          </a:p>
        </p:txBody>
      </p:sp>
    </p:spTree>
    <p:extLst>
      <p:ext uri="{BB962C8B-B14F-4D97-AF65-F5344CB8AC3E}">
        <p14:creationId xmlns:p14="http://schemas.microsoft.com/office/powerpoint/2010/main" val="4262282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Το περιεχόμενο του μαθήματος</a:t>
            </a:r>
          </a:p>
        </p:txBody>
      </p:sp>
      <p:sp>
        <p:nvSpPr>
          <p:cNvPr id="3" name="Content Placeholder 2"/>
          <p:cNvSpPr>
            <a:spLocks noGrp="1"/>
          </p:cNvSpPr>
          <p:nvPr>
            <p:ph idx="1"/>
          </p:nvPr>
        </p:nvSpPr>
        <p:spPr/>
        <p:txBody>
          <a:bodyPr>
            <a:normAutofit/>
          </a:bodyPr>
          <a:lstStyle/>
          <a:p>
            <a:pPr marL="0" indent="0">
              <a:buNone/>
            </a:pPr>
            <a:r>
              <a:rPr lang="el-GR" dirty="0"/>
              <a:t>	Τα τρία συστατικά στοιχεία του μαθήματος: </a:t>
            </a:r>
          </a:p>
          <a:p>
            <a:r>
              <a:rPr lang="el-GR" b="1" dirty="0"/>
              <a:t>Ι. </a:t>
            </a:r>
            <a:r>
              <a:rPr lang="el-GR" dirty="0"/>
              <a:t> Η ανάγνωση και μελέτη λογοτεχνικών κειμένων. </a:t>
            </a:r>
          </a:p>
          <a:p>
            <a:r>
              <a:rPr lang="el-GR" b="1" i="1" dirty="0"/>
              <a:t>Η ανάλυση και η ερμηνεία των κειμένων πρέπει να είναι εμπεριστατωμένη, αλλά υπάρχουν πάντα πολλοί τρόποι προσέγγισης και ερμηνείας των κειμένων, δεν ψάχνουμε τον ένα σωστό τρόπο. Οι προσωπικές, δικές σας απόψεις είναι ζητούμενο. </a:t>
            </a:r>
          </a:p>
          <a:p>
            <a:r>
              <a:rPr lang="el-GR" b="1" dirty="0"/>
              <a:t>ΙΙ.</a:t>
            </a:r>
            <a:r>
              <a:rPr lang="el-GR" dirty="0"/>
              <a:t> Η εξοικείωση με τα λογοτεχνικά ρεύματα του 19</a:t>
            </a:r>
            <a:r>
              <a:rPr lang="el-GR" baseline="30000" dirty="0"/>
              <a:t>ου</a:t>
            </a:r>
            <a:r>
              <a:rPr lang="el-GR" dirty="0"/>
              <a:t> και 20ού αιώνα, δηλαδή με τα ιδεολογικά και αισθητικά τους χαρακτηριστικά. </a:t>
            </a:r>
          </a:p>
          <a:p>
            <a:r>
              <a:rPr lang="el-GR" dirty="0"/>
              <a:t>ΙΙΙ. Μία πρώτη γνωριμία με τις θεωρίες λογοτεχνίας του 20</a:t>
            </a:r>
            <a:r>
              <a:rPr lang="el-GR" baseline="30000" dirty="0"/>
              <a:t>ου</a:t>
            </a:r>
            <a:r>
              <a:rPr lang="el-GR" dirty="0"/>
              <a:t> αιώνα. </a:t>
            </a:r>
          </a:p>
        </p:txBody>
      </p:sp>
    </p:spTree>
    <p:extLst>
      <p:ext uri="{BB962C8B-B14F-4D97-AF65-F5344CB8AC3E}">
        <p14:creationId xmlns:p14="http://schemas.microsoft.com/office/powerpoint/2010/main" val="2641421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a:bodyPr>
          <a:lstStyle/>
          <a:p>
            <a:r>
              <a:rPr lang="el-GR" dirty="0"/>
              <a:t>Το μάθημα είναι </a:t>
            </a:r>
            <a:r>
              <a:rPr lang="en-US" b="1" dirty="0"/>
              <a:t>Y</a:t>
            </a:r>
            <a:r>
              <a:rPr lang="el-GR" b="1" dirty="0" err="1"/>
              <a:t>ποχρεωτικό</a:t>
            </a:r>
            <a:r>
              <a:rPr lang="el-GR" dirty="0"/>
              <a:t>. Τί σημαίνει αυτό;</a:t>
            </a:r>
          </a:p>
          <a:p>
            <a:r>
              <a:rPr lang="el-GR" dirty="0" err="1"/>
              <a:t>Βαρύνεται</a:t>
            </a:r>
            <a:r>
              <a:rPr lang="el-GR" dirty="0"/>
              <a:t> με 6 πιστωτικές μονάδες. Τί σημαίνει αυτό; </a:t>
            </a:r>
          </a:p>
          <a:p>
            <a:endParaRPr lang="el-GR" dirty="0"/>
          </a:p>
        </p:txBody>
      </p:sp>
    </p:spTree>
    <p:extLst>
      <p:ext uri="{BB962C8B-B14F-4D97-AF65-F5344CB8AC3E}">
        <p14:creationId xmlns:p14="http://schemas.microsoft.com/office/powerpoint/2010/main" val="3218902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2EF18-6CD1-4EB0-BA50-DE59D127CA8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6AB768D-DB18-4866-87BD-373D297E5059}"/>
              </a:ext>
            </a:extLst>
          </p:cNvPr>
          <p:cNvSpPr>
            <a:spLocks noGrp="1"/>
          </p:cNvSpPr>
          <p:nvPr>
            <p:ph idx="1"/>
          </p:nvPr>
        </p:nvSpPr>
        <p:spPr/>
        <p:txBody>
          <a:bodyPr/>
          <a:lstStyle/>
          <a:p>
            <a:r>
              <a:rPr lang="el-GR" dirty="0"/>
              <a:t>Το μάθημα υποστηρίζεται ηλεκτρονικά, από την πλατφόρμα του e-</a:t>
            </a:r>
            <a:r>
              <a:rPr lang="el-GR" dirty="0" err="1"/>
              <a:t>class</a:t>
            </a:r>
            <a:r>
              <a:rPr lang="el-GR" dirty="0"/>
              <a:t>. </a:t>
            </a:r>
          </a:p>
          <a:p>
            <a:r>
              <a:rPr lang="el-GR" dirty="0"/>
              <a:t>Στα «Έγγραφα» θα βρείτε την ύλη, και γενικό υλικό του μαθήματος, τις Σημειώσεις τις διδάσκουσας, τις Οδηγίες για την εκπόνηση πανεπιστημιακής εργασίας, κ.ά. </a:t>
            </a:r>
          </a:p>
          <a:p>
            <a:r>
              <a:rPr lang="el-GR" dirty="0"/>
              <a:t>Επίσης, θα ανεβαίνουν εδώ οι ανακοινώσεις που αφορούν το μάθημα.</a:t>
            </a:r>
          </a:p>
          <a:p>
            <a:r>
              <a:rPr lang="el-GR" dirty="0"/>
              <a:t>Εφ’ όσον κάνετε εγγραφή θα λαμβάνετε αυτές τις ανακοινώσεις και στο </a:t>
            </a:r>
            <a:r>
              <a:rPr lang="el-GR" dirty="0" err="1"/>
              <a:t>μαίηλ</a:t>
            </a:r>
            <a:r>
              <a:rPr lang="el-GR" dirty="0"/>
              <a:t> σας.</a:t>
            </a:r>
          </a:p>
          <a:p>
            <a:endParaRPr lang="en-US" dirty="0"/>
          </a:p>
        </p:txBody>
      </p:sp>
    </p:spTree>
    <p:extLst>
      <p:ext uri="{BB962C8B-B14F-4D97-AF65-F5344CB8AC3E}">
        <p14:creationId xmlns:p14="http://schemas.microsoft.com/office/powerpoint/2010/main" val="3463157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ACAF7-8C9F-4C67-8CF5-AA505787D13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EE42E5A-7700-43BB-B2D8-C218B993E576}"/>
              </a:ext>
            </a:extLst>
          </p:cNvPr>
          <p:cNvSpPr>
            <a:spLocks noGrp="1"/>
          </p:cNvSpPr>
          <p:nvPr>
            <p:ph idx="1"/>
          </p:nvPr>
        </p:nvSpPr>
        <p:spPr/>
        <p:txBody>
          <a:bodyPr/>
          <a:lstStyle/>
          <a:p>
            <a:r>
              <a:rPr lang="el-GR" dirty="0"/>
              <a:t>Το μάθημα είναι τρίωρο, δηλαδή αποτελείται από τρία </a:t>
            </a:r>
            <a:r>
              <a:rPr lang="el-GR" dirty="0" err="1"/>
              <a:t>σαρανταπεντάλεπτα</a:t>
            </a:r>
            <a:r>
              <a:rPr lang="el-GR" dirty="0"/>
              <a:t>.</a:t>
            </a:r>
          </a:p>
          <a:p>
            <a:r>
              <a:rPr lang="el-GR" b="1" dirty="0"/>
              <a:t>Θα είναι χωρισμένο σε δύο μέρη: θεωρία: 12-1.20, μελέτη λογοτεχνικού κειμένου: 1.40-3</a:t>
            </a:r>
          </a:p>
          <a:p>
            <a:endParaRPr lang="en-US" dirty="0"/>
          </a:p>
        </p:txBody>
      </p:sp>
    </p:spTree>
    <p:extLst>
      <p:ext uri="{BB962C8B-B14F-4D97-AF65-F5344CB8AC3E}">
        <p14:creationId xmlns:p14="http://schemas.microsoft.com/office/powerpoint/2010/main" val="708744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a:bodyPr>
          <a:lstStyle/>
          <a:p>
            <a:r>
              <a:rPr lang="el-GR" dirty="0"/>
              <a:t>Μπορείτε να μου στέλνετε </a:t>
            </a:r>
            <a:r>
              <a:rPr lang="el-GR" dirty="0" err="1"/>
              <a:t>μαίηλ</a:t>
            </a:r>
            <a:r>
              <a:rPr lang="el-GR" dirty="0"/>
              <a:t> με απορίες και ερωτήματα, στο </a:t>
            </a:r>
            <a:r>
              <a:rPr lang="en-US" dirty="0">
                <a:hlinkClick r:id="rId2"/>
              </a:rPr>
              <a:t>evsifaki@gmail.com</a:t>
            </a:r>
            <a:r>
              <a:rPr lang="en-US" dirty="0"/>
              <a:t>. </a:t>
            </a:r>
            <a:endParaRPr lang="el-GR" dirty="0"/>
          </a:p>
          <a:p>
            <a:r>
              <a:rPr lang="el-GR" dirty="0"/>
              <a:t>Θα σας απαντάω πάντα. </a:t>
            </a:r>
          </a:p>
          <a:p>
            <a:r>
              <a:rPr lang="el-GR" dirty="0"/>
              <a:t>Αλλά, προσοχή: το </a:t>
            </a:r>
            <a:r>
              <a:rPr lang="el-GR" dirty="0" err="1"/>
              <a:t>μαίηλ</a:t>
            </a:r>
            <a:r>
              <a:rPr lang="el-GR" dirty="0"/>
              <a:t> σας πρέπει να έχει πάντα </a:t>
            </a:r>
            <a:r>
              <a:rPr lang="el-GR" b="1" dirty="0"/>
              <a:t>θέμα</a:t>
            </a:r>
            <a:r>
              <a:rPr lang="el-GR" dirty="0"/>
              <a:t>, να εξηγείτε ποιος/ποια είστε, </a:t>
            </a:r>
            <a:r>
              <a:rPr lang="el-GR" b="1" dirty="0"/>
              <a:t>το μάθημα που παρακολουθείτε</a:t>
            </a:r>
            <a:r>
              <a:rPr lang="el-GR" dirty="0"/>
              <a:t> κ.λπ. και </a:t>
            </a:r>
            <a:r>
              <a:rPr lang="el-GR" b="1" dirty="0"/>
              <a:t>να υπογράφετε το </a:t>
            </a:r>
            <a:r>
              <a:rPr lang="el-GR" b="1" dirty="0" err="1"/>
              <a:t>μαίηλ</a:t>
            </a:r>
            <a:r>
              <a:rPr lang="el-GR" dirty="0"/>
              <a:t>.</a:t>
            </a:r>
            <a:endParaRPr lang="en-US" dirty="0"/>
          </a:p>
          <a:p>
            <a:r>
              <a:rPr lang="el-GR" dirty="0"/>
              <a:t>Ωστόσο, πρώτα θα πρέπει να επισκέπτεστε την η-πλατφόρμα του </a:t>
            </a:r>
            <a:r>
              <a:rPr lang="en-US" dirty="0"/>
              <a:t>e-class, </a:t>
            </a:r>
            <a:r>
              <a:rPr lang="el-GR" dirty="0"/>
              <a:t>και αν οι απορίες σας δεν λύνονται εκεί, τότε να μου στέλνετε </a:t>
            </a:r>
            <a:r>
              <a:rPr lang="el-GR" dirty="0" err="1"/>
              <a:t>μαίηλ</a:t>
            </a:r>
            <a:r>
              <a:rPr lang="el-GR" dirty="0"/>
              <a:t>. </a:t>
            </a:r>
          </a:p>
          <a:p>
            <a:r>
              <a:rPr lang="el-GR" dirty="0"/>
              <a:t>Δεν επιτρέπετε να φτάσει το τέλος του εξαμήνου και να μην γνωρίζετε ποια είναι η ύλη του μαθήματος και οι απαιτήσεις του.</a:t>
            </a:r>
          </a:p>
        </p:txBody>
      </p:sp>
    </p:spTree>
    <p:extLst>
      <p:ext uri="{BB962C8B-B14F-4D97-AF65-F5344CB8AC3E}">
        <p14:creationId xmlns:p14="http://schemas.microsoft.com/office/powerpoint/2010/main" val="41261655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a:bodyPr>
          <a:lstStyle/>
          <a:p>
            <a:r>
              <a:rPr lang="el-GR" dirty="0"/>
              <a:t>Δεν απαιτώ καμία προηγούμενη γνώση, ξεκινάμε από το μηδέν, σα να μη διδαχθήκατε ποτέ λογοτεχνία.</a:t>
            </a:r>
          </a:p>
          <a:p>
            <a:r>
              <a:rPr lang="el-GR" dirty="0"/>
              <a:t>Περιμένω </a:t>
            </a:r>
            <a:r>
              <a:rPr lang="el-GR" b="1" dirty="0"/>
              <a:t>ερωτήσεις και απορίες </a:t>
            </a:r>
            <a:r>
              <a:rPr lang="el-GR" dirty="0"/>
              <a:t>για όλα. Θέλω να σας ακούω να εκφράζεστε μέσα στο μάθημα. </a:t>
            </a:r>
          </a:p>
          <a:p>
            <a:r>
              <a:rPr lang="el-GR" dirty="0"/>
              <a:t>Δεν πρέπει καμία και κανείς να φεύγει από την αίθουσα με απορίες. </a:t>
            </a:r>
          </a:p>
          <a:p>
            <a:r>
              <a:rPr lang="el-GR" dirty="0"/>
              <a:t>Το μάθημα περιλαμβάνει και κάποιες δύσκολες έννοιες: μην αφήνετε να μαζεύονται οι απορίες. </a:t>
            </a:r>
          </a:p>
          <a:p>
            <a:r>
              <a:rPr lang="el-GR" dirty="0"/>
              <a:t>Η συμμετοχή σας στο μάθημα είναι πολύ σημαντική.</a:t>
            </a:r>
          </a:p>
        </p:txBody>
      </p:sp>
    </p:spTree>
    <p:extLst>
      <p:ext uri="{BB962C8B-B14F-4D97-AF65-F5344CB8AC3E}">
        <p14:creationId xmlns:p14="http://schemas.microsoft.com/office/powerpoint/2010/main" val="1160916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01185-FDE2-437E-8ED4-1B1BDDB6C07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9F877B4-66C6-49ED-82B9-084617A490CC}"/>
              </a:ext>
            </a:extLst>
          </p:cNvPr>
          <p:cNvSpPr>
            <a:spLocks noGrp="1"/>
          </p:cNvSpPr>
          <p:nvPr>
            <p:ph idx="1"/>
          </p:nvPr>
        </p:nvSpPr>
        <p:spPr/>
        <p:txBody>
          <a:bodyPr/>
          <a:lstStyle/>
          <a:p>
            <a:r>
              <a:rPr lang="el-GR" dirty="0"/>
              <a:t>Θεωρώ δεδομένο και αυτονόητο ότι στα καθήκοντα και τις υποχρεώσεις των φοιτητών συμπεριλαμβάνονται:</a:t>
            </a:r>
          </a:p>
          <a:p>
            <a:r>
              <a:rPr lang="el-GR" dirty="0"/>
              <a:t>Η </a:t>
            </a:r>
            <a:r>
              <a:rPr lang="el-GR" b="1" dirty="0"/>
              <a:t>ευθύνη</a:t>
            </a:r>
            <a:r>
              <a:rPr lang="el-GR" dirty="0"/>
              <a:t> για την κατανόηση των απαιτήσεων και της ύλης του μαθήματος αλλά και η περαιτέρω διερεύνηση του αντικειμένου. Συμπεριλαμβάνεται και η </a:t>
            </a:r>
            <a:r>
              <a:rPr lang="el-GR" b="1" dirty="0"/>
              <a:t>ευθύνη για τη διατύπωση ερωτημάτων και αποριών </a:t>
            </a:r>
            <a:r>
              <a:rPr lang="el-GR" dirty="0"/>
              <a:t>στις διδάσκουσες, κατά την ώρα του μαθήματος, κατά τις ώρες συνεργασίας, ή ηλεκτρονικά.</a:t>
            </a:r>
          </a:p>
          <a:p>
            <a:r>
              <a:rPr lang="el-GR" dirty="0"/>
              <a:t>Η επιμελής και συστηματική </a:t>
            </a:r>
            <a:r>
              <a:rPr lang="el-GR" b="1" dirty="0"/>
              <a:t>μελέτη</a:t>
            </a:r>
            <a:r>
              <a:rPr lang="el-GR" dirty="0"/>
              <a:t> του αντικειμένου.</a:t>
            </a:r>
          </a:p>
          <a:p>
            <a:r>
              <a:rPr lang="el-GR" dirty="0"/>
              <a:t>Η υπεύθυνη και παραγωγική συμμετοχή στο μάθημα που συμπεριλαμβάνει το να κρατάτε συνοπτικές σημειώσεις.</a:t>
            </a:r>
            <a:endParaRPr lang="en-US" dirty="0"/>
          </a:p>
        </p:txBody>
      </p:sp>
    </p:spTree>
    <p:extLst>
      <p:ext uri="{BB962C8B-B14F-4D97-AF65-F5344CB8AC3E}">
        <p14:creationId xmlns:p14="http://schemas.microsoft.com/office/powerpoint/2010/main" val="31060079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a:bodyPr>
          <a:lstStyle/>
          <a:p>
            <a:r>
              <a:rPr lang="el-GR" dirty="0"/>
              <a:t> Ήδη πιστεύω ότι έχει γίνει σαφές ότι περιμένω να παρακολουθείτε το μάθημα. </a:t>
            </a:r>
          </a:p>
          <a:p>
            <a:r>
              <a:rPr lang="el-GR" dirty="0"/>
              <a:t>Ωστόσο, έχετε δικαίωμα να δώσετε εξετάσεις ακόμα και αν δεν παρακολουθείτε. </a:t>
            </a:r>
          </a:p>
          <a:p>
            <a:r>
              <a:rPr lang="el-GR" dirty="0"/>
              <a:t>Αν παρακολουθείτε, θα πρέπει να συμμετέχετε στο μάθημα, και </a:t>
            </a:r>
            <a:r>
              <a:rPr lang="el-GR" b="1" dirty="0"/>
              <a:t>να έχετε κλειστά τα κινητά σας</a:t>
            </a:r>
            <a:r>
              <a:rPr lang="el-GR" dirty="0"/>
              <a:t>.</a:t>
            </a:r>
          </a:p>
        </p:txBody>
      </p:sp>
    </p:spTree>
    <p:extLst>
      <p:ext uri="{BB962C8B-B14F-4D97-AF65-F5344CB8AC3E}">
        <p14:creationId xmlns:p14="http://schemas.microsoft.com/office/powerpoint/2010/main" val="681914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95F64-7A6A-4CF9-A9AF-29E19BEC456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4B82E6A-BC3F-4B91-B013-AA85AB2E6411}"/>
              </a:ext>
            </a:extLst>
          </p:cNvPr>
          <p:cNvSpPr>
            <a:spLocks noGrp="1"/>
          </p:cNvSpPr>
          <p:nvPr>
            <p:ph idx="1"/>
          </p:nvPr>
        </p:nvSpPr>
        <p:spPr/>
        <p:txBody>
          <a:bodyPr/>
          <a:lstStyle/>
          <a:p>
            <a:r>
              <a:rPr lang="el-GR" dirty="0"/>
              <a:t>Το ερώτημα λοιπόν είναι: μπορείτε να περάσετε το μάθημα χωρίς παρακολούθηση;</a:t>
            </a:r>
          </a:p>
          <a:p>
            <a:r>
              <a:rPr lang="el-GR" dirty="0"/>
              <a:t>Η απάντηση είναι πως ναι. Θα είναι βέβαια πιο δύσκολο, αλλά όχι αδύνατο να επιτύχετε υψηλή βαθμολογία. </a:t>
            </a:r>
          </a:p>
          <a:p>
            <a:r>
              <a:rPr lang="el-GR" dirty="0"/>
              <a:t>Οι έννοιες της θεωρίας είναι δύσκολες και δε θα μπορέσετε να τις κατανοήσετε μόνο διαβάζοντας τα συγγράμματα.</a:t>
            </a:r>
            <a:endParaRPr lang="en-US" dirty="0"/>
          </a:p>
        </p:txBody>
      </p:sp>
    </p:spTree>
    <p:extLst>
      <p:ext uri="{BB962C8B-B14F-4D97-AF65-F5344CB8AC3E}">
        <p14:creationId xmlns:p14="http://schemas.microsoft.com/office/powerpoint/2010/main" val="19116426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649</TotalTime>
  <Words>728</Words>
  <Application>Microsoft Office PowerPoint</Application>
  <PresentationFormat>Widescreen</PresentationFormat>
  <Paragraphs>48</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Εισαγωγή στη θεωρία και την ιστορία και την κριτική προσέγγιση της λογοτεχνίας.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Το περιεχόμενο του μαθήματος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στη θεωρία λογοτεχνίας και εισαγωγή στη λογοτεχνία και τη λογοτεχνική κριτική. Θα διαβάζουμε λογοτεχνικά κείμενα και θα τα προσεγγίσουμε με διαφορετικούς τρόπους, εφαρμόζοντας διαφορετικές θεωρίες κάθε φορά.</dc:title>
  <dc:creator>masteruser</dc:creator>
  <cp:lastModifiedBy>user</cp:lastModifiedBy>
  <cp:revision>41</cp:revision>
  <dcterms:created xsi:type="dcterms:W3CDTF">2016-09-17T16:45:01Z</dcterms:created>
  <dcterms:modified xsi:type="dcterms:W3CDTF">2019-02-22T08:54:05Z</dcterms:modified>
</cp:coreProperties>
</file>