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86" r:id="rId31"/>
  </p:sldIdLst>
  <p:sldSz cx="12192000" cy="6858000"/>
  <p:notesSz cx="6858000" cy="9144000"/>
  <p:defaultTextStyle>
    <a:defPPr>
      <a:defRPr lang="el-G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Διαφάνεια τίτλο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Υπότιτλος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l-GR" smtClean="0"/>
              <a:t>Στυλ κύριου υπότιτλου</a:t>
            </a:r>
            <a:endParaRPr lang="el-GR"/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3E2E6-7166-4507-A101-F50F40300360}" type="datetimeFigureOut">
              <a:rPr lang="el-GR" smtClean="0"/>
              <a:t>17/12/2018</a:t>
            </a:fld>
            <a:endParaRPr lang="el-GR"/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70B515-FD3C-4467-A16D-B446C65F549D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0157140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Τίτλος και Κατακόρυφο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Θέση κατακόρυφου κειμένου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3E2E6-7166-4507-A101-F50F40300360}" type="datetimeFigureOut">
              <a:rPr lang="el-GR" smtClean="0"/>
              <a:t>17/12/2018</a:t>
            </a:fld>
            <a:endParaRPr lang="el-GR"/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70B515-FD3C-4467-A16D-B446C65F549D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0714015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Κατακόρυφος τίτλος και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Κατακόρυφος τίτλος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Θέση κατακόρυφου κειμένου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3E2E6-7166-4507-A101-F50F40300360}" type="datetimeFigureOut">
              <a:rPr lang="el-GR" smtClean="0"/>
              <a:t>17/12/2018</a:t>
            </a:fld>
            <a:endParaRPr lang="el-GR"/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70B515-FD3C-4467-A16D-B446C65F549D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6013749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Τίτλος και περιεχό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3E2E6-7166-4507-A101-F50F40300360}" type="datetimeFigureOut">
              <a:rPr lang="el-GR" smtClean="0"/>
              <a:t>17/12/2018</a:t>
            </a:fld>
            <a:endParaRPr lang="el-GR"/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70B515-FD3C-4467-A16D-B446C65F549D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0952803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Κεφαλίδα ενότητα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Θέση κειμένου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3E2E6-7166-4507-A101-F50F40300360}" type="datetimeFigureOut">
              <a:rPr lang="el-GR" smtClean="0"/>
              <a:t>17/12/2018</a:t>
            </a:fld>
            <a:endParaRPr lang="el-GR"/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70B515-FD3C-4467-A16D-B446C65F549D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7221004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Δύο περιεχόμεν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Θέση περιεχομένου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Θέση περιεχομένου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5" name="Θέση ημερομηνίας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3E2E6-7166-4507-A101-F50F40300360}" type="datetimeFigureOut">
              <a:rPr lang="el-GR" smtClean="0"/>
              <a:t>17/12/2018</a:t>
            </a:fld>
            <a:endParaRPr lang="el-GR"/>
          </a:p>
        </p:txBody>
      </p:sp>
      <p:sp>
        <p:nvSpPr>
          <p:cNvPr id="6" name="Θέση υποσέλιδου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Θέση αριθμού διαφάνειας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70B515-FD3C-4467-A16D-B446C65F549D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6640997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Σύγκρισ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Θέση κειμένου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</p:txBody>
      </p:sp>
      <p:sp>
        <p:nvSpPr>
          <p:cNvPr id="4" name="Θέση περιεχομένου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5" name="Θέση κειμένου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</p:txBody>
      </p:sp>
      <p:sp>
        <p:nvSpPr>
          <p:cNvPr id="6" name="Θέση περιεχομένου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7" name="Θέση ημερομηνίας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3E2E6-7166-4507-A101-F50F40300360}" type="datetimeFigureOut">
              <a:rPr lang="el-GR" smtClean="0"/>
              <a:t>17/12/2018</a:t>
            </a:fld>
            <a:endParaRPr lang="el-GR"/>
          </a:p>
        </p:txBody>
      </p:sp>
      <p:sp>
        <p:nvSpPr>
          <p:cNvPr id="8" name="Θέση υποσέλιδου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9" name="Θέση αριθμού διαφάνειας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70B515-FD3C-4467-A16D-B446C65F549D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7728067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Μόνο τίτλ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Θέση ημερομηνίας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3E2E6-7166-4507-A101-F50F40300360}" type="datetimeFigureOut">
              <a:rPr lang="el-GR" smtClean="0"/>
              <a:t>17/12/2018</a:t>
            </a:fld>
            <a:endParaRPr lang="el-GR"/>
          </a:p>
        </p:txBody>
      </p:sp>
      <p:sp>
        <p:nvSpPr>
          <p:cNvPr id="4" name="Θέση υποσέλιδου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Θέση αριθμού διαφάνειας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70B515-FD3C-4467-A16D-B446C65F549D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3084670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Κεν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ημερομηνίας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3E2E6-7166-4507-A101-F50F40300360}" type="datetimeFigureOut">
              <a:rPr lang="el-GR" smtClean="0"/>
              <a:t>17/12/2018</a:t>
            </a:fld>
            <a:endParaRPr lang="el-GR"/>
          </a:p>
        </p:txBody>
      </p:sp>
      <p:sp>
        <p:nvSpPr>
          <p:cNvPr id="3" name="Θέση υποσέλιδου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70B515-FD3C-4467-A16D-B446C65F549D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7033881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Περιεχόμενο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Θέση κειμένου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</p:txBody>
      </p:sp>
      <p:sp>
        <p:nvSpPr>
          <p:cNvPr id="5" name="Θέση ημερομηνίας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3E2E6-7166-4507-A101-F50F40300360}" type="datetimeFigureOut">
              <a:rPr lang="el-GR" smtClean="0"/>
              <a:t>17/12/2018</a:t>
            </a:fld>
            <a:endParaRPr lang="el-GR"/>
          </a:p>
        </p:txBody>
      </p:sp>
      <p:sp>
        <p:nvSpPr>
          <p:cNvPr id="6" name="Θέση υποσέλιδου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Θέση αριθμού διαφάνειας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70B515-FD3C-4467-A16D-B446C65F549D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2525554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Εικόνα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Θέση εικόνας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l-GR"/>
          </a:p>
        </p:txBody>
      </p:sp>
      <p:sp>
        <p:nvSpPr>
          <p:cNvPr id="4" name="Θέση κειμένου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</p:txBody>
      </p:sp>
      <p:sp>
        <p:nvSpPr>
          <p:cNvPr id="5" name="Θέση ημερομηνίας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3E2E6-7166-4507-A101-F50F40300360}" type="datetimeFigureOut">
              <a:rPr lang="el-GR" smtClean="0"/>
              <a:t>17/12/2018</a:t>
            </a:fld>
            <a:endParaRPr lang="el-GR"/>
          </a:p>
        </p:txBody>
      </p:sp>
      <p:sp>
        <p:nvSpPr>
          <p:cNvPr id="6" name="Θέση υποσέλιδου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Θέση αριθμού διαφάνειας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70B515-FD3C-4467-A16D-B446C65F549D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292898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τίτλου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Θέση κειμένου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83E2E6-7166-4507-A101-F50F40300360}" type="datetimeFigureOut">
              <a:rPr lang="el-GR" smtClean="0"/>
              <a:t>17/12/2018</a:t>
            </a:fld>
            <a:endParaRPr lang="el-GR"/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l-GR"/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70B515-FD3C-4467-A16D-B446C65F549D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2834073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6.emf"/><Relationship Id="rId4" Type="http://schemas.openxmlformats.org/officeDocument/2006/relationships/image" Target="../media/image15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9.emf"/><Relationship Id="rId5" Type="http://schemas.openxmlformats.org/officeDocument/2006/relationships/image" Target="../media/image18.emf"/><Relationship Id="rId4" Type="http://schemas.openxmlformats.org/officeDocument/2006/relationships/image" Target="../media/image1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2.emf"/><Relationship Id="rId5" Type="http://schemas.openxmlformats.org/officeDocument/2006/relationships/image" Target="../media/image21.emf"/><Relationship Id="rId4" Type="http://schemas.openxmlformats.org/officeDocument/2006/relationships/image" Target="../media/image20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4.emf"/><Relationship Id="rId5" Type="http://schemas.openxmlformats.org/officeDocument/2006/relationships/image" Target="../media/image23.emf"/><Relationship Id="rId4" Type="http://schemas.openxmlformats.org/officeDocument/2006/relationships/image" Target="../media/image21.e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5.emf"/><Relationship Id="rId4" Type="http://schemas.openxmlformats.org/officeDocument/2006/relationships/image" Target="../media/image21.e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7.emf"/><Relationship Id="rId4" Type="http://schemas.openxmlformats.org/officeDocument/2006/relationships/image" Target="../media/image26.e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9.emf"/><Relationship Id="rId4" Type="http://schemas.openxmlformats.org/officeDocument/2006/relationships/image" Target="../media/image28.e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1.emf"/><Relationship Id="rId4" Type="http://schemas.openxmlformats.org/officeDocument/2006/relationships/image" Target="../media/image30.e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3.emf"/><Relationship Id="rId4" Type="http://schemas.openxmlformats.org/officeDocument/2006/relationships/image" Target="../media/image32.e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5.emf"/><Relationship Id="rId4" Type="http://schemas.openxmlformats.org/officeDocument/2006/relationships/image" Target="../media/image34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8.emf"/><Relationship Id="rId5" Type="http://schemas.openxmlformats.org/officeDocument/2006/relationships/image" Target="../media/image37.emf"/><Relationship Id="rId4" Type="http://schemas.openxmlformats.org/officeDocument/2006/relationships/image" Target="../media/image36.e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0.emf"/><Relationship Id="rId4" Type="http://schemas.openxmlformats.org/officeDocument/2006/relationships/image" Target="../media/image39.em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1.em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2.em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3.em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5.emf"/><Relationship Id="rId4" Type="http://schemas.openxmlformats.org/officeDocument/2006/relationships/image" Target="../media/image44.emf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7.emf"/><Relationship Id="rId4" Type="http://schemas.openxmlformats.org/officeDocument/2006/relationships/image" Target="../media/image46.emf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9.emf"/><Relationship Id="rId5" Type="http://schemas.openxmlformats.org/officeDocument/2006/relationships/image" Target="../media/image48.emf"/><Relationship Id="rId4" Type="http://schemas.openxmlformats.org/officeDocument/2006/relationships/image" Target="../media/image46.emf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e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1.emf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e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emf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e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5.emf"/><Relationship Id="rId4" Type="http://schemas.openxmlformats.org/officeDocument/2006/relationships/image" Target="../media/image54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duotone>
              <a:prstClr val="black"/>
              <a:schemeClr val="accent4">
                <a:tint val="45000"/>
                <a:satMod val="400000"/>
              </a:schemeClr>
            </a:duotone>
          </a:blip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l-GR" dirty="0" smtClean="0"/>
              <a:t>ΠΡΟΓΡΑΜΜΑΤΙΣΜΟ</a:t>
            </a:r>
            <a:r>
              <a:rPr lang="el-GR" dirty="0"/>
              <a:t>Σ</a:t>
            </a:r>
            <a:r>
              <a:rPr lang="el-GR" dirty="0" smtClean="0"/>
              <a:t> </a:t>
            </a:r>
            <a:r>
              <a:rPr lang="el-GR" dirty="0"/>
              <a:t>ΗΛΕΚΤΡΟΝΙΚΩΝ </a:t>
            </a:r>
            <a:r>
              <a:rPr lang="el-GR" dirty="0" smtClean="0"/>
              <a:t>ΥΠΟΛΟΓΙΣΤΩΝ</a:t>
            </a:r>
            <a:br>
              <a:rPr lang="el-GR" dirty="0" smtClean="0"/>
            </a:br>
            <a:r>
              <a:rPr lang="el-GR" dirty="0" smtClean="0"/>
              <a:t>(</a:t>
            </a:r>
            <a:r>
              <a:rPr lang="en-US" dirty="0" smtClean="0"/>
              <a:t>MATLAB)</a:t>
            </a:r>
            <a:r>
              <a:rPr lang="el-GR" dirty="0" smtClean="0"/>
              <a:t> </a:t>
            </a:r>
            <a:endParaRPr lang="el-GR" dirty="0"/>
          </a:p>
        </p:txBody>
      </p:sp>
      <p:sp>
        <p:nvSpPr>
          <p:cNvPr id="3" name="Υπότιτλος 2"/>
          <p:cNvSpPr>
            <a:spLocks noGrp="1"/>
          </p:cNvSpPr>
          <p:nvPr>
            <p:ph type="subTitle" idx="1"/>
          </p:nvPr>
        </p:nvSpPr>
        <p:spPr>
          <a:xfrm>
            <a:off x="1524000" y="4080340"/>
            <a:ext cx="9144000" cy="1655762"/>
          </a:xfrm>
        </p:spPr>
        <p:txBody>
          <a:bodyPr>
            <a:normAutofit fontScale="92500" lnSpcReduction="20000"/>
          </a:bodyPr>
          <a:lstStyle/>
          <a:p>
            <a:r>
              <a:rPr lang="en-US" sz="3000" dirty="0" smtClean="0"/>
              <a:t>1</a:t>
            </a:r>
            <a:r>
              <a:rPr lang="el-GR" sz="3000" baseline="30000" dirty="0" smtClean="0"/>
              <a:t>ο</a:t>
            </a:r>
            <a:r>
              <a:rPr lang="el-GR" sz="3000" dirty="0" smtClean="0"/>
              <a:t> Εξάμηνο </a:t>
            </a:r>
          </a:p>
          <a:p>
            <a:r>
              <a:rPr lang="el-GR" sz="3000" dirty="0" smtClean="0"/>
              <a:t>Τμήμα Πολιτικών Μηχανικών</a:t>
            </a:r>
          </a:p>
          <a:p>
            <a:endParaRPr lang="el-GR" dirty="0"/>
          </a:p>
          <a:p>
            <a:r>
              <a:rPr lang="el-GR" sz="3200" dirty="0" err="1" smtClean="0"/>
              <a:t>Δρ</a:t>
            </a:r>
            <a:r>
              <a:rPr lang="el-GR" sz="3200" dirty="0" smtClean="0"/>
              <a:t> Αθανάσιος Φράγκου</a:t>
            </a:r>
            <a:endParaRPr lang="el-GR" sz="3200" dirty="0"/>
          </a:p>
        </p:txBody>
      </p:sp>
    </p:spTree>
    <p:extLst>
      <p:ext uri="{BB962C8B-B14F-4D97-AF65-F5344CB8AC3E}">
        <p14:creationId xmlns:p14="http://schemas.microsoft.com/office/powerpoint/2010/main" val="3206584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duotone>
              <a:prstClr val="black"/>
              <a:schemeClr val="accent4">
                <a:tint val="45000"/>
                <a:satMod val="400000"/>
              </a:schemeClr>
            </a:duotone>
          </a:blip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Τίτλος 1"/>
              <p:cNvSpPr>
                <a:spLocks noGrp="1"/>
              </p:cNvSpPr>
              <p:nvPr>
                <p:ph type="ctrTitle"/>
              </p:nvPr>
            </p:nvSpPr>
            <p:spPr>
              <a:xfrm>
                <a:off x="422031" y="253218"/>
                <a:ext cx="10986868" cy="829994"/>
              </a:xfrm>
            </p:spPr>
            <p:txBody>
              <a:bodyPr>
                <a:normAutofit/>
              </a:bodyPr>
              <a:lstStyle/>
              <a:p>
                <a:r>
                  <a:rPr lang="el-GR" sz="5000" dirty="0" smtClean="0"/>
                  <a:t>Διανύσματα </a:t>
                </a:r>
                <a:r>
                  <a:rPr lang="el-GR" sz="5000" dirty="0"/>
                  <a:t>(Πίνακας μορφής </a:t>
                </a:r>
                <a14:m>
                  <m:oMath xmlns:m="http://schemas.openxmlformats.org/officeDocument/2006/math">
                    <m:r>
                      <a:rPr lang="el-GR" sz="5000" i="1">
                        <a:latin typeface="Cambria Math" panose="02040503050406030204" pitchFamily="18" charset="0"/>
                      </a:rPr>
                      <m:t>1×</m:t>
                    </m:r>
                    <m:r>
                      <a:rPr lang="el-GR" sz="5000" i="1">
                        <a:latin typeface="Cambria Math" panose="02040503050406030204" pitchFamily="18" charset="0"/>
                      </a:rPr>
                      <m:t>𝑛</m:t>
                    </m:r>
                  </m:oMath>
                </a14:m>
                <a:r>
                  <a:rPr lang="el-GR" sz="5000" dirty="0"/>
                  <a:t>)</a:t>
                </a:r>
              </a:p>
            </p:txBody>
          </p:sp>
        </mc:Choice>
        <mc:Fallback xmlns="">
          <p:sp>
            <p:nvSpPr>
              <p:cNvPr id="2" name="Τίτλος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ctrTitle"/>
              </p:nvPr>
            </p:nvSpPr>
            <p:spPr>
              <a:xfrm>
                <a:off x="422031" y="253218"/>
                <a:ext cx="10986868" cy="829994"/>
              </a:xfrm>
              <a:blipFill rotWithShape="0">
                <a:blip r:embed="rId3"/>
                <a:stretch>
                  <a:fillRect t="-20588" b="-41176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Τίτλος 1"/>
          <p:cNvSpPr txBox="1">
            <a:spLocks/>
          </p:cNvSpPr>
          <p:nvPr/>
        </p:nvSpPr>
        <p:spPr>
          <a:xfrm>
            <a:off x="185225" y="1448973"/>
            <a:ext cx="5484055" cy="3061119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l-GR" sz="3000" dirty="0"/>
              <a:t>Εισάγουμε το διάνυσμα μέσα σε αγκύλες και </a:t>
            </a:r>
            <a:endParaRPr lang="el-GR" sz="3000" dirty="0" smtClean="0"/>
          </a:p>
          <a:p>
            <a:r>
              <a:rPr lang="el-GR" sz="3000" dirty="0" smtClean="0"/>
              <a:t>Τα </a:t>
            </a:r>
            <a:r>
              <a:rPr lang="el-GR" sz="3000" dirty="0"/>
              <a:t>στοιχεία αυτού χωρισμένα με κενά ή κόμμα (διάνυσμα γραμμή) ή χωρισμένα με ελληνικό ερωτηματικό (;) εάν επιθυμούμε να εισάγουμε διάνυσμα στήλη </a:t>
            </a:r>
            <a:endParaRPr lang="el-GR" sz="3000" dirty="0">
              <a:solidFill>
                <a:prstClr val="black"/>
              </a:solidFill>
            </a:endParaRPr>
          </a:p>
        </p:txBody>
      </p:sp>
      <p:pic>
        <p:nvPicPr>
          <p:cNvPr id="5" name="Εικόνα 4"/>
          <p:cNvPicPr>
            <a:picLocks noChangeAspect="1"/>
          </p:cNvPicPr>
          <p:nvPr/>
        </p:nvPicPr>
        <p:blipFill rotWithShape="1">
          <a:blip r:embed="rId4"/>
          <a:srcRect b="51161"/>
          <a:stretch/>
        </p:blipFill>
        <p:spPr>
          <a:xfrm>
            <a:off x="7427742" y="1083212"/>
            <a:ext cx="4521642" cy="2241777"/>
          </a:xfrm>
          <a:prstGeom prst="rect">
            <a:avLst/>
          </a:prstGeom>
        </p:spPr>
      </p:pic>
      <p:pic>
        <p:nvPicPr>
          <p:cNvPr id="8" name="Εικόνα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427742" y="3446586"/>
            <a:ext cx="2658793" cy="33781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4162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duotone>
              <a:prstClr val="black"/>
              <a:schemeClr val="accent4">
                <a:tint val="45000"/>
                <a:satMod val="400000"/>
              </a:schemeClr>
            </a:duotone>
          </a:blip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Τίτλος 1"/>
              <p:cNvSpPr>
                <a:spLocks noGrp="1"/>
              </p:cNvSpPr>
              <p:nvPr>
                <p:ph type="ctrTitle"/>
              </p:nvPr>
            </p:nvSpPr>
            <p:spPr>
              <a:xfrm>
                <a:off x="422031" y="253218"/>
                <a:ext cx="10986868" cy="829994"/>
              </a:xfrm>
            </p:spPr>
            <p:txBody>
              <a:bodyPr>
                <a:normAutofit/>
              </a:bodyPr>
              <a:lstStyle/>
              <a:p>
                <a:r>
                  <a:rPr lang="el-GR" sz="5000" dirty="0" smtClean="0"/>
                  <a:t>Διανύσματα </a:t>
                </a:r>
                <a:r>
                  <a:rPr lang="el-GR" sz="5000" dirty="0"/>
                  <a:t>(Πίνακας μορφής </a:t>
                </a:r>
                <a14:m>
                  <m:oMath xmlns:m="http://schemas.openxmlformats.org/officeDocument/2006/math">
                    <m:r>
                      <a:rPr lang="el-GR" sz="5000" i="1">
                        <a:latin typeface="Cambria Math" panose="02040503050406030204" pitchFamily="18" charset="0"/>
                      </a:rPr>
                      <m:t>1×</m:t>
                    </m:r>
                    <m:r>
                      <a:rPr lang="el-GR" sz="5000" i="1">
                        <a:latin typeface="Cambria Math" panose="02040503050406030204" pitchFamily="18" charset="0"/>
                      </a:rPr>
                      <m:t>𝑛</m:t>
                    </m:r>
                  </m:oMath>
                </a14:m>
                <a:r>
                  <a:rPr lang="el-GR" sz="5000" dirty="0"/>
                  <a:t>)</a:t>
                </a:r>
              </a:p>
            </p:txBody>
          </p:sp>
        </mc:Choice>
        <mc:Fallback xmlns="">
          <p:sp>
            <p:nvSpPr>
              <p:cNvPr id="2" name="Τίτλος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ctrTitle"/>
              </p:nvPr>
            </p:nvSpPr>
            <p:spPr>
              <a:xfrm>
                <a:off x="422031" y="253218"/>
                <a:ext cx="10986868" cy="829994"/>
              </a:xfrm>
              <a:blipFill rotWithShape="0">
                <a:blip r:embed="rId3"/>
                <a:stretch>
                  <a:fillRect t="-20588" b="-41176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Τίτλος 1"/>
          <p:cNvSpPr txBox="1">
            <a:spLocks/>
          </p:cNvSpPr>
          <p:nvPr/>
        </p:nvSpPr>
        <p:spPr>
          <a:xfrm>
            <a:off x="-101837" y="3083644"/>
            <a:ext cx="4051495" cy="950966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l-GR" sz="3000" dirty="0" smtClean="0">
                <a:solidFill>
                  <a:prstClr val="black"/>
                </a:solidFill>
              </a:rPr>
              <a:t>Πρόσθεση  - Αφαίρεση Διανυσμάτων</a:t>
            </a:r>
            <a:endParaRPr lang="el-GR" sz="3000" dirty="0">
              <a:solidFill>
                <a:prstClr val="black"/>
              </a:solidFill>
            </a:endParaRPr>
          </a:p>
        </p:txBody>
      </p:sp>
      <p:pic>
        <p:nvPicPr>
          <p:cNvPr id="3" name="Εικόνα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49093" y="1817982"/>
            <a:ext cx="2608276" cy="3327224"/>
          </a:xfrm>
          <a:prstGeom prst="rect">
            <a:avLst/>
          </a:prstGeom>
        </p:spPr>
      </p:pic>
      <p:pic>
        <p:nvPicPr>
          <p:cNvPr id="4" name="Εικόνα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95623" y="1817982"/>
            <a:ext cx="2586966" cy="3327224"/>
          </a:xfrm>
          <a:prstGeom prst="rect">
            <a:avLst/>
          </a:prstGeom>
        </p:spPr>
      </p:pic>
      <p:pic>
        <p:nvPicPr>
          <p:cNvPr id="7" name="Εικόνα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846462" y="1001975"/>
            <a:ext cx="2011680" cy="57653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572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duotone>
              <a:prstClr val="black"/>
              <a:schemeClr val="accent4">
                <a:tint val="45000"/>
                <a:satMod val="400000"/>
              </a:schemeClr>
            </a:duotone>
          </a:blip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Τίτλος 1"/>
              <p:cNvSpPr>
                <a:spLocks noGrp="1"/>
              </p:cNvSpPr>
              <p:nvPr>
                <p:ph type="ctrTitle"/>
              </p:nvPr>
            </p:nvSpPr>
            <p:spPr>
              <a:xfrm>
                <a:off x="422031" y="253218"/>
                <a:ext cx="10986868" cy="829994"/>
              </a:xfrm>
            </p:spPr>
            <p:txBody>
              <a:bodyPr>
                <a:normAutofit/>
              </a:bodyPr>
              <a:lstStyle/>
              <a:p>
                <a:r>
                  <a:rPr lang="el-GR" sz="5000" dirty="0" smtClean="0"/>
                  <a:t>Διανύσματα </a:t>
                </a:r>
                <a:r>
                  <a:rPr lang="el-GR" sz="5000" dirty="0"/>
                  <a:t>(Πίνακας μορφής </a:t>
                </a:r>
                <a14:m>
                  <m:oMath xmlns:m="http://schemas.openxmlformats.org/officeDocument/2006/math">
                    <m:r>
                      <a:rPr lang="el-GR" sz="5000" i="1">
                        <a:latin typeface="Cambria Math" panose="02040503050406030204" pitchFamily="18" charset="0"/>
                      </a:rPr>
                      <m:t>1×</m:t>
                    </m:r>
                    <m:r>
                      <a:rPr lang="el-GR" sz="5000" i="1">
                        <a:latin typeface="Cambria Math" panose="02040503050406030204" pitchFamily="18" charset="0"/>
                      </a:rPr>
                      <m:t>𝑛</m:t>
                    </m:r>
                  </m:oMath>
                </a14:m>
                <a:r>
                  <a:rPr lang="el-GR" sz="5000" dirty="0"/>
                  <a:t>)</a:t>
                </a:r>
              </a:p>
            </p:txBody>
          </p:sp>
        </mc:Choice>
        <mc:Fallback xmlns="">
          <p:sp>
            <p:nvSpPr>
              <p:cNvPr id="2" name="Τίτλος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ctrTitle"/>
              </p:nvPr>
            </p:nvSpPr>
            <p:spPr>
              <a:xfrm>
                <a:off x="422031" y="253218"/>
                <a:ext cx="10986868" cy="829994"/>
              </a:xfrm>
              <a:blipFill rotWithShape="0">
                <a:blip r:embed="rId3"/>
                <a:stretch>
                  <a:fillRect t="-20588" b="-41176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Τίτλος 1"/>
          <p:cNvSpPr txBox="1">
            <a:spLocks/>
          </p:cNvSpPr>
          <p:nvPr/>
        </p:nvSpPr>
        <p:spPr>
          <a:xfrm>
            <a:off x="151382" y="1786598"/>
            <a:ext cx="4051495" cy="1052258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l-GR" sz="3200" i="1" dirty="0" smtClean="0"/>
              <a:t>Εσωτερικό Γινόμενο </a:t>
            </a:r>
            <a:r>
              <a:rPr lang="el-GR" sz="3000" dirty="0" smtClean="0">
                <a:solidFill>
                  <a:prstClr val="black"/>
                </a:solidFill>
              </a:rPr>
              <a:t>Διανυσμάτων</a:t>
            </a:r>
            <a:endParaRPr lang="el-GR" sz="3000" dirty="0">
              <a:solidFill>
                <a:prstClr val="black"/>
              </a:solidFill>
            </a:endParaRPr>
          </a:p>
        </p:txBody>
      </p:sp>
      <p:pic>
        <p:nvPicPr>
          <p:cNvPr id="5" name="Εικόνα 4"/>
          <p:cNvPicPr>
            <a:picLocks noChangeAspect="1"/>
          </p:cNvPicPr>
          <p:nvPr/>
        </p:nvPicPr>
        <p:blipFill rotWithShape="1">
          <a:blip r:embed="rId4"/>
          <a:srcRect b="9195"/>
          <a:stretch/>
        </p:blipFill>
        <p:spPr>
          <a:xfrm>
            <a:off x="890708" y="3126494"/>
            <a:ext cx="2418038" cy="1389236"/>
          </a:xfrm>
          <a:prstGeom prst="rect">
            <a:avLst/>
          </a:prstGeom>
        </p:spPr>
      </p:pic>
      <p:pic>
        <p:nvPicPr>
          <p:cNvPr id="8" name="Εικόνα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98543" y="5289452"/>
            <a:ext cx="2925097" cy="633497"/>
          </a:xfrm>
          <a:prstGeom prst="rect">
            <a:avLst/>
          </a:prstGeom>
        </p:spPr>
      </p:pic>
      <p:pic>
        <p:nvPicPr>
          <p:cNvPr id="10" name="Εικόνα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815791" y="1052248"/>
            <a:ext cx="3101931" cy="58057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7848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duotone>
              <a:prstClr val="black"/>
              <a:schemeClr val="accent4">
                <a:tint val="45000"/>
                <a:satMod val="400000"/>
              </a:schemeClr>
            </a:duotone>
          </a:blip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Τίτλος 1"/>
              <p:cNvSpPr>
                <a:spLocks noGrp="1"/>
              </p:cNvSpPr>
              <p:nvPr>
                <p:ph type="ctrTitle"/>
              </p:nvPr>
            </p:nvSpPr>
            <p:spPr>
              <a:xfrm>
                <a:off x="422031" y="253218"/>
                <a:ext cx="10986868" cy="829994"/>
              </a:xfrm>
            </p:spPr>
            <p:txBody>
              <a:bodyPr>
                <a:normAutofit/>
              </a:bodyPr>
              <a:lstStyle/>
              <a:p>
                <a:r>
                  <a:rPr lang="el-GR" sz="5000" dirty="0" smtClean="0"/>
                  <a:t>Διανύσματα </a:t>
                </a:r>
                <a:r>
                  <a:rPr lang="el-GR" sz="5000" dirty="0"/>
                  <a:t>(Πίνακας μορφής </a:t>
                </a:r>
                <a14:m>
                  <m:oMath xmlns:m="http://schemas.openxmlformats.org/officeDocument/2006/math">
                    <m:r>
                      <a:rPr lang="el-GR" sz="5000" i="1">
                        <a:latin typeface="Cambria Math" panose="02040503050406030204" pitchFamily="18" charset="0"/>
                      </a:rPr>
                      <m:t>1×</m:t>
                    </m:r>
                    <m:r>
                      <a:rPr lang="el-GR" sz="5000" i="1">
                        <a:latin typeface="Cambria Math" panose="02040503050406030204" pitchFamily="18" charset="0"/>
                      </a:rPr>
                      <m:t>𝑛</m:t>
                    </m:r>
                  </m:oMath>
                </a14:m>
                <a:r>
                  <a:rPr lang="el-GR" sz="5000" dirty="0"/>
                  <a:t>)</a:t>
                </a:r>
              </a:p>
            </p:txBody>
          </p:sp>
        </mc:Choice>
        <mc:Fallback xmlns="">
          <p:sp>
            <p:nvSpPr>
              <p:cNvPr id="2" name="Τίτλος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ctrTitle"/>
              </p:nvPr>
            </p:nvSpPr>
            <p:spPr>
              <a:xfrm>
                <a:off x="422031" y="253218"/>
                <a:ext cx="10986868" cy="829994"/>
              </a:xfrm>
              <a:blipFill rotWithShape="0">
                <a:blip r:embed="rId3"/>
                <a:stretch>
                  <a:fillRect t="-20588" b="-41176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Τίτλος 1"/>
          <p:cNvSpPr txBox="1">
            <a:spLocks/>
          </p:cNvSpPr>
          <p:nvPr/>
        </p:nvSpPr>
        <p:spPr>
          <a:xfrm>
            <a:off x="151382" y="1786598"/>
            <a:ext cx="4051495" cy="1052258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l-GR" sz="3200" dirty="0" smtClean="0"/>
              <a:t>Γινόμενο</a:t>
            </a:r>
            <a:endParaRPr lang="el-GR" sz="3200" dirty="0"/>
          </a:p>
          <a:p>
            <a:r>
              <a:rPr lang="el-GR" sz="3000" dirty="0" smtClean="0">
                <a:solidFill>
                  <a:prstClr val="black"/>
                </a:solidFill>
              </a:rPr>
              <a:t>Διανυσμάτων στοιχείο </a:t>
            </a:r>
            <a:r>
              <a:rPr lang="el-GR" sz="3000" smtClean="0">
                <a:solidFill>
                  <a:prstClr val="black"/>
                </a:solidFill>
              </a:rPr>
              <a:t>με στοιχείο</a:t>
            </a:r>
            <a:endParaRPr lang="el-GR" sz="3000" dirty="0">
              <a:solidFill>
                <a:prstClr val="black"/>
              </a:solidFill>
            </a:endParaRPr>
          </a:p>
        </p:txBody>
      </p:sp>
      <p:pic>
        <p:nvPicPr>
          <p:cNvPr id="8" name="Εικόνα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8306" y="4719484"/>
            <a:ext cx="3704571" cy="802310"/>
          </a:xfrm>
          <a:prstGeom prst="rect">
            <a:avLst/>
          </a:prstGeom>
        </p:spPr>
      </p:pic>
      <p:pic>
        <p:nvPicPr>
          <p:cNvPr id="3" name="Εικόνα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546374" y="1273983"/>
            <a:ext cx="2469823" cy="5544687"/>
          </a:xfrm>
          <a:prstGeom prst="rect">
            <a:avLst/>
          </a:prstGeom>
        </p:spPr>
      </p:pic>
      <p:pic>
        <p:nvPicPr>
          <p:cNvPr id="4" name="Εικόνα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51382" y="3364995"/>
            <a:ext cx="4512145" cy="7146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5671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duotone>
              <a:prstClr val="black"/>
              <a:schemeClr val="accent4">
                <a:tint val="45000"/>
                <a:satMod val="400000"/>
              </a:schemeClr>
            </a:duotone>
          </a:blip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Τίτλος 1"/>
              <p:cNvSpPr>
                <a:spLocks noGrp="1"/>
              </p:cNvSpPr>
              <p:nvPr>
                <p:ph type="ctrTitle"/>
              </p:nvPr>
            </p:nvSpPr>
            <p:spPr>
              <a:xfrm>
                <a:off x="422031" y="253218"/>
                <a:ext cx="10986868" cy="829994"/>
              </a:xfrm>
            </p:spPr>
            <p:txBody>
              <a:bodyPr>
                <a:normAutofit/>
              </a:bodyPr>
              <a:lstStyle/>
              <a:p>
                <a:r>
                  <a:rPr lang="el-GR" sz="5000" dirty="0" smtClean="0"/>
                  <a:t>Διανύσματα </a:t>
                </a:r>
                <a:r>
                  <a:rPr lang="el-GR" sz="5000" dirty="0"/>
                  <a:t>(Πίνακας μορφής </a:t>
                </a:r>
                <a14:m>
                  <m:oMath xmlns:m="http://schemas.openxmlformats.org/officeDocument/2006/math">
                    <m:r>
                      <a:rPr lang="el-GR" sz="5000" i="1">
                        <a:latin typeface="Cambria Math" panose="02040503050406030204" pitchFamily="18" charset="0"/>
                      </a:rPr>
                      <m:t>1×</m:t>
                    </m:r>
                    <m:r>
                      <a:rPr lang="el-GR" sz="5000" i="1">
                        <a:latin typeface="Cambria Math" panose="02040503050406030204" pitchFamily="18" charset="0"/>
                      </a:rPr>
                      <m:t>𝑛</m:t>
                    </m:r>
                  </m:oMath>
                </a14:m>
                <a:r>
                  <a:rPr lang="el-GR" sz="5000" dirty="0"/>
                  <a:t>)</a:t>
                </a:r>
              </a:p>
            </p:txBody>
          </p:sp>
        </mc:Choice>
        <mc:Fallback xmlns="">
          <p:sp>
            <p:nvSpPr>
              <p:cNvPr id="2" name="Τίτλος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ctrTitle"/>
              </p:nvPr>
            </p:nvSpPr>
            <p:spPr>
              <a:xfrm>
                <a:off x="422031" y="253218"/>
                <a:ext cx="10986868" cy="829994"/>
              </a:xfrm>
              <a:blipFill rotWithShape="0">
                <a:blip r:embed="rId3"/>
                <a:stretch>
                  <a:fillRect t="-20588" b="-41176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Τίτλος 1"/>
          <p:cNvSpPr txBox="1">
            <a:spLocks/>
          </p:cNvSpPr>
          <p:nvPr/>
        </p:nvSpPr>
        <p:spPr>
          <a:xfrm>
            <a:off x="151382" y="1406769"/>
            <a:ext cx="4051495" cy="143208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l-GR" sz="3200" dirty="0" smtClean="0">
                <a:solidFill>
                  <a:prstClr val="black"/>
                </a:solidFill>
              </a:rPr>
              <a:t>Διαίρεση στοιχείο προς στοιχείο</a:t>
            </a:r>
            <a:endParaRPr lang="el-GR" sz="3200" dirty="0">
              <a:solidFill>
                <a:prstClr val="black"/>
              </a:solidFill>
            </a:endParaRPr>
          </a:p>
          <a:p>
            <a:r>
              <a:rPr lang="el-GR" sz="3000" dirty="0">
                <a:solidFill>
                  <a:prstClr val="black"/>
                </a:solidFill>
              </a:rPr>
              <a:t>Διανυσμάτων</a:t>
            </a:r>
          </a:p>
        </p:txBody>
      </p:sp>
      <p:pic>
        <p:nvPicPr>
          <p:cNvPr id="8" name="Εικόνα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7769" y="3645171"/>
            <a:ext cx="3704571" cy="802310"/>
          </a:xfrm>
          <a:prstGeom prst="rect">
            <a:avLst/>
          </a:prstGeom>
        </p:spPr>
      </p:pic>
      <p:pic>
        <p:nvPicPr>
          <p:cNvPr id="5" name="Εικόνα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915464" y="1927776"/>
            <a:ext cx="5177703" cy="29677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5470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duotone>
              <a:prstClr val="black"/>
              <a:schemeClr val="accent4">
                <a:tint val="45000"/>
                <a:satMod val="400000"/>
              </a:schemeClr>
            </a:duotone>
          </a:blip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Τίτλος 1"/>
              <p:cNvSpPr>
                <a:spLocks noGrp="1"/>
              </p:cNvSpPr>
              <p:nvPr>
                <p:ph type="ctrTitle"/>
              </p:nvPr>
            </p:nvSpPr>
            <p:spPr>
              <a:xfrm>
                <a:off x="422031" y="253218"/>
                <a:ext cx="10986868" cy="829994"/>
              </a:xfrm>
            </p:spPr>
            <p:txBody>
              <a:bodyPr>
                <a:normAutofit/>
              </a:bodyPr>
              <a:lstStyle/>
              <a:p>
                <a:r>
                  <a:rPr lang="el-GR" sz="5000" dirty="0" smtClean="0"/>
                  <a:t>Διανύσματα </a:t>
                </a:r>
                <a:r>
                  <a:rPr lang="el-GR" sz="5000" dirty="0"/>
                  <a:t>(Πίνακας μορφής </a:t>
                </a:r>
                <a14:m>
                  <m:oMath xmlns:m="http://schemas.openxmlformats.org/officeDocument/2006/math">
                    <m:r>
                      <a:rPr lang="el-GR" sz="5000" i="1">
                        <a:latin typeface="Cambria Math" panose="02040503050406030204" pitchFamily="18" charset="0"/>
                      </a:rPr>
                      <m:t>1×</m:t>
                    </m:r>
                    <m:r>
                      <a:rPr lang="el-GR" sz="5000" i="1">
                        <a:latin typeface="Cambria Math" panose="02040503050406030204" pitchFamily="18" charset="0"/>
                      </a:rPr>
                      <m:t>𝑛</m:t>
                    </m:r>
                  </m:oMath>
                </a14:m>
                <a:r>
                  <a:rPr lang="el-GR" sz="5000" dirty="0"/>
                  <a:t>)</a:t>
                </a:r>
              </a:p>
            </p:txBody>
          </p:sp>
        </mc:Choice>
        <mc:Fallback xmlns="">
          <p:sp>
            <p:nvSpPr>
              <p:cNvPr id="2" name="Τίτλος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ctrTitle"/>
              </p:nvPr>
            </p:nvSpPr>
            <p:spPr>
              <a:xfrm>
                <a:off x="422031" y="253218"/>
                <a:ext cx="10986868" cy="829994"/>
              </a:xfrm>
              <a:blipFill rotWithShape="0">
                <a:blip r:embed="rId3"/>
                <a:stretch>
                  <a:fillRect t="-20588" b="-41176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Τίτλος 1"/>
          <p:cNvSpPr txBox="1">
            <a:spLocks/>
          </p:cNvSpPr>
          <p:nvPr/>
        </p:nvSpPr>
        <p:spPr>
          <a:xfrm>
            <a:off x="151382" y="1406769"/>
            <a:ext cx="4051495" cy="143208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l-GR" sz="3200" dirty="0" smtClean="0">
                <a:solidFill>
                  <a:prstClr val="black"/>
                </a:solidFill>
              </a:rPr>
              <a:t>Δύναμη</a:t>
            </a:r>
            <a:endParaRPr lang="el-GR" sz="3200" dirty="0">
              <a:solidFill>
                <a:prstClr val="black"/>
              </a:solidFill>
            </a:endParaRPr>
          </a:p>
          <a:p>
            <a:r>
              <a:rPr lang="el-GR" sz="3000" dirty="0" smtClean="0">
                <a:solidFill>
                  <a:prstClr val="black"/>
                </a:solidFill>
              </a:rPr>
              <a:t>Διανυσμάτων</a:t>
            </a:r>
            <a:endParaRPr lang="el-GR" sz="3000" dirty="0">
              <a:solidFill>
                <a:prstClr val="black"/>
              </a:solidFill>
            </a:endParaRPr>
          </a:p>
        </p:txBody>
      </p:sp>
      <p:pic>
        <p:nvPicPr>
          <p:cNvPr id="3" name="Εικόνα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33371" y="1847273"/>
            <a:ext cx="3728413" cy="4292174"/>
          </a:xfrm>
          <a:prstGeom prst="rect">
            <a:avLst/>
          </a:prstGeom>
        </p:spPr>
      </p:pic>
      <p:pic>
        <p:nvPicPr>
          <p:cNvPr id="4" name="Εικόνα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15926" y="3162413"/>
            <a:ext cx="2640970" cy="10165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1842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duotone>
              <a:prstClr val="black"/>
              <a:schemeClr val="accent4">
                <a:tint val="45000"/>
                <a:satMod val="400000"/>
              </a:schemeClr>
            </a:duotone>
          </a:blip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Τίτλος 1"/>
              <p:cNvSpPr>
                <a:spLocks noGrp="1"/>
              </p:cNvSpPr>
              <p:nvPr>
                <p:ph type="ctrTitle"/>
              </p:nvPr>
            </p:nvSpPr>
            <p:spPr>
              <a:xfrm>
                <a:off x="422031" y="253218"/>
                <a:ext cx="10986868" cy="829994"/>
              </a:xfrm>
            </p:spPr>
            <p:txBody>
              <a:bodyPr>
                <a:normAutofit fontScale="90000"/>
              </a:bodyPr>
              <a:lstStyle/>
              <a:p>
                <a:r>
                  <a:rPr lang="el-GR" sz="5400" dirty="0"/>
                  <a:t>Πίνακες μορφής </a:t>
                </a:r>
                <a14:m>
                  <m:oMath xmlns:m="http://schemas.openxmlformats.org/officeDocument/2006/math">
                    <m:r>
                      <a:rPr lang="en-US" sz="5400" i="1">
                        <a:latin typeface="Cambria Math" panose="02040503050406030204" pitchFamily="18" charset="0"/>
                      </a:rPr>
                      <m:t>𝑛</m:t>
                    </m:r>
                    <m:r>
                      <a:rPr lang="el-GR" sz="5400" i="1">
                        <a:latin typeface="Cambria Math" panose="02040503050406030204" pitchFamily="18" charset="0"/>
                      </a:rPr>
                      <m:t>×</m:t>
                    </m:r>
                    <m:r>
                      <a:rPr lang="el-GR" sz="5400" i="1">
                        <a:latin typeface="Cambria Math" panose="02040503050406030204" pitchFamily="18" charset="0"/>
                      </a:rPr>
                      <m:t>𝑚</m:t>
                    </m:r>
                  </m:oMath>
                </a14:m>
                <a:r>
                  <a:rPr lang="el-GR" sz="5400" dirty="0"/>
                  <a:t> και </a:t>
                </a:r>
                <a14:m>
                  <m:oMath xmlns:m="http://schemas.openxmlformats.org/officeDocument/2006/math">
                    <m:r>
                      <a:rPr lang="el-GR" sz="5400" i="1">
                        <a:latin typeface="Cambria Math" panose="02040503050406030204" pitchFamily="18" charset="0"/>
                      </a:rPr>
                      <m:t>𝑛</m:t>
                    </m:r>
                    <m:r>
                      <a:rPr lang="el-GR" sz="5400" i="1">
                        <a:latin typeface="Cambria Math" panose="02040503050406030204" pitchFamily="18" charset="0"/>
                      </a:rPr>
                      <m:t>×</m:t>
                    </m:r>
                    <m:r>
                      <a:rPr lang="el-GR" sz="5400" i="1">
                        <a:latin typeface="Cambria Math" panose="02040503050406030204" pitchFamily="18" charset="0"/>
                      </a:rPr>
                      <m:t>𝑛</m:t>
                    </m:r>
                  </m:oMath>
                </a14:m>
                <a:endParaRPr lang="el-GR" sz="5000" dirty="0"/>
              </a:p>
            </p:txBody>
          </p:sp>
        </mc:Choice>
        <mc:Fallback xmlns="">
          <p:sp>
            <p:nvSpPr>
              <p:cNvPr id="2" name="Τίτλος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ctrTitle"/>
              </p:nvPr>
            </p:nvSpPr>
            <p:spPr>
              <a:xfrm>
                <a:off x="422031" y="253218"/>
                <a:ext cx="10986868" cy="829994"/>
              </a:xfrm>
              <a:blipFill rotWithShape="0">
                <a:blip r:embed="rId3"/>
                <a:stretch>
                  <a:fillRect t="-17647" b="-39706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Τίτλος 1"/>
          <p:cNvSpPr txBox="1">
            <a:spLocks/>
          </p:cNvSpPr>
          <p:nvPr/>
        </p:nvSpPr>
        <p:spPr>
          <a:xfrm>
            <a:off x="165449" y="1800665"/>
            <a:ext cx="4955191" cy="2838856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l-GR" sz="3200" dirty="0"/>
              <a:t>Η εισαγωγή των πινάκων μπορεί να γίνει είτε γραμμή  - γραμμή είτε σε μια σειρά με διαχωριζόμενες τις γραμμές με ελληνικό ερωτηματικό (;)</a:t>
            </a:r>
          </a:p>
        </p:txBody>
      </p:sp>
      <p:pic>
        <p:nvPicPr>
          <p:cNvPr id="5" name="Εικόνα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71436" y="942963"/>
            <a:ext cx="3510521" cy="5934318"/>
          </a:xfrm>
          <a:prstGeom prst="rect">
            <a:avLst/>
          </a:prstGeom>
        </p:spPr>
      </p:pic>
      <p:pic>
        <p:nvPicPr>
          <p:cNvPr id="7" name="Εικόνα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65449" y="4639521"/>
            <a:ext cx="5640384" cy="19441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3284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duotone>
              <a:prstClr val="black"/>
              <a:schemeClr val="accent4">
                <a:tint val="45000"/>
                <a:satMod val="400000"/>
              </a:schemeClr>
            </a:duotone>
          </a:blip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Τίτλος 1"/>
              <p:cNvSpPr>
                <a:spLocks noGrp="1"/>
              </p:cNvSpPr>
              <p:nvPr>
                <p:ph type="ctrTitle"/>
              </p:nvPr>
            </p:nvSpPr>
            <p:spPr>
              <a:xfrm>
                <a:off x="422031" y="253218"/>
                <a:ext cx="10986868" cy="829994"/>
              </a:xfrm>
            </p:spPr>
            <p:txBody>
              <a:bodyPr>
                <a:normAutofit fontScale="90000"/>
              </a:bodyPr>
              <a:lstStyle/>
              <a:p>
                <a:r>
                  <a:rPr lang="el-GR" sz="5400" dirty="0"/>
                  <a:t>Πίνακες μορφής </a:t>
                </a:r>
                <a14:m>
                  <m:oMath xmlns:m="http://schemas.openxmlformats.org/officeDocument/2006/math">
                    <m:r>
                      <a:rPr lang="en-US" sz="5400" i="1">
                        <a:latin typeface="Cambria Math" panose="02040503050406030204" pitchFamily="18" charset="0"/>
                      </a:rPr>
                      <m:t>𝑛</m:t>
                    </m:r>
                    <m:r>
                      <a:rPr lang="el-GR" sz="5400" i="1">
                        <a:latin typeface="Cambria Math" panose="02040503050406030204" pitchFamily="18" charset="0"/>
                      </a:rPr>
                      <m:t>×</m:t>
                    </m:r>
                    <m:r>
                      <a:rPr lang="el-GR" sz="5400" i="1">
                        <a:latin typeface="Cambria Math" panose="02040503050406030204" pitchFamily="18" charset="0"/>
                      </a:rPr>
                      <m:t>𝑚</m:t>
                    </m:r>
                  </m:oMath>
                </a14:m>
                <a:r>
                  <a:rPr lang="el-GR" sz="5400" dirty="0"/>
                  <a:t> και </a:t>
                </a:r>
                <a14:m>
                  <m:oMath xmlns:m="http://schemas.openxmlformats.org/officeDocument/2006/math">
                    <m:r>
                      <a:rPr lang="el-GR" sz="5400" i="1">
                        <a:latin typeface="Cambria Math" panose="02040503050406030204" pitchFamily="18" charset="0"/>
                      </a:rPr>
                      <m:t>𝑛</m:t>
                    </m:r>
                    <m:r>
                      <a:rPr lang="el-GR" sz="5400" i="1">
                        <a:latin typeface="Cambria Math" panose="02040503050406030204" pitchFamily="18" charset="0"/>
                      </a:rPr>
                      <m:t>×</m:t>
                    </m:r>
                    <m:r>
                      <a:rPr lang="el-GR" sz="5400" i="1">
                        <a:latin typeface="Cambria Math" panose="02040503050406030204" pitchFamily="18" charset="0"/>
                      </a:rPr>
                      <m:t>𝑛</m:t>
                    </m:r>
                  </m:oMath>
                </a14:m>
                <a:endParaRPr lang="el-GR" sz="5000" dirty="0"/>
              </a:p>
            </p:txBody>
          </p:sp>
        </mc:Choice>
        <mc:Fallback xmlns="">
          <p:sp>
            <p:nvSpPr>
              <p:cNvPr id="2" name="Τίτλος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ctrTitle"/>
              </p:nvPr>
            </p:nvSpPr>
            <p:spPr>
              <a:xfrm>
                <a:off x="422031" y="253218"/>
                <a:ext cx="10986868" cy="829994"/>
              </a:xfrm>
              <a:blipFill rotWithShape="0">
                <a:blip r:embed="rId3"/>
                <a:stretch>
                  <a:fillRect t="-17647" b="-39706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Τίτλος 1"/>
          <p:cNvSpPr txBox="1">
            <a:spLocks/>
          </p:cNvSpPr>
          <p:nvPr/>
        </p:nvSpPr>
        <p:spPr>
          <a:xfrm>
            <a:off x="165449" y="1800665"/>
            <a:ext cx="4955191" cy="2838856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l-GR" sz="3200" dirty="0"/>
              <a:t>Οι πράξεις του πολλαπλασιασμού αριθμού με πίνακα και της </a:t>
            </a:r>
            <a:r>
              <a:rPr lang="el-GR" sz="3200" dirty="0" smtClean="0"/>
              <a:t>προσθαφαίρεσης </a:t>
            </a:r>
            <a:r>
              <a:rPr lang="el-GR" sz="3200" dirty="0"/>
              <a:t>δύο πινάκων </a:t>
            </a:r>
            <a:r>
              <a:rPr lang="el-GR" sz="3200" dirty="0" smtClean="0"/>
              <a:t>γίνεται </a:t>
            </a:r>
            <a:r>
              <a:rPr lang="el-GR" sz="3200" dirty="0"/>
              <a:t>με τον κλασσικό αλγεβρικό τρόπο.</a:t>
            </a:r>
            <a:endParaRPr lang="el-GR" sz="3200" dirty="0">
              <a:solidFill>
                <a:prstClr val="black"/>
              </a:solidFill>
            </a:endParaRPr>
          </a:p>
        </p:txBody>
      </p:sp>
      <p:pic>
        <p:nvPicPr>
          <p:cNvPr id="3" name="Εικόνα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4573" y="5003877"/>
            <a:ext cx="3974572" cy="1073366"/>
          </a:xfrm>
          <a:prstGeom prst="rect">
            <a:avLst/>
          </a:prstGeom>
        </p:spPr>
      </p:pic>
      <p:pic>
        <p:nvPicPr>
          <p:cNvPr id="4" name="Εικόνα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188273" y="1953927"/>
            <a:ext cx="3739063" cy="3771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4684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duotone>
              <a:prstClr val="black"/>
              <a:schemeClr val="accent4">
                <a:tint val="45000"/>
                <a:satMod val="400000"/>
              </a:schemeClr>
            </a:duotone>
          </a:blip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Τίτλος 1"/>
              <p:cNvSpPr>
                <a:spLocks noGrp="1"/>
              </p:cNvSpPr>
              <p:nvPr>
                <p:ph type="ctrTitle"/>
              </p:nvPr>
            </p:nvSpPr>
            <p:spPr>
              <a:xfrm>
                <a:off x="422031" y="98470"/>
                <a:ext cx="10986868" cy="829994"/>
              </a:xfrm>
            </p:spPr>
            <p:txBody>
              <a:bodyPr>
                <a:normAutofit fontScale="90000"/>
              </a:bodyPr>
              <a:lstStyle/>
              <a:p>
                <a:r>
                  <a:rPr lang="el-GR" sz="5400" dirty="0"/>
                  <a:t>Πίνακες μορφής </a:t>
                </a:r>
                <a14:m>
                  <m:oMath xmlns:m="http://schemas.openxmlformats.org/officeDocument/2006/math">
                    <m:r>
                      <a:rPr lang="en-US" sz="5400" i="1">
                        <a:latin typeface="Cambria Math" panose="02040503050406030204" pitchFamily="18" charset="0"/>
                      </a:rPr>
                      <m:t>𝑛</m:t>
                    </m:r>
                    <m:r>
                      <a:rPr lang="el-GR" sz="5400" i="1">
                        <a:latin typeface="Cambria Math" panose="02040503050406030204" pitchFamily="18" charset="0"/>
                      </a:rPr>
                      <m:t>×</m:t>
                    </m:r>
                    <m:r>
                      <a:rPr lang="el-GR" sz="5400" i="1">
                        <a:latin typeface="Cambria Math" panose="02040503050406030204" pitchFamily="18" charset="0"/>
                      </a:rPr>
                      <m:t>𝑚</m:t>
                    </m:r>
                  </m:oMath>
                </a14:m>
                <a:r>
                  <a:rPr lang="el-GR" sz="5400" dirty="0"/>
                  <a:t> και </a:t>
                </a:r>
                <a14:m>
                  <m:oMath xmlns:m="http://schemas.openxmlformats.org/officeDocument/2006/math">
                    <m:r>
                      <a:rPr lang="el-GR" sz="5400" i="1">
                        <a:latin typeface="Cambria Math" panose="02040503050406030204" pitchFamily="18" charset="0"/>
                      </a:rPr>
                      <m:t>𝑛</m:t>
                    </m:r>
                    <m:r>
                      <a:rPr lang="el-GR" sz="5400" i="1">
                        <a:latin typeface="Cambria Math" panose="02040503050406030204" pitchFamily="18" charset="0"/>
                      </a:rPr>
                      <m:t>×</m:t>
                    </m:r>
                    <m:r>
                      <a:rPr lang="el-GR" sz="5400" i="1">
                        <a:latin typeface="Cambria Math" panose="02040503050406030204" pitchFamily="18" charset="0"/>
                      </a:rPr>
                      <m:t>𝑛</m:t>
                    </m:r>
                  </m:oMath>
                </a14:m>
                <a:endParaRPr lang="el-GR" sz="5000" dirty="0"/>
              </a:p>
            </p:txBody>
          </p:sp>
        </mc:Choice>
        <mc:Fallback xmlns="">
          <p:sp>
            <p:nvSpPr>
              <p:cNvPr id="2" name="Τίτλος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ctrTitle"/>
              </p:nvPr>
            </p:nvSpPr>
            <p:spPr>
              <a:xfrm>
                <a:off x="422031" y="98470"/>
                <a:ext cx="10986868" cy="829994"/>
              </a:xfrm>
              <a:blipFill rotWithShape="0">
                <a:blip r:embed="rId3"/>
                <a:stretch>
                  <a:fillRect t="-16912" b="-40441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Τίτλος 1"/>
          <p:cNvSpPr txBox="1">
            <a:spLocks/>
          </p:cNvSpPr>
          <p:nvPr/>
        </p:nvSpPr>
        <p:spPr>
          <a:xfrm>
            <a:off x="263923" y="1772528"/>
            <a:ext cx="4955191" cy="1094463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l-GR" sz="3200" dirty="0" smtClean="0">
                <a:solidFill>
                  <a:prstClr val="black"/>
                </a:solidFill>
              </a:rPr>
              <a:t>Αλγεβρικό Γινόμενο δύο πινάκων</a:t>
            </a:r>
            <a:endParaRPr lang="el-GR" sz="3200" dirty="0">
              <a:solidFill>
                <a:prstClr val="black"/>
              </a:solidFill>
            </a:endParaRPr>
          </a:p>
        </p:txBody>
      </p:sp>
      <p:pic>
        <p:nvPicPr>
          <p:cNvPr id="5" name="Εικόνα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96241" y="3242220"/>
            <a:ext cx="2023258" cy="628173"/>
          </a:xfrm>
          <a:prstGeom prst="rect">
            <a:avLst/>
          </a:prstGeom>
        </p:spPr>
      </p:pic>
      <p:pic>
        <p:nvPicPr>
          <p:cNvPr id="7" name="Εικόνα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30300" y="914399"/>
            <a:ext cx="3123189" cy="59537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5001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duotone>
              <a:prstClr val="black"/>
              <a:schemeClr val="accent4">
                <a:tint val="45000"/>
                <a:satMod val="400000"/>
              </a:schemeClr>
            </a:duotone>
          </a:blip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Τίτλος 1"/>
              <p:cNvSpPr>
                <a:spLocks noGrp="1"/>
              </p:cNvSpPr>
              <p:nvPr>
                <p:ph type="ctrTitle"/>
              </p:nvPr>
            </p:nvSpPr>
            <p:spPr>
              <a:xfrm>
                <a:off x="422031" y="98470"/>
                <a:ext cx="10986868" cy="829994"/>
              </a:xfrm>
            </p:spPr>
            <p:txBody>
              <a:bodyPr>
                <a:normAutofit fontScale="90000"/>
              </a:bodyPr>
              <a:lstStyle/>
              <a:p>
                <a:r>
                  <a:rPr lang="el-GR" sz="5400" dirty="0"/>
                  <a:t>Πίνακες μορφής </a:t>
                </a:r>
                <a14:m>
                  <m:oMath xmlns:m="http://schemas.openxmlformats.org/officeDocument/2006/math">
                    <m:r>
                      <a:rPr lang="en-US" sz="5400" i="1">
                        <a:latin typeface="Cambria Math" panose="02040503050406030204" pitchFamily="18" charset="0"/>
                      </a:rPr>
                      <m:t>𝑛</m:t>
                    </m:r>
                    <m:r>
                      <a:rPr lang="el-GR" sz="5400" i="1">
                        <a:latin typeface="Cambria Math" panose="02040503050406030204" pitchFamily="18" charset="0"/>
                      </a:rPr>
                      <m:t>×</m:t>
                    </m:r>
                    <m:r>
                      <a:rPr lang="el-GR" sz="5400" i="1">
                        <a:latin typeface="Cambria Math" panose="02040503050406030204" pitchFamily="18" charset="0"/>
                      </a:rPr>
                      <m:t>𝑚</m:t>
                    </m:r>
                  </m:oMath>
                </a14:m>
                <a:r>
                  <a:rPr lang="el-GR" sz="5400" dirty="0"/>
                  <a:t> και </a:t>
                </a:r>
                <a14:m>
                  <m:oMath xmlns:m="http://schemas.openxmlformats.org/officeDocument/2006/math">
                    <m:r>
                      <a:rPr lang="el-GR" sz="5400" i="1">
                        <a:latin typeface="Cambria Math" panose="02040503050406030204" pitchFamily="18" charset="0"/>
                      </a:rPr>
                      <m:t>𝑛</m:t>
                    </m:r>
                    <m:r>
                      <a:rPr lang="el-GR" sz="5400" i="1">
                        <a:latin typeface="Cambria Math" panose="02040503050406030204" pitchFamily="18" charset="0"/>
                      </a:rPr>
                      <m:t>×</m:t>
                    </m:r>
                    <m:r>
                      <a:rPr lang="el-GR" sz="5400" i="1">
                        <a:latin typeface="Cambria Math" panose="02040503050406030204" pitchFamily="18" charset="0"/>
                      </a:rPr>
                      <m:t>𝑛</m:t>
                    </m:r>
                  </m:oMath>
                </a14:m>
                <a:endParaRPr lang="el-GR" sz="5000" dirty="0"/>
              </a:p>
            </p:txBody>
          </p:sp>
        </mc:Choice>
        <mc:Fallback xmlns="">
          <p:sp>
            <p:nvSpPr>
              <p:cNvPr id="2" name="Τίτλος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ctrTitle"/>
              </p:nvPr>
            </p:nvSpPr>
            <p:spPr>
              <a:xfrm>
                <a:off x="422031" y="98470"/>
                <a:ext cx="10986868" cy="829994"/>
              </a:xfrm>
              <a:blipFill rotWithShape="0">
                <a:blip r:embed="rId3"/>
                <a:stretch>
                  <a:fillRect t="-16912" b="-40441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Τίτλος 1"/>
          <p:cNvSpPr txBox="1">
            <a:spLocks/>
          </p:cNvSpPr>
          <p:nvPr/>
        </p:nvSpPr>
        <p:spPr>
          <a:xfrm>
            <a:off x="263923" y="1772528"/>
            <a:ext cx="4955191" cy="1094463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l-GR" sz="3200" dirty="0" smtClean="0">
                <a:solidFill>
                  <a:prstClr val="black"/>
                </a:solidFill>
              </a:rPr>
              <a:t>Γινόμενο </a:t>
            </a:r>
            <a:r>
              <a:rPr lang="el-GR" sz="3200" dirty="0">
                <a:solidFill>
                  <a:prstClr val="black"/>
                </a:solidFill>
              </a:rPr>
              <a:t>δύο </a:t>
            </a:r>
            <a:r>
              <a:rPr lang="el-GR" sz="3200" dirty="0" smtClean="0">
                <a:solidFill>
                  <a:prstClr val="black"/>
                </a:solidFill>
              </a:rPr>
              <a:t>πινάκων στοιχείο προς στοιχείο</a:t>
            </a:r>
            <a:endParaRPr lang="el-GR" sz="3200" dirty="0">
              <a:solidFill>
                <a:prstClr val="black"/>
              </a:solidFill>
            </a:endParaRPr>
          </a:p>
        </p:txBody>
      </p:sp>
      <p:pic>
        <p:nvPicPr>
          <p:cNvPr id="3" name="Εικόνα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99492" y="3207331"/>
            <a:ext cx="2516391" cy="658467"/>
          </a:xfrm>
          <a:prstGeom prst="rect">
            <a:avLst/>
          </a:prstGeom>
        </p:spPr>
      </p:pic>
      <p:pic>
        <p:nvPicPr>
          <p:cNvPr id="4" name="Εικόνα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205937" y="2009343"/>
            <a:ext cx="3467916" cy="35192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6907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duotone>
              <a:prstClr val="black"/>
              <a:schemeClr val="accent4">
                <a:tint val="45000"/>
                <a:satMod val="400000"/>
              </a:schemeClr>
            </a:duotone>
          </a:blip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ctrTitle"/>
          </p:nvPr>
        </p:nvSpPr>
        <p:spPr>
          <a:xfrm>
            <a:off x="1524000" y="98474"/>
            <a:ext cx="9144000" cy="731521"/>
          </a:xfrm>
        </p:spPr>
        <p:txBody>
          <a:bodyPr>
            <a:normAutofit fontScale="90000"/>
          </a:bodyPr>
          <a:lstStyle/>
          <a:p>
            <a:r>
              <a:rPr lang="el-GR" dirty="0" smtClean="0"/>
              <a:t/>
            </a:r>
            <a:br>
              <a:rPr lang="el-GR" dirty="0" smtClean="0"/>
            </a:br>
            <a:r>
              <a:rPr lang="el-GR" dirty="0" smtClean="0"/>
              <a:t>Το περιβάλλον του </a:t>
            </a:r>
            <a:r>
              <a:rPr lang="en-US" dirty="0" smtClean="0"/>
              <a:t>MATLAB</a:t>
            </a:r>
            <a:r>
              <a:rPr lang="el-GR" dirty="0" smtClean="0"/>
              <a:t> </a:t>
            </a:r>
            <a:endParaRPr lang="el-GR" dirty="0"/>
          </a:p>
        </p:txBody>
      </p:sp>
      <p:pic>
        <p:nvPicPr>
          <p:cNvPr id="5" name="Εικόνα 4" descr="C:\Users\THANASIS\AppData\Local\Microsoft\Windows\INetCache\Content.Outlook\8V7NASZL\start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4222" y="829995"/>
            <a:ext cx="8834510" cy="590843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Τίτλος 1"/>
          <p:cNvSpPr txBox="1">
            <a:spLocks/>
          </p:cNvSpPr>
          <p:nvPr/>
        </p:nvSpPr>
        <p:spPr>
          <a:xfrm>
            <a:off x="2562663" y="1906172"/>
            <a:ext cx="1831147" cy="125202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l-GR" sz="2000" dirty="0" smtClean="0"/>
              <a:t/>
            </a:r>
            <a:br>
              <a:rPr lang="el-GR" sz="2000" dirty="0" smtClean="0"/>
            </a:br>
            <a:r>
              <a:rPr lang="en-US" sz="2500" dirty="0" smtClean="0"/>
              <a:t>Current Directory – Workspace</a:t>
            </a:r>
            <a:r>
              <a:rPr lang="el-GR" sz="2500" dirty="0" smtClean="0"/>
              <a:t> </a:t>
            </a:r>
            <a:endParaRPr lang="el-GR" sz="2500" dirty="0"/>
          </a:p>
        </p:txBody>
      </p:sp>
      <p:sp>
        <p:nvSpPr>
          <p:cNvPr id="7" name="Τίτλος 1"/>
          <p:cNvSpPr txBox="1">
            <a:spLocks/>
          </p:cNvSpPr>
          <p:nvPr/>
        </p:nvSpPr>
        <p:spPr>
          <a:xfrm>
            <a:off x="2642381" y="4654062"/>
            <a:ext cx="1671712" cy="87219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l-GR" sz="2000" dirty="0" smtClean="0"/>
              <a:t/>
            </a:r>
            <a:br>
              <a:rPr lang="el-GR" sz="2000" dirty="0" smtClean="0"/>
            </a:br>
            <a:r>
              <a:rPr lang="en-US" sz="2500" dirty="0" smtClean="0"/>
              <a:t>Command History</a:t>
            </a:r>
            <a:endParaRPr lang="el-GR" sz="2500" dirty="0"/>
          </a:p>
        </p:txBody>
      </p:sp>
      <p:sp>
        <p:nvSpPr>
          <p:cNvPr id="8" name="Τίτλος 1"/>
          <p:cNvSpPr txBox="1">
            <a:spLocks/>
          </p:cNvSpPr>
          <p:nvPr/>
        </p:nvSpPr>
        <p:spPr>
          <a:xfrm>
            <a:off x="7193280" y="2876845"/>
            <a:ext cx="2124223" cy="90736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l-GR" sz="2000" dirty="0" smtClean="0"/>
              <a:t/>
            </a:r>
            <a:br>
              <a:rPr lang="el-GR" sz="2000" dirty="0" smtClean="0"/>
            </a:br>
            <a:r>
              <a:rPr lang="en-US" sz="2500" dirty="0" smtClean="0"/>
              <a:t>Command Window</a:t>
            </a:r>
            <a:endParaRPr lang="el-GR" sz="2500" dirty="0"/>
          </a:p>
        </p:txBody>
      </p:sp>
      <p:sp>
        <p:nvSpPr>
          <p:cNvPr id="9" name="Έλλειψη 8"/>
          <p:cNvSpPr/>
          <p:nvPr/>
        </p:nvSpPr>
        <p:spPr>
          <a:xfrm>
            <a:off x="4051495" y="829995"/>
            <a:ext cx="2827607" cy="562707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469360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duotone>
              <a:prstClr val="black"/>
              <a:schemeClr val="accent4">
                <a:tint val="45000"/>
                <a:satMod val="400000"/>
              </a:schemeClr>
            </a:duotone>
          </a:blip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Τίτλος 1"/>
              <p:cNvSpPr>
                <a:spLocks noGrp="1"/>
              </p:cNvSpPr>
              <p:nvPr>
                <p:ph type="ctrTitle"/>
              </p:nvPr>
            </p:nvSpPr>
            <p:spPr>
              <a:xfrm>
                <a:off x="422031" y="98470"/>
                <a:ext cx="10986868" cy="829994"/>
              </a:xfrm>
            </p:spPr>
            <p:txBody>
              <a:bodyPr>
                <a:normAutofit fontScale="90000"/>
              </a:bodyPr>
              <a:lstStyle/>
              <a:p>
                <a:r>
                  <a:rPr lang="el-GR" sz="5400" dirty="0"/>
                  <a:t>Πίνακες μορφής </a:t>
                </a:r>
                <a14:m>
                  <m:oMath xmlns:m="http://schemas.openxmlformats.org/officeDocument/2006/math">
                    <m:r>
                      <a:rPr lang="en-US" sz="5400" i="1">
                        <a:latin typeface="Cambria Math" panose="02040503050406030204" pitchFamily="18" charset="0"/>
                      </a:rPr>
                      <m:t>𝑛</m:t>
                    </m:r>
                    <m:r>
                      <a:rPr lang="el-GR" sz="5400" i="1">
                        <a:latin typeface="Cambria Math" panose="02040503050406030204" pitchFamily="18" charset="0"/>
                      </a:rPr>
                      <m:t>×</m:t>
                    </m:r>
                    <m:r>
                      <a:rPr lang="el-GR" sz="5400" i="1">
                        <a:latin typeface="Cambria Math" panose="02040503050406030204" pitchFamily="18" charset="0"/>
                      </a:rPr>
                      <m:t>𝑚</m:t>
                    </m:r>
                  </m:oMath>
                </a14:m>
                <a:r>
                  <a:rPr lang="el-GR" sz="5400" dirty="0"/>
                  <a:t> και </a:t>
                </a:r>
                <a14:m>
                  <m:oMath xmlns:m="http://schemas.openxmlformats.org/officeDocument/2006/math">
                    <m:r>
                      <a:rPr lang="el-GR" sz="5400" i="1">
                        <a:latin typeface="Cambria Math" panose="02040503050406030204" pitchFamily="18" charset="0"/>
                      </a:rPr>
                      <m:t>𝑛</m:t>
                    </m:r>
                    <m:r>
                      <a:rPr lang="el-GR" sz="5400" i="1">
                        <a:latin typeface="Cambria Math" panose="02040503050406030204" pitchFamily="18" charset="0"/>
                      </a:rPr>
                      <m:t>×</m:t>
                    </m:r>
                    <m:r>
                      <a:rPr lang="el-GR" sz="5400" i="1">
                        <a:latin typeface="Cambria Math" panose="02040503050406030204" pitchFamily="18" charset="0"/>
                      </a:rPr>
                      <m:t>𝑛</m:t>
                    </m:r>
                  </m:oMath>
                </a14:m>
                <a:endParaRPr lang="el-GR" sz="5000" dirty="0"/>
              </a:p>
            </p:txBody>
          </p:sp>
        </mc:Choice>
        <mc:Fallback xmlns="">
          <p:sp>
            <p:nvSpPr>
              <p:cNvPr id="2" name="Τίτλος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ctrTitle"/>
              </p:nvPr>
            </p:nvSpPr>
            <p:spPr>
              <a:xfrm>
                <a:off x="422031" y="98470"/>
                <a:ext cx="10986868" cy="829994"/>
              </a:xfrm>
              <a:blipFill rotWithShape="0">
                <a:blip r:embed="rId3"/>
                <a:stretch>
                  <a:fillRect t="-16912" b="-40441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Τίτλος 1"/>
          <p:cNvSpPr txBox="1">
            <a:spLocks/>
          </p:cNvSpPr>
          <p:nvPr/>
        </p:nvSpPr>
        <p:spPr>
          <a:xfrm>
            <a:off x="912401" y="1967140"/>
            <a:ext cx="4955191" cy="193852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l-GR" sz="3200" dirty="0" smtClean="0">
                <a:solidFill>
                  <a:prstClr val="black"/>
                </a:solidFill>
              </a:rPr>
              <a:t>Υπολογισμός ανάστροφου πίνακα (οι γραμμές γίνονται στήλες και οι στήλες γίνονται γραμμές)</a:t>
            </a:r>
            <a:endParaRPr lang="el-GR" sz="3200" dirty="0">
              <a:solidFill>
                <a:prstClr val="black"/>
              </a:solidFill>
            </a:endParaRPr>
          </a:p>
        </p:txBody>
      </p:sp>
      <p:pic>
        <p:nvPicPr>
          <p:cNvPr id="5" name="Εικόνα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4725" y="4115806"/>
            <a:ext cx="2553209" cy="1567542"/>
          </a:xfrm>
          <a:prstGeom prst="rect">
            <a:avLst/>
          </a:prstGeom>
        </p:spPr>
      </p:pic>
      <p:pic>
        <p:nvPicPr>
          <p:cNvPr id="7" name="Εικόνα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389997" y="4178660"/>
            <a:ext cx="3148735" cy="1455000"/>
          </a:xfrm>
          <a:prstGeom prst="rect">
            <a:avLst/>
          </a:prstGeom>
        </p:spPr>
      </p:pic>
      <p:pic>
        <p:nvPicPr>
          <p:cNvPr id="8" name="Εικόνα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365995" y="928464"/>
            <a:ext cx="3761550" cy="58121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8536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duotone>
              <a:prstClr val="black"/>
              <a:schemeClr val="accent4">
                <a:tint val="45000"/>
                <a:satMod val="400000"/>
              </a:schemeClr>
            </a:duotone>
          </a:blip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Τίτλος 1"/>
              <p:cNvSpPr>
                <a:spLocks noGrp="1"/>
              </p:cNvSpPr>
              <p:nvPr>
                <p:ph type="ctrTitle"/>
              </p:nvPr>
            </p:nvSpPr>
            <p:spPr>
              <a:xfrm>
                <a:off x="422031" y="98470"/>
                <a:ext cx="10986868" cy="829994"/>
              </a:xfrm>
            </p:spPr>
            <p:txBody>
              <a:bodyPr>
                <a:normAutofit fontScale="90000"/>
              </a:bodyPr>
              <a:lstStyle/>
              <a:p>
                <a:r>
                  <a:rPr lang="el-GR" sz="5400" dirty="0"/>
                  <a:t>Πίνακες μορφής </a:t>
                </a:r>
                <a14:m>
                  <m:oMath xmlns:m="http://schemas.openxmlformats.org/officeDocument/2006/math">
                    <m:r>
                      <a:rPr lang="en-US" sz="5400" i="1">
                        <a:latin typeface="Cambria Math" panose="02040503050406030204" pitchFamily="18" charset="0"/>
                      </a:rPr>
                      <m:t>𝑛</m:t>
                    </m:r>
                    <m:r>
                      <a:rPr lang="el-GR" sz="5400" i="1">
                        <a:latin typeface="Cambria Math" panose="02040503050406030204" pitchFamily="18" charset="0"/>
                      </a:rPr>
                      <m:t>×</m:t>
                    </m:r>
                    <m:r>
                      <a:rPr lang="el-GR" sz="5400" i="1">
                        <a:latin typeface="Cambria Math" panose="02040503050406030204" pitchFamily="18" charset="0"/>
                      </a:rPr>
                      <m:t>𝑚</m:t>
                    </m:r>
                  </m:oMath>
                </a14:m>
                <a:r>
                  <a:rPr lang="el-GR" sz="5400" dirty="0"/>
                  <a:t> και </a:t>
                </a:r>
                <a14:m>
                  <m:oMath xmlns:m="http://schemas.openxmlformats.org/officeDocument/2006/math">
                    <m:r>
                      <a:rPr lang="el-GR" sz="5400" i="1">
                        <a:latin typeface="Cambria Math" panose="02040503050406030204" pitchFamily="18" charset="0"/>
                      </a:rPr>
                      <m:t>𝑛</m:t>
                    </m:r>
                    <m:r>
                      <a:rPr lang="el-GR" sz="5400" i="1">
                        <a:latin typeface="Cambria Math" panose="02040503050406030204" pitchFamily="18" charset="0"/>
                      </a:rPr>
                      <m:t>×</m:t>
                    </m:r>
                    <m:r>
                      <a:rPr lang="el-GR" sz="5400" i="1">
                        <a:latin typeface="Cambria Math" panose="02040503050406030204" pitchFamily="18" charset="0"/>
                      </a:rPr>
                      <m:t>𝑛</m:t>
                    </m:r>
                  </m:oMath>
                </a14:m>
                <a:endParaRPr lang="el-GR" sz="5000" dirty="0"/>
              </a:p>
            </p:txBody>
          </p:sp>
        </mc:Choice>
        <mc:Fallback xmlns="">
          <p:sp>
            <p:nvSpPr>
              <p:cNvPr id="2" name="Τίτλος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ctrTitle"/>
              </p:nvPr>
            </p:nvSpPr>
            <p:spPr>
              <a:xfrm>
                <a:off x="422031" y="98470"/>
                <a:ext cx="10986868" cy="829994"/>
              </a:xfrm>
              <a:blipFill rotWithShape="0">
                <a:blip r:embed="rId3"/>
                <a:stretch>
                  <a:fillRect t="-16912" b="-40441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Τίτλος 1"/>
          <p:cNvSpPr txBox="1">
            <a:spLocks/>
          </p:cNvSpPr>
          <p:nvPr/>
        </p:nvSpPr>
        <p:spPr>
          <a:xfrm>
            <a:off x="630198" y="1296537"/>
            <a:ext cx="4569599" cy="99507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l-GR" sz="3200" dirty="0" smtClean="0">
                <a:solidFill>
                  <a:prstClr val="black"/>
                </a:solidFill>
              </a:rPr>
              <a:t>Η Εντολή </a:t>
            </a:r>
            <a:r>
              <a:rPr lang="en-US" sz="3200" b="1" u="sng" dirty="0" smtClean="0">
                <a:solidFill>
                  <a:prstClr val="black"/>
                </a:solidFill>
              </a:rPr>
              <a:t>size</a:t>
            </a:r>
          </a:p>
          <a:p>
            <a:r>
              <a:rPr lang="en-US" sz="3200" dirty="0" smtClean="0"/>
              <a:t>(</a:t>
            </a:r>
            <a:r>
              <a:rPr lang="el-GR" sz="3200" dirty="0" smtClean="0"/>
              <a:t>διαστάσεις </a:t>
            </a:r>
            <a:r>
              <a:rPr lang="el-GR" sz="3200" dirty="0"/>
              <a:t>ενός πίνακα </a:t>
            </a:r>
            <a:r>
              <a:rPr lang="en-US" sz="3200" dirty="0" smtClean="0"/>
              <a:t>)</a:t>
            </a:r>
            <a:endParaRPr lang="el-GR" sz="3200" b="1" u="sng" dirty="0">
              <a:solidFill>
                <a:prstClr val="black"/>
              </a:solidFill>
            </a:endParaRPr>
          </a:p>
        </p:txBody>
      </p:sp>
      <p:pic>
        <p:nvPicPr>
          <p:cNvPr id="3" name="Εικόνα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89614" y="2659685"/>
            <a:ext cx="2137861" cy="2260976"/>
          </a:xfrm>
          <a:prstGeom prst="rect">
            <a:avLst/>
          </a:prstGeom>
        </p:spPr>
      </p:pic>
      <p:pic>
        <p:nvPicPr>
          <p:cNvPr id="4" name="Εικόνα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587777" y="1296537"/>
            <a:ext cx="4698922" cy="53274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1789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duotone>
              <a:prstClr val="black"/>
              <a:schemeClr val="accent4">
                <a:tint val="45000"/>
                <a:satMod val="400000"/>
              </a:schemeClr>
            </a:duotone>
          </a:blip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Τίτλος 1"/>
              <p:cNvSpPr>
                <a:spLocks noGrp="1"/>
              </p:cNvSpPr>
              <p:nvPr>
                <p:ph type="ctrTitle"/>
              </p:nvPr>
            </p:nvSpPr>
            <p:spPr>
              <a:xfrm>
                <a:off x="422031" y="98470"/>
                <a:ext cx="10986868" cy="829994"/>
              </a:xfrm>
            </p:spPr>
            <p:txBody>
              <a:bodyPr>
                <a:normAutofit fontScale="90000"/>
              </a:bodyPr>
              <a:lstStyle/>
              <a:p>
                <a:r>
                  <a:rPr lang="el-GR" sz="5400" dirty="0"/>
                  <a:t>Πίνακες μορφής </a:t>
                </a:r>
                <a14:m>
                  <m:oMath xmlns:m="http://schemas.openxmlformats.org/officeDocument/2006/math">
                    <m:r>
                      <a:rPr lang="en-US" sz="5400" i="1">
                        <a:latin typeface="Cambria Math" panose="02040503050406030204" pitchFamily="18" charset="0"/>
                      </a:rPr>
                      <m:t>𝑛</m:t>
                    </m:r>
                    <m:r>
                      <a:rPr lang="el-GR" sz="5400" i="1">
                        <a:latin typeface="Cambria Math" panose="02040503050406030204" pitchFamily="18" charset="0"/>
                      </a:rPr>
                      <m:t>×</m:t>
                    </m:r>
                    <m:r>
                      <a:rPr lang="el-GR" sz="5400" i="1">
                        <a:latin typeface="Cambria Math" panose="02040503050406030204" pitchFamily="18" charset="0"/>
                      </a:rPr>
                      <m:t>𝑚</m:t>
                    </m:r>
                  </m:oMath>
                </a14:m>
                <a:r>
                  <a:rPr lang="el-GR" sz="5400" dirty="0"/>
                  <a:t> και </a:t>
                </a:r>
                <a14:m>
                  <m:oMath xmlns:m="http://schemas.openxmlformats.org/officeDocument/2006/math">
                    <m:r>
                      <a:rPr lang="el-GR" sz="5400" i="1">
                        <a:latin typeface="Cambria Math" panose="02040503050406030204" pitchFamily="18" charset="0"/>
                      </a:rPr>
                      <m:t>𝑛</m:t>
                    </m:r>
                    <m:r>
                      <a:rPr lang="el-GR" sz="5400" i="1">
                        <a:latin typeface="Cambria Math" panose="02040503050406030204" pitchFamily="18" charset="0"/>
                      </a:rPr>
                      <m:t>×</m:t>
                    </m:r>
                    <m:r>
                      <a:rPr lang="el-GR" sz="5400" i="1">
                        <a:latin typeface="Cambria Math" panose="02040503050406030204" pitchFamily="18" charset="0"/>
                      </a:rPr>
                      <m:t>𝑛</m:t>
                    </m:r>
                  </m:oMath>
                </a14:m>
                <a:endParaRPr lang="el-GR" sz="5000" dirty="0"/>
              </a:p>
            </p:txBody>
          </p:sp>
        </mc:Choice>
        <mc:Fallback xmlns="">
          <p:sp>
            <p:nvSpPr>
              <p:cNvPr id="2" name="Τίτλος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ctrTitle"/>
              </p:nvPr>
            </p:nvSpPr>
            <p:spPr>
              <a:xfrm>
                <a:off x="422031" y="98470"/>
                <a:ext cx="10986868" cy="829994"/>
              </a:xfrm>
              <a:blipFill rotWithShape="0">
                <a:blip r:embed="rId3"/>
                <a:stretch>
                  <a:fillRect t="-16912" b="-40441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Τίτλος 1"/>
          <p:cNvSpPr txBox="1">
            <a:spLocks/>
          </p:cNvSpPr>
          <p:nvPr/>
        </p:nvSpPr>
        <p:spPr>
          <a:xfrm>
            <a:off x="534663" y="1993784"/>
            <a:ext cx="4569599" cy="291941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l-GR" sz="3200" dirty="0" smtClean="0">
                <a:solidFill>
                  <a:prstClr val="black"/>
                </a:solidFill>
              </a:rPr>
              <a:t>Η Εντολή </a:t>
            </a:r>
            <a:r>
              <a:rPr lang="en-US" sz="3200" b="1" u="sng" dirty="0">
                <a:solidFill>
                  <a:prstClr val="black"/>
                </a:solidFill>
              </a:rPr>
              <a:t>zeros</a:t>
            </a:r>
            <a:r>
              <a:rPr lang="en-US" sz="3200" dirty="0">
                <a:solidFill>
                  <a:prstClr val="black"/>
                </a:solidFill>
              </a:rPr>
              <a:t> </a:t>
            </a:r>
            <a:r>
              <a:rPr lang="en-US" sz="3200" dirty="0" smtClean="0">
                <a:solidFill>
                  <a:prstClr val="black"/>
                </a:solidFill>
              </a:rPr>
              <a:t>(</a:t>
            </a:r>
            <a:r>
              <a:rPr lang="el-GR" sz="3200" dirty="0" smtClean="0">
                <a:solidFill>
                  <a:prstClr val="black"/>
                </a:solidFill>
              </a:rPr>
              <a:t>πίνακας με μηδενικά στοιχεία</a:t>
            </a:r>
            <a:r>
              <a:rPr lang="en-US" sz="3200" dirty="0" smtClean="0">
                <a:solidFill>
                  <a:prstClr val="black"/>
                </a:solidFill>
              </a:rPr>
              <a:t>)</a:t>
            </a:r>
            <a:endParaRPr lang="el-GR" sz="3200" dirty="0" smtClean="0">
              <a:solidFill>
                <a:prstClr val="black"/>
              </a:solidFill>
            </a:endParaRPr>
          </a:p>
          <a:p>
            <a:endParaRPr lang="el-GR" sz="3200" dirty="0" smtClean="0">
              <a:solidFill>
                <a:prstClr val="black"/>
              </a:solidFill>
            </a:endParaRPr>
          </a:p>
          <a:p>
            <a:r>
              <a:rPr lang="el-GR" sz="3200" b="1" u="sng" dirty="0" smtClean="0">
                <a:solidFill>
                  <a:prstClr val="black"/>
                </a:solidFill>
              </a:rPr>
              <a:t>Πχ. πίνακας μηδενικών στοιχείων με 4 γραμμές και 5 στήλες</a:t>
            </a:r>
            <a:endParaRPr lang="el-GR" sz="3200" b="1" u="sng" dirty="0">
              <a:solidFill>
                <a:prstClr val="black"/>
              </a:solidFill>
            </a:endParaRPr>
          </a:p>
          <a:p>
            <a:endParaRPr lang="el-GR" sz="3200" b="1" u="sng" dirty="0">
              <a:solidFill>
                <a:prstClr val="black"/>
              </a:solidFill>
            </a:endParaRPr>
          </a:p>
        </p:txBody>
      </p:sp>
      <p:pic>
        <p:nvPicPr>
          <p:cNvPr id="5" name="Εικόνα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00948" y="1395877"/>
            <a:ext cx="5126311" cy="3517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5793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duotone>
              <a:prstClr val="black"/>
              <a:schemeClr val="accent4">
                <a:tint val="45000"/>
                <a:satMod val="400000"/>
              </a:schemeClr>
            </a:duotone>
          </a:blip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Τίτλος 1"/>
              <p:cNvSpPr>
                <a:spLocks noGrp="1"/>
              </p:cNvSpPr>
              <p:nvPr>
                <p:ph type="ctrTitle"/>
              </p:nvPr>
            </p:nvSpPr>
            <p:spPr>
              <a:xfrm>
                <a:off x="422031" y="98470"/>
                <a:ext cx="10986868" cy="829994"/>
              </a:xfrm>
            </p:spPr>
            <p:txBody>
              <a:bodyPr>
                <a:normAutofit fontScale="90000"/>
              </a:bodyPr>
              <a:lstStyle/>
              <a:p>
                <a:r>
                  <a:rPr lang="el-GR" sz="5400" dirty="0"/>
                  <a:t>Πίνακες μορφής </a:t>
                </a:r>
                <a14:m>
                  <m:oMath xmlns:m="http://schemas.openxmlformats.org/officeDocument/2006/math">
                    <m:r>
                      <a:rPr lang="en-US" sz="5400" i="1">
                        <a:latin typeface="Cambria Math" panose="02040503050406030204" pitchFamily="18" charset="0"/>
                      </a:rPr>
                      <m:t>𝑛</m:t>
                    </m:r>
                    <m:r>
                      <a:rPr lang="el-GR" sz="5400" i="1">
                        <a:latin typeface="Cambria Math" panose="02040503050406030204" pitchFamily="18" charset="0"/>
                      </a:rPr>
                      <m:t>×</m:t>
                    </m:r>
                    <m:r>
                      <a:rPr lang="el-GR" sz="5400" i="1">
                        <a:latin typeface="Cambria Math" panose="02040503050406030204" pitchFamily="18" charset="0"/>
                      </a:rPr>
                      <m:t>𝑚</m:t>
                    </m:r>
                  </m:oMath>
                </a14:m>
                <a:r>
                  <a:rPr lang="el-GR" sz="5400" dirty="0"/>
                  <a:t> και </a:t>
                </a:r>
                <a14:m>
                  <m:oMath xmlns:m="http://schemas.openxmlformats.org/officeDocument/2006/math">
                    <m:r>
                      <a:rPr lang="el-GR" sz="5400" i="1">
                        <a:latin typeface="Cambria Math" panose="02040503050406030204" pitchFamily="18" charset="0"/>
                      </a:rPr>
                      <m:t>𝑛</m:t>
                    </m:r>
                    <m:r>
                      <a:rPr lang="el-GR" sz="5400" i="1">
                        <a:latin typeface="Cambria Math" panose="02040503050406030204" pitchFamily="18" charset="0"/>
                      </a:rPr>
                      <m:t>×</m:t>
                    </m:r>
                    <m:r>
                      <a:rPr lang="el-GR" sz="5400" i="1">
                        <a:latin typeface="Cambria Math" panose="02040503050406030204" pitchFamily="18" charset="0"/>
                      </a:rPr>
                      <m:t>𝑛</m:t>
                    </m:r>
                  </m:oMath>
                </a14:m>
                <a:endParaRPr lang="el-GR" sz="5000" dirty="0"/>
              </a:p>
            </p:txBody>
          </p:sp>
        </mc:Choice>
        <mc:Fallback xmlns="">
          <p:sp>
            <p:nvSpPr>
              <p:cNvPr id="2" name="Τίτλος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ctrTitle"/>
              </p:nvPr>
            </p:nvSpPr>
            <p:spPr>
              <a:xfrm>
                <a:off x="422031" y="98470"/>
                <a:ext cx="10986868" cy="829994"/>
              </a:xfrm>
              <a:blipFill rotWithShape="0">
                <a:blip r:embed="rId3"/>
                <a:stretch>
                  <a:fillRect t="-16912" b="-40441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Τίτλος 1"/>
          <p:cNvSpPr txBox="1">
            <a:spLocks/>
          </p:cNvSpPr>
          <p:nvPr/>
        </p:nvSpPr>
        <p:spPr>
          <a:xfrm>
            <a:off x="534663" y="1514901"/>
            <a:ext cx="4569599" cy="3398293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l-GR" sz="3200" dirty="0" smtClean="0">
                <a:solidFill>
                  <a:prstClr val="black"/>
                </a:solidFill>
              </a:rPr>
              <a:t>Η Εντολή </a:t>
            </a:r>
            <a:r>
              <a:rPr lang="en-US" sz="3200" b="1" u="sng" dirty="0" smtClean="0">
                <a:solidFill>
                  <a:prstClr val="black"/>
                </a:solidFill>
              </a:rPr>
              <a:t>ones</a:t>
            </a:r>
            <a:r>
              <a:rPr lang="en-US" sz="3200" dirty="0" smtClean="0">
                <a:solidFill>
                  <a:prstClr val="black"/>
                </a:solidFill>
              </a:rPr>
              <a:t> (</a:t>
            </a:r>
            <a:r>
              <a:rPr lang="el-GR" sz="3200" dirty="0" smtClean="0">
                <a:solidFill>
                  <a:prstClr val="black"/>
                </a:solidFill>
              </a:rPr>
              <a:t>πίνακας με στοιχεία</a:t>
            </a:r>
            <a:r>
              <a:rPr lang="en-US" sz="3200" dirty="0" smtClean="0">
                <a:solidFill>
                  <a:prstClr val="black"/>
                </a:solidFill>
              </a:rPr>
              <a:t> </a:t>
            </a:r>
            <a:r>
              <a:rPr lang="el-GR" sz="3200" dirty="0" smtClean="0">
                <a:solidFill>
                  <a:prstClr val="black"/>
                </a:solidFill>
              </a:rPr>
              <a:t>μονάδες</a:t>
            </a:r>
            <a:r>
              <a:rPr lang="en-US" sz="3200" dirty="0" smtClean="0">
                <a:solidFill>
                  <a:prstClr val="black"/>
                </a:solidFill>
              </a:rPr>
              <a:t>)</a:t>
            </a:r>
            <a:endParaRPr lang="el-GR" sz="3200" dirty="0" smtClean="0">
              <a:solidFill>
                <a:prstClr val="black"/>
              </a:solidFill>
            </a:endParaRPr>
          </a:p>
          <a:p>
            <a:endParaRPr lang="el-GR" sz="3200" dirty="0" smtClean="0">
              <a:solidFill>
                <a:prstClr val="black"/>
              </a:solidFill>
            </a:endParaRPr>
          </a:p>
          <a:p>
            <a:r>
              <a:rPr lang="el-GR" sz="3200" b="1" u="sng" dirty="0" smtClean="0">
                <a:solidFill>
                  <a:prstClr val="black"/>
                </a:solidFill>
              </a:rPr>
              <a:t>Πχ. πίνακας με στοιχεία μονάδες με 3 γραμμές και 5 στήλες</a:t>
            </a:r>
            <a:endParaRPr lang="el-GR" sz="3200" b="1" u="sng" dirty="0">
              <a:solidFill>
                <a:prstClr val="black"/>
              </a:solidFill>
            </a:endParaRPr>
          </a:p>
          <a:p>
            <a:endParaRPr lang="el-GR" sz="3200" b="1" u="sng" dirty="0">
              <a:solidFill>
                <a:prstClr val="black"/>
              </a:solidFill>
            </a:endParaRPr>
          </a:p>
        </p:txBody>
      </p:sp>
      <p:pic>
        <p:nvPicPr>
          <p:cNvPr id="3" name="Εικόνα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05657" y="1773473"/>
            <a:ext cx="6109353" cy="38357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2846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duotone>
              <a:prstClr val="black"/>
              <a:schemeClr val="accent4">
                <a:tint val="45000"/>
                <a:satMod val="400000"/>
              </a:schemeClr>
            </a:duotone>
          </a:blip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Τίτλος 1"/>
              <p:cNvSpPr>
                <a:spLocks noGrp="1"/>
              </p:cNvSpPr>
              <p:nvPr>
                <p:ph type="ctrTitle"/>
              </p:nvPr>
            </p:nvSpPr>
            <p:spPr>
              <a:xfrm>
                <a:off x="422031" y="98470"/>
                <a:ext cx="10986868" cy="829994"/>
              </a:xfrm>
            </p:spPr>
            <p:txBody>
              <a:bodyPr>
                <a:normAutofit fontScale="90000"/>
              </a:bodyPr>
              <a:lstStyle/>
              <a:p>
                <a:r>
                  <a:rPr lang="el-GR" sz="5400" dirty="0"/>
                  <a:t>Πίνακες μορφής </a:t>
                </a:r>
                <a14:m>
                  <m:oMath xmlns:m="http://schemas.openxmlformats.org/officeDocument/2006/math">
                    <m:r>
                      <a:rPr lang="en-US" sz="5400" i="1">
                        <a:latin typeface="Cambria Math" panose="02040503050406030204" pitchFamily="18" charset="0"/>
                      </a:rPr>
                      <m:t>𝑛</m:t>
                    </m:r>
                    <m:r>
                      <a:rPr lang="el-GR" sz="5400" i="1">
                        <a:latin typeface="Cambria Math" panose="02040503050406030204" pitchFamily="18" charset="0"/>
                      </a:rPr>
                      <m:t>×</m:t>
                    </m:r>
                    <m:r>
                      <a:rPr lang="el-GR" sz="5400" i="1">
                        <a:latin typeface="Cambria Math" panose="02040503050406030204" pitchFamily="18" charset="0"/>
                      </a:rPr>
                      <m:t>𝑚</m:t>
                    </m:r>
                  </m:oMath>
                </a14:m>
                <a:r>
                  <a:rPr lang="el-GR" sz="5400" dirty="0"/>
                  <a:t> και </a:t>
                </a:r>
                <a14:m>
                  <m:oMath xmlns:m="http://schemas.openxmlformats.org/officeDocument/2006/math">
                    <m:r>
                      <a:rPr lang="el-GR" sz="5400" i="1">
                        <a:latin typeface="Cambria Math" panose="02040503050406030204" pitchFamily="18" charset="0"/>
                      </a:rPr>
                      <m:t>𝑛</m:t>
                    </m:r>
                    <m:r>
                      <a:rPr lang="el-GR" sz="5400" i="1">
                        <a:latin typeface="Cambria Math" panose="02040503050406030204" pitchFamily="18" charset="0"/>
                      </a:rPr>
                      <m:t>×</m:t>
                    </m:r>
                    <m:r>
                      <a:rPr lang="el-GR" sz="5400" i="1">
                        <a:latin typeface="Cambria Math" panose="02040503050406030204" pitchFamily="18" charset="0"/>
                      </a:rPr>
                      <m:t>𝑛</m:t>
                    </m:r>
                  </m:oMath>
                </a14:m>
                <a:endParaRPr lang="el-GR" sz="5000" dirty="0"/>
              </a:p>
            </p:txBody>
          </p:sp>
        </mc:Choice>
        <mc:Fallback xmlns="">
          <p:sp>
            <p:nvSpPr>
              <p:cNvPr id="2" name="Τίτλος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ctrTitle"/>
              </p:nvPr>
            </p:nvSpPr>
            <p:spPr>
              <a:xfrm>
                <a:off x="422031" y="98470"/>
                <a:ext cx="10986868" cy="829994"/>
              </a:xfrm>
              <a:blipFill rotWithShape="0">
                <a:blip r:embed="rId3"/>
                <a:stretch>
                  <a:fillRect t="-16912" b="-40441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Τίτλος 1"/>
          <p:cNvSpPr txBox="1">
            <a:spLocks/>
          </p:cNvSpPr>
          <p:nvPr/>
        </p:nvSpPr>
        <p:spPr>
          <a:xfrm>
            <a:off x="534663" y="1514901"/>
            <a:ext cx="4569599" cy="3398293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l-GR" sz="3200" dirty="0" smtClean="0">
                <a:solidFill>
                  <a:prstClr val="black"/>
                </a:solidFill>
              </a:rPr>
              <a:t>Η Εντολή </a:t>
            </a:r>
            <a:r>
              <a:rPr lang="en-US" sz="3200" b="1" u="sng" dirty="0" smtClean="0">
                <a:solidFill>
                  <a:prstClr val="black"/>
                </a:solidFill>
              </a:rPr>
              <a:t>eye</a:t>
            </a:r>
            <a:r>
              <a:rPr lang="en-US" sz="3200" dirty="0" smtClean="0">
                <a:solidFill>
                  <a:prstClr val="black"/>
                </a:solidFill>
              </a:rPr>
              <a:t> (</a:t>
            </a:r>
            <a:r>
              <a:rPr lang="el-GR" sz="3200" dirty="0" err="1" smtClean="0">
                <a:solidFill>
                  <a:prstClr val="black"/>
                </a:solidFill>
              </a:rPr>
              <a:t>μοναδιαίος</a:t>
            </a:r>
            <a:r>
              <a:rPr lang="el-GR" sz="3200" dirty="0" smtClean="0">
                <a:solidFill>
                  <a:prstClr val="black"/>
                </a:solidFill>
              </a:rPr>
              <a:t> πίνακας</a:t>
            </a:r>
            <a:r>
              <a:rPr lang="en-US" sz="3200" dirty="0" smtClean="0">
                <a:solidFill>
                  <a:prstClr val="black"/>
                </a:solidFill>
              </a:rPr>
              <a:t>)</a:t>
            </a:r>
            <a:endParaRPr lang="el-GR" sz="3200" dirty="0" smtClean="0">
              <a:solidFill>
                <a:prstClr val="black"/>
              </a:solidFill>
            </a:endParaRPr>
          </a:p>
          <a:p>
            <a:endParaRPr lang="el-GR" sz="3200" dirty="0" smtClean="0">
              <a:solidFill>
                <a:prstClr val="black"/>
              </a:solidFill>
            </a:endParaRPr>
          </a:p>
          <a:p>
            <a:r>
              <a:rPr lang="el-GR" sz="3200" b="1" u="sng" dirty="0" smtClean="0">
                <a:solidFill>
                  <a:prstClr val="black"/>
                </a:solidFill>
              </a:rPr>
              <a:t>Πχ. </a:t>
            </a:r>
            <a:r>
              <a:rPr lang="el-GR" sz="3200" b="1" u="sng" dirty="0" err="1" smtClean="0">
                <a:solidFill>
                  <a:prstClr val="black"/>
                </a:solidFill>
              </a:rPr>
              <a:t>μοναδιαίος</a:t>
            </a:r>
            <a:r>
              <a:rPr lang="el-GR" sz="3200" b="1" u="sng" dirty="0" smtClean="0">
                <a:solidFill>
                  <a:prstClr val="black"/>
                </a:solidFill>
              </a:rPr>
              <a:t> πίνακας 5</a:t>
            </a:r>
            <a:r>
              <a:rPr lang="en-US" sz="3200" b="1" u="sng" dirty="0" smtClean="0">
                <a:solidFill>
                  <a:prstClr val="black"/>
                </a:solidFill>
              </a:rPr>
              <a:t>x5</a:t>
            </a:r>
            <a:endParaRPr lang="el-GR" sz="3200" b="1" u="sng" dirty="0">
              <a:solidFill>
                <a:prstClr val="black"/>
              </a:solidFill>
            </a:endParaRPr>
          </a:p>
          <a:p>
            <a:endParaRPr lang="el-GR" sz="3200" b="1" u="sng" dirty="0">
              <a:solidFill>
                <a:prstClr val="black"/>
              </a:solidFill>
            </a:endParaRPr>
          </a:p>
        </p:txBody>
      </p:sp>
      <p:pic>
        <p:nvPicPr>
          <p:cNvPr id="4" name="Εικόνα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14485" y="1855467"/>
            <a:ext cx="5135318" cy="40676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1147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duotone>
              <a:prstClr val="black"/>
              <a:schemeClr val="accent4">
                <a:tint val="45000"/>
                <a:satMod val="400000"/>
              </a:schemeClr>
            </a:duotone>
          </a:blip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Τίτλος 1"/>
              <p:cNvSpPr>
                <a:spLocks noGrp="1"/>
              </p:cNvSpPr>
              <p:nvPr>
                <p:ph type="ctrTitle"/>
              </p:nvPr>
            </p:nvSpPr>
            <p:spPr>
              <a:xfrm>
                <a:off x="422031" y="98470"/>
                <a:ext cx="10986868" cy="829994"/>
              </a:xfrm>
            </p:spPr>
            <p:txBody>
              <a:bodyPr>
                <a:normAutofit fontScale="90000"/>
              </a:bodyPr>
              <a:lstStyle/>
              <a:p>
                <a:r>
                  <a:rPr lang="el-GR" sz="5400" dirty="0"/>
                  <a:t>Πίνακες μορφής </a:t>
                </a:r>
                <a14:m>
                  <m:oMath xmlns:m="http://schemas.openxmlformats.org/officeDocument/2006/math">
                    <m:r>
                      <a:rPr lang="en-US" sz="5400" i="1">
                        <a:latin typeface="Cambria Math" panose="02040503050406030204" pitchFamily="18" charset="0"/>
                      </a:rPr>
                      <m:t>𝑛</m:t>
                    </m:r>
                    <m:r>
                      <a:rPr lang="el-GR" sz="5400" i="1">
                        <a:latin typeface="Cambria Math" panose="02040503050406030204" pitchFamily="18" charset="0"/>
                      </a:rPr>
                      <m:t>×</m:t>
                    </m:r>
                    <m:r>
                      <a:rPr lang="el-GR" sz="5400" i="1">
                        <a:latin typeface="Cambria Math" panose="02040503050406030204" pitchFamily="18" charset="0"/>
                      </a:rPr>
                      <m:t>𝑚</m:t>
                    </m:r>
                  </m:oMath>
                </a14:m>
                <a:r>
                  <a:rPr lang="el-GR" sz="5400" dirty="0"/>
                  <a:t> και </a:t>
                </a:r>
                <a14:m>
                  <m:oMath xmlns:m="http://schemas.openxmlformats.org/officeDocument/2006/math">
                    <m:r>
                      <a:rPr lang="el-GR" sz="5400" i="1">
                        <a:latin typeface="Cambria Math" panose="02040503050406030204" pitchFamily="18" charset="0"/>
                      </a:rPr>
                      <m:t>𝑛</m:t>
                    </m:r>
                    <m:r>
                      <a:rPr lang="el-GR" sz="5400" i="1">
                        <a:latin typeface="Cambria Math" panose="02040503050406030204" pitchFamily="18" charset="0"/>
                      </a:rPr>
                      <m:t>×</m:t>
                    </m:r>
                    <m:r>
                      <a:rPr lang="el-GR" sz="5400" i="1">
                        <a:latin typeface="Cambria Math" panose="02040503050406030204" pitchFamily="18" charset="0"/>
                      </a:rPr>
                      <m:t>𝑛</m:t>
                    </m:r>
                  </m:oMath>
                </a14:m>
                <a:endParaRPr lang="el-GR" sz="5000" dirty="0"/>
              </a:p>
            </p:txBody>
          </p:sp>
        </mc:Choice>
        <mc:Fallback xmlns="">
          <p:sp>
            <p:nvSpPr>
              <p:cNvPr id="2" name="Τίτλος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ctrTitle"/>
              </p:nvPr>
            </p:nvSpPr>
            <p:spPr>
              <a:xfrm>
                <a:off x="422031" y="98470"/>
                <a:ext cx="10986868" cy="829994"/>
              </a:xfrm>
              <a:blipFill rotWithShape="0">
                <a:blip r:embed="rId3"/>
                <a:stretch>
                  <a:fillRect t="-16912" b="-40441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Τίτλος 1"/>
          <p:cNvSpPr txBox="1">
            <a:spLocks/>
          </p:cNvSpPr>
          <p:nvPr/>
        </p:nvSpPr>
        <p:spPr>
          <a:xfrm>
            <a:off x="589254" y="1610435"/>
            <a:ext cx="4569599" cy="99628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l-GR" sz="3200" dirty="0" smtClean="0">
                <a:solidFill>
                  <a:prstClr val="black"/>
                </a:solidFill>
              </a:rPr>
              <a:t>Η Εντολή </a:t>
            </a:r>
            <a:r>
              <a:rPr lang="en-US" sz="3200" b="1" u="sng" dirty="0" err="1" smtClean="0">
                <a:solidFill>
                  <a:prstClr val="black"/>
                </a:solidFill>
              </a:rPr>
              <a:t>diag</a:t>
            </a:r>
            <a:r>
              <a:rPr lang="en-US" sz="3200" dirty="0" smtClean="0">
                <a:solidFill>
                  <a:prstClr val="black"/>
                </a:solidFill>
              </a:rPr>
              <a:t> (</a:t>
            </a:r>
            <a:r>
              <a:rPr lang="el-GR" sz="3200" dirty="0" smtClean="0">
                <a:solidFill>
                  <a:prstClr val="black"/>
                </a:solidFill>
              </a:rPr>
              <a:t>διαγώνιος πίνακας</a:t>
            </a:r>
            <a:r>
              <a:rPr lang="en-US" sz="3200" dirty="0" smtClean="0">
                <a:solidFill>
                  <a:prstClr val="black"/>
                </a:solidFill>
              </a:rPr>
              <a:t>)</a:t>
            </a:r>
            <a:endParaRPr lang="el-GR" sz="3200" dirty="0" smtClean="0">
              <a:solidFill>
                <a:prstClr val="black"/>
              </a:solidFill>
            </a:endParaRPr>
          </a:p>
        </p:txBody>
      </p:sp>
      <p:pic>
        <p:nvPicPr>
          <p:cNvPr id="3" name="Εικόνα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52910" y="3288693"/>
            <a:ext cx="2515280" cy="764550"/>
          </a:xfrm>
          <a:prstGeom prst="rect">
            <a:avLst/>
          </a:prstGeom>
        </p:spPr>
      </p:pic>
      <p:pic>
        <p:nvPicPr>
          <p:cNvPr id="5" name="Εικόνα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849671" y="1192285"/>
            <a:ext cx="4058604" cy="53168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5644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duotone>
              <a:prstClr val="black"/>
              <a:schemeClr val="accent4">
                <a:tint val="45000"/>
                <a:satMod val="400000"/>
              </a:schemeClr>
            </a:duotone>
          </a:blip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Τίτλος 1"/>
              <p:cNvSpPr>
                <a:spLocks noGrp="1"/>
              </p:cNvSpPr>
              <p:nvPr>
                <p:ph type="ctrTitle"/>
              </p:nvPr>
            </p:nvSpPr>
            <p:spPr>
              <a:xfrm>
                <a:off x="422031" y="98470"/>
                <a:ext cx="10986868" cy="829994"/>
              </a:xfrm>
            </p:spPr>
            <p:txBody>
              <a:bodyPr>
                <a:normAutofit fontScale="90000"/>
              </a:bodyPr>
              <a:lstStyle/>
              <a:p>
                <a:r>
                  <a:rPr lang="el-GR" sz="5400" dirty="0"/>
                  <a:t>Πίνακες μορφής </a:t>
                </a:r>
                <a14:m>
                  <m:oMath xmlns:m="http://schemas.openxmlformats.org/officeDocument/2006/math">
                    <m:r>
                      <a:rPr lang="en-US" sz="5400" i="1">
                        <a:latin typeface="Cambria Math" panose="02040503050406030204" pitchFamily="18" charset="0"/>
                      </a:rPr>
                      <m:t>𝑛</m:t>
                    </m:r>
                    <m:r>
                      <a:rPr lang="el-GR" sz="5400" i="1">
                        <a:latin typeface="Cambria Math" panose="02040503050406030204" pitchFamily="18" charset="0"/>
                      </a:rPr>
                      <m:t>×</m:t>
                    </m:r>
                    <m:r>
                      <a:rPr lang="el-GR" sz="5400" i="1">
                        <a:latin typeface="Cambria Math" panose="02040503050406030204" pitchFamily="18" charset="0"/>
                      </a:rPr>
                      <m:t>𝑚</m:t>
                    </m:r>
                  </m:oMath>
                </a14:m>
                <a:r>
                  <a:rPr lang="el-GR" sz="5400" dirty="0"/>
                  <a:t> και </a:t>
                </a:r>
                <a14:m>
                  <m:oMath xmlns:m="http://schemas.openxmlformats.org/officeDocument/2006/math">
                    <m:r>
                      <a:rPr lang="el-GR" sz="5400" i="1">
                        <a:latin typeface="Cambria Math" panose="02040503050406030204" pitchFamily="18" charset="0"/>
                      </a:rPr>
                      <m:t>𝑛</m:t>
                    </m:r>
                    <m:r>
                      <a:rPr lang="el-GR" sz="5400" i="1">
                        <a:latin typeface="Cambria Math" panose="02040503050406030204" pitchFamily="18" charset="0"/>
                      </a:rPr>
                      <m:t>×</m:t>
                    </m:r>
                    <m:r>
                      <a:rPr lang="el-GR" sz="5400" i="1">
                        <a:latin typeface="Cambria Math" panose="02040503050406030204" pitchFamily="18" charset="0"/>
                      </a:rPr>
                      <m:t>𝑛</m:t>
                    </m:r>
                  </m:oMath>
                </a14:m>
                <a:endParaRPr lang="el-GR" sz="5000" dirty="0"/>
              </a:p>
            </p:txBody>
          </p:sp>
        </mc:Choice>
        <mc:Fallback xmlns="">
          <p:sp>
            <p:nvSpPr>
              <p:cNvPr id="2" name="Τίτλος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ctrTitle"/>
              </p:nvPr>
            </p:nvSpPr>
            <p:spPr>
              <a:xfrm>
                <a:off x="422031" y="98470"/>
                <a:ext cx="10986868" cy="829994"/>
              </a:xfrm>
              <a:blipFill rotWithShape="0">
                <a:blip r:embed="rId3"/>
                <a:stretch>
                  <a:fillRect t="-16912" b="-40441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Τίτλος 1"/>
          <p:cNvSpPr txBox="1">
            <a:spLocks/>
          </p:cNvSpPr>
          <p:nvPr/>
        </p:nvSpPr>
        <p:spPr>
          <a:xfrm>
            <a:off x="422031" y="1228298"/>
            <a:ext cx="4569599" cy="99628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l-GR" sz="3200" dirty="0" smtClean="0">
                <a:solidFill>
                  <a:prstClr val="black"/>
                </a:solidFill>
              </a:rPr>
              <a:t>Εξαγωγή συγκεκριμένου στοιχείου από πίνακα</a:t>
            </a:r>
          </a:p>
        </p:txBody>
      </p:sp>
      <p:pic>
        <p:nvPicPr>
          <p:cNvPr id="4" name="Εικόνα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29749" y="2224585"/>
            <a:ext cx="2284254" cy="2265530"/>
          </a:xfrm>
          <a:prstGeom prst="rect">
            <a:avLst/>
          </a:prstGeom>
        </p:spPr>
      </p:pic>
      <p:sp>
        <p:nvSpPr>
          <p:cNvPr id="7" name="Τίτλος 1"/>
          <p:cNvSpPr txBox="1">
            <a:spLocks/>
          </p:cNvSpPr>
          <p:nvPr/>
        </p:nvSpPr>
        <p:spPr>
          <a:xfrm>
            <a:off x="297724" y="4490115"/>
            <a:ext cx="4569599" cy="1940256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l-GR" sz="3200" dirty="0"/>
              <a:t>Ε</a:t>
            </a:r>
            <a:r>
              <a:rPr lang="el-GR" sz="3200" dirty="0" smtClean="0"/>
              <a:t>ξαγωγή </a:t>
            </a:r>
            <a:r>
              <a:rPr lang="el-GR" sz="3200" dirty="0"/>
              <a:t>του στοιχείου της 4</a:t>
            </a:r>
            <a:r>
              <a:rPr lang="el-GR" sz="3200" baseline="30000" dirty="0"/>
              <a:t>ης</a:t>
            </a:r>
            <a:r>
              <a:rPr lang="el-GR" sz="3200" dirty="0"/>
              <a:t> γραμμής  - 1</a:t>
            </a:r>
            <a:r>
              <a:rPr lang="el-GR" sz="3200" baseline="30000" dirty="0"/>
              <a:t>ης</a:t>
            </a:r>
            <a:r>
              <a:rPr lang="el-GR" sz="3200" dirty="0"/>
              <a:t> στήλης, δηλαδή το επτά (7)</a:t>
            </a:r>
            <a:endParaRPr lang="el-GR" sz="3200" dirty="0" smtClean="0">
              <a:solidFill>
                <a:prstClr val="black"/>
              </a:solidFill>
            </a:endParaRPr>
          </a:p>
        </p:txBody>
      </p:sp>
      <p:pic>
        <p:nvPicPr>
          <p:cNvPr id="9" name="Εικόνα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643196" y="1337194"/>
            <a:ext cx="4725772" cy="53365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5756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duotone>
              <a:prstClr val="black"/>
              <a:schemeClr val="accent4">
                <a:tint val="45000"/>
                <a:satMod val="400000"/>
              </a:schemeClr>
            </a:duotone>
          </a:blip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Τίτλος 1"/>
              <p:cNvSpPr>
                <a:spLocks noGrp="1"/>
              </p:cNvSpPr>
              <p:nvPr>
                <p:ph type="ctrTitle"/>
              </p:nvPr>
            </p:nvSpPr>
            <p:spPr>
              <a:xfrm>
                <a:off x="422031" y="98470"/>
                <a:ext cx="10986868" cy="829994"/>
              </a:xfrm>
            </p:spPr>
            <p:txBody>
              <a:bodyPr>
                <a:normAutofit fontScale="90000"/>
              </a:bodyPr>
              <a:lstStyle/>
              <a:p>
                <a:r>
                  <a:rPr lang="el-GR" sz="5400" dirty="0"/>
                  <a:t>Πίνακες μορφής </a:t>
                </a:r>
                <a14:m>
                  <m:oMath xmlns:m="http://schemas.openxmlformats.org/officeDocument/2006/math">
                    <m:r>
                      <a:rPr lang="en-US" sz="5400" i="1">
                        <a:latin typeface="Cambria Math" panose="02040503050406030204" pitchFamily="18" charset="0"/>
                      </a:rPr>
                      <m:t>𝑛</m:t>
                    </m:r>
                    <m:r>
                      <a:rPr lang="el-GR" sz="5400" i="1">
                        <a:latin typeface="Cambria Math" panose="02040503050406030204" pitchFamily="18" charset="0"/>
                      </a:rPr>
                      <m:t>×</m:t>
                    </m:r>
                    <m:r>
                      <a:rPr lang="el-GR" sz="5400" i="1">
                        <a:latin typeface="Cambria Math" panose="02040503050406030204" pitchFamily="18" charset="0"/>
                      </a:rPr>
                      <m:t>𝑚</m:t>
                    </m:r>
                  </m:oMath>
                </a14:m>
                <a:r>
                  <a:rPr lang="el-GR" sz="5400" dirty="0"/>
                  <a:t> και </a:t>
                </a:r>
                <a14:m>
                  <m:oMath xmlns:m="http://schemas.openxmlformats.org/officeDocument/2006/math">
                    <m:r>
                      <a:rPr lang="el-GR" sz="5400" i="1">
                        <a:latin typeface="Cambria Math" panose="02040503050406030204" pitchFamily="18" charset="0"/>
                      </a:rPr>
                      <m:t>𝑛</m:t>
                    </m:r>
                    <m:r>
                      <a:rPr lang="el-GR" sz="5400" i="1">
                        <a:latin typeface="Cambria Math" panose="02040503050406030204" pitchFamily="18" charset="0"/>
                      </a:rPr>
                      <m:t>×</m:t>
                    </m:r>
                    <m:r>
                      <a:rPr lang="el-GR" sz="5400" i="1">
                        <a:latin typeface="Cambria Math" panose="02040503050406030204" pitchFamily="18" charset="0"/>
                      </a:rPr>
                      <m:t>𝑛</m:t>
                    </m:r>
                  </m:oMath>
                </a14:m>
                <a:endParaRPr lang="el-GR" sz="5000" dirty="0"/>
              </a:p>
            </p:txBody>
          </p:sp>
        </mc:Choice>
        <mc:Fallback xmlns="">
          <p:sp>
            <p:nvSpPr>
              <p:cNvPr id="2" name="Τίτλος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ctrTitle"/>
              </p:nvPr>
            </p:nvSpPr>
            <p:spPr>
              <a:xfrm>
                <a:off x="422031" y="98470"/>
                <a:ext cx="10986868" cy="829994"/>
              </a:xfrm>
              <a:blipFill rotWithShape="0">
                <a:blip r:embed="rId3"/>
                <a:stretch>
                  <a:fillRect t="-16912" b="-40441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Τίτλος 1"/>
          <p:cNvSpPr txBox="1">
            <a:spLocks/>
          </p:cNvSpPr>
          <p:nvPr/>
        </p:nvSpPr>
        <p:spPr>
          <a:xfrm>
            <a:off x="-80979" y="1327936"/>
            <a:ext cx="4569599" cy="141936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l-GR" sz="3200" dirty="0" smtClean="0">
                <a:solidFill>
                  <a:prstClr val="black"/>
                </a:solidFill>
              </a:rPr>
              <a:t>Εξαγωγή ολόκληρης στήλης ή περιοχής από πίνακα</a:t>
            </a:r>
          </a:p>
        </p:txBody>
      </p:sp>
      <p:pic>
        <p:nvPicPr>
          <p:cNvPr id="4" name="Εικόνα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61693" y="2906557"/>
            <a:ext cx="2284254" cy="2265530"/>
          </a:xfrm>
          <a:prstGeom prst="rect">
            <a:avLst/>
          </a:prstGeom>
        </p:spPr>
      </p:pic>
      <p:pic>
        <p:nvPicPr>
          <p:cNvPr id="3" name="Εικόνα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33670" y="2134068"/>
            <a:ext cx="1808826" cy="3279209"/>
          </a:xfrm>
          <a:prstGeom prst="rect">
            <a:avLst/>
          </a:prstGeom>
        </p:spPr>
      </p:pic>
      <p:pic>
        <p:nvPicPr>
          <p:cNvPr id="5" name="Εικόνα 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432595" y="2147723"/>
            <a:ext cx="1990583" cy="3273281"/>
          </a:xfrm>
          <a:prstGeom prst="rect">
            <a:avLst/>
          </a:prstGeom>
        </p:spPr>
      </p:pic>
      <p:sp>
        <p:nvSpPr>
          <p:cNvPr id="10" name="Τίτλος 1"/>
          <p:cNvSpPr txBox="1">
            <a:spLocks/>
          </p:cNvSpPr>
          <p:nvPr/>
        </p:nvSpPr>
        <p:spPr>
          <a:xfrm>
            <a:off x="4932187" y="1327936"/>
            <a:ext cx="3011792" cy="564999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l-GR" sz="3200" i="1" u="sng" dirty="0" smtClean="0">
                <a:solidFill>
                  <a:prstClr val="black"/>
                </a:solidFill>
              </a:rPr>
              <a:t>Ολόκληρη στήλη</a:t>
            </a:r>
          </a:p>
        </p:txBody>
      </p:sp>
      <p:sp>
        <p:nvSpPr>
          <p:cNvPr id="11" name="Τίτλος 1"/>
          <p:cNvSpPr txBox="1">
            <a:spLocks/>
          </p:cNvSpPr>
          <p:nvPr/>
        </p:nvSpPr>
        <p:spPr>
          <a:xfrm>
            <a:off x="9490000" y="1327936"/>
            <a:ext cx="1875771" cy="564999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l-GR" sz="3200" i="1" u="sng" dirty="0" smtClean="0">
                <a:solidFill>
                  <a:prstClr val="black"/>
                </a:solidFill>
              </a:rPr>
              <a:t>Περιοχή</a:t>
            </a:r>
          </a:p>
        </p:txBody>
      </p:sp>
    </p:spTree>
    <p:extLst>
      <p:ext uri="{BB962C8B-B14F-4D97-AF65-F5344CB8AC3E}">
        <p14:creationId xmlns:p14="http://schemas.microsoft.com/office/powerpoint/2010/main" val="84194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duotone>
              <a:prstClr val="black"/>
              <a:schemeClr val="accent4">
                <a:tint val="45000"/>
                <a:satMod val="400000"/>
              </a:schemeClr>
            </a:duotone>
          </a:blip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ctrTitle"/>
          </p:nvPr>
        </p:nvSpPr>
        <p:spPr>
          <a:xfrm>
            <a:off x="422031" y="98470"/>
            <a:ext cx="10986868" cy="829994"/>
          </a:xfrm>
        </p:spPr>
        <p:txBody>
          <a:bodyPr>
            <a:normAutofit fontScale="90000"/>
          </a:bodyPr>
          <a:lstStyle/>
          <a:p>
            <a:r>
              <a:rPr lang="el-GR" sz="5400" dirty="0" smtClean="0"/>
              <a:t>Πολυώνυμα</a:t>
            </a:r>
            <a:endParaRPr lang="el-GR" sz="5000" dirty="0"/>
          </a:p>
        </p:txBody>
      </p:sp>
      <p:sp>
        <p:nvSpPr>
          <p:cNvPr id="6" name="Τίτλος 1"/>
          <p:cNvSpPr txBox="1">
            <a:spLocks/>
          </p:cNvSpPr>
          <p:nvPr/>
        </p:nvSpPr>
        <p:spPr>
          <a:xfrm>
            <a:off x="-80979" y="1327936"/>
            <a:ext cx="4569599" cy="141936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l-GR" sz="3200" dirty="0" smtClean="0">
                <a:solidFill>
                  <a:prstClr val="black"/>
                </a:solidFill>
              </a:rPr>
              <a:t>Εισαγωγή πολυωνύμου γίνεται όπως σε διάνυσμα </a:t>
            </a:r>
          </a:p>
        </p:txBody>
      </p:sp>
      <p:pic>
        <p:nvPicPr>
          <p:cNvPr id="7" name="Εικόνα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0962" y="3140917"/>
            <a:ext cx="4457359" cy="569842"/>
          </a:xfrm>
          <a:prstGeom prst="rect">
            <a:avLst/>
          </a:prstGeom>
        </p:spPr>
      </p:pic>
      <p:pic>
        <p:nvPicPr>
          <p:cNvPr id="8" name="Εικόνα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18535" y="1823410"/>
            <a:ext cx="5483636" cy="25848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8809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duotone>
              <a:prstClr val="black"/>
              <a:schemeClr val="accent4">
                <a:tint val="45000"/>
                <a:satMod val="400000"/>
              </a:schemeClr>
            </a:duotone>
          </a:blip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ctrTitle"/>
          </p:nvPr>
        </p:nvSpPr>
        <p:spPr>
          <a:xfrm>
            <a:off x="422031" y="98470"/>
            <a:ext cx="10986868" cy="829994"/>
          </a:xfrm>
        </p:spPr>
        <p:txBody>
          <a:bodyPr>
            <a:normAutofit fontScale="90000"/>
          </a:bodyPr>
          <a:lstStyle/>
          <a:p>
            <a:r>
              <a:rPr lang="el-GR" sz="5400" dirty="0" smtClean="0"/>
              <a:t>Βασικές Συναρτήσεις</a:t>
            </a:r>
            <a:endParaRPr lang="el-GR" sz="5000" dirty="0"/>
          </a:p>
        </p:txBody>
      </p:sp>
      <p:sp>
        <p:nvSpPr>
          <p:cNvPr id="6" name="Τίτλος 1"/>
          <p:cNvSpPr txBox="1">
            <a:spLocks/>
          </p:cNvSpPr>
          <p:nvPr/>
        </p:nvSpPr>
        <p:spPr>
          <a:xfrm>
            <a:off x="0" y="2374711"/>
            <a:ext cx="3373577" cy="212946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l-GR" sz="3000" dirty="0"/>
              <a:t>Σ</a:t>
            </a:r>
            <a:r>
              <a:rPr lang="el-GR" sz="3000" dirty="0" smtClean="0"/>
              <a:t>υναρτήσεις </a:t>
            </a:r>
            <a:r>
              <a:rPr lang="el-GR" sz="3000" dirty="0"/>
              <a:t>βιβλιοθήκης που μπορεί να αναγνωρίσει το </a:t>
            </a:r>
            <a:r>
              <a:rPr lang="en-US" sz="3000" dirty="0"/>
              <a:t>MATLAB </a:t>
            </a:r>
            <a:endParaRPr lang="el-GR" sz="3000" dirty="0"/>
          </a:p>
        </p:txBody>
      </p:sp>
      <p:pic>
        <p:nvPicPr>
          <p:cNvPr id="4" name="Εικόνα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78878" y="1133180"/>
            <a:ext cx="8738103" cy="5390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3147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duotone>
              <a:prstClr val="black"/>
              <a:schemeClr val="accent4">
                <a:tint val="45000"/>
                <a:satMod val="400000"/>
              </a:schemeClr>
            </a:duotone>
          </a:blip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ctrTitle"/>
          </p:nvPr>
        </p:nvSpPr>
        <p:spPr>
          <a:xfrm>
            <a:off x="1720948" y="211016"/>
            <a:ext cx="9144000" cy="1146590"/>
          </a:xfrm>
        </p:spPr>
        <p:txBody>
          <a:bodyPr>
            <a:normAutofit/>
          </a:bodyPr>
          <a:lstStyle/>
          <a:p>
            <a:r>
              <a:rPr lang="el-GR" dirty="0" smtClean="0"/>
              <a:t>Βασικές Πράξεις </a:t>
            </a:r>
            <a:endParaRPr lang="el-GR" dirty="0"/>
          </a:p>
        </p:txBody>
      </p:sp>
      <p:pic>
        <p:nvPicPr>
          <p:cNvPr id="4" name="Εικόνα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8205" y="1543917"/>
            <a:ext cx="4354405" cy="3557272"/>
          </a:xfrm>
          <a:prstGeom prst="rect">
            <a:avLst/>
          </a:prstGeom>
        </p:spPr>
      </p:pic>
      <p:pic>
        <p:nvPicPr>
          <p:cNvPr id="5" name="Εικόνα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59504" y="1357606"/>
            <a:ext cx="2763130" cy="51942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954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duotone>
              <a:prstClr val="black"/>
              <a:schemeClr val="accent4">
                <a:tint val="45000"/>
                <a:satMod val="400000"/>
              </a:schemeClr>
            </a:duotone>
          </a:blip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ctrTitle"/>
          </p:nvPr>
        </p:nvSpPr>
        <p:spPr>
          <a:xfrm>
            <a:off x="422031" y="98470"/>
            <a:ext cx="10986868" cy="829994"/>
          </a:xfrm>
        </p:spPr>
        <p:txBody>
          <a:bodyPr>
            <a:normAutofit fontScale="90000"/>
          </a:bodyPr>
          <a:lstStyle/>
          <a:p>
            <a:r>
              <a:rPr lang="el-GR" sz="5400" dirty="0" smtClean="0"/>
              <a:t>Βασικές Συναρτήσεις (Παραδείγματα)</a:t>
            </a:r>
            <a:endParaRPr lang="el-GR" sz="5000" dirty="0"/>
          </a:p>
        </p:txBody>
      </p:sp>
      <p:sp>
        <p:nvSpPr>
          <p:cNvPr id="6" name="Τίτλος 1"/>
          <p:cNvSpPr txBox="1">
            <a:spLocks/>
          </p:cNvSpPr>
          <p:nvPr/>
        </p:nvSpPr>
        <p:spPr>
          <a:xfrm>
            <a:off x="350195" y="1138658"/>
            <a:ext cx="4147935" cy="1311018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l-GR" sz="3000" dirty="0" smtClean="0">
                <a:solidFill>
                  <a:prstClr val="black"/>
                </a:solidFill>
              </a:rPr>
              <a:t>Συνάρτηση </a:t>
            </a:r>
            <a:r>
              <a:rPr lang="el-GR" sz="3000" i="1" u="sng" dirty="0" smtClean="0">
                <a:solidFill>
                  <a:prstClr val="black"/>
                </a:solidFill>
              </a:rPr>
              <a:t>συνημίτονο</a:t>
            </a:r>
            <a:r>
              <a:rPr lang="el-GR" sz="3000" dirty="0" smtClean="0">
                <a:solidFill>
                  <a:prstClr val="black"/>
                </a:solidFill>
              </a:rPr>
              <a:t> σε ακτίνια και επιστρέφει μοίρες</a:t>
            </a:r>
            <a:endParaRPr lang="el-GR" sz="3000" dirty="0">
              <a:solidFill>
                <a:prstClr val="black"/>
              </a:solidFill>
            </a:endParaRPr>
          </a:p>
        </p:txBody>
      </p:sp>
      <p:pic>
        <p:nvPicPr>
          <p:cNvPr id="3" name="Εικόνα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1350" y="2659870"/>
            <a:ext cx="3321910" cy="4052904"/>
          </a:xfrm>
          <a:prstGeom prst="rect">
            <a:avLst/>
          </a:prstGeom>
        </p:spPr>
      </p:pic>
      <p:sp>
        <p:nvSpPr>
          <p:cNvPr id="7" name="Τίτλος 1"/>
          <p:cNvSpPr txBox="1">
            <a:spLocks/>
          </p:cNvSpPr>
          <p:nvPr/>
        </p:nvSpPr>
        <p:spPr>
          <a:xfrm>
            <a:off x="5915465" y="1138658"/>
            <a:ext cx="5592310" cy="170907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l-GR" sz="3000" dirty="0" smtClean="0">
                <a:solidFill>
                  <a:prstClr val="black"/>
                </a:solidFill>
              </a:rPr>
              <a:t>Συναρτήσεις </a:t>
            </a:r>
            <a:r>
              <a:rPr lang="el-GR" sz="3000" i="1" u="sng" dirty="0" smtClean="0">
                <a:solidFill>
                  <a:prstClr val="black"/>
                </a:solidFill>
              </a:rPr>
              <a:t>αντίστροφες τριγωνομετρικές</a:t>
            </a:r>
            <a:r>
              <a:rPr lang="el-GR" sz="3000" dirty="0" smtClean="0">
                <a:solidFill>
                  <a:prstClr val="black"/>
                </a:solidFill>
              </a:rPr>
              <a:t> με </a:t>
            </a:r>
            <a:r>
              <a:rPr lang="el-GR" sz="3000" dirty="0">
                <a:solidFill>
                  <a:prstClr val="black"/>
                </a:solidFill>
              </a:rPr>
              <a:t>όρισμα μεταξύ των τιμών [-1,1] και </a:t>
            </a:r>
            <a:r>
              <a:rPr lang="el-GR" sz="3000" dirty="0" smtClean="0">
                <a:solidFill>
                  <a:prstClr val="black"/>
                </a:solidFill>
              </a:rPr>
              <a:t>επιστρέφει </a:t>
            </a:r>
            <a:r>
              <a:rPr lang="el-GR" sz="3000" dirty="0">
                <a:solidFill>
                  <a:prstClr val="black"/>
                </a:solidFill>
              </a:rPr>
              <a:t>μοίρες</a:t>
            </a:r>
          </a:p>
        </p:txBody>
      </p:sp>
      <p:pic>
        <p:nvPicPr>
          <p:cNvPr id="5" name="Εικόνα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20595" y="2847735"/>
            <a:ext cx="2840766" cy="3986608"/>
          </a:xfrm>
          <a:prstGeom prst="rect">
            <a:avLst/>
          </a:prstGeom>
        </p:spPr>
      </p:pic>
      <p:pic>
        <p:nvPicPr>
          <p:cNvPr id="8" name="Εικόνα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546271" y="2847735"/>
            <a:ext cx="2862628" cy="39553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6262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duotone>
              <a:prstClr val="black"/>
              <a:schemeClr val="accent4">
                <a:tint val="45000"/>
                <a:satMod val="400000"/>
              </a:schemeClr>
            </a:duotone>
          </a:blip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ctrTitle"/>
          </p:nvPr>
        </p:nvSpPr>
        <p:spPr>
          <a:xfrm>
            <a:off x="1720948" y="211016"/>
            <a:ext cx="9144000" cy="1146590"/>
          </a:xfrm>
        </p:spPr>
        <p:txBody>
          <a:bodyPr>
            <a:normAutofit/>
          </a:bodyPr>
          <a:lstStyle/>
          <a:p>
            <a:r>
              <a:rPr lang="el-GR" dirty="0" smtClean="0"/>
              <a:t>Επιστημονικός συμβολισμός </a:t>
            </a:r>
            <a:endParaRPr lang="el-GR" dirty="0"/>
          </a:p>
        </p:txBody>
      </p:sp>
      <p:sp>
        <p:nvSpPr>
          <p:cNvPr id="6" name="Τίτλος 1"/>
          <p:cNvSpPr txBox="1">
            <a:spLocks/>
          </p:cNvSpPr>
          <p:nvPr/>
        </p:nvSpPr>
        <p:spPr>
          <a:xfrm>
            <a:off x="143022" y="2096086"/>
            <a:ext cx="4414910" cy="360132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l-GR" sz="4000" dirty="0">
                <a:solidFill>
                  <a:srgbClr val="FF0000"/>
                </a:solidFill>
              </a:rPr>
              <a:t>e</a:t>
            </a:r>
            <a:r>
              <a:rPr lang="el-GR" sz="4000" dirty="0"/>
              <a:t> μετά τον αριθμό χωρίς κενό και ύστερα από αυτό τον εκθέτη τον οποίο έχει η δύναμη του 10</a:t>
            </a:r>
          </a:p>
        </p:txBody>
      </p:sp>
      <p:pic>
        <p:nvPicPr>
          <p:cNvPr id="7" name="Εικόνα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11486" y="3025437"/>
            <a:ext cx="3832514" cy="3519155"/>
          </a:xfrm>
          <a:prstGeom prst="rect">
            <a:avLst/>
          </a:prstGeom>
        </p:spPr>
      </p:pic>
      <p:pic>
        <p:nvPicPr>
          <p:cNvPr id="8" name="Εικόνα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53967" y="1796163"/>
            <a:ext cx="4347552" cy="7907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493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duotone>
              <a:prstClr val="black"/>
              <a:schemeClr val="accent4">
                <a:tint val="45000"/>
                <a:satMod val="400000"/>
              </a:schemeClr>
            </a:duotone>
          </a:blip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ctrTitle"/>
          </p:nvPr>
        </p:nvSpPr>
        <p:spPr>
          <a:xfrm>
            <a:off x="1680005" y="150124"/>
            <a:ext cx="9144000" cy="842035"/>
          </a:xfrm>
        </p:spPr>
        <p:txBody>
          <a:bodyPr>
            <a:normAutofit fontScale="90000"/>
          </a:bodyPr>
          <a:lstStyle/>
          <a:p>
            <a:r>
              <a:rPr lang="el-GR" dirty="0" smtClean="0"/>
              <a:t>Σειρά των πράξεων</a:t>
            </a:r>
            <a:endParaRPr lang="el-GR" dirty="0"/>
          </a:p>
        </p:txBody>
      </p:sp>
      <p:sp>
        <p:nvSpPr>
          <p:cNvPr id="6" name="Τίτλος 1"/>
          <p:cNvSpPr txBox="1">
            <a:spLocks/>
          </p:cNvSpPr>
          <p:nvPr/>
        </p:nvSpPr>
        <p:spPr>
          <a:xfrm>
            <a:off x="102079" y="757105"/>
            <a:ext cx="4865076" cy="3763033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85000" lnSpcReduction="2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l-GR" sz="4000" dirty="0" smtClean="0"/>
              <a:t>-παρενθέσεις</a:t>
            </a:r>
          </a:p>
          <a:p>
            <a:endParaRPr lang="el-GR" sz="4000" dirty="0" smtClean="0"/>
          </a:p>
          <a:p>
            <a:r>
              <a:rPr lang="el-GR" sz="4000" dirty="0" smtClean="0"/>
              <a:t>-δυνάμεις</a:t>
            </a:r>
          </a:p>
          <a:p>
            <a:endParaRPr lang="el-GR" sz="4000" dirty="0" smtClean="0"/>
          </a:p>
          <a:p>
            <a:r>
              <a:rPr lang="el-GR" sz="4000" dirty="0" smtClean="0"/>
              <a:t> -πολλαπλασιασμοί </a:t>
            </a:r>
            <a:r>
              <a:rPr lang="el-GR" sz="4000" dirty="0"/>
              <a:t>και διαιρέσεις </a:t>
            </a:r>
            <a:endParaRPr lang="el-GR" sz="4000" dirty="0" smtClean="0"/>
          </a:p>
          <a:p>
            <a:endParaRPr lang="el-GR" sz="4000" dirty="0" smtClean="0"/>
          </a:p>
          <a:p>
            <a:r>
              <a:rPr lang="el-GR" sz="4000" dirty="0" smtClean="0"/>
              <a:t>-προσθέσεις </a:t>
            </a:r>
            <a:r>
              <a:rPr lang="el-GR" sz="4000" dirty="0"/>
              <a:t>και </a:t>
            </a:r>
            <a:r>
              <a:rPr lang="el-GR" sz="4000" dirty="0" smtClean="0"/>
              <a:t>αφαιρέσεις</a:t>
            </a:r>
            <a:endParaRPr lang="el-GR" sz="4000" dirty="0">
              <a:solidFill>
                <a:prstClr val="black"/>
              </a:solidFill>
            </a:endParaRPr>
          </a:p>
        </p:txBody>
      </p:sp>
      <p:pic>
        <p:nvPicPr>
          <p:cNvPr id="3" name="Εικόνα 2"/>
          <p:cNvPicPr>
            <a:picLocks noChangeAspect="1"/>
          </p:cNvPicPr>
          <p:nvPr/>
        </p:nvPicPr>
        <p:blipFill rotWithShape="1">
          <a:blip r:embed="rId3"/>
          <a:srcRect t="40956" r="46842"/>
          <a:stretch/>
        </p:blipFill>
        <p:spPr>
          <a:xfrm>
            <a:off x="7841663" y="1473897"/>
            <a:ext cx="3909059" cy="2564503"/>
          </a:xfrm>
          <a:prstGeom prst="rect">
            <a:avLst/>
          </a:prstGeom>
        </p:spPr>
      </p:pic>
      <p:pic>
        <p:nvPicPr>
          <p:cNvPr id="4" name="Εικόνα 3"/>
          <p:cNvPicPr>
            <a:picLocks noChangeAspect="1"/>
          </p:cNvPicPr>
          <p:nvPr/>
        </p:nvPicPr>
        <p:blipFill rotWithShape="1">
          <a:blip r:embed="rId4"/>
          <a:srcRect b="64521"/>
          <a:stretch/>
        </p:blipFill>
        <p:spPr>
          <a:xfrm>
            <a:off x="0" y="4731453"/>
            <a:ext cx="7352413" cy="15400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1071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duotone>
              <a:prstClr val="black"/>
              <a:schemeClr val="accent4">
                <a:tint val="45000"/>
                <a:satMod val="400000"/>
              </a:schemeClr>
            </a:duotone>
          </a:blip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ctrTitle"/>
          </p:nvPr>
        </p:nvSpPr>
        <p:spPr>
          <a:xfrm>
            <a:off x="1720948" y="211016"/>
            <a:ext cx="9144000" cy="1146590"/>
          </a:xfrm>
        </p:spPr>
        <p:txBody>
          <a:bodyPr>
            <a:normAutofit/>
          </a:bodyPr>
          <a:lstStyle/>
          <a:p>
            <a:r>
              <a:rPr lang="el-GR" dirty="0" smtClean="0"/>
              <a:t>Μεταβλητές</a:t>
            </a:r>
            <a:r>
              <a:rPr lang="en-US" dirty="0" smtClean="0"/>
              <a:t> -1</a:t>
            </a:r>
            <a:endParaRPr lang="el-GR" dirty="0"/>
          </a:p>
        </p:txBody>
      </p:sp>
      <p:sp>
        <p:nvSpPr>
          <p:cNvPr id="6" name="Τίτλος 1"/>
          <p:cNvSpPr txBox="1">
            <a:spLocks/>
          </p:cNvSpPr>
          <p:nvPr/>
        </p:nvSpPr>
        <p:spPr>
          <a:xfrm>
            <a:off x="143022" y="1357606"/>
            <a:ext cx="4865076" cy="3763033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2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l-GR" sz="3600" dirty="0"/>
              <a:t>Η αριθμητική τιμή που εκχωρείται στη μεταβλητή καταλαμβάνει θέση στη μνήμη του υπολογιστή και σε δεδομένη στιγμή που καλείται το όνομα αυτής ο υπολογιστής επαναφέρει την αριθμητική αυτή τιμή.</a:t>
            </a:r>
            <a:endParaRPr lang="el-GR" sz="4000" dirty="0">
              <a:solidFill>
                <a:prstClr val="black"/>
              </a:solidFill>
            </a:endParaRPr>
          </a:p>
        </p:txBody>
      </p:sp>
      <p:pic>
        <p:nvPicPr>
          <p:cNvPr id="4" name="Εικόνα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89746" y="1588570"/>
            <a:ext cx="2887633" cy="42757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4486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duotone>
              <a:prstClr val="black"/>
              <a:schemeClr val="accent4">
                <a:tint val="45000"/>
                <a:satMod val="400000"/>
              </a:schemeClr>
            </a:duotone>
          </a:blip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ctrTitle"/>
          </p:nvPr>
        </p:nvSpPr>
        <p:spPr>
          <a:xfrm>
            <a:off x="1495865" y="0"/>
            <a:ext cx="9144000" cy="1146590"/>
          </a:xfrm>
        </p:spPr>
        <p:txBody>
          <a:bodyPr>
            <a:normAutofit/>
          </a:bodyPr>
          <a:lstStyle/>
          <a:p>
            <a:r>
              <a:rPr lang="el-GR" dirty="0" smtClean="0"/>
              <a:t>Μεταβλητές</a:t>
            </a:r>
            <a:r>
              <a:rPr lang="en-US" dirty="0" smtClean="0"/>
              <a:t> -2</a:t>
            </a:r>
            <a:endParaRPr lang="el-GR" dirty="0"/>
          </a:p>
        </p:txBody>
      </p:sp>
      <p:sp>
        <p:nvSpPr>
          <p:cNvPr id="6" name="Τίτλος 1"/>
          <p:cNvSpPr txBox="1">
            <a:spLocks/>
          </p:cNvSpPr>
          <p:nvPr/>
        </p:nvSpPr>
        <p:spPr>
          <a:xfrm>
            <a:off x="114887" y="1844952"/>
            <a:ext cx="4865076" cy="3763033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2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l-GR" sz="3600" i="1" u="sng" dirty="0" smtClean="0"/>
              <a:t>Αποδεκτές</a:t>
            </a:r>
            <a:r>
              <a:rPr lang="el-GR" sz="3600" dirty="0" smtClean="0"/>
              <a:t>:</a:t>
            </a:r>
          </a:p>
          <a:p>
            <a:r>
              <a:rPr lang="el-GR" sz="3600" dirty="0" smtClean="0"/>
              <a:t>  </a:t>
            </a:r>
            <a:r>
              <a:rPr lang="en-US" sz="3600" dirty="0"/>
              <a:t>met</a:t>
            </a:r>
            <a:r>
              <a:rPr lang="el-GR" sz="3600" dirty="0"/>
              <a:t>, </a:t>
            </a:r>
            <a:r>
              <a:rPr lang="en-US" sz="3600" dirty="0"/>
              <a:t>met</a:t>
            </a:r>
            <a:r>
              <a:rPr lang="el-GR" sz="3600" dirty="0"/>
              <a:t>25</a:t>
            </a:r>
            <a:r>
              <a:rPr lang="en-US" sz="3600" dirty="0"/>
              <a:t>s</a:t>
            </a:r>
            <a:r>
              <a:rPr lang="el-GR" sz="3600" dirty="0"/>
              <a:t>, </a:t>
            </a:r>
            <a:r>
              <a:rPr lang="en-US" sz="3600" dirty="0" err="1"/>
              <a:t>xy</a:t>
            </a:r>
            <a:r>
              <a:rPr lang="el-GR" sz="3600" dirty="0"/>
              <a:t>01, </a:t>
            </a:r>
            <a:r>
              <a:rPr lang="en-US" sz="3600" dirty="0"/>
              <a:t>XY</a:t>
            </a:r>
            <a:r>
              <a:rPr lang="el-GR" sz="3600" dirty="0"/>
              <a:t>01, </a:t>
            </a:r>
            <a:r>
              <a:rPr lang="en-US" sz="3600" dirty="0"/>
              <a:t>s</a:t>
            </a:r>
            <a:r>
              <a:rPr lang="el-GR" sz="3600" dirty="0" smtClean="0"/>
              <a:t>3445</a:t>
            </a:r>
          </a:p>
          <a:p>
            <a:endParaRPr lang="el-GR" sz="3600" dirty="0" smtClean="0"/>
          </a:p>
          <a:p>
            <a:r>
              <a:rPr lang="el-GR" sz="3600" i="1" u="sng" dirty="0" smtClean="0"/>
              <a:t>Μη </a:t>
            </a:r>
            <a:r>
              <a:rPr lang="el-GR" sz="3600" i="1" u="sng" dirty="0"/>
              <a:t>αποδεκτές</a:t>
            </a:r>
            <a:r>
              <a:rPr lang="el-GR" sz="3600" dirty="0"/>
              <a:t> </a:t>
            </a:r>
            <a:endParaRPr lang="el-GR" sz="3600" dirty="0" smtClean="0"/>
          </a:p>
          <a:p>
            <a:r>
              <a:rPr lang="en-US" sz="3600" dirty="0" smtClean="0"/>
              <a:t>m</a:t>
            </a:r>
            <a:r>
              <a:rPr lang="el-GR" sz="3600" dirty="0"/>
              <a:t>-</a:t>
            </a:r>
            <a:r>
              <a:rPr lang="en-US" sz="3600" dirty="0"/>
              <a:t>et</a:t>
            </a:r>
            <a:r>
              <a:rPr lang="el-GR" sz="3600" dirty="0"/>
              <a:t>, 25</a:t>
            </a:r>
            <a:r>
              <a:rPr lang="en-US" sz="3600" dirty="0"/>
              <a:t>met</a:t>
            </a:r>
            <a:r>
              <a:rPr lang="el-GR" sz="3600" dirty="0"/>
              <a:t>, %</a:t>
            </a:r>
            <a:r>
              <a:rPr lang="en-US" sz="3600" dirty="0" err="1"/>
              <a:t>xy</a:t>
            </a:r>
            <a:r>
              <a:rPr lang="el-GR" sz="3600" dirty="0"/>
              <a:t>, @</a:t>
            </a:r>
            <a:r>
              <a:rPr lang="en-US" sz="3600" dirty="0" err="1"/>
              <a:t>nikos</a:t>
            </a:r>
            <a:r>
              <a:rPr lang="el-GR" sz="3600" dirty="0" smtClean="0"/>
              <a:t>.</a:t>
            </a:r>
          </a:p>
          <a:p>
            <a:r>
              <a:rPr lang="el-GR" sz="3600" dirty="0" smtClean="0"/>
              <a:t>Και οι δεσμευμένες από το </a:t>
            </a:r>
            <a:r>
              <a:rPr lang="en-US" sz="3600" dirty="0" smtClean="0"/>
              <a:t>MATLAB</a:t>
            </a:r>
            <a:endParaRPr lang="el-GR" sz="3600" dirty="0"/>
          </a:p>
          <a:p>
            <a:endParaRPr lang="el-GR" sz="4000" dirty="0">
              <a:solidFill>
                <a:prstClr val="black"/>
              </a:solidFill>
            </a:endParaRPr>
          </a:p>
        </p:txBody>
      </p:sp>
      <p:pic>
        <p:nvPicPr>
          <p:cNvPr id="3" name="Εικόνα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46055" y="1481014"/>
            <a:ext cx="3319975" cy="51704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3367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duotone>
              <a:prstClr val="black"/>
              <a:schemeClr val="accent4">
                <a:tint val="45000"/>
                <a:satMod val="400000"/>
              </a:schemeClr>
            </a:duotone>
          </a:blip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ctrTitle"/>
          </p:nvPr>
        </p:nvSpPr>
        <p:spPr>
          <a:xfrm>
            <a:off x="1495865" y="0"/>
            <a:ext cx="9144000" cy="1146590"/>
          </a:xfrm>
        </p:spPr>
        <p:txBody>
          <a:bodyPr>
            <a:normAutofit/>
          </a:bodyPr>
          <a:lstStyle/>
          <a:p>
            <a:r>
              <a:rPr lang="el-GR" dirty="0" smtClean="0"/>
              <a:t>Μεταβλητές</a:t>
            </a:r>
            <a:r>
              <a:rPr lang="en-US" dirty="0" smtClean="0"/>
              <a:t> - 3</a:t>
            </a:r>
            <a:endParaRPr lang="el-GR" dirty="0"/>
          </a:p>
        </p:txBody>
      </p:sp>
      <p:sp>
        <p:nvSpPr>
          <p:cNvPr id="6" name="Τίτλος 1"/>
          <p:cNvSpPr txBox="1">
            <a:spLocks/>
          </p:cNvSpPr>
          <p:nvPr/>
        </p:nvSpPr>
        <p:spPr>
          <a:xfrm>
            <a:off x="157089" y="1350499"/>
            <a:ext cx="5484055" cy="2034791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l-GR" sz="3600" i="1" u="sng" dirty="0" smtClean="0">
                <a:solidFill>
                  <a:prstClr val="black"/>
                </a:solidFill>
              </a:rPr>
              <a:t>Μεταβλητές μιγαδικών αριθμών</a:t>
            </a:r>
            <a:endParaRPr lang="el-GR" sz="3600" dirty="0">
              <a:solidFill>
                <a:prstClr val="black"/>
              </a:solidFill>
            </a:endParaRPr>
          </a:p>
          <a:p>
            <a:endParaRPr lang="el-GR" sz="4000" dirty="0">
              <a:solidFill>
                <a:prstClr val="black"/>
              </a:solidFill>
            </a:endParaRPr>
          </a:p>
        </p:txBody>
      </p:sp>
      <p:pic>
        <p:nvPicPr>
          <p:cNvPr id="4" name="Εικόνα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20465" y="1146590"/>
            <a:ext cx="3793124" cy="5394574"/>
          </a:xfrm>
          <a:prstGeom prst="rect">
            <a:avLst/>
          </a:prstGeom>
        </p:spPr>
      </p:pic>
      <p:pic>
        <p:nvPicPr>
          <p:cNvPr id="5" name="Εικόνα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1204" y="3524842"/>
            <a:ext cx="6112242" cy="6380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7799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duotone>
              <a:prstClr val="black"/>
              <a:schemeClr val="accent4">
                <a:tint val="45000"/>
                <a:satMod val="400000"/>
              </a:schemeClr>
            </a:duotone>
          </a:blip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ctrTitle"/>
          </p:nvPr>
        </p:nvSpPr>
        <p:spPr>
          <a:xfrm>
            <a:off x="1495865" y="0"/>
            <a:ext cx="9144000" cy="1146590"/>
          </a:xfrm>
        </p:spPr>
        <p:txBody>
          <a:bodyPr>
            <a:normAutofit/>
          </a:bodyPr>
          <a:lstStyle/>
          <a:p>
            <a:r>
              <a:rPr lang="el-GR" dirty="0" smtClean="0"/>
              <a:t>Μεταβλητές</a:t>
            </a:r>
            <a:r>
              <a:rPr lang="en-US" dirty="0" smtClean="0"/>
              <a:t> - </a:t>
            </a:r>
            <a:r>
              <a:rPr lang="el-GR" dirty="0" smtClean="0"/>
              <a:t>4</a:t>
            </a:r>
            <a:endParaRPr lang="el-GR" dirty="0"/>
          </a:p>
        </p:txBody>
      </p:sp>
      <p:sp>
        <p:nvSpPr>
          <p:cNvPr id="6" name="Τίτλος 1"/>
          <p:cNvSpPr txBox="1">
            <a:spLocks/>
          </p:cNvSpPr>
          <p:nvPr/>
        </p:nvSpPr>
        <p:spPr>
          <a:xfrm>
            <a:off x="157089" y="1438458"/>
            <a:ext cx="5484055" cy="113029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l-GR" sz="3600" i="1" u="sng" dirty="0" smtClean="0">
                <a:solidFill>
                  <a:prstClr val="black"/>
                </a:solidFill>
              </a:rPr>
              <a:t>Πράξεις μεταξύ </a:t>
            </a:r>
            <a:r>
              <a:rPr lang="el-GR" sz="3600" i="1" u="sng" dirty="0">
                <a:solidFill>
                  <a:prstClr val="black"/>
                </a:solidFill>
              </a:rPr>
              <a:t>μιγαδικών </a:t>
            </a:r>
            <a:r>
              <a:rPr lang="el-GR" sz="3600" i="1" u="sng" dirty="0" smtClean="0">
                <a:solidFill>
                  <a:prstClr val="black"/>
                </a:solidFill>
              </a:rPr>
              <a:t>αριθμών</a:t>
            </a:r>
            <a:endParaRPr lang="el-GR" sz="3600" dirty="0">
              <a:solidFill>
                <a:prstClr val="black"/>
              </a:solidFill>
            </a:endParaRPr>
          </a:p>
        </p:txBody>
      </p:sp>
      <p:pic>
        <p:nvPicPr>
          <p:cNvPr id="3" name="Εικόνα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7089" y="2940250"/>
            <a:ext cx="7467600" cy="1964600"/>
          </a:xfrm>
          <a:prstGeom prst="rect">
            <a:avLst/>
          </a:prstGeom>
        </p:spPr>
      </p:pic>
      <p:pic>
        <p:nvPicPr>
          <p:cNvPr id="7" name="Εικόνα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98412" y="1012803"/>
            <a:ext cx="2715063" cy="58194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6447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261</TotalTime>
  <Words>553</Words>
  <Application>Microsoft Office PowerPoint</Application>
  <PresentationFormat>Ευρεία οθόνη</PresentationFormat>
  <Paragraphs>90</Paragraphs>
  <Slides>30</Slides>
  <Notes>0</Notes>
  <HiddenSlides>0</HiddenSlides>
  <MMClips>0</MMClips>
  <ScaleCrop>false</ScaleCrop>
  <HeadingPairs>
    <vt:vector size="6" baseType="variant">
      <vt:variant>
        <vt:lpstr>Γραμματοσειρές που χρησιμοποιούνται</vt:lpstr>
      </vt:variant>
      <vt:variant>
        <vt:i4>4</vt:i4>
      </vt:variant>
      <vt:variant>
        <vt:lpstr>Θέμα</vt:lpstr>
      </vt:variant>
      <vt:variant>
        <vt:i4>1</vt:i4>
      </vt:variant>
      <vt:variant>
        <vt:lpstr>Τίτλοι διαφανειών</vt:lpstr>
      </vt:variant>
      <vt:variant>
        <vt:i4>30</vt:i4>
      </vt:variant>
    </vt:vector>
  </HeadingPairs>
  <TitlesOfParts>
    <vt:vector size="35" baseType="lpstr">
      <vt:lpstr>Arial</vt:lpstr>
      <vt:lpstr>Calibri</vt:lpstr>
      <vt:lpstr>Calibri Light</vt:lpstr>
      <vt:lpstr>Cambria Math</vt:lpstr>
      <vt:lpstr>Θέμα του Office</vt:lpstr>
      <vt:lpstr>ΠΡΟΓΡΑΜΜΑΤΙΣΜΟΣ ΗΛΕΚΤΡΟΝΙΚΩΝ ΥΠΟΛΟΓΙΣΤΩΝ (MATLAB) </vt:lpstr>
      <vt:lpstr> Το περιβάλλον του MATLAB </vt:lpstr>
      <vt:lpstr>Βασικές Πράξεις </vt:lpstr>
      <vt:lpstr>Επιστημονικός συμβολισμός </vt:lpstr>
      <vt:lpstr>Σειρά των πράξεων</vt:lpstr>
      <vt:lpstr>Μεταβλητές -1</vt:lpstr>
      <vt:lpstr>Μεταβλητές -2</vt:lpstr>
      <vt:lpstr>Μεταβλητές - 3</vt:lpstr>
      <vt:lpstr>Μεταβλητές - 4</vt:lpstr>
      <vt:lpstr>Διανύσματα (Πίνακας μορφής 1×n)</vt:lpstr>
      <vt:lpstr>Διανύσματα (Πίνακας μορφής 1×n)</vt:lpstr>
      <vt:lpstr>Διανύσματα (Πίνακας μορφής 1×n)</vt:lpstr>
      <vt:lpstr>Διανύσματα (Πίνακας μορφής 1×n)</vt:lpstr>
      <vt:lpstr>Διανύσματα (Πίνακας μορφής 1×n)</vt:lpstr>
      <vt:lpstr>Διανύσματα (Πίνακας μορφής 1×n)</vt:lpstr>
      <vt:lpstr>Πίνακες μορφής n×m και n×n</vt:lpstr>
      <vt:lpstr>Πίνακες μορφής n×m και n×n</vt:lpstr>
      <vt:lpstr>Πίνακες μορφής n×m και n×n</vt:lpstr>
      <vt:lpstr>Πίνακες μορφής n×m και n×n</vt:lpstr>
      <vt:lpstr>Πίνακες μορφής n×m και n×n</vt:lpstr>
      <vt:lpstr>Πίνακες μορφής n×m και n×n</vt:lpstr>
      <vt:lpstr>Πίνακες μορφής n×m και n×n</vt:lpstr>
      <vt:lpstr>Πίνακες μορφής n×m και n×n</vt:lpstr>
      <vt:lpstr>Πίνακες μορφής n×m και n×n</vt:lpstr>
      <vt:lpstr>Πίνακες μορφής n×m και n×n</vt:lpstr>
      <vt:lpstr>Πίνακες μορφής n×m και n×n</vt:lpstr>
      <vt:lpstr>Πίνακες μορφής n×m και n×n</vt:lpstr>
      <vt:lpstr>Πολυώνυμα</vt:lpstr>
      <vt:lpstr>Βασικές Συναρτήσεις</vt:lpstr>
      <vt:lpstr>Βασικές Συναρτήσεις (Παραδείγματα)</vt:lpstr>
    </vt:vector>
  </TitlesOfParts>
  <Company>Hewlett-Packard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ΠΡΟΓΡΑΜΜΑΤΙΣΜΟΣ ΗΛΕΚΤΡΟΝΙΚΩΝ ΥΠΟΛΟΓΙΣΤΩΝ (MATLAB) </dc:title>
  <dc:creator>THANASIS</dc:creator>
  <cp:lastModifiedBy>THANASIS</cp:lastModifiedBy>
  <cp:revision>44</cp:revision>
  <dcterms:created xsi:type="dcterms:W3CDTF">2017-12-03T14:20:36Z</dcterms:created>
  <dcterms:modified xsi:type="dcterms:W3CDTF">2018-12-17T09:58:15Z</dcterms:modified>
</cp:coreProperties>
</file>