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62" r:id="rId2"/>
    <p:sldId id="258" r:id="rId3"/>
    <p:sldId id="257" r:id="rId4"/>
    <p:sldId id="259" r:id="rId5"/>
    <p:sldId id="265" r:id="rId6"/>
    <p:sldId id="260" r:id="rId7"/>
    <p:sldId id="263" r:id="rId8"/>
    <p:sldId id="266" r:id="rId9"/>
    <p:sldId id="268" r:id="rId10"/>
    <p:sldId id="275" r:id="rId11"/>
    <p:sldId id="267" r:id="rId12"/>
    <p:sldId id="276" r:id="rId13"/>
    <p:sldId id="269" r:id="rId14"/>
    <p:sldId id="270" r:id="rId15"/>
    <p:sldId id="272" r:id="rId16"/>
    <p:sldId id="273" r:id="rId17"/>
    <p:sldId id="274" r:id="rId18"/>
    <p:sldId id="261" r:id="rId19"/>
    <p:sldId id="271"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90" d="100"/>
          <a:sy n="90" d="100"/>
        </p:scale>
        <p:origin x="-540" y="-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Τίτλος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Στυλ κύριου τίτλου</a:t>
            </a:r>
            <a:endParaRPr kumimoji="0" lang="en-US"/>
          </a:p>
        </p:txBody>
      </p:sp>
      <p:sp>
        <p:nvSpPr>
          <p:cNvPr id="28" name="Θέση ημερομηνίας 27"/>
          <p:cNvSpPr>
            <a:spLocks noGrp="1"/>
          </p:cNvSpPr>
          <p:nvPr>
            <p:ph type="dt" sz="half" idx="10"/>
          </p:nvPr>
        </p:nvSpPr>
        <p:spPr/>
        <p:txBody>
          <a:bodyPr/>
          <a:lstStyle/>
          <a:p>
            <a:fld id="{E90C4CEC-16D5-4229-B4DE-FDE9B679D7E2}" type="datetimeFigureOut">
              <a:rPr lang="en-US" smtClean="0"/>
              <a:pPr/>
              <a:t>3/20/2019</a:t>
            </a:fld>
            <a:endParaRPr lang="en-US"/>
          </a:p>
        </p:txBody>
      </p:sp>
      <p:sp>
        <p:nvSpPr>
          <p:cNvPr id="17" name="Θέση υποσέλιδου 16"/>
          <p:cNvSpPr>
            <a:spLocks noGrp="1"/>
          </p:cNvSpPr>
          <p:nvPr>
            <p:ph type="ftr" sz="quarter" idx="11"/>
          </p:nvPr>
        </p:nvSpPr>
        <p:spPr/>
        <p:txBody>
          <a:bodyPr/>
          <a:lstStyle/>
          <a:p>
            <a:endParaRPr lang="en-US"/>
          </a:p>
        </p:txBody>
      </p:sp>
      <p:sp>
        <p:nvSpPr>
          <p:cNvPr id="29" name="Θέση αριθμού διαφάνειας 28"/>
          <p:cNvSpPr>
            <a:spLocks noGrp="1"/>
          </p:cNvSpPr>
          <p:nvPr>
            <p:ph type="sldNum" sz="quarter" idx="12"/>
          </p:nvPr>
        </p:nvSpPr>
        <p:spPr/>
        <p:txBody>
          <a:bodyPr/>
          <a:lstStyle/>
          <a:p>
            <a:fld id="{5DBAE4E6-4D12-4A48-9B6B-6FA0B79BEE93}" type="slidenum">
              <a:rPr lang="en-US" smtClean="0"/>
              <a:pPr/>
              <a:t>‹#›</a:t>
            </a:fld>
            <a:endParaRPr lang="en-US"/>
          </a:p>
        </p:txBody>
      </p:sp>
      <p:sp>
        <p:nvSpPr>
          <p:cNvPr id="9" name="Υπότιτλος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E90C4CEC-16D5-4229-B4DE-FDE9B679D7E2}" type="datetimeFigureOut">
              <a:rPr lang="en-US" smtClean="0"/>
              <a:pPr/>
              <a:t>3/20/2019</a:t>
            </a:fld>
            <a:endParaRPr lang="en-US"/>
          </a:p>
        </p:txBody>
      </p:sp>
      <p:sp>
        <p:nvSpPr>
          <p:cNvPr id="5" name="Θέση υποσέλιδου 4"/>
          <p:cNvSpPr>
            <a:spLocks noGrp="1"/>
          </p:cNvSpPr>
          <p:nvPr>
            <p:ph type="ftr" sz="quarter" idx="11"/>
          </p:nvPr>
        </p:nvSpPr>
        <p:spPr/>
        <p:txBody>
          <a:bodyPr/>
          <a:lstStyle/>
          <a:p>
            <a:endParaRPr lang="en-US"/>
          </a:p>
        </p:txBody>
      </p:sp>
      <p:sp>
        <p:nvSpPr>
          <p:cNvPr id="6" name="Θέση αριθμού διαφάνειας 5"/>
          <p:cNvSpPr>
            <a:spLocks noGrp="1"/>
          </p:cNvSpPr>
          <p:nvPr>
            <p:ph type="sldNum" sz="quarter" idx="12"/>
          </p:nvPr>
        </p:nvSpPr>
        <p:spPr/>
        <p:txBody>
          <a:bodyPr/>
          <a:lstStyle/>
          <a:p>
            <a:fld id="{5DBAE4E6-4D12-4A48-9B6B-6FA0B79BEE9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E90C4CEC-16D5-4229-B4DE-FDE9B679D7E2}" type="datetimeFigureOut">
              <a:rPr lang="en-US" smtClean="0"/>
              <a:pPr/>
              <a:t>3/20/2019</a:t>
            </a:fld>
            <a:endParaRPr lang="en-US"/>
          </a:p>
        </p:txBody>
      </p:sp>
      <p:sp>
        <p:nvSpPr>
          <p:cNvPr id="5" name="Θέση υποσέλιδου 4"/>
          <p:cNvSpPr>
            <a:spLocks noGrp="1"/>
          </p:cNvSpPr>
          <p:nvPr>
            <p:ph type="ftr" sz="quarter" idx="11"/>
          </p:nvPr>
        </p:nvSpPr>
        <p:spPr/>
        <p:txBody>
          <a:bodyPr/>
          <a:lstStyle/>
          <a:p>
            <a:endParaRPr lang="en-US"/>
          </a:p>
        </p:txBody>
      </p:sp>
      <p:sp>
        <p:nvSpPr>
          <p:cNvPr id="6" name="Θέση αριθμού διαφάνειας 5"/>
          <p:cNvSpPr>
            <a:spLocks noGrp="1"/>
          </p:cNvSpPr>
          <p:nvPr>
            <p:ph type="sldNum" sz="quarter" idx="12"/>
          </p:nvPr>
        </p:nvSpPr>
        <p:spPr/>
        <p:txBody>
          <a:bodyPr/>
          <a:lstStyle/>
          <a:p>
            <a:fld id="{5DBAE4E6-4D12-4A48-9B6B-6FA0B79BEE9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περιεχομένου 2"/>
          <p:cNvSpPr>
            <a:spLocks noGrp="1"/>
          </p:cNvSpPr>
          <p:nvPr>
            <p:ph idx="1"/>
          </p:nvPr>
        </p:nvSpPr>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E90C4CEC-16D5-4229-B4DE-FDE9B679D7E2}" type="datetimeFigureOut">
              <a:rPr lang="en-US" smtClean="0"/>
              <a:pPr/>
              <a:t>3/20/2019</a:t>
            </a:fld>
            <a:endParaRPr lang="en-US"/>
          </a:p>
        </p:txBody>
      </p:sp>
      <p:sp>
        <p:nvSpPr>
          <p:cNvPr id="5" name="Θέση υποσέλιδου 4"/>
          <p:cNvSpPr>
            <a:spLocks noGrp="1"/>
          </p:cNvSpPr>
          <p:nvPr>
            <p:ph type="ftr" sz="quarter" idx="11"/>
          </p:nvPr>
        </p:nvSpPr>
        <p:spPr/>
        <p:txBody>
          <a:bodyPr/>
          <a:lstStyle/>
          <a:p>
            <a:endParaRPr lang="en-US"/>
          </a:p>
        </p:txBody>
      </p:sp>
      <p:sp>
        <p:nvSpPr>
          <p:cNvPr id="6" name="Θέση αριθμού διαφάνειας 5"/>
          <p:cNvSpPr>
            <a:spLocks noGrp="1"/>
          </p:cNvSpPr>
          <p:nvPr>
            <p:ph type="sldNum" sz="quarter" idx="12"/>
          </p:nvPr>
        </p:nvSpPr>
        <p:spPr/>
        <p:txBody>
          <a:bodyPr/>
          <a:lstStyle/>
          <a:p>
            <a:fld id="{5DBAE4E6-4D12-4A48-9B6B-6FA0B79BEE9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4" name="Θέση ημερομηνίας 3"/>
          <p:cNvSpPr>
            <a:spLocks noGrp="1"/>
          </p:cNvSpPr>
          <p:nvPr>
            <p:ph type="dt" sz="half" idx="10"/>
          </p:nvPr>
        </p:nvSpPr>
        <p:spPr/>
        <p:txBody>
          <a:bodyPr/>
          <a:lstStyle/>
          <a:p>
            <a:fld id="{E90C4CEC-16D5-4229-B4DE-FDE9B679D7E2}" type="datetimeFigureOut">
              <a:rPr lang="en-US" smtClean="0"/>
              <a:pPr/>
              <a:t>3/20/2019</a:t>
            </a:fld>
            <a:endParaRPr lang="en-US"/>
          </a:p>
        </p:txBody>
      </p:sp>
      <p:sp>
        <p:nvSpPr>
          <p:cNvPr id="5" name="Θέση υποσέλιδου 4"/>
          <p:cNvSpPr>
            <a:spLocks noGrp="1"/>
          </p:cNvSpPr>
          <p:nvPr>
            <p:ph type="ftr" sz="quarter" idx="11"/>
          </p:nvPr>
        </p:nvSpPr>
        <p:spPr/>
        <p:txBody>
          <a:bodyPr/>
          <a:lstStyle/>
          <a:p>
            <a:endParaRPr lang="en-US"/>
          </a:p>
        </p:txBody>
      </p:sp>
      <p:sp>
        <p:nvSpPr>
          <p:cNvPr id="6" name="Θέση αριθμού διαφάνειας 5"/>
          <p:cNvSpPr>
            <a:spLocks noGrp="1"/>
          </p:cNvSpPr>
          <p:nvPr>
            <p:ph type="sldNum" sz="quarter" idx="12"/>
          </p:nvPr>
        </p:nvSpPr>
        <p:spPr>
          <a:xfrm>
            <a:off x="7924800" y="6416675"/>
            <a:ext cx="762000" cy="365125"/>
          </a:xfrm>
        </p:spPr>
        <p:txBody>
          <a:bodyPr/>
          <a:lstStyle/>
          <a:p>
            <a:fld id="{5DBAE4E6-4D12-4A48-9B6B-6FA0B79BEE9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περιεχομένου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περιεχομένου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p>
            <a:fld id="{E90C4CEC-16D5-4229-B4DE-FDE9B679D7E2}" type="datetimeFigureOut">
              <a:rPr lang="en-US" smtClean="0"/>
              <a:pPr/>
              <a:t>3/20/2019</a:t>
            </a:fld>
            <a:endParaRPr lang="en-US"/>
          </a:p>
        </p:txBody>
      </p:sp>
      <p:sp>
        <p:nvSpPr>
          <p:cNvPr id="6" name="Θέση υποσέλιδου 5"/>
          <p:cNvSpPr>
            <a:spLocks noGrp="1"/>
          </p:cNvSpPr>
          <p:nvPr>
            <p:ph type="ftr" sz="quarter" idx="11"/>
          </p:nvPr>
        </p:nvSpPr>
        <p:spPr/>
        <p:txBody>
          <a:bodyPr/>
          <a:lstStyle/>
          <a:p>
            <a:endParaRPr lang="en-US"/>
          </a:p>
        </p:txBody>
      </p:sp>
      <p:sp>
        <p:nvSpPr>
          <p:cNvPr id="7" name="Θέση αριθμού διαφάνειας 6"/>
          <p:cNvSpPr>
            <a:spLocks noGrp="1"/>
          </p:cNvSpPr>
          <p:nvPr>
            <p:ph type="sldNum" sz="quarter" idx="12"/>
          </p:nvPr>
        </p:nvSpPr>
        <p:spPr/>
        <p:txBody>
          <a:bodyPr/>
          <a:lstStyle/>
          <a:p>
            <a:fld id="{5DBAE4E6-4D12-4A48-9B6B-6FA0B79BEE9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8229600" cy="1143000"/>
          </a:xfrm>
        </p:spPr>
        <p:txBody>
          <a:bodyPr anchor="ctr"/>
          <a:lstStyle>
            <a:lvl1pPr>
              <a:defRPr/>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4" name="Θέση κειμένου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5" name="Θέση περιεχομένου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Θέση περιεχομένου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Θέση ημερομηνίας 6"/>
          <p:cNvSpPr>
            <a:spLocks noGrp="1"/>
          </p:cNvSpPr>
          <p:nvPr>
            <p:ph type="dt" sz="half" idx="10"/>
          </p:nvPr>
        </p:nvSpPr>
        <p:spPr/>
        <p:txBody>
          <a:bodyPr/>
          <a:lstStyle/>
          <a:p>
            <a:fld id="{E90C4CEC-16D5-4229-B4DE-FDE9B679D7E2}" type="datetimeFigureOut">
              <a:rPr lang="en-US" smtClean="0"/>
              <a:pPr/>
              <a:t>3/20/2019</a:t>
            </a:fld>
            <a:endParaRPr lang="en-US"/>
          </a:p>
        </p:txBody>
      </p:sp>
      <p:sp>
        <p:nvSpPr>
          <p:cNvPr id="8" name="Θέση υποσέλιδου 7"/>
          <p:cNvSpPr>
            <a:spLocks noGrp="1"/>
          </p:cNvSpPr>
          <p:nvPr>
            <p:ph type="ftr" sz="quarter" idx="11"/>
          </p:nvPr>
        </p:nvSpPr>
        <p:spPr/>
        <p:txBody>
          <a:bodyPr/>
          <a:lstStyle/>
          <a:p>
            <a:endParaRPr lang="en-US"/>
          </a:p>
        </p:txBody>
      </p:sp>
      <p:sp>
        <p:nvSpPr>
          <p:cNvPr id="9" name="Θέση αριθμού διαφάνειας 8"/>
          <p:cNvSpPr>
            <a:spLocks noGrp="1"/>
          </p:cNvSpPr>
          <p:nvPr>
            <p:ph type="sldNum" sz="quarter" idx="12"/>
          </p:nvPr>
        </p:nvSpPr>
        <p:spPr/>
        <p:txBody>
          <a:bodyPr/>
          <a:lstStyle/>
          <a:p>
            <a:fld id="{5DBAE4E6-4D12-4A48-9B6B-6FA0B79BEE9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ημερομηνίας 2"/>
          <p:cNvSpPr>
            <a:spLocks noGrp="1"/>
          </p:cNvSpPr>
          <p:nvPr>
            <p:ph type="dt" sz="half" idx="10"/>
          </p:nvPr>
        </p:nvSpPr>
        <p:spPr/>
        <p:txBody>
          <a:bodyPr/>
          <a:lstStyle/>
          <a:p>
            <a:fld id="{E90C4CEC-16D5-4229-B4DE-FDE9B679D7E2}" type="datetimeFigureOut">
              <a:rPr lang="en-US" smtClean="0"/>
              <a:pPr/>
              <a:t>3/20/2019</a:t>
            </a:fld>
            <a:endParaRPr lang="en-US"/>
          </a:p>
        </p:txBody>
      </p:sp>
      <p:sp>
        <p:nvSpPr>
          <p:cNvPr id="4" name="Θέση υποσέλιδου 3"/>
          <p:cNvSpPr>
            <a:spLocks noGrp="1"/>
          </p:cNvSpPr>
          <p:nvPr>
            <p:ph type="ftr" sz="quarter" idx="11"/>
          </p:nvPr>
        </p:nvSpPr>
        <p:spPr/>
        <p:txBody>
          <a:bodyPr/>
          <a:lstStyle/>
          <a:p>
            <a:endParaRPr lang="en-US"/>
          </a:p>
        </p:txBody>
      </p:sp>
      <p:sp>
        <p:nvSpPr>
          <p:cNvPr id="5" name="Θέση αριθμού διαφάνειας 4"/>
          <p:cNvSpPr>
            <a:spLocks noGrp="1"/>
          </p:cNvSpPr>
          <p:nvPr>
            <p:ph type="sldNum" sz="quarter" idx="12"/>
          </p:nvPr>
        </p:nvSpPr>
        <p:spPr/>
        <p:txBody>
          <a:bodyPr/>
          <a:lstStyle/>
          <a:p>
            <a:fld id="{5DBAE4E6-4D12-4A48-9B6B-6FA0B79BEE9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E90C4CEC-16D5-4229-B4DE-FDE9B679D7E2}" type="datetimeFigureOut">
              <a:rPr lang="en-US" smtClean="0"/>
              <a:pPr/>
              <a:t>3/20/2019</a:t>
            </a:fld>
            <a:endParaRPr lang="en-US"/>
          </a:p>
        </p:txBody>
      </p:sp>
      <p:sp>
        <p:nvSpPr>
          <p:cNvPr id="3" name="Θέση υποσέλιδου 2"/>
          <p:cNvSpPr>
            <a:spLocks noGrp="1"/>
          </p:cNvSpPr>
          <p:nvPr>
            <p:ph type="ftr" sz="quarter" idx="11"/>
          </p:nvPr>
        </p:nvSpPr>
        <p:spPr/>
        <p:txBody>
          <a:bodyPr/>
          <a:lstStyle/>
          <a:p>
            <a:endParaRPr lang="en-US"/>
          </a:p>
        </p:txBody>
      </p:sp>
      <p:sp>
        <p:nvSpPr>
          <p:cNvPr id="4" name="Θέση αριθμού διαφάνειας 3"/>
          <p:cNvSpPr>
            <a:spLocks noGrp="1"/>
          </p:cNvSpPr>
          <p:nvPr>
            <p:ph type="sldNum" sz="quarter" idx="12"/>
          </p:nvPr>
        </p:nvSpPr>
        <p:spPr/>
        <p:txBody>
          <a:bodyPr/>
          <a:lstStyle/>
          <a:p>
            <a:fld id="{5DBAE4E6-4D12-4A48-9B6B-6FA0B79BEE9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Στυλ κύριου τίτλου</a:t>
            </a:r>
            <a:endParaRPr kumimoji="0" lang="en-US"/>
          </a:p>
        </p:txBody>
      </p:sp>
      <p:sp>
        <p:nvSpPr>
          <p:cNvPr id="3" name="Θέση κειμένου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4" name="Θέση περιεχομένου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p>
            <a:fld id="{E90C4CEC-16D5-4229-B4DE-FDE9B679D7E2}" type="datetimeFigureOut">
              <a:rPr lang="en-US" smtClean="0"/>
              <a:pPr/>
              <a:t>3/20/2019</a:t>
            </a:fld>
            <a:endParaRPr lang="en-US"/>
          </a:p>
        </p:txBody>
      </p:sp>
      <p:sp>
        <p:nvSpPr>
          <p:cNvPr id="6" name="Θέση υποσέλιδου 5"/>
          <p:cNvSpPr>
            <a:spLocks noGrp="1"/>
          </p:cNvSpPr>
          <p:nvPr>
            <p:ph type="ftr" sz="quarter" idx="11"/>
          </p:nvPr>
        </p:nvSpPr>
        <p:spPr/>
        <p:txBody>
          <a:bodyPr/>
          <a:lstStyle/>
          <a:p>
            <a:endParaRPr lang="en-US"/>
          </a:p>
        </p:txBody>
      </p:sp>
      <p:sp>
        <p:nvSpPr>
          <p:cNvPr id="7" name="Θέση αριθμού διαφάνειας 6"/>
          <p:cNvSpPr>
            <a:spLocks noGrp="1"/>
          </p:cNvSpPr>
          <p:nvPr>
            <p:ph type="sldNum" sz="quarter" idx="12"/>
          </p:nvPr>
        </p:nvSpPr>
        <p:spPr/>
        <p:txBody>
          <a:bodyPr/>
          <a:lstStyle/>
          <a:p>
            <a:fld id="{5DBAE4E6-4D12-4A48-9B6B-6FA0B79BEE9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smtClean="0"/>
              <a:t>Στυλ κύριου τίτλου</a:t>
            </a:r>
            <a:endParaRPr kumimoji="0" lang="en-US"/>
          </a:p>
        </p:txBody>
      </p:sp>
      <p:sp>
        <p:nvSpPr>
          <p:cNvPr id="3" name="Θέση εικόνας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Θέση κειμένου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Στυλ υποδείγματος κειμένου</a:t>
            </a:r>
          </a:p>
        </p:txBody>
      </p:sp>
      <p:sp>
        <p:nvSpPr>
          <p:cNvPr id="5" name="Θέση ημερομηνίας 4"/>
          <p:cNvSpPr>
            <a:spLocks noGrp="1"/>
          </p:cNvSpPr>
          <p:nvPr>
            <p:ph type="dt" sz="half" idx="10"/>
          </p:nvPr>
        </p:nvSpPr>
        <p:spPr/>
        <p:txBody>
          <a:bodyPr/>
          <a:lstStyle/>
          <a:p>
            <a:fld id="{E90C4CEC-16D5-4229-B4DE-FDE9B679D7E2}" type="datetimeFigureOut">
              <a:rPr lang="en-US" smtClean="0"/>
              <a:pPr/>
              <a:t>3/20/2019</a:t>
            </a:fld>
            <a:endParaRPr lang="en-US"/>
          </a:p>
        </p:txBody>
      </p:sp>
      <p:sp>
        <p:nvSpPr>
          <p:cNvPr id="6" name="Θέση υποσέλιδου 5"/>
          <p:cNvSpPr>
            <a:spLocks noGrp="1"/>
          </p:cNvSpPr>
          <p:nvPr>
            <p:ph type="ftr" sz="quarter" idx="11"/>
          </p:nvPr>
        </p:nvSpPr>
        <p:spPr/>
        <p:txBody>
          <a:bodyPr/>
          <a:lstStyle/>
          <a:p>
            <a:endParaRPr lang="en-US"/>
          </a:p>
        </p:txBody>
      </p:sp>
      <p:sp>
        <p:nvSpPr>
          <p:cNvPr id="7" name="Θέση αριθμού διαφάνειας 6"/>
          <p:cNvSpPr>
            <a:spLocks noGrp="1"/>
          </p:cNvSpPr>
          <p:nvPr>
            <p:ph type="sldNum" sz="quarter" idx="12"/>
          </p:nvPr>
        </p:nvSpPr>
        <p:spPr/>
        <p:txBody>
          <a:bodyPr/>
          <a:lstStyle/>
          <a:p>
            <a:fld id="{5DBAE4E6-4D12-4A48-9B6B-6FA0B79BEE9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Θέση τίτλου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smtClean="0"/>
              <a:t>Στυλ κύριου τίτλου</a:t>
            </a:r>
            <a:endParaRPr kumimoji="0" lang="en-US"/>
          </a:p>
        </p:txBody>
      </p:sp>
      <p:sp>
        <p:nvSpPr>
          <p:cNvPr id="13" name="Θέση κειμένου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Θέση ημερομηνίας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E90C4CEC-16D5-4229-B4DE-FDE9B679D7E2}" type="datetimeFigureOut">
              <a:rPr lang="en-US" smtClean="0"/>
              <a:pPr/>
              <a:t>3/20/2019</a:t>
            </a:fld>
            <a:endParaRPr lang="en-US"/>
          </a:p>
        </p:txBody>
      </p:sp>
      <p:sp>
        <p:nvSpPr>
          <p:cNvPr id="3" name="Θέση υποσέλιδου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Θέση αριθμού διαφάνειας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5DBAE4E6-4D12-4A48-9B6B-6FA0B79BEE93}"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dirty="0"/>
              <a:t>Χ</a:t>
            </a:r>
            <a:r>
              <a:rPr lang="el-GR" sz="3600" dirty="0" smtClean="0"/>
              <a:t>αρακτηριστικά της γλώσσας</a:t>
            </a:r>
            <a:br>
              <a:rPr lang="el-GR" sz="3600" dirty="0" smtClean="0"/>
            </a:br>
            <a:r>
              <a:rPr lang="el-GR" sz="2400" dirty="0" smtClean="0"/>
              <a:t>(βασικά σημεία μαθήματος)</a:t>
            </a:r>
            <a:endParaRPr lang="el-GR" sz="2400" dirty="0"/>
          </a:p>
        </p:txBody>
      </p:sp>
      <p:sp>
        <p:nvSpPr>
          <p:cNvPr id="3" name="Content Placeholder 2"/>
          <p:cNvSpPr>
            <a:spLocks noGrp="1"/>
          </p:cNvSpPr>
          <p:nvPr>
            <p:ph idx="1"/>
          </p:nvPr>
        </p:nvSpPr>
        <p:spPr/>
        <p:txBody>
          <a:bodyPr numCol="2"/>
          <a:lstStyle/>
          <a:p>
            <a:r>
              <a:rPr lang="el-GR" b="1" dirty="0" smtClean="0"/>
              <a:t>διπλή άρθρωση </a:t>
            </a:r>
            <a:r>
              <a:rPr lang="el-GR" dirty="0" smtClean="0"/>
              <a:t>(</a:t>
            </a:r>
            <a:r>
              <a:rPr lang="en-US" dirty="0" smtClean="0"/>
              <a:t>Martinet</a:t>
            </a:r>
            <a:r>
              <a:rPr lang="el-GR" dirty="0" smtClean="0"/>
              <a:t>, Α.)</a:t>
            </a:r>
          </a:p>
          <a:p>
            <a:pPr>
              <a:buNone/>
            </a:pPr>
            <a:endParaRPr lang="el-GR" dirty="0" smtClean="0"/>
          </a:p>
          <a:p>
            <a:pPr>
              <a:buNone/>
            </a:pPr>
            <a:endParaRPr lang="el-GR" dirty="0" smtClean="0"/>
          </a:p>
          <a:p>
            <a:pPr>
              <a:buNone/>
            </a:pPr>
            <a:endParaRPr lang="el-GR" dirty="0" smtClean="0"/>
          </a:p>
          <a:p>
            <a:pPr>
              <a:buNone/>
            </a:pPr>
            <a:endParaRPr lang="el-GR" dirty="0" smtClean="0"/>
          </a:p>
          <a:p>
            <a:pPr>
              <a:buNone/>
            </a:pPr>
            <a:endParaRPr lang="el-GR" dirty="0" smtClean="0"/>
          </a:p>
          <a:p>
            <a:pPr marL="282575" lvl="1" indent="0">
              <a:buNone/>
            </a:pPr>
            <a:endParaRPr lang="el-GR" sz="2400" i="1" dirty="0" smtClean="0"/>
          </a:p>
          <a:p>
            <a:pPr lvl="1">
              <a:buFont typeface="Wingdings" pitchFamily="2" charset="2"/>
              <a:buChar char="q"/>
            </a:pPr>
            <a:endParaRPr lang="el-GR" sz="2400" i="1" dirty="0"/>
          </a:p>
          <a:p>
            <a:pPr lvl="1">
              <a:buFont typeface="Wingdings" pitchFamily="2" charset="2"/>
              <a:buChar char="q"/>
            </a:pPr>
            <a:endParaRPr lang="el-GR" sz="2400" i="1" dirty="0" smtClean="0"/>
          </a:p>
          <a:p>
            <a:pPr lvl="1">
              <a:buFont typeface="Wingdings" pitchFamily="2" charset="2"/>
              <a:buChar char="q"/>
            </a:pPr>
            <a:r>
              <a:rPr lang="el-GR" sz="2400" i="1" dirty="0" smtClean="0"/>
              <a:t>γλωσσικό σημείο</a:t>
            </a:r>
          </a:p>
          <a:p>
            <a:pPr lvl="1">
              <a:buFont typeface="Wingdings" pitchFamily="2" charset="2"/>
              <a:buChar char="q"/>
            </a:pPr>
            <a:r>
              <a:rPr lang="el-GR" sz="2400" i="1" dirty="0" smtClean="0"/>
              <a:t>ιδιότητες του γλωσσικού σημείου</a:t>
            </a:r>
          </a:p>
          <a:p>
            <a:pPr lvl="1">
              <a:buNone/>
            </a:pPr>
            <a:r>
              <a:rPr lang="el-GR" b="1" dirty="0" smtClean="0"/>
              <a:t>Συμβατικότητα</a:t>
            </a:r>
          </a:p>
          <a:p>
            <a:pPr lvl="1">
              <a:buNone/>
            </a:pPr>
            <a:r>
              <a:rPr lang="el-GR" b="1" dirty="0" smtClean="0"/>
              <a:t>Γραμμικότητα</a:t>
            </a:r>
          </a:p>
          <a:p>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dirty="0" smtClean="0"/>
              <a:t>το γλωσσικό σημείο</a:t>
            </a:r>
            <a:endParaRPr lang="el-GR" sz="3600" dirty="0"/>
          </a:p>
        </p:txBody>
      </p:sp>
      <p:sp>
        <p:nvSpPr>
          <p:cNvPr id="3" name="Content Placeholder 2"/>
          <p:cNvSpPr>
            <a:spLocks noGrp="1"/>
          </p:cNvSpPr>
          <p:nvPr>
            <p:ph idx="1"/>
          </p:nvPr>
        </p:nvSpPr>
        <p:spPr/>
        <p:txBody>
          <a:bodyPr>
            <a:normAutofit/>
          </a:bodyPr>
          <a:lstStyle/>
          <a:p>
            <a:pPr algn="ctr">
              <a:lnSpc>
                <a:spcPct val="115000"/>
              </a:lnSpc>
              <a:spcAft>
                <a:spcPts val="1000"/>
              </a:spcAft>
              <a:buNone/>
            </a:pPr>
            <a:endParaRPr lang="el-GR" sz="4000" dirty="0" smtClean="0">
              <a:ea typeface="Times New Roman"/>
              <a:cs typeface="Times New Roman"/>
            </a:endParaRPr>
          </a:p>
          <a:p>
            <a:pPr algn="ctr">
              <a:lnSpc>
                <a:spcPct val="115000"/>
              </a:lnSpc>
              <a:spcAft>
                <a:spcPts val="1000"/>
              </a:spcAft>
              <a:buNone/>
            </a:pPr>
            <a:endParaRPr lang="el-GR" sz="4000" dirty="0" smtClean="0">
              <a:ea typeface="Times New Roman"/>
              <a:cs typeface="Times New Roman"/>
            </a:endParaRPr>
          </a:p>
          <a:p>
            <a:pPr algn="ctr">
              <a:lnSpc>
                <a:spcPct val="115000"/>
              </a:lnSpc>
              <a:spcAft>
                <a:spcPts val="1000"/>
              </a:spcAft>
              <a:buNone/>
            </a:pPr>
            <a:endParaRPr lang="el-GR" sz="4000" dirty="0" smtClean="0">
              <a:ea typeface="Times New Roman"/>
              <a:cs typeface="Times New Roman"/>
            </a:endParaRPr>
          </a:p>
          <a:p>
            <a:pPr algn="ctr">
              <a:lnSpc>
                <a:spcPct val="115000"/>
              </a:lnSpc>
              <a:spcAft>
                <a:spcPts val="1000"/>
              </a:spcAft>
              <a:buNone/>
            </a:pPr>
            <a:endParaRPr lang="el-GR" sz="4000" dirty="0" smtClean="0">
              <a:ea typeface="Times New Roman"/>
              <a:cs typeface="Times New Roman"/>
            </a:endParaRPr>
          </a:p>
          <a:p>
            <a:pPr>
              <a:buNone/>
            </a:pPr>
            <a:endParaRPr lang="el-GR" dirty="0"/>
          </a:p>
        </p:txBody>
      </p:sp>
      <p:sp>
        <p:nvSpPr>
          <p:cNvPr id="4" name="Oval 3"/>
          <p:cNvSpPr/>
          <p:nvPr/>
        </p:nvSpPr>
        <p:spPr>
          <a:xfrm>
            <a:off x="2932386" y="1613646"/>
            <a:ext cx="3957145" cy="4078632"/>
          </a:xfrm>
          <a:prstGeom prst="ellipse">
            <a:avLst/>
          </a:prstGeom>
          <a:solidFill>
            <a:schemeClr val="accent1">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l-GR"/>
          </a:p>
        </p:txBody>
      </p:sp>
      <p:sp>
        <p:nvSpPr>
          <p:cNvPr id="5" name="TextBox 4"/>
          <p:cNvSpPr txBox="1"/>
          <p:nvPr/>
        </p:nvSpPr>
        <p:spPr>
          <a:xfrm>
            <a:off x="4004441" y="2772150"/>
            <a:ext cx="1843362" cy="707886"/>
          </a:xfrm>
          <a:prstGeom prst="rect">
            <a:avLst/>
          </a:prstGeom>
          <a:noFill/>
        </p:spPr>
        <p:txBody>
          <a:bodyPr wrap="square" rtlCol="0">
            <a:spAutoFit/>
          </a:bodyPr>
          <a:lstStyle/>
          <a:p>
            <a:pPr algn="ctr"/>
            <a:r>
              <a:rPr lang="el-GR" sz="2000" b="1" i="1" dirty="0" smtClean="0"/>
              <a:t>«τραπέζι»</a:t>
            </a:r>
          </a:p>
          <a:p>
            <a:pPr algn="ctr"/>
            <a:r>
              <a:rPr lang="el-GR" sz="2000" b="1" i="1" dirty="0" smtClean="0"/>
              <a:t>σημαινόμενο</a:t>
            </a:r>
            <a:endParaRPr lang="el-GR" sz="2000" b="1" i="1" dirty="0"/>
          </a:p>
        </p:txBody>
      </p:sp>
      <p:sp>
        <p:nvSpPr>
          <p:cNvPr id="6" name="TextBox 5"/>
          <p:cNvSpPr txBox="1"/>
          <p:nvPr/>
        </p:nvSpPr>
        <p:spPr>
          <a:xfrm>
            <a:off x="3736427" y="4146331"/>
            <a:ext cx="2317531" cy="707886"/>
          </a:xfrm>
          <a:prstGeom prst="rect">
            <a:avLst/>
          </a:prstGeom>
          <a:noFill/>
        </p:spPr>
        <p:txBody>
          <a:bodyPr wrap="square" rtlCol="0">
            <a:spAutoFit/>
          </a:bodyPr>
          <a:lstStyle/>
          <a:p>
            <a:pPr algn="ctr"/>
            <a:r>
              <a:rPr lang="en-US" sz="2000" b="1" i="1" dirty="0" err="1" smtClean="0"/>
              <a:t>trapézi</a:t>
            </a:r>
            <a:endParaRPr lang="el-GR" sz="2000" b="1" i="1" dirty="0" smtClean="0"/>
          </a:p>
          <a:p>
            <a:pPr algn="ctr"/>
            <a:r>
              <a:rPr lang="el-GR" sz="2000" b="1" i="1" dirty="0" smtClean="0"/>
              <a:t>σημαίνον</a:t>
            </a:r>
            <a:endParaRPr lang="el-GR" sz="2000" b="1" i="1" dirty="0"/>
          </a:p>
        </p:txBody>
      </p:sp>
      <p:cxnSp>
        <p:nvCxnSpPr>
          <p:cNvPr id="9" name="Straight Connector 8"/>
          <p:cNvCxnSpPr>
            <a:stCxn id="4" idx="2"/>
          </p:cNvCxnSpPr>
          <p:nvPr/>
        </p:nvCxnSpPr>
        <p:spPr>
          <a:xfrm>
            <a:off x="2932386" y="3652962"/>
            <a:ext cx="3957145" cy="5564"/>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190709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dirty="0" smtClean="0"/>
              <a:t>το γλωσσικό σημείο</a:t>
            </a:r>
            <a:endParaRPr lang="el-GR" sz="3600" dirty="0"/>
          </a:p>
        </p:txBody>
      </p:sp>
      <p:sp>
        <p:nvSpPr>
          <p:cNvPr id="3" name="Content Placeholder 2"/>
          <p:cNvSpPr>
            <a:spLocks noGrp="1"/>
          </p:cNvSpPr>
          <p:nvPr>
            <p:ph idx="1"/>
          </p:nvPr>
        </p:nvSpPr>
        <p:spPr/>
        <p:txBody>
          <a:bodyPr>
            <a:normAutofit fontScale="92500" lnSpcReduction="20000"/>
          </a:bodyPr>
          <a:lstStyle/>
          <a:p>
            <a:pPr>
              <a:buNone/>
            </a:pPr>
            <a:r>
              <a:rPr lang="el-GR" dirty="0" smtClean="0"/>
              <a:t>Το γλωσσικό σημείο είναι μια </a:t>
            </a:r>
            <a:r>
              <a:rPr lang="el-GR" u="sng" dirty="0" smtClean="0"/>
              <a:t>ψυχολογική οντότητα με δύο όψεις</a:t>
            </a:r>
            <a:r>
              <a:rPr lang="el-GR" dirty="0" smtClean="0"/>
              <a:t>:</a:t>
            </a:r>
          </a:p>
          <a:p>
            <a:r>
              <a:rPr lang="el-GR" dirty="0" smtClean="0"/>
              <a:t>μια έννοια και μια ακουστική εικόνα (που ενώνονται στον εγκέφαλό μας με τον δεσμό του συνειρμού)</a:t>
            </a:r>
          </a:p>
          <a:p>
            <a:pPr>
              <a:buNone/>
            </a:pPr>
            <a:r>
              <a:rPr lang="el-GR" dirty="0" smtClean="0"/>
              <a:t>	(ΟΧΙ ένα πράγμα και ένα όνομα)</a:t>
            </a:r>
          </a:p>
          <a:p>
            <a:pPr algn="just"/>
            <a:r>
              <a:rPr lang="el-GR" dirty="0" smtClean="0"/>
              <a:t>«</a:t>
            </a:r>
            <a:r>
              <a:rPr lang="el-GR" i="1" dirty="0" smtClean="0"/>
              <a:t>η ακουστική εικόνα δεν είναι ο υλικός ήχος, πράγμα καθαρά φυσικό, αλλά το ψυχικό αποτύπωμα αυτού του ήχου, η παράσταση που μας δίνει γι’ αυτόν η μαρτυρία των αισθήσεών μας. Ο ψυχολογικός χαρακτήρας των ακουστικών εικόνων μας φαίνεται καθαρά όταν παρατηρούμε τον δικό μας λόγο. Χωρίς να κινούμε ούτε τα χείλη, ούτε τη γλώσσα, μπορούμε να μιλάμε στον εαυτό μας ή να απαγγέλλουμε έναν αριθμό στίχων</a:t>
            </a:r>
            <a:r>
              <a:rPr lang="el-GR" dirty="0" smtClean="0"/>
              <a:t>».</a:t>
            </a:r>
          </a:p>
          <a:p>
            <a:pPr>
              <a:buNone/>
            </a:pPr>
            <a:endParaRPr lang="el-G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600" dirty="0" smtClean="0"/>
              <a:t>η </a:t>
            </a:r>
            <a:r>
              <a:rPr lang="el-GR" sz="3600" dirty="0" smtClean="0"/>
              <a:t>μοναδικότητα</a:t>
            </a:r>
            <a:r>
              <a:rPr lang="el-GR" sz="3600" dirty="0" smtClean="0"/>
              <a:t/>
            </a:r>
            <a:br>
              <a:rPr lang="el-GR" sz="3600" dirty="0" smtClean="0"/>
            </a:br>
            <a:r>
              <a:rPr lang="el-GR" sz="3600" dirty="0" smtClean="0"/>
              <a:t>του γλωσσικού σημείου</a:t>
            </a:r>
            <a:endParaRPr lang="el-GR" sz="3600" dirty="0"/>
          </a:p>
        </p:txBody>
      </p:sp>
      <p:sp>
        <p:nvSpPr>
          <p:cNvPr id="3" name="Content Placeholder 2"/>
          <p:cNvSpPr>
            <a:spLocks noGrp="1"/>
          </p:cNvSpPr>
          <p:nvPr>
            <p:ph idx="1"/>
          </p:nvPr>
        </p:nvSpPr>
        <p:spPr/>
        <p:txBody>
          <a:bodyPr>
            <a:normAutofit/>
          </a:bodyPr>
          <a:lstStyle/>
          <a:p>
            <a:pPr indent="0" algn="just">
              <a:buNone/>
            </a:pPr>
            <a:r>
              <a:rPr lang="el-GR" dirty="0"/>
              <a:t>Κ</a:t>
            </a:r>
            <a:r>
              <a:rPr lang="el-GR" dirty="0" smtClean="0"/>
              <a:t>άθε </a:t>
            </a:r>
            <a:r>
              <a:rPr lang="el-GR" dirty="0"/>
              <a:t>γλωσσικό σημείο είναι </a:t>
            </a:r>
            <a:r>
              <a:rPr lang="el-GR" dirty="0">
                <a:solidFill>
                  <a:srgbClr val="FF0000"/>
                </a:solidFill>
              </a:rPr>
              <a:t>μοναδικό </a:t>
            </a:r>
            <a:r>
              <a:rPr lang="el-GR">
                <a:solidFill>
                  <a:srgbClr val="FF0000"/>
                </a:solidFill>
              </a:rPr>
              <a:t>σε </a:t>
            </a:r>
            <a:r>
              <a:rPr lang="el-GR" smtClean="0">
                <a:solidFill>
                  <a:srgbClr val="FF0000"/>
                </a:solidFill>
              </a:rPr>
              <a:t>μία </a:t>
            </a:r>
            <a:r>
              <a:rPr lang="el-GR" dirty="0" smtClean="0">
                <a:solidFill>
                  <a:srgbClr val="FF0000"/>
                </a:solidFill>
              </a:rPr>
              <a:t>γλώσσα</a:t>
            </a:r>
            <a:r>
              <a:rPr lang="el-GR" dirty="0" smtClean="0"/>
              <a:t>, με </a:t>
            </a:r>
            <a:r>
              <a:rPr lang="el-GR" dirty="0"/>
              <a:t>την έννοια ότι δεν μπορούμε να βρούμε δύο διαφορετικά γλωσσικά σημεία που να ταυτίζονται απόλυτα μεταξύ τους </a:t>
            </a:r>
            <a:r>
              <a:rPr lang="el-GR" u="sng" dirty="0" smtClean="0"/>
              <a:t>και</a:t>
            </a:r>
            <a:r>
              <a:rPr lang="el-GR" dirty="0" smtClean="0"/>
              <a:t> ως </a:t>
            </a:r>
            <a:r>
              <a:rPr lang="el-GR" dirty="0"/>
              <a:t>προς τη σημασία </a:t>
            </a:r>
            <a:r>
              <a:rPr lang="el-GR" u="sng" dirty="0"/>
              <a:t>και</a:t>
            </a:r>
            <a:r>
              <a:rPr lang="el-GR" dirty="0"/>
              <a:t> </a:t>
            </a:r>
            <a:r>
              <a:rPr lang="el-GR" dirty="0" smtClean="0"/>
              <a:t>ως προς τη </a:t>
            </a:r>
            <a:r>
              <a:rPr lang="el-GR" dirty="0"/>
              <a:t>μορφή. Αυτό που συνήθως βρίσκουμε είναι γλωσσικά σημεία που μοιάζουν στη σημασία και διαφέρουν στη μορφή (π.χ. οι λέξεις </a:t>
            </a:r>
            <a:r>
              <a:rPr lang="el-GR" dirty="0" smtClean="0"/>
              <a:t>πλατύς </a:t>
            </a:r>
            <a:r>
              <a:rPr lang="el-GR" dirty="0"/>
              <a:t>~ </a:t>
            </a:r>
            <a:r>
              <a:rPr lang="el-GR" dirty="0" smtClean="0"/>
              <a:t>ευρύς), </a:t>
            </a:r>
            <a:r>
              <a:rPr lang="el-GR" dirty="0"/>
              <a:t>ή το αντίθετο δηλ. γλωσσικά σημεία που μοιάζουν </a:t>
            </a:r>
            <a:r>
              <a:rPr lang="el-GR" dirty="0" smtClean="0"/>
              <a:t>στη </a:t>
            </a:r>
            <a:r>
              <a:rPr lang="el-GR" dirty="0"/>
              <a:t>μορφή και διαφέρουν στη σημασία (π.χ. οι λέξεις </a:t>
            </a:r>
            <a:r>
              <a:rPr lang="el-GR" dirty="0" smtClean="0"/>
              <a:t>κλίνω ~ κλείνω).</a:t>
            </a:r>
            <a:endParaRPr lang="el-GR" dirty="0"/>
          </a:p>
        </p:txBody>
      </p:sp>
    </p:spTree>
    <p:extLst>
      <p:ext uri="{BB962C8B-B14F-4D97-AF65-F5344CB8AC3E}">
        <p14:creationId xmlns:p14="http://schemas.microsoft.com/office/powerpoint/2010/main" val="16757352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600" dirty="0" smtClean="0"/>
              <a:t>η συμβατικότητα</a:t>
            </a:r>
            <a:br>
              <a:rPr lang="el-GR" sz="3600" dirty="0" smtClean="0"/>
            </a:br>
            <a:r>
              <a:rPr lang="el-GR" sz="3600" dirty="0" smtClean="0"/>
              <a:t>του γλωσσικού σημείου</a:t>
            </a:r>
            <a:endParaRPr lang="el-GR" sz="3600" dirty="0"/>
          </a:p>
        </p:txBody>
      </p:sp>
      <p:sp>
        <p:nvSpPr>
          <p:cNvPr id="3" name="Content Placeholder 2"/>
          <p:cNvSpPr>
            <a:spLocks noGrp="1"/>
          </p:cNvSpPr>
          <p:nvPr>
            <p:ph idx="1"/>
          </p:nvPr>
        </p:nvSpPr>
        <p:spPr/>
        <p:txBody>
          <a:bodyPr>
            <a:normAutofit fontScale="92500" lnSpcReduction="10000"/>
          </a:bodyPr>
          <a:lstStyle/>
          <a:p>
            <a:pPr indent="0" algn="just">
              <a:buNone/>
            </a:pPr>
            <a:r>
              <a:rPr lang="el-GR" i="1" dirty="0" smtClean="0"/>
              <a:t>«ο δεσμός που ενώνει το σημαίνον με το σημαινόμενο είναι </a:t>
            </a:r>
            <a:r>
              <a:rPr lang="el-GR" i="1" dirty="0" smtClean="0">
                <a:solidFill>
                  <a:srgbClr val="FF0000"/>
                </a:solidFill>
              </a:rPr>
              <a:t>αυθαίρετος</a:t>
            </a:r>
            <a:r>
              <a:rPr lang="el-GR" i="1" dirty="0" smtClean="0"/>
              <a:t>, ή ακόμη, επειδή εννοούμε με τον όρο σημείο το όλο που προκύπτει από τη σύνδεση ενός σημαίνοντος με ένα σημαινόμενο, μπορούμε να πούμε πολύ απλά: το γλωσσικό σημείο είναι αυθαίρετο […] Η λέξη αυθαίρετο προκαλεί επίσης μια παρατήρηση. Δεν πρέπει να σχηματίσουμε την εντύπωση ότι το σημαίνον εξαρτάται από την ελεύθερη εκλογή του ομιλούντος υποκειμένου […] Θέλουμε να πούμε ότι το σημαίνον είναι </a:t>
            </a:r>
            <a:r>
              <a:rPr lang="el-GR" i="1" dirty="0" smtClean="0">
                <a:solidFill>
                  <a:srgbClr val="FF0000"/>
                </a:solidFill>
              </a:rPr>
              <a:t>αναιτιολόγητο</a:t>
            </a:r>
            <a:r>
              <a:rPr lang="el-GR" i="1" dirty="0" smtClean="0"/>
              <a:t>, δηλαδή αυθαίρετο σε σχέση με το σημαινόμενο, με το οποίο δεν έχει κανένα φυσικό δεσμό στην πραγματικότητα».</a:t>
            </a:r>
            <a:endParaRPr lang="el-G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600" dirty="0" smtClean="0"/>
              <a:t>η συμβατικότητα</a:t>
            </a:r>
            <a:r>
              <a:rPr lang="en-US" sz="3600" dirty="0" smtClean="0"/>
              <a:t/>
            </a:r>
            <a:br>
              <a:rPr lang="en-US" sz="3600" dirty="0" smtClean="0"/>
            </a:br>
            <a:r>
              <a:rPr lang="el-GR" sz="3600" dirty="0" smtClean="0"/>
              <a:t>του γλωσσικού σημείου ΙΙ</a:t>
            </a:r>
            <a:endParaRPr lang="el-GR" sz="3600" dirty="0"/>
          </a:p>
        </p:txBody>
      </p:sp>
      <p:sp>
        <p:nvSpPr>
          <p:cNvPr id="3" name="Content Placeholder 2"/>
          <p:cNvSpPr>
            <a:spLocks noGrp="1"/>
          </p:cNvSpPr>
          <p:nvPr>
            <p:ph idx="1"/>
          </p:nvPr>
        </p:nvSpPr>
        <p:spPr/>
        <p:txBody>
          <a:bodyPr/>
          <a:lstStyle/>
          <a:p>
            <a:pPr algn="just">
              <a:buFont typeface="Wingdings" pitchFamily="2" charset="2"/>
              <a:buChar char="à"/>
            </a:pPr>
            <a:r>
              <a:rPr lang="el-GR" dirty="0" smtClean="0">
                <a:sym typeface="Wingdings" pitchFamily="2" charset="2"/>
              </a:rPr>
              <a:t>δ</a:t>
            </a:r>
            <a:r>
              <a:rPr lang="el-GR" dirty="0" smtClean="0"/>
              <a:t>εν υπάρχει κανένας εσωτερικός δεσμός, κανενός είδους νομοτέλεια, που να συνδέει το σημαίνον με το σημαινόμενο, η σύνδεσή τους είναι </a:t>
            </a:r>
            <a:r>
              <a:rPr lang="el-GR" b="1" i="1" dirty="0" smtClean="0"/>
              <a:t>συμβατική</a:t>
            </a:r>
          </a:p>
          <a:p>
            <a:pPr algn="just">
              <a:buFont typeface="Wingdings" pitchFamily="2" charset="2"/>
              <a:buChar char="à"/>
            </a:pPr>
            <a:r>
              <a:rPr lang="el-GR" dirty="0" smtClean="0"/>
              <a:t>διευκρίνιση των όρων </a:t>
            </a:r>
            <a:r>
              <a:rPr lang="el-GR" b="1" i="1" dirty="0" smtClean="0"/>
              <a:t>αυθαίρετο</a:t>
            </a:r>
            <a:r>
              <a:rPr lang="el-GR" dirty="0" smtClean="0"/>
              <a:t> και </a:t>
            </a:r>
            <a:r>
              <a:rPr lang="el-GR" b="1" i="1" dirty="0" smtClean="0"/>
              <a:t>συμβατικό</a:t>
            </a:r>
          </a:p>
          <a:p>
            <a:pPr algn="just">
              <a:buNone/>
            </a:pPr>
            <a:r>
              <a:rPr lang="el-GR" dirty="0" smtClean="0"/>
              <a:t>(παράδειγμα</a:t>
            </a:r>
            <a:r>
              <a:rPr lang="el-GR" i="1" dirty="0" smtClean="0"/>
              <a:t>: ελευθερία</a:t>
            </a:r>
            <a:r>
              <a:rPr lang="el-GR" dirty="0" smtClean="0"/>
              <a:t>)</a:t>
            </a:r>
            <a:endParaRPr lang="el-G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600" dirty="0" smtClean="0"/>
              <a:t>η συμβατικότητα</a:t>
            </a:r>
            <a:r>
              <a:rPr lang="en-US" sz="3600" dirty="0" smtClean="0"/>
              <a:t/>
            </a:r>
            <a:br>
              <a:rPr lang="en-US" sz="3600" dirty="0" smtClean="0"/>
            </a:br>
            <a:r>
              <a:rPr lang="el-GR" sz="3600" dirty="0" smtClean="0"/>
              <a:t>του γλωσσικού σημείου ΙΙΙ</a:t>
            </a:r>
            <a:endParaRPr lang="el-GR" sz="3600" dirty="0"/>
          </a:p>
        </p:txBody>
      </p:sp>
      <p:sp>
        <p:nvSpPr>
          <p:cNvPr id="3" name="Content Placeholder 2"/>
          <p:cNvSpPr>
            <a:spLocks noGrp="1"/>
          </p:cNvSpPr>
          <p:nvPr>
            <p:ph idx="1"/>
          </p:nvPr>
        </p:nvSpPr>
        <p:spPr>
          <a:xfrm>
            <a:off x="1089024" y="1801906"/>
            <a:ext cx="7272339" cy="4803846"/>
          </a:xfrm>
        </p:spPr>
        <p:txBody>
          <a:bodyPr>
            <a:noAutofit/>
          </a:bodyPr>
          <a:lstStyle/>
          <a:p>
            <a:pPr algn="just"/>
            <a:r>
              <a:rPr lang="el-GR" sz="2200" dirty="0" smtClean="0"/>
              <a:t>α) διαφορές μεταξύ των γλωσσών (ώστε οι τυχόν ομοιότητες που παρατηρούνται σε μερικές από τις γλώσσες να θεωρούνται ως αποτέλεσμα της γενετικής τους συγγένειας)</a:t>
            </a:r>
          </a:p>
          <a:p>
            <a:pPr algn="just"/>
            <a:r>
              <a:rPr lang="el-GR" sz="2200" dirty="0" smtClean="0"/>
              <a:t>β) γλωσσική μεταβολή: η μεταβολή στην πράξη σημαίνει για το εσωτερικό του σημείου μια μεταβολή των σχέσεων των δύο μερών: είτε τη δήλωση μιας σημασίας με μια νέα μορφή (</a:t>
            </a:r>
            <a:r>
              <a:rPr lang="el-GR" sz="2200" i="1" dirty="0" smtClean="0"/>
              <a:t>άρτος</a:t>
            </a:r>
            <a:r>
              <a:rPr lang="el-GR" sz="2200" dirty="0" smtClean="0"/>
              <a:t> / </a:t>
            </a:r>
            <a:r>
              <a:rPr lang="el-GR" sz="2200" i="1" dirty="0" smtClean="0"/>
              <a:t>ψωμί</a:t>
            </a:r>
            <a:r>
              <a:rPr lang="el-GR" sz="2200" dirty="0" smtClean="0"/>
              <a:t>) ή τη χρησιμοποίηση της ίδιας μορφής για να δηλωθεί μια νέα σημασία (</a:t>
            </a:r>
            <a:r>
              <a:rPr lang="el-GR" sz="2200" i="1" dirty="0" smtClean="0"/>
              <a:t>τραγικός</a:t>
            </a:r>
            <a:r>
              <a:rPr lang="el-GR" sz="2200" dirty="0" smtClean="0"/>
              <a:t> ποιητής / </a:t>
            </a:r>
            <a:r>
              <a:rPr lang="el-GR" sz="2200" i="1" dirty="0" smtClean="0"/>
              <a:t>τραγικό</a:t>
            </a:r>
            <a:r>
              <a:rPr lang="el-GR" sz="2200" dirty="0" smtClean="0"/>
              <a:t> ατύχημα). Αν η σχέση ήταν </a:t>
            </a:r>
            <a:r>
              <a:rPr lang="el-GR" sz="2200" dirty="0" err="1" smtClean="0"/>
              <a:t>αιτιακής</a:t>
            </a:r>
            <a:r>
              <a:rPr lang="el-GR" sz="2200" dirty="0" smtClean="0"/>
              <a:t> μορφής θα έπρεπε να παραμείνει αμετάβλητη.</a:t>
            </a:r>
          </a:p>
          <a:p>
            <a:pPr algn="just">
              <a:buNone/>
            </a:pPr>
            <a:r>
              <a:rPr lang="el-GR" sz="2200" dirty="0" smtClean="0">
                <a:sym typeface="Wingdings" pitchFamily="2" charset="2"/>
              </a:rPr>
              <a:t> </a:t>
            </a:r>
            <a:r>
              <a:rPr lang="el-GR" sz="2200" dirty="0" smtClean="0"/>
              <a:t>περιπτώσεις λέξεων όπως </a:t>
            </a:r>
            <a:r>
              <a:rPr lang="el-GR" sz="2200" i="1" dirty="0" smtClean="0"/>
              <a:t>μπουμπουνίζει</a:t>
            </a:r>
            <a:r>
              <a:rPr lang="el-GR" sz="2200" dirty="0" smtClean="0"/>
              <a:t> και </a:t>
            </a:r>
            <a:r>
              <a:rPr lang="el-GR" sz="2200" i="1" dirty="0" smtClean="0"/>
              <a:t>γαβγίζω</a:t>
            </a:r>
            <a:r>
              <a:rPr lang="el-GR" sz="2200" dirty="0" smtClean="0"/>
              <a:t>; </a:t>
            </a:r>
            <a:endParaRPr lang="el-GR" sz="2200" b="1" i="1"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600" dirty="0" smtClean="0"/>
              <a:t>η συμβατικότητα</a:t>
            </a:r>
            <a:r>
              <a:rPr lang="en-US" sz="3600" dirty="0" smtClean="0"/>
              <a:t/>
            </a:r>
            <a:br>
              <a:rPr lang="en-US" sz="3600" dirty="0" smtClean="0"/>
            </a:br>
            <a:r>
              <a:rPr lang="el-GR" sz="3600" dirty="0" smtClean="0"/>
              <a:t>του γλωσσικού σημείου Ι</a:t>
            </a:r>
            <a:r>
              <a:rPr lang="en-US" sz="3600" dirty="0" smtClean="0"/>
              <a:t>V</a:t>
            </a:r>
            <a:endParaRPr lang="el-GR" sz="3600" dirty="0"/>
          </a:p>
        </p:txBody>
      </p:sp>
      <p:sp>
        <p:nvSpPr>
          <p:cNvPr id="3" name="Content Placeholder 2"/>
          <p:cNvSpPr>
            <a:spLocks noGrp="1"/>
          </p:cNvSpPr>
          <p:nvPr>
            <p:ph idx="1"/>
          </p:nvPr>
        </p:nvSpPr>
        <p:spPr>
          <a:xfrm>
            <a:off x="1089024" y="1613646"/>
            <a:ext cx="7272339" cy="4512517"/>
          </a:xfrm>
        </p:spPr>
        <p:txBody>
          <a:bodyPr>
            <a:noAutofit/>
          </a:bodyPr>
          <a:lstStyle/>
          <a:p>
            <a:pPr algn="just">
              <a:buNone/>
            </a:pPr>
            <a:r>
              <a:rPr lang="el-GR" sz="2000" u="sng" dirty="0" smtClean="0"/>
              <a:t>Ενδεχόμενες αντιρρήσεις:</a:t>
            </a:r>
            <a:endParaRPr lang="el-GR" sz="2000" dirty="0" smtClean="0"/>
          </a:p>
          <a:p>
            <a:pPr algn="just">
              <a:buNone/>
            </a:pPr>
            <a:r>
              <a:rPr lang="el-GR" sz="2000" dirty="0" smtClean="0"/>
              <a:t>α) ονοματοποιίες</a:t>
            </a:r>
          </a:p>
          <a:p>
            <a:pPr algn="just">
              <a:buNone/>
            </a:pPr>
            <a:r>
              <a:rPr lang="el-GR" sz="2000" dirty="0" smtClean="0"/>
              <a:t>β) επιφωνήματα</a:t>
            </a:r>
          </a:p>
          <a:p>
            <a:pPr algn="just">
              <a:buNone/>
            </a:pPr>
            <a:r>
              <a:rPr lang="el-GR" sz="2000" u="sng" dirty="0" smtClean="0"/>
              <a:t>Αντεπιχειρήματα:</a:t>
            </a:r>
            <a:endParaRPr lang="el-GR" sz="2000" dirty="0" smtClean="0"/>
          </a:p>
          <a:p>
            <a:pPr algn="just">
              <a:spcBef>
                <a:spcPts val="600"/>
              </a:spcBef>
              <a:buNone/>
            </a:pPr>
            <a:r>
              <a:rPr lang="el-GR" sz="2000" dirty="0" smtClean="0"/>
              <a:t>α) τα στοιχεία αυτά είναι πολύ λίγα σε αριθμό ώστε σε καμία περίπτωση δεν συνιστούν τον κανόνα</a:t>
            </a:r>
          </a:p>
          <a:p>
            <a:pPr algn="just">
              <a:spcBef>
                <a:spcPts val="600"/>
              </a:spcBef>
              <a:buNone/>
            </a:pPr>
            <a:r>
              <a:rPr lang="el-GR" sz="2000" dirty="0" smtClean="0"/>
              <a:t>β) ακόμα και οι ονοματοποιίες διαφοροποιούνται σημαντικά από γλώσσα σε γλώσσα</a:t>
            </a:r>
          </a:p>
          <a:p>
            <a:pPr algn="just">
              <a:spcBef>
                <a:spcPts val="600"/>
              </a:spcBef>
              <a:buNone/>
            </a:pPr>
            <a:r>
              <a:rPr lang="el-GR" sz="2000" dirty="0" smtClean="0"/>
              <a:t>γ) ιδίως τα επιφωνήματα δεν αποτελούν οργανικά μέρη της γλώσσας, είναι στοιχεία δευτερεύοντα χωρίς μεγάλη λειτουργική αξία και χωρίς ιδιαίτερη βαρύτητα στο πλαίσιο των συστηματικών σχέσεων της γλώσσας.</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4000" dirty="0" smtClean="0"/>
              <a:t>γραμμικότητα</a:t>
            </a:r>
            <a:endParaRPr lang="el-GR" sz="4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dirty="0" smtClean="0"/>
              <a:t>γραμμικότητα</a:t>
            </a:r>
            <a:r>
              <a:rPr lang="en-US" sz="3600" dirty="0" smtClean="0"/>
              <a:t> </a:t>
            </a:r>
            <a:r>
              <a:rPr lang="el-GR" sz="3600" dirty="0" smtClean="0"/>
              <a:t>του σημαίνοντος Ι</a:t>
            </a:r>
            <a:endParaRPr lang="el-GR" sz="3600" dirty="0"/>
          </a:p>
        </p:txBody>
      </p:sp>
      <p:sp>
        <p:nvSpPr>
          <p:cNvPr id="3" name="Content Placeholder 2"/>
          <p:cNvSpPr>
            <a:spLocks noGrp="1"/>
          </p:cNvSpPr>
          <p:nvPr>
            <p:ph idx="1"/>
          </p:nvPr>
        </p:nvSpPr>
        <p:spPr/>
        <p:txBody>
          <a:bodyPr>
            <a:normAutofit lnSpcReduction="10000"/>
          </a:bodyPr>
          <a:lstStyle/>
          <a:p>
            <a:pPr indent="0" algn="just">
              <a:buNone/>
            </a:pPr>
            <a:r>
              <a:rPr lang="el-GR" i="1" dirty="0" smtClean="0"/>
              <a:t>«το σημαίνον, όντας ακουστικής υφής, ξετυλίγεται μόνον μέσα στον χρόνο και έχει τα χαρακτηριστικά που δανείζεται από τον χρόνο: α) αντιπροσωπεύει μια έκταση και β) η έκταση αυτή μπορεί να μετρηθεί σε μια μόνο διάσταση, τη γραμμή […] Αντίθετα προς τα οπτικά σημαίνοντα (π.χ. τα θαλάσσια σήματα κλπ.) που μπορούν να προσφέρουν ταυτόχρονα περιπλοκές σε πολλές διαστάσεις, τα ακουστικά σημαίνοντα δεν διαθέτουν παρά μόνο τη γραμμή του χρόνου. Τα στοιχεία τους παρουσιάζονται το ένα ύστερα από το άλλο: σχηματίζουν μια αλυσίδα».</a:t>
            </a:r>
            <a:endParaRPr lang="el-GR" dirty="0" smtClean="0"/>
          </a:p>
          <a:p>
            <a:pPr>
              <a:buNone/>
            </a:pPr>
            <a:endParaRPr lang="el-G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9024" y="274637"/>
            <a:ext cx="7534714" cy="1339009"/>
          </a:xfrm>
        </p:spPr>
        <p:txBody>
          <a:bodyPr/>
          <a:lstStyle/>
          <a:p>
            <a:r>
              <a:rPr lang="el-GR" sz="3600" dirty="0" smtClean="0"/>
              <a:t>γραμμικότητα του σημαίνοντος ΙΙ</a:t>
            </a:r>
            <a:endParaRPr lang="el-GR" sz="3600" dirty="0"/>
          </a:p>
        </p:txBody>
      </p:sp>
      <p:sp>
        <p:nvSpPr>
          <p:cNvPr id="3" name="Content Placeholder 2"/>
          <p:cNvSpPr>
            <a:spLocks noGrp="1"/>
          </p:cNvSpPr>
          <p:nvPr>
            <p:ph idx="1"/>
          </p:nvPr>
        </p:nvSpPr>
        <p:spPr>
          <a:xfrm>
            <a:off x="1089024" y="1613646"/>
            <a:ext cx="7272339" cy="4802920"/>
          </a:xfrm>
        </p:spPr>
        <p:txBody>
          <a:bodyPr>
            <a:normAutofit fontScale="70000" lnSpcReduction="20000"/>
          </a:bodyPr>
          <a:lstStyle/>
          <a:p>
            <a:pPr algn="just">
              <a:spcBef>
                <a:spcPts val="600"/>
              </a:spcBef>
              <a:buNone/>
            </a:pPr>
            <a:r>
              <a:rPr lang="el-GR" u="sng" dirty="0" smtClean="0"/>
              <a:t>Σημασία της αρχής της γραμμικότητας</a:t>
            </a:r>
            <a:endParaRPr lang="el-GR" dirty="0" smtClean="0"/>
          </a:p>
          <a:p>
            <a:pPr indent="0" algn="just">
              <a:spcBef>
                <a:spcPts val="600"/>
              </a:spcBef>
              <a:buNone/>
            </a:pPr>
            <a:r>
              <a:rPr lang="el-GR" dirty="0" smtClean="0"/>
              <a:t>Η γραμμικότητα έχει ως συνέπεια την αρχή της σειράς ή της τάξεως των γλωσσικών στοιχείων η οποία είναι καθοριστική για τη δημιουργία του μηνύματος και τελικά για την επικοινωνία - βρίσκει εφαρμογή σε όλα τα γλωσσικά επίπεδα</a:t>
            </a:r>
          </a:p>
          <a:p>
            <a:pPr indent="0" algn="just">
              <a:spcBef>
                <a:spcPts val="600"/>
              </a:spcBef>
              <a:buNone/>
            </a:pPr>
            <a:r>
              <a:rPr lang="el-GR" dirty="0" smtClean="0"/>
              <a:t>Η έννοια της τάξεως/ της ορισμένης σειράς συνδέεται με το χαρακτηριστικό της </a:t>
            </a:r>
            <a:r>
              <a:rPr lang="el-GR" b="1" dirty="0" smtClean="0"/>
              <a:t>οικονομίας</a:t>
            </a:r>
            <a:r>
              <a:rPr lang="el-GR" dirty="0" smtClean="0"/>
              <a:t> στη γλώσσα (περιορισμένος αριθμός φθόγγων - άπειρες σημασίες)</a:t>
            </a:r>
          </a:p>
          <a:p>
            <a:pPr algn="just">
              <a:spcBef>
                <a:spcPts val="600"/>
              </a:spcBef>
              <a:buNone/>
            </a:pPr>
            <a:r>
              <a:rPr lang="el-GR" u="sng" dirty="0" smtClean="0"/>
              <a:t>Παράδειγμα</a:t>
            </a:r>
            <a:r>
              <a:rPr lang="el-GR" dirty="0" smtClean="0"/>
              <a:t>:</a:t>
            </a:r>
          </a:p>
          <a:p>
            <a:pPr algn="just">
              <a:spcBef>
                <a:spcPts val="600"/>
              </a:spcBef>
              <a:buNone/>
            </a:pPr>
            <a:r>
              <a:rPr lang="el-GR" dirty="0" smtClean="0"/>
              <a:t>(φωνολογικό)</a:t>
            </a:r>
          </a:p>
          <a:p>
            <a:pPr algn="just">
              <a:spcBef>
                <a:spcPts val="600"/>
              </a:spcBef>
            </a:pPr>
            <a:r>
              <a:rPr lang="en-US" i="1" dirty="0" err="1" smtClean="0"/>
              <a:t>mila</a:t>
            </a:r>
            <a:r>
              <a:rPr lang="el-GR" dirty="0" smtClean="0"/>
              <a:t> /</a:t>
            </a:r>
            <a:r>
              <a:rPr lang="en-US" dirty="0"/>
              <a:t>m</a:t>
            </a:r>
            <a:r>
              <a:rPr lang="el-GR" dirty="0" smtClean="0"/>
              <a:t>+</a:t>
            </a:r>
            <a:r>
              <a:rPr lang="en-US" dirty="0" err="1" smtClean="0"/>
              <a:t>i+l</a:t>
            </a:r>
            <a:r>
              <a:rPr lang="el-GR" dirty="0" smtClean="0"/>
              <a:t>+</a:t>
            </a:r>
            <a:r>
              <a:rPr lang="en-US" dirty="0" smtClean="0"/>
              <a:t>a</a:t>
            </a:r>
            <a:r>
              <a:rPr lang="el-GR" dirty="0" smtClean="0"/>
              <a:t>/: η μεταβολή της σειράς των ίδιων στοιχείων είτε δημιουργεί ένα διαφορετικό σημείο /</a:t>
            </a:r>
            <a:r>
              <a:rPr lang="en-US" dirty="0" smtClean="0"/>
              <a:t>lima</a:t>
            </a:r>
            <a:r>
              <a:rPr lang="el-GR" dirty="0" smtClean="0"/>
              <a:t>/</a:t>
            </a:r>
            <a:r>
              <a:rPr lang="en-US" dirty="0" smtClean="0"/>
              <a:t>, /</a:t>
            </a:r>
            <a:r>
              <a:rPr lang="en-US" dirty="0" err="1" smtClean="0"/>
              <a:t>almi</a:t>
            </a:r>
            <a:r>
              <a:rPr lang="en-US" dirty="0" smtClean="0"/>
              <a:t>/, /</a:t>
            </a:r>
            <a:r>
              <a:rPr lang="en-US" dirty="0" err="1" smtClean="0"/>
              <a:t>laim</a:t>
            </a:r>
            <a:r>
              <a:rPr lang="en-US" dirty="0" smtClean="0"/>
              <a:t>/</a:t>
            </a:r>
            <a:r>
              <a:rPr lang="el-GR" dirty="0" smtClean="0"/>
              <a:t> είτε /</a:t>
            </a:r>
            <a:r>
              <a:rPr lang="en-US" dirty="0" err="1" smtClean="0"/>
              <a:t>amli</a:t>
            </a:r>
            <a:r>
              <a:rPr lang="el-GR" dirty="0" smtClean="0"/>
              <a:t>/, /</a:t>
            </a:r>
            <a:r>
              <a:rPr lang="en-US" dirty="0" err="1" smtClean="0"/>
              <a:t>mlia</a:t>
            </a:r>
            <a:r>
              <a:rPr lang="el-GR" dirty="0" smtClean="0"/>
              <a:t>/</a:t>
            </a:r>
            <a:r>
              <a:rPr lang="en-US" dirty="0" smtClean="0"/>
              <a:t>, /</a:t>
            </a:r>
            <a:r>
              <a:rPr lang="en-US" dirty="0" err="1" smtClean="0"/>
              <a:t>liam</a:t>
            </a:r>
            <a:r>
              <a:rPr lang="en-US" dirty="0" smtClean="0"/>
              <a:t>/</a:t>
            </a:r>
            <a:r>
              <a:rPr lang="el-GR" dirty="0" smtClean="0"/>
              <a:t> που δεν αποτελούν αποδεκτούς τύπους για τα ελληνικά.</a:t>
            </a:r>
          </a:p>
          <a:p>
            <a:pPr algn="just">
              <a:spcBef>
                <a:spcPts val="600"/>
              </a:spcBef>
              <a:buNone/>
            </a:pPr>
            <a:r>
              <a:rPr lang="el-GR" dirty="0" smtClean="0"/>
              <a:t>(συντακτικό)</a:t>
            </a:r>
          </a:p>
          <a:p>
            <a:pPr algn="just">
              <a:spcBef>
                <a:spcPts val="600"/>
              </a:spcBef>
            </a:pPr>
            <a:r>
              <a:rPr lang="el-GR" i="1" dirty="0" smtClean="0"/>
              <a:t>με κοίταξε</a:t>
            </a:r>
            <a:r>
              <a:rPr lang="el-GR" dirty="0" smtClean="0"/>
              <a:t> </a:t>
            </a:r>
            <a:r>
              <a:rPr lang="en-US" dirty="0" err="1" smtClean="0"/>
              <a:t>vs</a:t>
            </a:r>
            <a:r>
              <a:rPr lang="el-GR" dirty="0" smtClean="0"/>
              <a:t>. </a:t>
            </a:r>
            <a:r>
              <a:rPr lang="el-GR" dirty="0"/>
              <a:t>κ</a:t>
            </a:r>
            <a:r>
              <a:rPr lang="el-GR" dirty="0" smtClean="0"/>
              <a:t>οίταξέ με</a:t>
            </a:r>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dirty="0" smtClean="0"/>
              <a:t>η οργάνωση της γλώσσας</a:t>
            </a:r>
            <a:endParaRPr lang="el-GR" sz="3600" dirty="0"/>
          </a:p>
        </p:txBody>
      </p:sp>
      <p:sp>
        <p:nvSpPr>
          <p:cNvPr id="3" name="Content Placeholder 2"/>
          <p:cNvSpPr>
            <a:spLocks noGrp="1"/>
          </p:cNvSpPr>
          <p:nvPr>
            <p:ph idx="1"/>
          </p:nvPr>
        </p:nvSpPr>
        <p:spPr/>
        <p:txBody>
          <a:bodyPr>
            <a:normAutofit/>
          </a:bodyPr>
          <a:lstStyle/>
          <a:p>
            <a:pPr>
              <a:buNone/>
            </a:pPr>
            <a:r>
              <a:rPr lang="el-GR" u="sng" dirty="0" smtClean="0"/>
              <a:t>οργάνωση της γλώσσας</a:t>
            </a:r>
            <a:endParaRPr lang="el-GR" dirty="0" smtClean="0"/>
          </a:p>
          <a:p>
            <a:r>
              <a:rPr lang="el-GR" dirty="0" smtClean="0"/>
              <a:t>κείμενα</a:t>
            </a:r>
          </a:p>
          <a:p>
            <a:r>
              <a:rPr lang="el-GR" dirty="0" smtClean="0"/>
              <a:t>προτάσεις</a:t>
            </a:r>
          </a:p>
          <a:p>
            <a:r>
              <a:rPr lang="el-GR" dirty="0" smtClean="0"/>
              <a:t>φράσεις: </a:t>
            </a:r>
            <a:r>
              <a:rPr lang="en-US" dirty="0" err="1" smtClean="0"/>
              <a:t>vlepo</a:t>
            </a:r>
            <a:r>
              <a:rPr lang="en-US" dirty="0" smtClean="0"/>
              <a:t> </a:t>
            </a:r>
            <a:r>
              <a:rPr lang="en-US" dirty="0" err="1" smtClean="0"/>
              <a:t>tileorasi</a:t>
            </a:r>
            <a:endParaRPr lang="el-GR" dirty="0" smtClean="0"/>
          </a:p>
          <a:p>
            <a:r>
              <a:rPr lang="el-GR" dirty="0" smtClean="0"/>
              <a:t>λέξεις: </a:t>
            </a:r>
            <a:r>
              <a:rPr lang="es-ES" dirty="0" smtClean="0"/>
              <a:t>vlepo</a:t>
            </a:r>
            <a:r>
              <a:rPr lang="el-GR" dirty="0" smtClean="0"/>
              <a:t>, </a:t>
            </a:r>
            <a:r>
              <a:rPr lang="en-US" dirty="0" err="1" smtClean="0"/>
              <a:t>tileorasi</a:t>
            </a:r>
            <a:endParaRPr lang="el-GR" dirty="0" smtClean="0"/>
          </a:p>
          <a:p>
            <a:r>
              <a:rPr lang="el-GR" dirty="0" smtClean="0"/>
              <a:t>μορφήματα: </a:t>
            </a:r>
            <a:r>
              <a:rPr lang="es-ES" dirty="0" smtClean="0"/>
              <a:t>vlep</a:t>
            </a:r>
            <a:r>
              <a:rPr lang="el-GR" dirty="0" smtClean="0"/>
              <a:t>-, </a:t>
            </a:r>
            <a:r>
              <a:rPr lang="en-US" dirty="0" smtClean="0"/>
              <a:t>-</a:t>
            </a:r>
            <a:r>
              <a:rPr lang="es-ES" dirty="0" smtClean="0"/>
              <a:t>o</a:t>
            </a:r>
            <a:r>
              <a:rPr lang="el-GR" dirty="0" smtClean="0"/>
              <a:t>, </a:t>
            </a:r>
            <a:r>
              <a:rPr lang="en-US" dirty="0" err="1" smtClean="0"/>
              <a:t>tileoras</a:t>
            </a:r>
            <a:r>
              <a:rPr lang="en-US" dirty="0" smtClean="0"/>
              <a:t>-</a:t>
            </a:r>
            <a:r>
              <a:rPr lang="el-GR" dirty="0" smtClean="0"/>
              <a:t>, -</a:t>
            </a:r>
            <a:r>
              <a:rPr lang="es-ES" dirty="0"/>
              <a:t>i</a:t>
            </a:r>
            <a:endParaRPr lang="el-GR" dirty="0" smtClean="0"/>
          </a:p>
          <a:p>
            <a:r>
              <a:rPr lang="el-GR" dirty="0" smtClean="0"/>
              <a:t>φωνήματα: /</a:t>
            </a:r>
            <a:r>
              <a:rPr lang="en-US" dirty="0" smtClean="0"/>
              <a:t>a</a:t>
            </a:r>
            <a:r>
              <a:rPr lang="el-GR" dirty="0" smtClean="0"/>
              <a:t>/, /</a:t>
            </a:r>
            <a:r>
              <a:rPr lang="en-US" dirty="0" smtClean="0"/>
              <a:t>e</a:t>
            </a:r>
            <a:r>
              <a:rPr lang="el-GR" dirty="0" smtClean="0"/>
              <a:t>/, /</a:t>
            </a:r>
            <a:r>
              <a:rPr lang="en-US" dirty="0" smtClean="0"/>
              <a:t>o</a:t>
            </a:r>
            <a:r>
              <a:rPr lang="el-GR" dirty="0" smtClean="0"/>
              <a:t>/, /</a:t>
            </a:r>
            <a:r>
              <a:rPr lang="en-US" dirty="0" err="1" smtClean="0"/>
              <a:t>i</a:t>
            </a:r>
            <a:r>
              <a:rPr lang="el-GR" dirty="0" smtClean="0"/>
              <a:t>/, /</a:t>
            </a:r>
            <a:r>
              <a:rPr lang="en-US" dirty="0"/>
              <a:t>v</a:t>
            </a:r>
            <a:r>
              <a:rPr lang="el-GR" dirty="0" smtClean="0"/>
              <a:t>/, /</a:t>
            </a:r>
            <a:r>
              <a:rPr lang="en-US" dirty="0" smtClean="0"/>
              <a:t>l</a:t>
            </a:r>
            <a:r>
              <a:rPr lang="el-GR" dirty="0" smtClean="0"/>
              <a:t>/, /</a:t>
            </a:r>
            <a:r>
              <a:rPr lang="en-US" dirty="0"/>
              <a:t>p</a:t>
            </a:r>
            <a:r>
              <a:rPr lang="el-GR" dirty="0" smtClean="0"/>
              <a:t>/ , /</a:t>
            </a:r>
            <a:r>
              <a:rPr lang="en-US" dirty="0"/>
              <a:t>t</a:t>
            </a:r>
            <a:r>
              <a:rPr lang="el-GR" dirty="0" smtClean="0"/>
              <a:t>/, /</a:t>
            </a:r>
            <a:r>
              <a:rPr lang="en-US" dirty="0"/>
              <a:t>r</a:t>
            </a:r>
            <a:r>
              <a:rPr lang="el-GR" dirty="0" smtClean="0"/>
              <a:t>/, /</a:t>
            </a:r>
            <a:r>
              <a:rPr lang="en-US" dirty="0" smtClean="0"/>
              <a:t>s</a:t>
            </a:r>
            <a:r>
              <a:rPr lang="el-GR" dirty="0" smtClean="0"/>
              <a:t>/</a:t>
            </a:r>
          </a:p>
          <a:p>
            <a:r>
              <a:rPr lang="el-GR" dirty="0" smtClean="0"/>
              <a:t>φθόγγοι: </a:t>
            </a:r>
            <a:r>
              <a:rPr lang="en-US" dirty="0" smtClean="0"/>
              <a:t>a</a:t>
            </a:r>
            <a:r>
              <a:rPr lang="el-GR" dirty="0" smtClean="0"/>
              <a:t>, </a:t>
            </a:r>
            <a:r>
              <a:rPr lang="en-US" dirty="0" smtClean="0"/>
              <a:t>e</a:t>
            </a:r>
            <a:r>
              <a:rPr lang="el-GR" dirty="0" smtClean="0"/>
              <a:t>, </a:t>
            </a:r>
            <a:r>
              <a:rPr lang="en-US" dirty="0" smtClean="0"/>
              <a:t>o</a:t>
            </a:r>
            <a:r>
              <a:rPr lang="el-GR" dirty="0" smtClean="0"/>
              <a:t>, </a:t>
            </a:r>
            <a:r>
              <a:rPr lang="en-US" dirty="0" err="1" smtClean="0"/>
              <a:t>i</a:t>
            </a:r>
            <a:r>
              <a:rPr lang="el-GR" dirty="0" smtClean="0"/>
              <a:t>, </a:t>
            </a:r>
            <a:r>
              <a:rPr lang="en-US" dirty="0"/>
              <a:t>v</a:t>
            </a:r>
            <a:r>
              <a:rPr lang="el-GR" dirty="0" smtClean="0"/>
              <a:t>, </a:t>
            </a:r>
            <a:r>
              <a:rPr lang="en-US" dirty="0"/>
              <a:t>l</a:t>
            </a:r>
            <a:r>
              <a:rPr lang="el-GR" dirty="0" smtClean="0"/>
              <a:t>, </a:t>
            </a:r>
            <a:r>
              <a:rPr lang="en-US" dirty="0"/>
              <a:t>p</a:t>
            </a:r>
            <a:r>
              <a:rPr lang="el-GR" dirty="0" smtClean="0"/>
              <a:t>, </a:t>
            </a:r>
            <a:r>
              <a:rPr lang="en-US" dirty="0"/>
              <a:t>p</a:t>
            </a:r>
            <a:r>
              <a:rPr lang="el-GR" dirty="0" smtClean="0"/>
              <a:t>, </a:t>
            </a:r>
            <a:r>
              <a:rPr lang="en-US" dirty="0"/>
              <a:t>t</a:t>
            </a:r>
            <a:r>
              <a:rPr lang="el-GR" dirty="0" smtClean="0"/>
              <a:t>, </a:t>
            </a:r>
            <a:r>
              <a:rPr lang="en-US" dirty="0"/>
              <a:t>r</a:t>
            </a:r>
            <a:r>
              <a:rPr lang="el-GR" dirty="0" smtClean="0"/>
              <a:t>, </a:t>
            </a:r>
            <a:r>
              <a:rPr lang="en-US" dirty="0"/>
              <a:t>s</a:t>
            </a:r>
            <a:endParaRPr lang="el-GR" dirty="0" smtClean="0"/>
          </a:p>
          <a:p>
            <a:endParaRPr lang="el-GR" dirty="0" smtClean="0"/>
          </a:p>
          <a:p>
            <a:pPr>
              <a:buNone/>
            </a:pPr>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dirty="0" smtClean="0"/>
              <a:t>διπλή άρθρωση</a:t>
            </a:r>
            <a:endParaRPr lang="el-GR" sz="3600" dirty="0"/>
          </a:p>
        </p:txBody>
      </p:sp>
      <p:sp>
        <p:nvSpPr>
          <p:cNvPr id="3" name="Content Placeholder 2"/>
          <p:cNvSpPr>
            <a:spLocks noGrp="1"/>
          </p:cNvSpPr>
          <p:nvPr>
            <p:ph idx="1"/>
          </p:nvPr>
        </p:nvSpPr>
        <p:spPr>
          <a:xfrm>
            <a:off x="1089024" y="1801906"/>
            <a:ext cx="7739666" cy="4324257"/>
          </a:xfrm>
        </p:spPr>
        <p:txBody>
          <a:bodyPr/>
          <a:lstStyle/>
          <a:p>
            <a:pPr>
              <a:buNone/>
            </a:pPr>
            <a:r>
              <a:rPr lang="el-GR" dirty="0" smtClean="0"/>
              <a:t>επίπεδο Ι: ελάχιστες σημασιολογικές μονάδες (μορφήματα ή </a:t>
            </a:r>
            <a:r>
              <a:rPr lang="el-GR" dirty="0" err="1" smtClean="0"/>
              <a:t>μονήματα</a:t>
            </a:r>
            <a:r>
              <a:rPr lang="el-GR" dirty="0" smtClean="0"/>
              <a:t>)</a:t>
            </a:r>
          </a:p>
          <a:p>
            <a:pPr>
              <a:buNone/>
            </a:pPr>
            <a:r>
              <a:rPr lang="el-GR" dirty="0" smtClean="0"/>
              <a:t>_________________________________________</a:t>
            </a:r>
            <a:endParaRPr lang="en-US" dirty="0" smtClean="0"/>
          </a:p>
          <a:p>
            <a:pPr>
              <a:buNone/>
            </a:pPr>
            <a:endParaRPr lang="el-GR" dirty="0" smtClean="0"/>
          </a:p>
          <a:p>
            <a:pPr>
              <a:buNone/>
            </a:pPr>
            <a:r>
              <a:rPr lang="el-GR" dirty="0" smtClean="0"/>
              <a:t>επίπεδο ΙΙ: ελάχιστες διαφοροποιητικές φθογγικές μονάδες (φωνήματα)</a:t>
            </a:r>
          </a:p>
          <a:p>
            <a:endParaRPr lang="el-GR" dirty="0" smtClean="0"/>
          </a:p>
          <a:p>
            <a:pPr>
              <a:buNone/>
            </a:pPr>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dirty="0" smtClean="0"/>
              <a:t>διπλή άρθρωση</a:t>
            </a:r>
            <a:endParaRPr lang="el-GR" sz="3600" dirty="0"/>
          </a:p>
        </p:txBody>
      </p:sp>
      <p:sp>
        <p:nvSpPr>
          <p:cNvPr id="3" name="Content Placeholder 2"/>
          <p:cNvSpPr>
            <a:spLocks noGrp="1"/>
          </p:cNvSpPr>
          <p:nvPr>
            <p:ph idx="1"/>
          </p:nvPr>
        </p:nvSpPr>
        <p:spPr/>
        <p:txBody>
          <a:bodyPr>
            <a:normAutofit fontScale="92500" lnSpcReduction="10000"/>
          </a:bodyPr>
          <a:lstStyle/>
          <a:p>
            <a:pPr indent="0" algn="just">
              <a:buNone/>
            </a:pPr>
            <a:r>
              <a:rPr lang="el-GR" dirty="0" smtClean="0"/>
              <a:t>Το μεγαλείο ακριβώς της γλώσσας έγκειται σ’ αυτή τη διάρθρωση της δομής της, που επιτρέπει σε καθαρώς υλικά στοιχεία, τους φθόγγους, να λειτουργούν ως φορείς διαφορετικής υποστάσεως (άυλων) στοιχείων, των σημασιών. Έτσι αφενός δημιουργούνται διφυούς υποστάσεως στοιχεία, τα μορφήματα, ως συνδυασμοί φθόγγων και σημασιών, ή καλύτερα, σημασιών που αντιπροσωπεύονται από φθόγγους, αφετέρου επιτυγχάνεται η δήλωση των σημασιών με τη μεγαλύτερη δυνατή οικονομία, με τη χρησιμοποίηση δηλαδή περιορισμένου αριθμού φωνημάτων.</a:t>
            </a:r>
          </a:p>
          <a:p>
            <a:pPr indent="0" algn="r">
              <a:buNone/>
            </a:pPr>
            <a:r>
              <a:rPr lang="el-GR" dirty="0" smtClean="0"/>
              <a:t>(Μπαμπινιώτης 1998:29)</a:t>
            </a:r>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sz="4000" dirty="0" smtClean="0"/>
              <a:t>συμβατικότητα</a:t>
            </a:r>
            <a:endParaRPr lang="el-GR" sz="4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dirty="0" smtClean="0"/>
              <a:t>από τι αποτελείται η γλώσσα</a:t>
            </a:r>
            <a:endParaRPr lang="el-GR" sz="3600" dirty="0"/>
          </a:p>
        </p:txBody>
      </p:sp>
      <p:sp>
        <p:nvSpPr>
          <p:cNvPr id="3" name="Content Placeholder 2"/>
          <p:cNvSpPr>
            <a:spLocks noGrp="1"/>
          </p:cNvSpPr>
          <p:nvPr>
            <p:ph idx="1"/>
          </p:nvPr>
        </p:nvSpPr>
        <p:spPr/>
        <p:txBody>
          <a:bodyPr/>
          <a:lstStyle/>
          <a:p>
            <a:pPr indent="0">
              <a:buNone/>
            </a:pPr>
            <a:r>
              <a:rPr lang="el-GR" dirty="0" smtClean="0"/>
              <a:t>η γλώσσα είναι κώδικας σημείων ορισμένης μορφής (γλωσσικής) με τα οποία επιτυγχάνεται η επικοινωνία μεταξύ των μελών μιας γλωσσικής κοινότητας (Μπαμπινιώτης 1988:30)</a:t>
            </a:r>
          </a:p>
          <a:p>
            <a:pPr indent="0">
              <a:buNone/>
            </a:pPr>
            <a:r>
              <a:rPr lang="el-GR" dirty="0" smtClean="0">
                <a:sym typeface="Wingdings" pitchFamily="2" charset="2"/>
              </a:rPr>
              <a:t> </a:t>
            </a:r>
            <a:r>
              <a:rPr lang="el-GR" dirty="0" smtClean="0"/>
              <a:t>από τι αποτελείται η γλώσσα;</a:t>
            </a:r>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dirty="0" smtClean="0"/>
              <a:t>από τι αποτελείται η γλώσσα</a:t>
            </a:r>
            <a:endParaRPr lang="el-GR" sz="3600" dirty="0"/>
          </a:p>
        </p:txBody>
      </p:sp>
      <p:sp>
        <p:nvSpPr>
          <p:cNvPr id="3" name="Content Placeholder 2"/>
          <p:cNvSpPr>
            <a:spLocks noGrp="1"/>
          </p:cNvSpPr>
          <p:nvPr>
            <p:ph idx="1"/>
          </p:nvPr>
        </p:nvSpPr>
        <p:spPr/>
        <p:txBody>
          <a:bodyPr/>
          <a:lstStyle/>
          <a:p>
            <a:pPr indent="0" algn="just">
              <a:buNone/>
            </a:pPr>
            <a:r>
              <a:rPr lang="el-GR" i="1" dirty="0" smtClean="0"/>
              <a:t>τι είναι οι λέξεις;</a:t>
            </a:r>
          </a:p>
          <a:p>
            <a:pPr indent="0" algn="just">
              <a:buNone/>
            </a:pPr>
            <a:r>
              <a:rPr lang="el-GR" dirty="0" smtClean="0"/>
              <a:t>συνδυασμός μιας σημασίας/ περιεχομένου και μιας μορφής. Στη γλώσσα γενικότερα δεν υπάρχουν σημασίες μόνες τους ούτε και ανεξάρτητες μορφές: η σημασία υπάρχει δια της μορφής και η μορφή, κάθε μορφή, δυνάμει της σημασίας. Το να μιλάμε χωριστά για σημασίες ή μορφές αποτελεί αφαίρεση για μεθοδολογικούς σκοπούς. (Μπαμπινιώτης 1998)</a:t>
            </a:r>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dirty="0" smtClean="0"/>
              <a:t>το γλωσσικό σημείο</a:t>
            </a:r>
            <a:endParaRPr lang="el-GR" sz="3600" dirty="0"/>
          </a:p>
        </p:txBody>
      </p:sp>
      <p:sp>
        <p:nvSpPr>
          <p:cNvPr id="3" name="Content Placeholder 2"/>
          <p:cNvSpPr>
            <a:spLocks noGrp="1"/>
          </p:cNvSpPr>
          <p:nvPr>
            <p:ph idx="1"/>
          </p:nvPr>
        </p:nvSpPr>
        <p:spPr/>
        <p:txBody>
          <a:bodyPr/>
          <a:lstStyle/>
          <a:p>
            <a:pPr algn="just"/>
            <a:r>
              <a:rPr lang="el-GR" dirty="0" smtClean="0"/>
              <a:t>Η γλώσσα απαρτίζεται από γλωσσικά σημεία των οποίων οι κατάλληλοι συνδυασμοί καθιστούν δυνατή την επικοινωνία μεταξύ των μελών μιας γλωσσικής κοινότητας</a:t>
            </a:r>
          </a:p>
          <a:p>
            <a:pPr algn="just"/>
            <a:r>
              <a:rPr lang="el-GR" dirty="0" smtClean="0"/>
              <a:t>Ο </a:t>
            </a:r>
            <a:r>
              <a:rPr lang="en-US" dirty="0" smtClean="0"/>
              <a:t>Saussure </a:t>
            </a:r>
            <a:r>
              <a:rPr lang="el-GR" dirty="0" smtClean="0"/>
              <a:t>διατυπώνει μια ολοκληρωμένη και ανανεωμένη θεωρία για την έννοια του γλωσσικού σημείου (γνωστή από Στωικούς και Ιερό Αυγουστίνο)</a:t>
            </a:r>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dirty="0" smtClean="0"/>
              <a:t>το γλωσσικό σημείο</a:t>
            </a:r>
            <a:endParaRPr lang="el-GR" sz="3600" dirty="0"/>
          </a:p>
        </p:txBody>
      </p:sp>
      <p:sp>
        <p:nvSpPr>
          <p:cNvPr id="3" name="Content Placeholder 2"/>
          <p:cNvSpPr>
            <a:spLocks noGrp="1"/>
          </p:cNvSpPr>
          <p:nvPr>
            <p:ph idx="1"/>
          </p:nvPr>
        </p:nvSpPr>
        <p:spPr/>
        <p:txBody>
          <a:bodyPr>
            <a:normAutofit/>
          </a:bodyPr>
          <a:lstStyle/>
          <a:p>
            <a:pPr algn="ctr">
              <a:lnSpc>
                <a:spcPct val="115000"/>
              </a:lnSpc>
              <a:spcAft>
                <a:spcPts val="1000"/>
              </a:spcAft>
              <a:buNone/>
            </a:pPr>
            <a:endParaRPr lang="el-GR" sz="4000" dirty="0" smtClean="0">
              <a:ea typeface="Times New Roman"/>
              <a:cs typeface="Times New Roman"/>
            </a:endParaRPr>
          </a:p>
          <a:p>
            <a:pPr algn="ctr">
              <a:lnSpc>
                <a:spcPct val="115000"/>
              </a:lnSpc>
              <a:spcAft>
                <a:spcPts val="1000"/>
              </a:spcAft>
              <a:buNone/>
            </a:pPr>
            <a:endParaRPr lang="el-GR" sz="4000" dirty="0" smtClean="0">
              <a:ea typeface="Times New Roman"/>
              <a:cs typeface="Times New Roman"/>
            </a:endParaRPr>
          </a:p>
          <a:p>
            <a:pPr algn="ctr">
              <a:lnSpc>
                <a:spcPct val="115000"/>
              </a:lnSpc>
              <a:spcAft>
                <a:spcPts val="1000"/>
              </a:spcAft>
              <a:buNone/>
            </a:pPr>
            <a:endParaRPr lang="el-GR" sz="4000" dirty="0" smtClean="0">
              <a:ea typeface="Times New Roman"/>
              <a:cs typeface="Times New Roman"/>
            </a:endParaRPr>
          </a:p>
          <a:p>
            <a:pPr algn="ctr">
              <a:lnSpc>
                <a:spcPct val="115000"/>
              </a:lnSpc>
              <a:spcAft>
                <a:spcPts val="1000"/>
              </a:spcAft>
              <a:buNone/>
            </a:pPr>
            <a:endParaRPr lang="el-GR" sz="4000" dirty="0" smtClean="0">
              <a:ea typeface="Times New Roman"/>
              <a:cs typeface="Times New Roman"/>
            </a:endParaRPr>
          </a:p>
          <a:p>
            <a:pPr>
              <a:buNone/>
            </a:pPr>
            <a:endParaRPr lang="el-GR" dirty="0"/>
          </a:p>
        </p:txBody>
      </p:sp>
      <p:sp>
        <p:nvSpPr>
          <p:cNvPr id="4" name="Oval 3"/>
          <p:cNvSpPr/>
          <p:nvPr/>
        </p:nvSpPr>
        <p:spPr>
          <a:xfrm>
            <a:off x="2932386" y="1613646"/>
            <a:ext cx="3957145" cy="4078632"/>
          </a:xfrm>
          <a:prstGeom prst="ellipse">
            <a:avLst/>
          </a:prstGeom>
          <a:solidFill>
            <a:schemeClr val="accent1">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l-GR"/>
          </a:p>
        </p:txBody>
      </p:sp>
      <p:sp>
        <p:nvSpPr>
          <p:cNvPr id="5" name="TextBox 4"/>
          <p:cNvSpPr txBox="1"/>
          <p:nvPr/>
        </p:nvSpPr>
        <p:spPr>
          <a:xfrm>
            <a:off x="4004441" y="2772150"/>
            <a:ext cx="1843362" cy="707886"/>
          </a:xfrm>
          <a:prstGeom prst="rect">
            <a:avLst/>
          </a:prstGeom>
          <a:noFill/>
        </p:spPr>
        <p:txBody>
          <a:bodyPr wrap="square" rtlCol="0">
            <a:spAutoFit/>
          </a:bodyPr>
          <a:lstStyle/>
          <a:p>
            <a:pPr algn="ctr"/>
            <a:r>
              <a:rPr lang="el-GR" sz="2000" b="1" i="1" dirty="0" smtClean="0"/>
              <a:t>(έννοια)</a:t>
            </a:r>
          </a:p>
          <a:p>
            <a:pPr algn="ctr"/>
            <a:r>
              <a:rPr lang="el-GR" sz="2000" b="1" i="1" dirty="0" smtClean="0"/>
              <a:t>σημαινόμενο</a:t>
            </a:r>
            <a:endParaRPr lang="el-GR" sz="2000" b="1" i="1" dirty="0"/>
          </a:p>
        </p:txBody>
      </p:sp>
      <p:sp>
        <p:nvSpPr>
          <p:cNvPr id="6" name="TextBox 5"/>
          <p:cNvSpPr txBox="1"/>
          <p:nvPr/>
        </p:nvSpPr>
        <p:spPr>
          <a:xfrm>
            <a:off x="3736427" y="4146331"/>
            <a:ext cx="2317531" cy="707886"/>
          </a:xfrm>
          <a:prstGeom prst="rect">
            <a:avLst/>
          </a:prstGeom>
          <a:noFill/>
        </p:spPr>
        <p:txBody>
          <a:bodyPr wrap="square" rtlCol="0">
            <a:spAutoFit/>
          </a:bodyPr>
          <a:lstStyle/>
          <a:p>
            <a:pPr algn="ctr"/>
            <a:r>
              <a:rPr lang="el-GR" sz="2000" b="1" i="1" dirty="0" smtClean="0"/>
              <a:t>(ακουστική εικόνα)</a:t>
            </a:r>
          </a:p>
          <a:p>
            <a:pPr algn="ctr"/>
            <a:r>
              <a:rPr lang="el-GR" sz="2000" b="1" i="1" dirty="0" smtClean="0"/>
              <a:t>σημαίνον</a:t>
            </a:r>
            <a:endParaRPr lang="el-GR" sz="2000" b="1" i="1" dirty="0"/>
          </a:p>
        </p:txBody>
      </p:sp>
      <p:cxnSp>
        <p:nvCxnSpPr>
          <p:cNvPr id="9" name="Straight Connector 8"/>
          <p:cNvCxnSpPr>
            <a:stCxn id="4" idx="2"/>
          </p:cNvCxnSpPr>
          <p:nvPr/>
        </p:nvCxnSpPr>
        <p:spPr>
          <a:xfrm>
            <a:off x="2932386" y="3652962"/>
            <a:ext cx="3957145" cy="5564"/>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1693</TotalTime>
  <Words>1064</Words>
  <Application>Microsoft Office PowerPoint</Application>
  <PresentationFormat>Προβολή στην οθόνη (4:3)</PresentationFormat>
  <Paragraphs>94</Paragraphs>
  <Slides>19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19</vt:i4>
      </vt:variant>
    </vt:vector>
  </HeadingPairs>
  <TitlesOfParts>
    <vt:vector size="20" baseType="lpstr">
      <vt:lpstr>Αποκορύφωμα</vt:lpstr>
      <vt:lpstr>Χαρακτηριστικά της γλώσσας (βασικά σημεία μαθήματος)</vt:lpstr>
      <vt:lpstr>η οργάνωση της γλώσσας</vt:lpstr>
      <vt:lpstr>διπλή άρθρωση</vt:lpstr>
      <vt:lpstr>διπλή άρθρωση</vt:lpstr>
      <vt:lpstr>συμβατικότητα</vt:lpstr>
      <vt:lpstr>από τι αποτελείται η γλώσσα</vt:lpstr>
      <vt:lpstr>από τι αποτελείται η γλώσσα</vt:lpstr>
      <vt:lpstr>το γλωσσικό σημείο</vt:lpstr>
      <vt:lpstr>το γλωσσικό σημείο</vt:lpstr>
      <vt:lpstr>το γλωσσικό σημείο</vt:lpstr>
      <vt:lpstr>το γλωσσικό σημείο</vt:lpstr>
      <vt:lpstr>η μοναδικότητα του γλωσσικού σημείου</vt:lpstr>
      <vt:lpstr>η συμβατικότητα του γλωσσικού σημείου</vt:lpstr>
      <vt:lpstr>η συμβατικότητα του γλωσσικού σημείου ΙΙ</vt:lpstr>
      <vt:lpstr>η συμβατικότητα του γλωσσικού σημείου ΙΙΙ</vt:lpstr>
      <vt:lpstr>η συμβατικότητα του γλωσσικού σημείου ΙV</vt:lpstr>
      <vt:lpstr>γραμμικότητα</vt:lpstr>
      <vt:lpstr>γραμμικότητα του σημαίνοντος Ι</vt:lpstr>
      <vt:lpstr>γραμμικότητα του σημαίνοντος ΙΙ</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γλωσσολογία και ελληνική γλώσσα Ι</dc:title>
  <dc:creator>Konstantinos</dc:creator>
  <cp:lastModifiedBy>user</cp:lastModifiedBy>
  <cp:revision>37</cp:revision>
  <dcterms:created xsi:type="dcterms:W3CDTF">2013-10-23T17:59:44Z</dcterms:created>
  <dcterms:modified xsi:type="dcterms:W3CDTF">2019-03-19T23:15:46Z</dcterms:modified>
</cp:coreProperties>
</file>