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6"/>
  </p:sldMasterIdLst>
  <p:notesMasterIdLst>
    <p:notesMasterId r:id="rId9"/>
  </p:notesMasterIdLst>
  <p:sldIdLst>
    <p:sldId id="353" r:id="rId7"/>
    <p:sldId id="401" r:id="rId8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F73B50B-0F2C-4FD2-8BCF-B4845FF611CD}">
          <p14:sldIdLst>
            <p14:sldId id="353"/>
          </p14:sldIdLst>
        </p14:section>
        <p14:section name="Untitled Section" id="{FCBB891E-D996-40E6-A1D6-949181DDD399}">
          <p14:sldIdLst>
            <p14:sldId id="40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136A"/>
    <a:srgbClr val="1984CC"/>
    <a:srgbClr val="35759D"/>
    <a:srgbClr val="35B19D"/>
    <a:srgbClr val="000000"/>
    <a:srgbClr val="FFFF00"/>
    <a:srgbClr val="B3D3EA"/>
    <a:srgbClr val="78A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48" autoAdjust="0"/>
    <p:restoredTop sz="96493" autoAdjust="0"/>
  </p:normalViewPr>
  <p:slideViewPr>
    <p:cSldViewPr>
      <p:cViewPr varScale="1">
        <p:scale>
          <a:sx n="113" d="100"/>
          <a:sy n="113" d="100"/>
        </p:scale>
        <p:origin x="164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customXml" Target="../customXml/item5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9427FDC-207A-46DA-9C16-4B543F53C9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8155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783B91-D4D8-4CEB-8141-B117D2911A8A}" type="slidenum">
              <a:rPr lang="en-US"/>
              <a:pPr/>
              <a:t>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278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2209800"/>
            <a:ext cx="7772400" cy="704850"/>
          </a:xfrm>
        </p:spPr>
        <p:txBody>
          <a:bodyPr/>
          <a:lstStyle>
            <a:lvl1pPr algn="r">
              <a:defRPr sz="3600"/>
            </a:lvl1pPr>
          </a:lstStyle>
          <a:p>
            <a:r>
              <a:rPr lang="de-DE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2895600"/>
            <a:ext cx="7772400" cy="685800"/>
          </a:xfrm>
        </p:spPr>
        <p:txBody>
          <a:bodyPr/>
          <a:lstStyle>
            <a:lvl1pPr marL="0" indent="0" algn="r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de-DE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7050" y="838200"/>
            <a:ext cx="1962150" cy="5638800"/>
          </a:xfrm>
        </p:spPr>
        <p:txBody>
          <a:bodyPr vert="eaVert"/>
          <a:lstStyle/>
          <a:p>
            <a:r>
              <a:rPr lang="de-DE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838200"/>
            <a:ext cx="5734050" cy="5638800"/>
          </a:xfrm>
        </p:spPr>
        <p:txBody>
          <a:bodyPr vert="eaVert"/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606675"/>
            <a:ext cx="3581400" cy="3870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2606675"/>
            <a:ext cx="3581400" cy="3870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838200"/>
            <a:ext cx="73152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606675"/>
            <a:ext cx="7315200" cy="387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57600" y="2133600"/>
            <a:ext cx="5410200" cy="685800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sz="3200" dirty="0"/>
              <a:t>Secure Product Development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91000" y="2971800"/>
            <a:ext cx="4648200" cy="685800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l-GR" sz="2000" dirty="0" err="1"/>
              <a:t>Εργασιες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6754283" y="5331767"/>
            <a:ext cx="23135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/>
              <a:t>Dr. Panayotis Kikiras</a:t>
            </a:r>
          </a:p>
          <a:p>
            <a:pPr algn="r"/>
            <a:r>
              <a:rPr lang="en-US" sz="1800" dirty="0"/>
              <a:t>INFS133</a:t>
            </a:r>
          </a:p>
          <a:p>
            <a:pPr algn="r"/>
            <a:r>
              <a:rPr lang="en-US" sz="1800" dirty="0"/>
              <a:t>April 2019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00200" y="6567353"/>
            <a:ext cx="655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Secure Programming in C- INFS133- University of Thessaly – Dept. of Computer Science</a:t>
            </a:r>
          </a:p>
        </p:txBody>
      </p:sp>
    </p:spTree>
    <p:extLst>
      <p:ext uri="{BB962C8B-B14F-4D97-AF65-F5344CB8AC3E}">
        <p14:creationId xmlns:p14="http://schemas.microsoft.com/office/powerpoint/2010/main" val="4000414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9FA55-3C06-B147-82B9-3E03CD6A4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papers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B14AFAB-3AA9-7C43-ABE4-355C166F66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297003"/>
              </p:ext>
            </p:extLst>
          </p:nvPr>
        </p:nvGraphicFramePr>
        <p:xfrm>
          <a:off x="381000" y="2133600"/>
          <a:ext cx="7696200" cy="45605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0300">
                  <a:extLst>
                    <a:ext uri="{9D8B030D-6E8A-4147-A177-3AD203B41FA5}">
                      <a16:colId xmlns:a16="http://schemas.microsoft.com/office/drawing/2014/main" val="3194115154"/>
                    </a:ext>
                  </a:extLst>
                </a:gridCol>
                <a:gridCol w="6905900">
                  <a:extLst>
                    <a:ext uri="{9D8B030D-6E8A-4147-A177-3AD203B41FA5}">
                      <a16:colId xmlns:a16="http://schemas.microsoft.com/office/drawing/2014/main" val="3684386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ΘEMA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53722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Review of best practices for implementing privacy sensitive software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81146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Review of threat modelling tools and methodologies for secure software development with implementation of 1 use case.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02316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Best practices and state-of-play of applying blockchain technology principles to secure software development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85298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Principles and methodologies for Software Risk Assessment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8625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Review of Principles and methodologies for Software Security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61897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The Common Vulnerability Scoring System (CVSS): Presentation of principles, the way it is applied and an assessment of the usability of the methodology and tools in secure software development.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10932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Tools and methodologies for software testing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729980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7676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863594"/>
      </p:ext>
    </p:extLst>
  </p:cSld>
  <p:clrMapOvr>
    <a:masterClrMapping/>
  </p:clrMapOvr>
</p:sld>
</file>

<file path=ppt/theme/theme1.xml><?xml version="1.0" encoding="utf-8"?>
<a:theme xmlns:a="http://schemas.openxmlformats.org/drawingml/2006/main" name="TP030002686">
  <a:themeElements>
    <a:clrScheme name="powerpoint-template-24 9">
      <a:dk1>
        <a:srgbClr val="4D4D4D"/>
      </a:dk1>
      <a:lt1>
        <a:srgbClr val="FFFFFF"/>
      </a:lt1>
      <a:dk2>
        <a:srgbClr val="4D4D4D"/>
      </a:dk2>
      <a:lt2>
        <a:srgbClr val="2F404B"/>
      </a:lt2>
      <a:accent1>
        <a:srgbClr val="48596C"/>
      </a:accent1>
      <a:accent2>
        <a:srgbClr val="ADADAD"/>
      </a:accent2>
      <a:accent3>
        <a:srgbClr val="FFFFFF"/>
      </a:accent3>
      <a:accent4>
        <a:srgbClr val="404040"/>
      </a:accent4>
      <a:accent5>
        <a:srgbClr val="B1B5BA"/>
      </a:accent5>
      <a:accent6>
        <a:srgbClr val="9C9C9C"/>
      </a:accent6>
      <a:hlink>
        <a:srgbClr val="6282A1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0E0F83"/>
        </a:lt2>
        <a:accent1>
          <a:srgbClr val="4049D2"/>
        </a:accent1>
        <a:accent2>
          <a:srgbClr val="494FD9"/>
        </a:accent2>
        <a:accent3>
          <a:srgbClr val="FFFFFF"/>
        </a:accent3>
        <a:accent4>
          <a:srgbClr val="404040"/>
        </a:accent4>
        <a:accent5>
          <a:srgbClr val="AFB1E5"/>
        </a:accent5>
        <a:accent6>
          <a:srgbClr val="4147C4"/>
        </a:accent6>
        <a:hlink>
          <a:srgbClr val="757DD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4B8ACD"/>
        </a:lt2>
        <a:accent1>
          <a:srgbClr val="5C98C2"/>
        </a:accent1>
        <a:accent2>
          <a:srgbClr val="93BAD6"/>
        </a:accent2>
        <a:accent3>
          <a:srgbClr val="FFFFFF"/>
        </a:accent3>
        <a:accent4>
          <a:srgbClr val="404040"/>
        </a:accent4>
        <a:accent5>
          <a:srgbClr val="B5CADD"/>
        </a:accent5>
        <a:accent6>
          <a:srgbClr val="85A8C2"/>
        </a:accent6>
        <a:hlink>
          <a:srgbClr val="AECDE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114682"/>
        </a:lt2>
        <a:accent1>
          <a:srgbClr val="295B99"/>
        </a:accent1>
        <a:accent2>
          <a:srgbClr val="406DA6"/>
        </a:accent2>
        <a:accent3>
          <a:srgbClr val="FFFFFF"/>
        </a:accent3>
        <a:accent4>
          <a:srgbClr val="404040"/>
        </a:accent4>
        <a:accent5>
          <a:srgbClr val="ACB5CA"/>
        </a:accent5>
        <a:accent6>
          <a:srgbClr val="396296"/>
        </a:accent6>
        <a:hlink>
          <a:srgbClr val="5F84B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1984CC"/>
        </a:lt2>
        <a:accent1>
          <a:srgbClr val="0960AF"/>
        </a:accent1>
        <a:accent2>
          <a:srgbClr val="05438C"/>
        </a:accent2>
        <a:accent3>
          <a:srgbClr val="FFFFFF"/>
        </a:accent3>
        <a:accent4>
          <a:srgbClr val="404040"/>
        </a:accent4>
        <a:accent5>
          <a:srgbClr val="AAB6D4"/>
        </a:accent5>
        <a:accent6>
          <a:srgbClr val="043C7E"/>
        </a:accent6>
        <a:hlink>
          <a:srgbClr val="02306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116DE4"/>
        </a:lt2>
        <a:accent1>
          <a:srgbClr val="235CAF"/>
        </a:accent1>
        <a:accent2>
          <a:srgbClr val="54A1EE"/>
        </a:accent2>
        <a:accent3>
          <a:srgbClr val="FFFFFF"/>
        </a:accent3>
        <a:accent4>
          <a:srgbClr val="404040"/>
        </a:accent4>
        <a:accent5>
          <a:srgbClr val="ACB5D4"/>
        </a:accent5>
        <a:accent6>
          <a:srgbClr val="4B91D8"/>
        </a:accent6>
        <a:hlink>
          <a:srgbClr val="1391E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032D50"/>
        </a:lt2>
        <a:accent1>
          <a:srgbClr val="2B6B95"/>
        </a:accent1>
        <a:accent2>
          <a:srgbClr val="073A61"/>
        </a:accent2>
        <a:accent3>
          <a:srgbClr val="FFFFFF"/>
        </a:accent3>
        <a:accent4>
          <a:srgbClr val="404040"/>
        </a:accent4>
        <a:accent5>
          <a:srgbClr val="ACBAC8"/>
        </a:accent5>
        <a:accent6>
          <a:srgbClr val="063457"/>
        </a:accent6>
        <a:hlink>
          <a:srgbClr val="15548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2F404B"/>
        </a:lt2>
        <a:accent1>
          <a:srgbClr val="48596C"/>
        </a:accent1>
        <a:accent2>
          <a:srgbClr val="ADADAD"/>
        </a:accent2>
        <a:accent3>
          <a:srgbClr val="FFFFFF"/>
        </a:accent3>
        <a:accent4>
          <a:srgbClr val="404040"/>
        </a:accent4>
        <a:accent5>
          <a:srgbClr val="B1B5BA"/>
        </a:accent5>
        <a:accent6>
          <a:srgbClr val="9C9C9C"/>
        </a:accent6>
        <a:hlink>
          <a:srgbClr val="6282A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3.xml><?xml version="1.0" encoding="utf-8"?>
<?mso-contentType ?>
<SharedContentType xmlns="Microsoft.SharePoint.Taxonomy.ContentTypeSync" SourceId="ac955c65-12ba-42e7-a2f6-3b619f53fa4f" ContentTypeId="0x0101000DAF5CE7C33C8E479A204A7E4759D383" PreviousValue="false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b557bca2aaf4485be8bb0e6c56fcd0f xmlns="807e13ae-a5e8-4dae-b3d2-065c825f85aa">
      <Terms xmlns="http://schemas.microsoft.com/office/infopath/2007/PartnerControls"/>
    </eb557bca2aaf4485be8bb0e6c56fcd0f>
    <f4228bffe7f74e2fa86a65bba3cc5127 xmlns="807e13ae-a5e8-4dae-b3d2-065c825f85aa">
      <Terms xmlns="http://schemas.microsoft.com/office/infopath/2007/PartnerControls"/>
    </f4228bffe7f74e2fa86a65bba3cc5127>
    <e9818a5c0e3242a3994fa416abc4b0a4 xmlns="807e13ae-a5e8-4dae-b3d2-065c825f85aa">
      <Terms xmlns="http://schemas.microsoft.com/office/infopath/2007/PartnerControls"/>
    </e9818a5c0e3242a3994fa416abc4b0a4>
    <Exposure xmlns="807e13ae-a5e8-4dae-b3d2-065c825f85aa">Corporate</Exposure>
    <TaxCatchAll xmlns="807e13ae-a5e8-4dae-b3d2-065c825f85aa"/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RnD Document" ma:contentTypeID="0x0101000DAF5CE7C33C8E479A204A7E4759D38300EBD30EA37CD9C74CB861DC787DD3A37D" ma:contentTypeVersion="3" ma:contentTypeDescription="" ma:contentTypeScope="" ma:versionID="82f72f815a01abe5380fbfd0e54a85d5">
  <xsd:schema xmlns:xsd="http://www.w3.org/2001/XMLSchema" xmlns:xs="http://www.w3.org/2001/XMLSchema" xmlns:p="http://schemas.microsoft.com/office/2006/metadata/properties" xmlns:ns2="807e13ae-a5e8-4dae-b3d2-065c825f85aa" targetNamespace="http://schemas.microsoft.com/office/2006/metadata/properties" ma:root="true" ma:fieldsID="4b257395a235e45faf654b8a1419c4a5" ns2:_="">
    <xsd:import namespace="807e13ae-a5e8-4dae-b3d2-065c825f85aa"/>
    <xsd:element name="properties">
      <xsd:complexType>
        <xsd:sequence>
          <xsd:element name="documentManagement">
            <xsd:complexType>
              <xsd:all>
                <xsd:element ref="ns2:Exposure" minOccurs="0"/>
                <xsd:element ref="ns2:eb557bca2aaf4485be8bb0e6c56fcd0f" minOccurs="0"/>
                <xsd:element ref="ns2:TaxCatchAll" minOccurs="0"/>
                <xsd:element ref="ns2:TaxCatchAllLabel" minOccurs="0"/>
                <xsd:element ref="ns2:f4228bffe7f74e2fa86a65bba3cc5127" minOccurs="0"/>
                <xsd:element ref="ns2:e9818a5c0e3242a3994fa416abc4b0a4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7e13ae-a5e8-4dae-b3d2-065c825f85aa" elementFormDefault="qualified">
    <xsd:import namespace="http://schemas.microsoft.com/office/2006/documentManagement/types"/>
    <xsd:import namespace="http://schemas.microsoft.com/office/infopath/2007/PartnerControls"/>
    <xsd:element name="Exposure" ma:index="4" nillable="true" ma:displayName="Exposure" ma:default="Corporate" ma:format="Dropdown" ma:internalName="Exposure" ma:readOnly="false">
      <xsd:simpleType>
        <xsd:restriction base="dms:Choice">
          <xsd:enumeration value="Internal"/>
          <xsd:enumeration value="Corporate"/>
          <xsd:enumeration value="3rd Parties"/>
        </xsd:restriction>
      </xsd:simpleType>
    </xsd:element>
    <xsd:element name="eb557bca2aaf4485be8bb0e6c56fcd0f" ma:index="8" nillable="true" ma:taxonomy="true" ma:internalName="eb557bca2aaf4485be8bb0e6c56fcd0f" ma:taxonomyFieldName="Doc_x0020_Type" ma:displayName="Doc Type" ma:readOnly="false" ma:default="" ma:fieldId="{eb557bca-2aaf-4485-be8b-b0e6c56fcd0f}" ma:taxonomyMulti="true" ma:sspId="ac955c65-12ba-42e7-a2f6-3b619f53fa4f" ma:termSetId="34b9e6ec-d6b4-452c-8b25-a84f9ad77bc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3d518476-7aa7-4cdc-8239-68174547d0f3}" ma:internalName="TaxCatchAll" ma:showField="CatchAllData" ma:web="ec993cca-66ea-4de5-acd2-a46ea8e21f4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3d518476-7aa7-4cdc-8239-68174547d0f3}" ma:internalName="TaxCatchAllLabel" ma:readOnly="true" ma:showField="CatchAllDataLabel" ma:web="ec993cca-66ea-4de5-acd2-a46ea8e21f4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4228bffe7f74e2fa86a65bba3cc5127" ma:index="13" nillable="true" ma:taxonomy="true" ma:internalName="f4228bffe7f74e2fa86a65bba3cc5127" ma:taxonomyFieldName="Project" ma:displayName="Project" ma:readOnly="false" ma:default="" ma:fieldId="{f4228bff-e7f7-4e2f-a86a-65bba3cc5127}" ma:sspId="ac955c65-12ba-42e7-a2f6-3b619f53fa4f" ma:termSetId="dc22d06d-32a5-4b53-ab7b-1b33a68141d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9818a5c0e3242a3994fa416abc4b0a4" ma:index="15" nillable="true" ma:taxonomy="true" ma:internalName="e9818a5c0e3242a3994fa416abc4b0a4" ma:taxonomyFieldName="Research_x0020_Area" ma:displayName="Research Area" ma:default="" ma:fieldId="{e9818a5c-0e32-42a3-994f-a416abc4b0a4}" ma:sspId="ac955c65-12ba-42e7-a2f6-3b619f53fa4f" ma:termSetId="e6b7110a-2c05-4791-be1e-bfa7a4270898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CDD746-76A8-435F-9FAC-C54E982BFB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818CC1-8C76-44AA-B25A-A5CD2BD4D87E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75BB25B6-2380-4F4D-8B12-9EE34E4E7CAF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B7829B68-240E-4FA4-B687-647ABCD3E0AD}">
  <ds:schemaRefs>
    <ds:schemaRef ds:uri="807e13ae-a5e8-4dae-b3d2-065c825f85aa"/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5.xml><?xml version="1.0" encoding="utf-8"?>
<ds:datastoreItem xmlns:ds="http://schemas.openxmlformats.org/officeDocument/2006/customXml" ds:itemID="{014C3F34-71AD-4A28-A936-D5B92B0D35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7e13ae-a5e8-4dae-b3d2-065c825f85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TP030002686</Template>
  <TotalTime>355</TotalTime>
  <Words>130</Words>
  <Application>Microsoft Macintosh PowerPoint</Application>
  <PresentationFormat>On-screen Show (4:3)</PresentationFormat>
  <Paragraphs>27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Microsoft Sans Serif</vt:lpstr>
      <vt:lpstr>TP030002686</vt:lpstr>
      <vt:lpstr>Secure Product Development</vt:lpstr>
      <vt:lpstr>Short papers</vt:lpstr>
    </vt:vector>
  </TitlesOfParts>
  <Company>Star Management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Secure Code Development</dc:title>
  <dc:creator>Panayotis Kikiras</dc:creator>
  <cp:lastModifiedBy>Panayotis Kikiras</cp:lastModifiedBy>
  <cp:revision>80</cp:revision>
  <cp:lastPrinted>2019-04-03T17:19:33Z</cp:lastPrinted>
  <dcterms:created xsi:type="dcterms:W3CDTF">2012-01-20T12:53:14Z</dcterms:created>
  <dcterms:modified xsi:type="dcterms:W3CDTF">2019-04-04T17:41:11Z</dcterms:modified>
  <cp:contentStatus>PRESENTED AT PO MEETING</cp:contentStatus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TC300026869990</vt:lpwstr>
  </property>
  <property fmtid="{D5CDD505-2E9C-101B-9397-08002B2CF9AE}" pid="3" name="ContentTypeId">
    <vt:lpwstr>0x0101000DAF5CE7C33C8E479A204A7E4759D38300EBD30EA37CD9C74CB861DC787DD3A37D</vt:lpwstr>
  </property>
</Properties>
</file>