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6" r:id="rId3"/>
    <p:sldId id="257" r:id="rId4"/>
    <p:sldId id="273" r:id="rId5"/>
    <p:sldId id="274" r:id="rId6"/>
    <p:sldId id="295" r:id="rId7"/>
    <p:sldId id="260" r:id="rId8"/>
    <p:sldId id="296" r:id="rId9"/>
    <p:sldId id="297" r:id="rId10"/>
    <p:sldId id="298" r:id="rId11"/>
    <p:sldId id="263" r:id="rId12"/>
    <p:sldId id="268" r:id="rId13"/>
    <p:sldId id="259" r:id="rId14"/>
    <p:sldId id="304" r:id="rId15"/>
    <p:sldId id="305" r:id="rId16"/>
    <p:sldId id="277" r:id="rId17"/>
    <p:sldId id="278" r:id="rId18"/>
    <p:sldId id="279" r:id="rId19"/>
    <p:sldId id="312" r:id="rId20"/>
    <p:sldId id="313" r:id="rId21"/>
    <p:sldId id="280" r:id="rId22"/>
    <p:sldId id="281" r:id="rId23"/>
    <p:sldId id="282" r:id="rId24"/>
    <p:sldId id="314" r:id="rId25"/>
    <p:sldId id="272" r:id="rId26"/>
    <p:sldId id="302" r:id="rId27"/>
    <p:sldId id="303" r:id="rId28"/>
    <p:sldId id="311" r:id="rId29"/>
    <p:sldId id="316" r:id="rId30"/>
    <p:sldId id="321" r:id="rId31"/>
    <p:sldId id="317" r:id="rId32"/>
    <p:sldId id="318" r:id="rId33"/>
    <p:sldId id="264" r:id="rId34"/>
    <p:sldId id="319" r:id="rId35"/>
    <p:sldId id="301" r:id="rId36"/>
    <p:sldId id="265" r:id="rId37"/>
    <p:sldId id="315" r:id="rId38"/>
    <p:sldId id="320" r:id="rId39"/>
    <p:sldId id="266" r:id="rId40"/>
    <p:sldId id="267" r:id="rId41"/>
    <p:sldId id="299" r:id="rId42"/>
    <p:sldId id="300" r:id="rId43"/>
    <p:sldId id="269" r:id="rId44"/>
    <p:sldId id="270" r:id="rId45"/>
    <p:sldId id="271" r:id="rId46"/>
    <p:sldId id="275" r:id="rId47"/>
    <p:sldId id="284" r:id="rId48"/>
    <p:sldId id="285" r:id="rId49"/>
    <p:sldId id="288" r:id="rId50"/>
    <p:sldId id="289" r:id="rId51"/>
    <p:sldId id="290" r:id="rId52"/>
    <p:sldId id="291" r:id="rId53"/>
    <p:sldId id="292" r:id="rId54"/>
    <p:sldId id="293" r:id="rId55"/>
    <p:sldId id="294" r:id="rId56"/>
    <p:sldId id="306" r:id="rId57"/>
    <p:sldId id="310"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9"/>
  </p:normalViewPr>
  <p:slideViewPr>
    <p:cSldViewPr snapToGrid="0" snapToObjects="1">
      <p:cViewPr varScale="1">
        <p:scale>
          <a:sx n="108" d="100"/>
          <a:sy n="108" d="100"/>
        </p:scale>
        <p:origin x="176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5248"/>
            <a:ext cx="7772400" cy="978408"/>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dirty="0"/>
              <a:t>Click to edit Master title style</a:t>
            </a:r>
            <a:endParaRPr dirty="0"/>
          </a:p>
        </p:txBody>
      </p:sp>
      <p:sp>
        <p:nvSpPr>
          <p:cNvPr id="3" name="Subtitle 2"/>
          <p:cNvSpPr>
            <a:spLocks noGrp="1"/>
          </p:cNvSpPr>
          <p:nvPr>
            <p:ph type="subTitle" idx="1"/>
          </p:nvPr>
        </p:nvSpPr>
        <p:spPr>
          <a:xfrm>
            <a:off x="685800" y="3352800"/>
            <a:ext cx="7772400" cy="877824"/>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5/7/19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5082" y="969264"/>
            <a:ext cx="3657600" cy="1161288"/>
          </a:xfrm>
        </p:spPr>
        <p:txBody>
          <a:bodyPr anchor="b">
            <a:noAutofit/>
          </a:bodyPr>
          <a:lstStyle>
            <a:lvl1pPr algn="l">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663388" y="510988"/>
            <a:ext cx="3657600" cy="5553636"/>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4799853" y="2130552"/>
            <a:ext cx="3657600" cy="3584448"/>
          </a:xfrm>
        </p:spPr>
        <p:txBody>
          <a:bodyPr vert="horz" lIns="91440" tIns="45720" rIns="91440" bIns="45720" rtlCol="0">
            <a:normAutofit/>
          </a:bodyPr>
          <a:lstStyle>
            <a:lvl1pPr marL="0" indent="0">
              <a:spcBef>
                <a:spcPts val="10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5/7/19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151376"/>
            <a:ext cx="7776882" cy="1014984"/>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1828800" y="457199"/>
            <a:ext cx="5486400" cy="3644153"/>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5/7/19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toryboard">
    <p:spTree>
      <p:nvGrpSpPr>
        <p:cNvPr id="1" name=""/>
        <p:cNvGrpSpPr/>
        <p:nvPr/>
      </p:nvGrpSpPr>
      <p:grpSpPr>
        <a:xfrm>
          <a:off x="0" y="0"/>
          <a:ext cx="0" cy="0"/>
          <a:chOff x="0" y="0"/>
          <a:chExt cx="0" cy="0"/>
        </a:xfrm>
      </p:grpSpPr>
      <p:sp>
        <p:nvSpPr>
          <p:cNvPr id="2" name="Title 1"/>
          <p:cNvSpPr>
            <a:spLocks noGrp="1"/>
          </p:cNvSpPr>
          <p:nvPr>
            <p:ph type="title"/>
          </p:nvPr>
        </p:nvSpPr>
        <p:spPr>
          <a:xfrm>
            <a:off x="685800" y="4155141"/>
            <a:ext cx="7776882" cy="1013011"/>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68580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5/7/19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
        <p:nvSpPr>
          <p:cNvPr id="11" name="Picture Placeholder 2"/>
          <p:cNvSpPr>
            <a:spLocks noGrp="1"/>
          </p:cNvSpPr>
          <p:nvPr>
            <p:ph type="pic" idx="13"/>
          </p:nvPr>
        </p:nvSpPr>
        <p:spPr>
          <a:xfrm>
            <a:off x="68580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16" name="Picture Placeholder 2"/>
          <p:cNvSpPr>
            <a:spLocks noGrp="1"/>
          </p:cNvSpPr>
          <p:nvPr>
            <p:ph type="pic" idx="14"/>
          </p:nvPr>
        </p:nvSpPr>
        <p:spPr>
          <a:xfrm>
            <a:off x="341249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17" name="Picture Placeholder 2"/>
          <p:cNvSpPr>
            <a:spLocks noGrp="1"/>
          </p:cNvSpPr>
          <p:nvPr>
            <p:ph type="pic" idx="15"/>
          </p:nvPr>
        </p:nvSpPr>
        <p:spPr>
          <a:xfrm>
            <a:off x="341249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18" name="Picture Placeholder 2"/>
          <p:cNvSpPr>
            <a:spLocks noGrp="1"/>
          </p:cNvSpPr>
          <p:nvPr>
            <p:ph type="pic" idx="16"/>
          </p:nvPr>
        </p:nvSpPr>
        <p:spPr>
          <a:xfrm>
            <a:off x="613918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19" name="Picture Placeholder 2"/>
          <p:cNvSpPr>
            <a:spLocks noGrp="1"/>
          </p:cNvSpPr>
          <p:nvPr>
            <p:ph type="pic" idx="17"/>
          </p:nvPr>
        </p:nvSpPr>
        <p:spPr>
          <a:xfrm>
            <a:off x="613918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5/7/19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3400"/>
            <a:ext cx="1600200" cy="55927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533400"/>
            <a:ext cx="6019800" cy="5592763"/>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5/7/19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a:xfrm>
            <a:off x="685800" y="1869141"/>
            <a:ext cx="7770813" cy="4257022"/>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5/7/19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67200"/>
            <a:ext cx="7772400" cy="977153"/>
          </a:xfrm>
        </p:spPr>
        <p:txBody>
          <a:bodyPr anchor="b" anchorCtr="0">
            <a:no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685799" y="5257800"/>
            <a:ext cx="7770813" cy="874058"/>
          </a:xfrm>
        </p:spPr>
        <p:txBody>
          <a:bodyPr>
            <a:normAutofit/>
          </a:bodyPr>
          <a:lstStyle>
            <a:lvl1pPr marL="0" indent="0" algn="ctr">
              <a:spcBef>
                <a:spcPts val="300"/>
              </a:spcBef>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5/7/19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
        <p:nvSpPr>
          <p:cNvPr id="8" name="Picture Placeholder 7"/>
          <p:cNvSpPr>
            <a:spLocks noGrp="1"/>
          </p:cNvSpPr>
          <p:nvPr>
            <p:ph type="pic" sz="quarter" idx="13"/>
          </p:nvPr>
        </p:nvSpPr>
        <p:spPr>
          <a:xfrm rot="21540000">
            <a:off x="2056196" y="424650"/>
            <a:ext cx="5031609" cy="337580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a:buFont typeface="Arial" pitchFamily="34" charset="0"/>
              <a:buNone/>
              <a:defRPr/>
            </a:lvl1pPr>
          </a:lstStyle>
          <a:p>
            <a:r>
              <a:rPr lang="en-US"/>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0813" cy="1743075"/>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685800" y="2756647"/>
            <a:ext cx="7770813" cy="1281953"/>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1A0C47-018D-4460-B945-BFF7981B6CA6}" type="datetimeFigureOut">
              <a:rPr lang="en-US" smtClean="0"/>
              <a:t>5/7/19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p>
            <a:r>
              <a:rPr lang="en-US"/>
              <a:t>Click to edit Master title style</a:t>
            </a:r>
            <a:endParaRPr/>
          </a:p>
        </p:txBody>
      </p:sp>
      <p:sp>
        <p:nvSpPr>
          <p:cNvPr id="3" name="Content Placeholder 2"/>
          <p:cNvSpPr>
            <a:spLocks noGrp="1"/>
          </p:cNvSpPr>
          <p:nvPr>
            <p:ph sz="half" idx="1"/>
          </p:nvPr>
        </p:nvSpPr>
        <p:spPr>
          <a:xfrm>
            <a:off x="685800" y="1760538"/>
            <a:ext cx="3611880" cy="4365625"/>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844733" y="1760538"/>
            <a:ext cx="3611880" cy="4365625"/>
          </a:xfrm>
        </p:spPr>
        <p:txBody>
          <a:bodyPr>
            <a:normAutofit/>
          </a:bodyPr>
          <a:lstStyle>
            <a:lvl1pPr>
              <a:defRPr sz="2200"/>
            </a:lvl1pPr>
            <a:lvl2pPr>
              <a:defRPr sz="2000"/>
            </a:lvl2pPr>
            <a:lvl3pPr>
              <a:defRPr sz="2000"/>
            </a:lvl3pPr>
            <a:lvl4pPr>
              <a:defRPr sz="2000"/>
            </a:lvl4pPr>
            <a:lvl5pPr>
              <a:defRPr sz="2000"/>
            </a:lvl5pPr>
            <a:lvl6pPr>
              <a:defRPr sz="1800"/>
            </a:lvl6pPr>
            <a:lvl7pPr>
              <a:defRPr sz="1800"/>
            </a:lvl7pPr>
            <a:lvl8pPr marL="2398713" indent="-336550">
              <a:defRPr sz="1800"/>
            </a:lvl8pPr>
            <a:lvl9pPr marL="2398713" indent="-336550">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51A0C47-018D-4460-B945-BFF7981B6CA6}" type="datetimeFigureOut">
              <a:rPr lang="en-US" smtClean="0"/>
              <a:t>5/7/19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845526"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45526"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651A0C47-018D-4460-B945-BFF7981B6CA6}" type="datetimeFigureOut">
              <a:rPr lang="en-US" smtClean="0"/>
              <a:t>5/7/19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1F5A0A-F6FC-4FFD-9B49-0DA8697211D9}" type="slidenum">
              <a:rPr lang="en-US" smtClean="0"/>
              <a:t>‹#›</a:t>
            </a:fld>
            <a:endParaRPr lang="en-US"/>
          </a:p>
        </p:txBody>
      </p:sp>
      <p:cxnSp>
        <p:nvCxnSpPr>
          <p:cNvPr id="11" name="Straight Connector 10"/>
          <p:cNvCxnSpPr/>
          <p:nvPr/>
        </p:nvCxnSpPr>
        <p:spPr>
          <a:xfrm>
            <a:off x="786205"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936966"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651A0C47-018D-4460-B945-BFF7981B6CA6}" type="datetimeFigureOut">
              <a:rPr lang="en-US" smtClean="0"/>
              <a:t>5/7/19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A0C47-018D-4460-B945-BFF7981B6CA6}" type="datetimeFigureOut">
              <a:rPr lang="en-US" smtClean="0"/>
              <a:t>5/7/19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5" y="971550"/>
            <a:ext cx="3657600" cy="1162050"/>
          </a:xfrm>
        </p:spPr>
        <p:txBody>
          <a:bodyPr anchor="b">
            <a:noAutofit/>
          </a:bodyPr>
          <a:lstStyle>
            <a:lvl1pPr algn="l">
              <a:defRPr sz="3600" b="0"/>
            </a:lvl1pPr>
          </a:lstStyle>
          <a:p>
            <a:r>
              <a:rPr lang="en-US"/>
              <a:t>Click to edit Master title style</a:t>
            </a:r>
            <a:endParaRPr/>
          </a:p>
        </p:txBody>
      </p:sp>
      <p:sp>
        <p:nvSpPr>
          <p:cNvPr id="3" name="Content Placeholder 2"/>
          <p:cNvSpPr>
            <a:spLocks noGrp="1"/>
          </p:cNvSpPr>
          <p:nvPr>
            <p:ph idx="1"/>
          </p:nvPr>
        </p:nvSpPr>
        <p:spPr>
          <a:xfrm>
            <a:off x="4800600" y="457200"/>
            <a:ext cx="3657600" cy="56689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658905" y="2133601"/>
            <a:ext cx="3657600" cy="3581400"/>
          </a:xfrm>
        </p:spPr>
        <p:txBody>
          <a:bodyPr>
            <a:normAutofit/>
          </a:bodyPr>
          <a:lstStyle>
            <a:lvl1pPr marL="0" indent="0">
              <a:spcBef>
                <a:spcPts val="10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5/7/19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121023"/>
            <a:ext cx="7770813" cy="1429871"/>
          </a:xfrm>
          <a:prstGeom prst="rect">
            <a:avLst/>
          </a:prstGeom>
        </p:spPr>
        <p:txBody>
          <a:bodyPr vert="horz" lIns="91440" tIns="45720" rIns="91440" bIns="45720" rtlCol="0" anchor="ctr" anchorCtr="0">
            <a:normAutofit/>
          </a:bodyPr>
          <a:lstStyle/>
          <a:p>
            <a:r>
              <a:rPr lang="en-US"/>
              <a:t>Click to edit Master title style</a:t>
            </a:r>
            <a:endParaRPr/>
          </a:p>
        </p:txBody>
      </p:sp>
      <p:sp>
        <p:nvSpPr>
          <p:cNvPr id="3" name="Text Placeholder 2"/>
          <p:cNvSpPr>
            <a:spLocks noGrp="1"/>
          </p:cNvSpPr>
          <p:nvPr>
            <p:ph type="body" idx="1"/>
          </p:nvPr>
        </p:nvSpPr>
        <p:spPr>
          <a:xfrm>
            <a:off x="685800" y="1752600"/>
            <a:ext cx="7770813"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620435" y="6356350"/>
            <a:ext cx="2133600" cy="365125"/>
          </a:xfrm>
          <a:prstGeom prst="rect">
            <a:avLst/>
          </a:prstGeom>
        </p:spPr>
        <p:txBody>
          <a:bodyPr vert="horz" lIns="91440" tIns="45720" rIns="91440" bIns="45720" rtlCol="0" anchor="ctr"/>
          <a:lstStyle>
            <a:lvl1pPr algn="r">
              <a:defRPr sz="1200">
                <a:solidFill>
                  <a:schemeClr val="tx1">
                    <a:tint val="75000"/>
                  </a:schemeClr>
                </a:solidFill>
                <a:effectLst>
                  <a:outerShdw blurRad="50800" dist="38100" dir="5400000" sx="101000" sy="101000" algn="t" rotWithShape="0">
                    <a:prstClr val="black">
                      <a:alpha val="40000"/>
                    </a:prstClr>
                  </a:outerShdw>
                </a:effectLst>
              </a:defRPr>
            </a:lvl1pPr>
          </a:lstStyle>
          <a:p>
            <a:fld id="{651A0C47-018D-4460-B945-BFF7981B6CA6}" type="datetimeFigureOut">
              <a:rPr lang="en-US" smtClean="0"/>
              <a:t>5/7/19</a:t>
            </a:fld>
            <a:endParaRPr lang="en-US"/>
          </a:p>
        </p:txBody>
      </p:sp>
      <p:sp>
        <p:nvSpPr>
          <p:cNvPr id="5" name="Footer Placeholder 4"/>
          <p:cNvSpPr>
            <a:spLocks noGrp="1"/>
          </p:cNvSpPr>
          <p:nvPr>
            <p:ph type="ftr" sz="quarter" idx="3"/>
          </p:nvPr>
        </p:nvSpPr>
        <p:spPr>
          <a:xfrm>
            <a:off x="354105" y="6356350"/>
            <a:ext cx="2895600" cy="365125"/>
          </a:xfrm>
          <a:prstGeom prst="rect">
            <a:avLst/>
          </a:prstGeom>
        </p:spPr>
        <p:txBody>
          <a:bodyPr vert="horz" lIns="91440" tIns="45720" rIns="91440" bIns="45720" rtlCol="0" anchor="ctr"/>
          <a:lstStyle>
            <a:lvl1pPr algn="l">
              <a:defRPr sz="1200">
                <a:solidFill>
                  <a:schemeClr val="tx1">
                    <a:tint val="75000"/>
                  </a:schemeClr>
                </a:solidFill>
                <a:effectLst>
                  <a:outerShdw blurRad="50800" dist="38100" dir="5400000" sx="101000" sy="101000" algn="t" rotWithShape="0">
                    <a:prstClr val="black">
                      <a:alpha val="40000"/>
                    </a:prstClr>
                  </a:outerShdw>
                </a:effectLst>
              </a:defRPr>
            </a:lvl1pPr>
          </a:lstStyle>
          <a:p>
            <a:endParaRPr lang="en-US"/>
          </a:p>
        </p:txBody>
      </p:sp>
      <p:sp>
        <p:nvSpPr>
          <p:cNvPr id="6" name="Slide Number Placeholder 5"/>
          <p:cNvSpPr>
            <a:spLocks noGrp="1"/>
          </p:cNvSpPr>
          <p:nvPr>
            <p:ph type="sldNum" sz="quarter" idx="4"/>
          </p:nvPr>
        </p:nvSpPr>
        <p:spPr>
          <a:xfrm>
            <a:off x="4229100" y="6356350"/>
            <a:ext cx="685800" cy="365125"/>
          </a:xfrm>
          <a:prstGeom prst="rect">
            <a:avLst/>
          </a:prstGeom>
        </p:spPr>
        <p:txBody>
          <a:bodyPr vert="horz" lIns="91440" tIns="45720" rIns="91440" bIns="45720" rtlCol="0" anchor="ctr"/>
          <a:lstStyle>
            <a:lvl1pPr algn="ctr">
              <a:defRPr sz="1200">
                <a:solidFill>
                  <a:schemeClr val="tx1">
                    <a:tint val="75000"/>
                  </a:schemeClr>
                </a:solidFill>
                <a:effectLst>
                  <a:outerShdw blurRad="50800" dist="38100" dir="5400000" sx="101000" sy="101000" algn="t" rotWithShape="0">
                    <a:prstClr val="black">
                      <a:alpha val="40000"/>
                    </a:prstClr>
                  </a:outerShdw>
                </a:effectLst>
              </a:defRPr>
            </a:lvl1pPr>
          </a:lstStyle>
          <a:p>
            <a:fld id="{9C1F5A0A-F6FC-4FFD-9B49-0DA8697211D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ts val="2000"/>
        </a:spcBef>
        <a:buFontTx/>
        <a:buBlip>
          <a:blip r:embed="rId16"/>
        </a:buBlip>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685800" indent="-336550" algn="l" defTabSz="914400" rtl="0" eaLnBrk="1" latinLnBrk="0" hangingPunct="1">
        <a:spcBef>
          <a:spcPts val="600"/>
        </a:spcBef>
        <a:buFontTx/>
        <a:buBlip>
          <a:blip r:embed="rId16"/>
        </a:buBlip>
        <a:defRPr sz="2000" kern="1200">
          <a:solidFill>
            <a:schemeClr val="tx1"/>
          </a:solidFill>
          <a:effectLst>
            <a:outerShdw blurRad="50800" dist="50800" dir="5400000" sx="101000" sy="101000" algn="t" rotWithShape="0">
              <a:prstClr val="black">
                <a:alpha val="40000"/>
              </a:prstClr>
            </a:outerShdw>
          </a:effectLst>
          <a:latin typeface="+mn-lt"/>
          <a:ea typeface="+mn-ea"/>
          <a:cs typeface="+mn-cs"/>
        </a:defRPr>
      </a:lvl2pPr>
      <a:lvl3pPr marL="10350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3pPr>
      <a:lvl4pPr marL="1371600" indent="-3365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4pPr>
      <a:lvl5pPr marL="17208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5pPr>
      <a:lvl6pPr marL="20558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6pPr>
      <a:lvl7pPr marL="23987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7pPr>
      <a:lvl8pPr marL="2743200"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8pPr>
      <a:lvl9pPr marL="3087688" indent="-336550" algn="l" defTabSz="914400" rtl="0" eaLnBrk="1" latinLnBrk="0" hangingPunct="1">
        <a:spcBef>
          <a:spcPct val="20000"/>
        </a:spcBef>
        <a:buFontTx/>
        <a:buBlip>
          <a:blip r:embed="rId16"/>
        </a:buBlip>
        <a:defRPr lang="en-US" sz="1800" kern="1200" dirty="0">
          <a:solidFill>
            <a:schemeClr val="tx1"/>
          </a:solidFill>
          <a:effectLst>
            <a:outerShdw blurRad="50800" dist="50800" dir="5400000" sx="101000" sy="101000" algn="t" rotWithShape="0">
              <a:prstClr val="black">
                <a:alpha val="4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sz="3200" b="1" dirty="0">
                <a:effectLst/>
              </a:rPr>
              <a:t>Η εκπαίδευση ως ένας θεσμός των “κοινών”</a:t>
            </a:r>
            <a:r>
              <a:rPr lang="en-US" sz="3200" dirty="0">
                <a:effectLst/>
              </a:rPr>
              <a:t> </a:t>
            </a:r>
            <a:endParaRPr lang="en-US" sz="3200" dirty="0"/>
          </a:p>
        </p:txBody>
      </p:sp>
      <p:sp>
        <p:nvSpPr>
          <p:cNvPr id="3" name="Subtitle 2"/>
          <p:cNvSpPr>
            <a:spLocks noGrp="1"/>
          </p:cNvSpPr>
          <p:nvPr>
            <p:ph type="subTitle" idx="1"/>
          </p:nvPr>
        </p:nvSpPr>
        <p:spPr>
          <a:xfrm>
            <a:off x="685800" y="4026054"/>
            <a:ext cx="7772400" cy="204570"/>
          </a:xfrm>
        </p:spPr>
        <p:txBody>
          <a:bodyPr>
            <a:noAutofit/>
          </a:bodyPr>
          <a:lstStyle/>
          <a:p>
            <a:r>
              <a:rPr lang="el-GR" sz="2400" dirty="0">
                <a:solidFill>
                  <a:srgbClr val="FFFFFF"/>
                </a:solidFill>
              </a:rPr>
              <a:t>Γιάννης Πεχτελίδης</a:t>
            </a:r>
            <a:endParaRPr lang="en-US" sz="2400" dirty="0">
              <a:solidFill>
                <a:srgbClr val="FFFFFF"/>
              </a:solidFill>
            </a:endParaRPr>
          </a:p>
        </p:txBody>
      </p:sp>
    </p:spTree>
    <p:extLst>
      <p:ext uri="{BB962C8B-B14F-4D97-AF65-F5344CB8AC3E}">
        <p14:creationId xmlns:p14="http://schemas.microsoft.com/office/powerpoint/2010/main" val="2931274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AF1F4-EDFC-EC4B-9072-475C49FA8622}"/>
              </a:ext>
            </a:extLst>
          </p:cNvPr>
          <p:cNvSpPr>
            <a:spLocks noGrp="1"/>
          </p:cNvSpPr>
          <p:nvPr>
            <p:ph type="title"/>
          </p:nvPr>
        </p:nvSpPr>
        <p:spPr/>
        <p:txBody>
          <a:bodyPr>
            <a:normAutofit fontScale="90000"/>
          </a:bodyPr>
          <a:lstStyle/>
          <a:p>
            <a:r>
              <a:rPr lang="el-GR" b="1" dirty="0"/>
              <a:t>Εκπαιδευτικά και παιδαγωγικά κοινά</a:t>
            </a:r>
            <a:endParaRPr lang="en-US" b="1" dirty="0"/>
          </a:p>
        </p:txBody>
      </p:sp>
      <p:sp>
        <p:nvSpPr>
          <p:cNvPr id="3" name="Content Placeholder 2">
            <a:extLst>
              <a:ext uri="{FF2B5EF4-FFF2-40B4-BE49-F238E27FC236}">
                <a16:creationId xmlns:a16="http://schemas.microsoft.com/office/drawing/2014/main" id="{B5B926BF-A3FB-1549-BC20-94D0D0033EB5}"/>
              </a:ext>
            </a:extLst>
          </p:cNvPr>
          <p:cNvSpPr>
            <a:spLocks noGrp="1"/>
          </p:cNvSpPr>
          <p:nvPr>
            <p:ph idx="1"/>
          </p:nvPr>
        </p:nvSpPr>
        <p:spPr/>
        <p:txBody>
          <a:bodyPr>
            <a:normAutofit/>
          </a:bodyPr>
          <a:lstStyle/>
          <a:p>
            <a:r>
              <a:rPr lang="el-GR" sz="3000" dirty="0"/>
              <a:t>Τα κοινά στην εκπαίδευση αναπτύσσονται σε δύο επίπεδα:</a:t>
            </a:r>
          </a:p>
          <a:p>
            <a:endParaRPr lang="el-GR" sz="3000" dirty="0"/>
          </a:p>
          <a:p>
            <a:r>
              <a:rPr lang="el-GR" sz="3000" dirty="0"/>
              <a:t>Α) Διακυβέρνηση/αποφάσεις: Συνελεύσεις</a:t>
            </a:r>
          </a:p>
          <a:p>
            <a:endParaRPr lang="el-GR" sz="3000" dirty="0"/>
          </a:p>
          <a:p>
            <a:r>
              <a:rPr lang="el-GR" sz="3000" dirty="0"/>
              <a:t>Β) Μαθησιακή διαδικασία</a:t>
            </a:r>
          </a:p>
        </p:txBody>
      </p:sp>
    </p:spTree>
    <p:extLst>
      <p:ext uri="{BB962C8B-B14F-4D97-AF65-F5344CB8AC3E}">
        <p14:creationId xmlns:p14="http://schemas.microsoft.com/office/powerpoint/2010/main" val="1714764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solidFill>
                  <a:srgbClr val="FFFFFF"/>
                </a:solidFill>
                <a:effectLst/>
              </a:rPr>
              <a:t>«Σχολεία» των κοινών</a:t>
            </a:r>
            <a:br>
              <a:rPr lang="en-US" dirty="0">
                <a:solidFill>
                  <a:srgbClr val="FFFFFF"/>
                </a:solidFill>
                <a:effectLst/>
              </a:rPr>
            </a:br>
            <a:endParaRPr lang="en-US" dirty="0">
              <a:solidFill>
                <a:srgbClr val="FFFFFF"/>
              </a:solidFill>
            </a:endParaRPr>
          </a:p>
        </p:txBody>
      </p:sp>
      <p:sp>
        <p:nvSpPr>
          <p:cNvPr id="3" name="Content Placeholder 2"/>
          <p:cNvSpPr>
            <a:spLocks noGrp="1"/>
          </p:cNvSpPr>
          <p:nvPr>
            <p:ph idx="1"/>
          </p:nvPr>
        </p:nvSpPr>
        <p:spPr>
          <a:xfrm>
            <a:off x="685800" y="1448790"/>
            <a:ext cx="7770813" cy="4677373"/>
          </a:xfrm>
        </p:spPr>
        <p:txBody>
          <a:bodyPr>
            <a:noAutofit/>
          </a:bodyPr>
          <a:lstStyle/>
          <a:p>
            <a:pPr lvl="0" algn="just"/>
            <a:r>
              <a:rPr lang="el-GR" sz="2800" dirty="0">
                <a:solidFill>
                  <a:srgbClr val="FFFFFF"/>
                </a:solidFill>
                <a:effectLst/>
              </a:rPr>
              <a:t>Πώς ορίζεται στην πράξη η «ελευθερία», η «αυτονομία» και η «ισότητα»  σ’ αυτά τα σχολεία;</a:t>
            </a:r>
            <a:endParaRPr lang="en-US" sz="2800" dirty="0">
              <a:solidFill>
                <a:srgbClr val="FFFFFF"/>
              </a:solidFill>
              <a:effectLst/>
            </a:endParaRPr>
          </a:p>
          <a:p>
            <a:pPr lvl="0" algn="just"/>
            <a:r>
              <a:rPr lang="el-GR" sz="2800" dirty="0">
                <a:solidFill>
                  <a:srgbClr val="FFFFFF"/>
                </a:solidFill>
                <a:effectLst/>
              </a:rPr>
              <a:t>Ποιος τύπος παιδικής και παιδαγωγικής υποκειμενικότητας και </a:t>
            </a:r>
            <a:r>
              <a:rPr lang="el-GR" sz="2800" dirty="0" err="1">
                <a:solidFill>
                  <a:srgbClr val="FFFFFF"/>
                </a:solidFill>
                <a:effectLst/>
              </a:rPr>
              <a:t>πολιτειότητας</a:t>
            </a:r>
            <a:r>
              <a:rPr lang="el-GR" sz="2800" dirty="0">
                <a:solidFill>
                  <a:srgbClr val="FFFFFF"/>
                </a:solidFill>
                <a:effectLst/>
              </a:rPr>
              <a:t> παράγεται;</a:t>
            </a:r>
            <a:endParaRPr lang="en-US" sz="2800" dirty="0">
              <a:solidFill>
                <a:srgbClr val="FFFFFF"/>
              </a:solidFill>
              <a:effectLst/>
            </a:endParaRPr>
          </a:p>
          <a:p>
            <a:pPr lvl="0" algn="just"/>
            <a:r>
              <a:rPr lang="el-GR" sz="2800" dirty="0">
                <a:solidFill>
                  <a:srgbClr val="FFFFFF"/>
                </a:solidFill>
                <a:effectLst/>
              </a:rPr>
              <a:t>Ποιο είναι το ιδεώδες της παιδικής ηλικίας γύρω από το οποίο οργανώνεται η πολιτειότητα και η διακυβέρνηση;</a:t>
            </a:r>
          </a:p>
          <a:p>
            <a:pPr lvl="0" algn="just"/>
            <a:r>
              <a:rPr lang="el-GR" sz="2800" dirty="0">
                <a:solidFill>
                  <a:srgbClr val="FFFFFF"/>
                </a:solidFill>
                <a:effectLst/>
              </a:rPr>
              <a:t>Ποια είναι η παιδαγωγική των κοινών;</a:t>
            </a:r>
            <a:endParaRPr lang="en-US" sz="2800" dirty="0">
              <a:solidFill>
                <a:srgbClr val="FFFFFF"/>
              </a:solidFill>
              <a:effectLst/>
            </a:endParaRPr>
          </a:p>
          <a:p>
            <a:endParaRPr lang="en-US" sz="2800" dirty="0">
              <a:solidFill>
                <a:srgbClr val="FF6600"/>
              </a:solidFill>
            </a:endParaRPr>
          </a:p>
        </p:txBody>
      </p:sp>
    </p:spTree>
    <p:extLst>
      <p:ext uri="{BB962C8B-B14F-4D97-AF65-F5344CB8AC3E}">
        <p14:creationId xmlns:p14="http://schemas.microsoft.com/office/powerpoint/2010/main" val="489853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solidFill>
                  <a:srgbClr val="FFFFFF"/>
                </a:solidFill>
              </a:rPr>
              <a:t>Λειτουργικότητα/Διακυβέρνηση</a:t>
            </a:r>
            <a:endParaRPr lang="en-US" dirty="0">
              <a:solidFill>
                <a:srgbClr val="FFFFFF"/>
              </a:solidFill>
            </a:endParaRPr>
          </a:p>
        </p:txBody>
      </p:sp>
      <p:sp>
        <p:nvSpPr>
          <p:cNvPr id="3" name="Content Placeholder 2"/>
          <p:cNvSpPr>
            <a:spLocks noGrp="1"/>
          </p:cNvSpPr>
          <p:nvPr>
            <p:ph idx="1"/>
          </p:nvPr>
        </p:nvSpPr>
        <p:spPr/>
        <p:txBody>
          <a:bodyPr>
            <a:normAutofit/>
          </a:bodyPr>
          <a:lstStyle/>
          <a:p>
            <a:pPr algn="just"/>
            <a:r>
              <a:rPr lang="el-GR" sz="3600" dirty="0">
                <a:solidFill>
                  <a:srgbClr val="FFFFFF"/>
                </a:solidFill>
                <a:effectLst/>
              </a:rPr>
              <a:t>Η εξουσία θα πρέπει να διαχειριστεί με τέτοιον τρόπο που να ανταποκρίνεται στο γενικότερο πνεύμα των κοινών. </a:t>
            </a:r>
            <a:endParaRPr lang="en-US" sz="3600" dirty="0">
              <a:solidFill>
                <a:srgbClr val="FFFFFF"/>
              </a:solidFill>
              <a:effectLst/>
            </a:endParaRPr>
          </a:p>
          <a:p>
            <a:pPr marL="0" indent="0" algn="just">
              <a:buNone/>
            </a:pPr>
            <a:endParaRPr lang="el-GR" sz="3600" dirty="0">
              <a:solidFill>
                <a:srgbClr val="FFFFFF"/>
              </a:solidFill>
              <a:effectLst/>
            </a:endParaRPr>
          </a:p>
          <a:p>
            <a:pPr algn="just"/>
            <a:r>
              <a:rPr lang="el-GR" sz="3600" dirty="0">
                <a:solidFill>
                  <a:srgbClr val="FFFFFF"/>
                </a:solidFill>
                <a:effectLst/>
              </a:rPr>
              <a:t>Στα κοινά την εξουσία κατέχει η συνέλευση. </a:t>
            </a:r>
            <a:endParaRPr lang="en-US" sz="3600" dirty="0">
              <a:solidFill>
                <a:srgbClr val="FFFFFF"/>
              </a:solidFill>
            </a:endParaRPr>
          </a:p>
        </p:txBody>
      </p:sp>
    </p:spTree>
    <p:extLst>
      <p:ext uri="{BB962C8B-B14F-4D97-AF65-F5344CB8AC3E}">
        <p14:creationId xmlns:p14="http://schemas.microsoft.com/office/powerpoint/2010/main" val="777704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49188" y="476672"/>
            <a:ext cx="8229600" cy="1143000"/>
          </a:xfrm>
        </p:spPr>
        <p:txBody>
          <a:bodyPr>
            <a:normAutofit/>
          </a:bodyPr>
          <a:lstStyle/>
          <a:p>
            <a:r>
              <a:rPr lang="el-GR" sz="4000" dirty="0"/>
              <a:t>Διακυβέρνηση &amp; Πολιτειότητα</a:t>
            </a:r>
          </a:p>
        </p:txBody>
      </p:sp>
      <p:sp>
        <p:nvSpPr>
          <p:cNvPr id="3" name="Θέση περιεχομένου 2"/>
          <p:cNvSpPr>
            <a:spLocks noGrp="1"/>
          </p:cNvSpPr>
          <p:nvPr>
            <p:ph idx="1"/>
          </p:nvPr>
        </p:nvSpPr>
        <p:spPr/>
        <p:txBody>
          <a:bodyPr>
            <a:normAutofit fontScale="85000" lnSpcReduction="20000"/>
          </a:bodyPr>
          <a:lstStyle/>
          <a:p>
            <a:pPr marL="0" indent="0">
              <a:buNone/>
            </a:pPr>
            <a:r>
              <a:rPr lang="en-US" u="sng" dirty="0">
                <a:latin typeface="+mj-lt"/>
              </a:rPr>
              <a:t>K</a:t>
            </a:r>
            <a:r>
              <a:rPr lang="el-GR" u="sng" dirty="0" err="1">
                <a:latin typeface="+mj-lt"/>
              </a:rPr>
              <a:t>υρίαρχη</a:t>
            </a:r>
            <a:r>
              <a:rPr lang="el-GR" u="sng" dirty="0">
                <a:latin typeface="+mj-lt"/>
              </a:rPr>
              <a:t> λογική εκπαιδευτικής διακυβέρνησης</a:t>
            </a:r>
            <a:endParaRPr lang="en-US" u="sng" dirty="0">
              <a:latin typeface="+mj-lt"/>
            </a:endParaRPr>
          </a:p>
          <a:p>
            <a:r>
              <a:rPr lang="el-GR" dirty="0" err="1">
                <a:latin typeface="+mj-lt"/>
              </a:rPr>
              <a:t>Ενηλικοκεντρισμός</a:t>
            </a:r>
            <a:r>
              <a:rPr lang="el-GR" dirty="0">
                <a:latin typeface="+mj-lt"/>
              </a:rPr>
              <a:t> / Υποτίμηση στις ικανότητές τους</a:t>
            </a:r>
          </a:p>
          <a:p>
            <a:r>
              <a:rPr lang="el-GR" dirty="0">
                <a:latin typeface="+mj-lt"/>
              </a:rPr>
              <a:t>Παιδιά </a:t>
            </a:r>
            <a:r>
              <a:rPr lang="el-GR" dirty="0">
                <a:latin typeface="+mj-lt"/>
                <a:sym typeface="Wingdings" pitchFamily="2" charset="2"/>
              </a:rPr>
              <a:t>ως πολίτες στο μέλλον</a:t>
            </a:r>
            <a:endParaRPr lang="el-GR" dirty="0">
              <a:latin typeface="+mj-lt"/>
            </a:endParaRPr>
          </a:p>
          <a:p>
            <a:pPr marL="0" indent="0">
              <a:buNone/>
            </a:pPr>
            <a:endParaRPr lang="el-GR" dirty="0">
              <a:latin typeface="+mj-lt"/>
            </a:endParaRPr>
          </a:p>
          <a:p>
            <a:pPr marL="0" indent="0">
              <a:buNone/>
            </a:pPr>
            <a:endParaRPr lang="el-GR" u="sng" dirty="0">
              <a:latin typeface="+mj-lt"/>
            </a:endParaRPr>
          </a:p>
          <a:p>
            <a:pPr marL="0" indent="0">
              <a:buNone/>
            </a:pPr>
            <a:r>
              <a:rPr lang="el-GR" u="sng" dirty="0">
                <a:latin typeface="+mj-lt"/>
              </a:rPr>
              <a:t>Εκπαιδευτικά Κοινά  (ηθική &amp; λογική Κοινών)</a:t>
            </a:r>
            <a:endParaRPr lang="el-GR" dirty="0">
              <a:latin typeface="+mj-lt"/>
            </a:endParaRPr>
          </a:p>
          <a:p>
            <a:r>
              <a:rPr lang="el-GR" dirty="0">
                <a:latin typeface="+mj-lt"/>
              </a:rPr>
              <a:t>Συμμετοχή σε αποφάσεις που τα αφορούν</a:t>
            </a:r>
          </a:p>
          <a:p>
            <a:r>
              <a:rPr lang="el-GR" dirty="0">
                <a:latin typeface="+mj-lt"/>
                <a:sym typeface="Wingdings" pitchFamily="2" charset="2"/>
              </a:rPr>
              <a:t>«Κοινωνοί» για την κοινωνική αλλαγή</a:t>
            </a:r>
          </a:p>
          <a:p>
            <a:r>
              <a:rPr lang="el-GR" dirty="0">
                <a:latin typeface="+mj-lt"/>
                <a:sym typeface="Wingdings" pitchFamily="2" charset="2"/>
              </a:rPr>
              <a:t>Παιδιά ως πολίτες στο παρόν</a:t>
            </a:r>
          </a:p>
          <a:p>
            <a:endParaRPr lang="el-GR" dirty="0">
              <a:sym typeface="Wingdings" pitchFamily="2" charset="2"/>
            </a:endParaRPr>
          </a:p>
          <a:p>
            <a:endParaRPr lang="el-GR" dirty="0"/>
          </a:p>
        </p:txBody>
      </p:sp>
      <p:sp>
        <p:nvSpPr>
          <p:cNvPr id="4" name="Αριστερό-δεξιό βέλος 3"/>
          <p:cNvSpPr/>
          <p:nvPr/>
        </p:nvSpPr>
        <p:spPr>
          <a:xfrm>
            <a:off x="2555776" y="3914653"/>
            <a:ext cx="3816424" cy="2880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890066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8EDC4-93A7-C547-8C4E-9365CBE60A5A}"/>
              </a:ext>
            </a:extLst>
          </p:cNvPr>
          <p:cNvSpPr>
            <a:spLocks noGrp="1"/>
          </p:cNvSpPr>
          <p:nvPr>
            <p:ph type="title"/>
          </p:nvPr>
        </p:nvSpPr>
        <p:spPr/>
        <p:txBody>
          <a:bodyPr>
            <a:normAutofit fontScale="90000"/>
          </a:bodyPr>
          <a:lstStyle/>
          <a:p>
            <a:r>
              <a:rPr lang="el-GR" dirty="0"/>
              <a:t>Μορφές διακυβέρνησης και εικόνες της παιδικής ηλικίας </a:t>
            </a:r>
            <a:endParaRPr lang="en-US" dirty="0"/>
          </a:p>
        </p:txBody>
      </p:sp>
      <p:sp>
        <p:nvSpPr>
          <p:cNvPr id="3" name="Content Placeholder 2">
            <a:extLst>
              <a:ext uri="{FF2B5EF4-FFF2-40B4-BE49-F238E27FC236}">
                <a16:creationId xmlns:a16="http://schemas.microsoft.com/office/drawing/2014/main" id="{4D2A4424-AEC0-DF44-B15B-72EAA3DD57A6}"/>
              </a:ext>
            </a:extLst>
          </p:cNvPr>
          <p:cNvSpPr>
            <a:spLocks noGrp="1"/>
          </p:cNvSpPr>
          <p:nvPr>
            <p:ph idx="1"/>
          </p:nvPr>
        </p:nvSpPr>
        <p:spPr/>
        <p:txBody>
          <a:bodyPr/>
          <a:lstStyle/>
          <a:p>
            <a:r>
              <a:rPr lang="el-GR" dirty="0"/>
              <a:t>Το ρομαντικό παιδί</a:t>
            </a:r>
          </a:p>
          <a:p>
            <a:endParaRPr lang="el-GR" dirty="0"/>
          </a:p>
          <a:p>
            <a:r>
              <a:rPr lang="el-GR" dirty="0"/>
              <a:t>Το παιδί ως </a:t>
            </a:r>
            <a:r>
              <a:rPr lang="en-US" dirty="0"/>
              <a:t>tabula rasa</a:t>
            </a:r>
          </a:p>
          <a:p>
            <a:endParaRPr lang="en-US" dirty="0"/>
          </a:p>
          <a:p>
            <a:r>
              <a:rPr lang="el-GR" dirty="0"/>
              <a:t>Το ικανό, αυτόνομο παιδί</a:t>
            </a:r>
            <a:endParaRPr lang="en-US" dirty="0"/>
          </a:p>
          <a:p>
            <a:pPr marL="0" indent="0">
              <a:buNone/>
            </a:pPr>
            <a:endParaRPr lang="el-GR" dirty="0"/>
          </a:p>
          <a:p>
            <a:r>
              <a:rPr lang="el-GR" dirty="0"/>
              <a:t>Το παιδί ως κοινωνός (</a:t>
            </a:r>
            <a:r>
              <a:rPr lang="en-US" dirty="0"/>
              <a:t>commoner)</a:t>
            </a:r>
            <a:endParaRPr lang="el-GR" dirty="0"/>
          </a:p>
        </p:txBody>
      </p:sp>
    </p:spTree>
    <p:extLst>
      <p:ext uri="{BB962C8B-B14F-4D97-AF65-F5344CB8AC3E}">
        <p14:creationId xmlns:p14="http://schemas.microsoft.com/office/powerpoint/2010/main" val="2280679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2BAEA-735E-B747-AE9C-409D0CEC6C35}"/>
              </a:ext>
            </a:extLst>
          </p:cNvPr>
          <p:cNvSpPr>
            <a:spLocks noGrp="1"/>
          </p:cNvSpPr>
          <p:nvPr>
            <p:ph type="title"/>
          </p:nvPr>
        </p:nvSpPr>
        <p:spPr/>
        <p:txBody>
          <a:bodyPr/>
          <a:lstStyle/>
          <a:p>
            <a:r>
              <a:rPr lang="en-US" dirty="0" err="1"/>
              <a:t>Dispositif</a:t>
            </a:r>
            <a:r>
              <a:rPr lang="en-US" dirty="0"/>
              <a:t>/Apparatus</a:t>
            </a:r>
          </a:p>
        </p:txBody>
      </p:sp>
      <p:sp>
        <p:nvSpPr>
          <p:cNvPr id="3" name="Content Placeholder 2">
            <a:extLst>
              <a:ext uri="{FF2B5EF4-FFF2-40B4-BE49-F238E27FC236}">
                <a16:creationId xmlns:a16="http://schemas.microsoft.com/office/drawing/2014/main" id="{7A53FAC1-5E69-2F4D-A3B4-5A8BF8B6CDFF}"/>
              </a:ext>
            </a:extLst>
          </p:cNvPr>
          <p:cNvSpPr>
            <a:spLocks noGrp="1"/>
          </p:cNvSpPr>
          <p:nvPr>
            <p:ph idx="1"/>
          </p:nvPr>
        </p:nvSpPr>
        <p:spPr/>
        <p:txBody>
          <a:bodyPr/>
          <a:lstStyle/>
          <a:p>
            <a:r>
              <a:rPr lang="el-GR" dirty="0"/>
              <a:t>Η εκπαίδευση είναι μέρος ενός ηγεμονικού κρατικού και νεοφιλελεύθερου </a:t>
            </a:r>
            <a:r>
              <a:rPr lang="en-US" dirty="0" err="1"/>
              <a:t>dispositif</a:t>
            </a:r>
            <a:r>
              <a:rPr lang="el-GR" dirty="0"/>
              <a:t>.</a:t>
            </a:r>
          </a:p>
          <a:p>
            <a:r>
              <a:rPr lang="el-GR" dirty="0"/>
              <a:t>Είναι ένα κεντρικό εργαλείο διακυβέρνησης και εκπαίδευσης/</a:t>
            </a:r>
            <a:r>
              <a:rPr lang="el-GR" dirty="0" err="1"/>
              <a:t>υποκειμενικοποίησης</a:t>
            </a:r>
            <a:r>
              <a:rPr lang="el-GR" dirty="0"/>
              <a:t> των παιδιών και ρύθμισης της μελλοντικής κοινωνίας</a:t>
            </a:r>
          </a:p>
          <a:p>
            <a:r>
              <a:rPr lang="el-GR" dirty="0"/>
              <a:t>Οι εξελίξεις στην κοινωνία αντανακλώνται στην παιδική ηλικία και τις μορφές διακυβέρνησης</a:t>
            </a:r>
          </a:p>
          <a:p>
            <a:r>
              <a:rPr lang="el-GR" dirty="0" err="1"/>
              <a:t>Κανονικοποίηση</a:t>
            </a:r>
            <a:r>
              <a:rPr lang="el-GR" dirty="0"/>
              <a:t> (αναπαράσταση, ταξινόμηση, μέτρηση) των παιδιών με βάση ένα σύνολο προκαθορισμένων στόχων και προδιαγραφών. </a:t>
            </a:r>
          </a:p>
        </p:txBody>
      </p:sp>
    </p:spTree>
    <p:extLst>
      <p:ext uri="{BB962C8B-B14F-4D97-AF65-F5344CB8AC3E}">
        <p14:creationId xmlns:p14="http://schemas.microsoft.com/office/powerpoint/2010/main" val="3519193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81261"/>
            <a:ext cx="7315200" cy="1717552"/>
          </a:xfrm>
        </p:spPr>
        <p:txBody>
          <a:bodyPr>
            <a:normAutofit fontScale="90000"/>
          </a:bodyPr>
          <a:lstStyle/>
          <a:p>
            <a:r>
              <a:rPr lang="el-GR" b="1" dirty="0"/>
              <a:t>Παραδοσιακή Πολιτειότητα (</a:t>
            </a:r>
            <a:r>
              <a:rPr lang="en-US" b="1" dirty="0"/>
              <a:t>citizenship)</a:t>
            </a:r>
            <a:br>
              <a:rPr lang="en-US" dirty="0"/>
            </a:br>
            <a:endParaRPr lang="en-US" dirty="0"/>
          </a:p>
        </p:txBody>
      </p:sp>
      <p:sp>
        <p:nvSpPr>
          <p:cNvPr id="3" name="Content Placeholder 2"/>
          <p:cNvSpPr>
            <a:spLocks noGrp="1"/>
          </p:cNvSpPr>
          <p:nvPr>
            <p:ph idx="1"/>
          </p:nvPr>
        </p:nvSpPr>
        <p:spPr>
          <a:xfrm>
            <a:off x="685800" y="2482011"/>
            <a:ext cx="7770813" cy="3644151"/>
          </a:xfrm>
        </p:spPr>
        <p:txBody>
          <a:bodyPr>
            <a:normAutofit/>
          </a:bodyPr>
          <a:lstStyle/>
          <a:p>
            <a:pPr algn="just"/>
            <a:r>
              <a:rPr lang="el-GR" dirty="0"/>
              <a:t>Στην ελληνική εκπαιδευτική πολιτική οι άνθρωποι αναγνωρίζονται ως πολίτες, ωστόσο η απόκτηση της ιδιότητας του πολίτη εξακολουθεί να γίνεται αντιληπτή ως το αποτέλεσμα καθορισμένων εκπαιδευτικών τροχιών. </a:t>
            </a:r>
          </a:p>
          <a:p>
            <a:pPr marL="45720" indent="0" algn="just">
              <a:buNone/>
            </a:pPr>
            <a:endParaRPr lang="el-GR" dirty="0"/>
          </a:p>
          <a:p>
            <a:pPr algn="just"/>
            <a:r>
              <a:rPr lang="el-GR" dirty="0"/>
              <a:t>Δίνοντας έμφαση αποκλειστικά στο μέλλον, ουσιαστικά παραγνωρίζει τις υπάρχουσες «πολιτειακές» δραστηριότητες των παιδιών στο παρόν. Τα παιδιά συνήθως γίνονται αντιληπτά ως «δυνάμει» πολίτες, και άρα δεν έχουν πολιτειακό παρόν. </a:t>
            </a:r>
            <a:endParaRPr lang="en-US" dirty="0"/>
          </a:p>
        </p:txBody>
      </p:sp>
    </p:spTree>
    <p:extLst>
      <p:ext uri="{BB962C8B-B14F-4D97-AF65-F5344CB8AC3E}">
        <p14:creationId xmlns:p14="http://schemas.microsoft.com/office/powerpoint/2010/main" val="320610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Είναι σημαντικό </a:t>
            </a:r>
            <a:endParaRPr lang="en-US" dirty="0"/>
          </a:p>
        </p:txBody>
      </p:sp>
      <p:sp>
        <p:nvSpPr>
          <p:cNvPr id="3" name="Content Placeholder 2"/>
          <p:cNvSpPr>
            <a:spLocks noGrp="1"/>
          </p:cNvSpPr>
          <p:nvPr>
            <p:ph idx="1"/>
          </p:nvPr>
        </p:nvSpPr>
        <p:spPr>
          <a:xfrm>
            <a:off x="807522" y="1686296"/>
            <a:ext cx="7422078" cy="4623064"/>
          </a:xfrm>
        </p:spPr>
        <p:txBody>
          <a:bodyPr>
            <a:noAutofit/>
          </a:bodyPr>
          <a:lstStyle/>
          <a:p>
            <a:pPr algn="just"/>
            <a:r>
              <a:rPr lang="el-GR" sz="3600" dirty="0"/>
              <a:t>να διερευνήσουμε και να στοχαστούμε πάνω στις οπτικές των παιδιών και των νέων, όπως και στις πολιτειακές τους δραστηριότητες και τη δυναμική που δημιουργούν για κοινωνική αλλαγή. </a:t>
            </a:r>
            <a:endParaRPr lang="en-US" sz="3600" dirty="0"/>
          </a:p>
          <a:p>
            <a:pPr algn="just"/>
            <a:endParaRPr lang="en-US" sz="3200" dirty="0"/>
          </a:p>
        </p:txBody>
      </p:sp>
    </p:spTree>
    <p:extLst>
      <p:ext uri="{BB962C8B-B14F-4D97-AF65-F5344CB8AC3E}">
        <p14:creationId xmlns:p14="http://schemas.microsoft.com/office/powerpoint/2010/main" val="1481291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Αγωγή του πολίτη </a:t>
            </a:r>
            <a:endParaRPr lang="en-US" dirty="0"/>
          </a:p>
        </p:txBody>
      </p:sp>
      <p:sp>
        <p:nvSpPr>
          <p:cNvPr id="3" name="Content Placeholder 2"/>
          <p:cNvSpPr>
            <a:spLocks noGrp="1"/>
          </p:cNvSpPr>
          <p:nvPr>
            <p:ph idx="1"/>
          </p:nvPr>
        </p:nvSpPr>
        <p:spPr>
          <a:xfrm>
            <a:off x="807522" y="1686296"/>
            <a:ext cx="7422078" cy="4623064"/>
          </a:xfrm>
        </p:spPr>
        <p:txBody>
          <a:bodyPr>
            <a:normAutofit fontScale="70000" lnSpcReduction="20000"/>
          </a:bodyPr>
          <a:lstStyle/>
          <a:p>
            <a:pPr algn="just"/>
            <a:r>
              <a:rPr lang="el-GR" sz="3600" dirty="0"/>
              <a:t>Χάσμα ανάμεσα στους δηλωμένους στόχους και τα πραγματικά εκπαιδευτικά αποτελέσματα. </a:t>
            </a:r>
          </a:p>
          <a:p>
            <a:pPr marL="45720" indent="0" algn="just">
              <a:buNone/>
            </a:pPr>
            <a:endParaRPr lang="el-GR" sz="3600" dirty="0"/>
          </a:p>
          <a:p>
            <a:pPr algn="just"/>
            <a:r>
              <a:rPr lang="el-GR" sz="3600" dirty="0"/>
              <a:t>Μιλάει για την καλλιέργεια κριτικής σκέψης και την εμπλοκή των παιδιών στο δημόσιο βίο, στην πραγματικότητα όμως κατευθύνει τους μαθητές σε προκαθορισμένους και άρα ελεγχόμενους κοινωνικά ρόλους. </a:t>
            </a:r>
          </a:p>
          <a:p>
            <a:pPr marL="45720" indent="0" algn="just">
              <a:buNone/>
            </a:pPr>
            <a:endParaRPr lang="el-GR" sz="3600" dirty="0"/>
          </a:p>
          <a:p>
            <a:pPr algn="just"/>
            <a:r>
              <a:rPr lang="el-GR" sz="3600" dirty="0"/>
              <a:t>Με αυτό τον τρόπο ακυρώνεται κάθε μορφή συμμετοχής των νέων στη δημόσια ζωή. </a:t>
            </a:r>
            <a:endParaRPr lang="en-US" sz="3600" dirty="0"/>
          </a:p>
          <a:p>
            <a:endParaRPr lang="en-US" dirty="0"/>
          </a:p>
        </p:txBody>
      </p:sp>
    </p:spTree>
    <p:extLst>
      <p:ext uri="{BB962C8B-B14F-4D97-AF65-F5344CB8AC3E}">
        <p14:creationId xmlns:p14="http://schemas.microsoft.com/office/powerpoint/2010/main" val="225791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13A81-0FBD-FC47-8AD2-33829A243D24}"/>
              </a:ext>
            </a:extLst>
          </p:cNvPr>
          <p:cNvSpPr>
            <a:spLocks noGrp="1"/>
          </p:cNvSpPr>
          <p:nvPr>
            <p:ph type="title"/>
          </p:nvPr>
        </p:nvSpPr>
        <p:spPr/>
        <p:txBody>
          <a:bodyPr/>
          <a:lstStyle/>
          <a:p>
            <a:r>
              <a:rPr lang="el-GR" dirty="0"/>
              <a:t>Κοινωνικοποίηση</a:t>
            </a:r>
            <a:endParaRPr lang="en-US" dirty="0"/>
          </a:p>
        </p:txBody>
      </p:sp>
      <p:sp>
        <p:nvSpPr>
          <p:cNvPr id="3" name="Content Placeholder 2">
            <a:extLst>
              <a:ext uri="{FF2B5EF4-FFF2-40B4-BE49-F238E27FC236}">
                <a16:creationId xmlns:a16="http://schemas.microsoft.com/office/drawing/2014/main" id="{8212F588-6094-8C4C-8717-6738A667AA38}"/>
              </a:ext>
            </a:extLst>
          </p:cNvPr>
          <p:cNvSpPr>
            <a:spLocks noGrp="1"/>
          </p:cNvSpPr>
          <p:nvPr>
            <p:ph idx="1"/>
          </p:nvPr>
        </p:nvSpPr>
        <p:spPr/>
        <p:txBody>
          <a:bodyPr>
            <a:normAutofit/>
          </a:bodyPr>
          <a:lstStyle/>
          <a:p>
            <a:pPr algn="just"/>
            <a:r>
              <a:rPr lang="el-GR" sz="3200" dirty="0"/>
              <a:t>Έμφαση στην κοινωνικοποίηση και ανάπτυξη των παιδιών</a:t>
            </a:r>
          </a:p>
          <a:p>
            <a:pPr marL="0" indent="0" algn="just">
              <a:buNone/>
            </a:pPr>
            <a:endParaRPr lang="el-GR" sz="3200" dirty="0"/>
          </a:p>
          <a:p>
            <a:pPr algn="just"/>
            <a:r>
              <a:rPr lang="el-GR" sz="3200" dirty="0"/>
              <a:t>Κλασικές Κοινωνιολογικές και Ψυχολογικές θεωρίες εξακολουθούν να επηρεάζουν τη λειτουργία θεσμών για την παιδική ηλικία.</a:t>
            </a:r>
            <a:endParaRPr lang="en-US" sz="3200" dirty="0"/>
          </a:p>
        </p:txBody>
      </p:sp>
    </p:spTree>
    <p:extLst>
      <p:ext uri="{BB962C8B-B14F-4D97-AF65-F5344CB8AC3E}">
        <p14:creationId xmlns:p14="http://schemas.microsoft.com/office/powerpoint/2010/main" val="1370608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solidFill>
                  <a:srgbClr val="FFFFFF"/>
                </a:solidFill>
              </a:rPr>
              <a:t>Κρίση και διαφορετική πολιτική ηθική</a:t>
            </a:r>
            <a:endParaRPr lang="en-US" dirty="0">
              <a:solidFill>
                <a:srgbClr val="FFFFFF"/>
              </a:solidFill>
            </a:endParaRPr>
          </a:p>
        </p:txBody>
      </p:sp>
      <p:sp>
        <p:nvSpPr>
          <p:cNvPr id="3" name="Content Placeholder 2"/>
          <p:cNvSpPr>
            <a:spLocks noGrp="1"/>
          </p:cNvSpPr>
          <p:nvPr>
            <p:ph idx="1"/>
          </p:nvPr>
        </p:nvSpPr>
        <p:spPr>
          <a:xfrm>
            <a:off x="914400" y="2236696"/>
            <a:ext cx="7315200" cy="4072664"/>
          </a:xfrm>
        </p:spPr>
        <p:txBody>
          <a:bodyPr>
            <a:normAutofit/>
          </a:bodyPr>
          <a:lstStyle/>
          <a:p>
            <a:pPr algn="just"/>
            <a:r>
              <a:rPr lang="el-GR" dirty="0">
                <a:solidFill>
                  <a:srgbClr val="FFFFFF"/>
                </a:solidFill>
              </a:rPr>
              <a:t>Τελευταία, οι άνθρωποι αναζητούν μια διαφορετική πολιτική ηθική, ή μια «ετεροπολιτική» ως απάντηση στον κοινωνικό και πολιτικό αποκλεισμό, την ανεργία και την υποαπασχόληση, την κρίση της δημοκρατίας κλπ. </a:t>
            </a:r>
          </a:p>
          <a:p>
            <a:pPr marL="45720" indent="0" algn="just">
              <a:buNone/>
            </a:pPr>
            <a:endParaRPr lang="el-GR" dirty="0">
              <a:solidFill>
                <a:srgbClr val="FFFFFF"/>
              </a:solidFill>
            </a:endParaRPr>
          </a:p>
          <a:p>
            <a:pPr algn="just"/>
            <a:r>
              <a:rPr lang="el-GR" dirty="0">
                <a:solidFill>
                  <a:srgbClr val="FFFFFF"/>
                </a:solidFill>
              </a:rPr>
              <a:t>Παρατηρείται το φαινόμενο της μεταστροφής του ενδιαφέροντος πολλών ανθρώπων, κυρίως νέων, στην κοινή διαχείριση των κοινωνικών πόρων, όπως είναι η γνώση και η εκπαίδευση. </a:t>
            </a:r>
            <a:endParaRPr lang="en-US" dirty="0">
              <a:solidFill>
                <a:srgbClr val="FFFFFF"/>
              </a:solidFill>
            </a:endParaRPr>
          </a:p>
        </p:txBody>
      </p:sp>
    </p:spTree>
    <p:extLst>
      <p:ext uri="{BB962C8B-B14F-4D97-AF65-F5344CB8AC3E}">
        <p14:creationId xmlns:p14="http://schemas.microsoft.com/office/powerpoint/2010/main" val="3878407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C863D-44E1-F44E-8CF5-D1F3F407E8A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B7ABE2-6CC1-7A42-B5EC-896F9464FF91}"/>
              </a:ext>
            </a:extLst>
          </p:cNvPr>
          <p:cNvSpPr>
            <a:spLocks noGrp="1"/>
          </p:cNvSpPr>
          <p:nvPr>
            <p:ph idx="1"/>
          </p:nvPr>
        </p:nvSpPr>
        <p:spPr/>
        <p:txBody>
          <a:bodyPr/>
          <a:lstStyle/>
          <a:p>
            <a:r>
              <a:rPr lang="el-GR" sz="3200" dirty="0"/>
              <a:t>Επιστημονική γνώση                   Εξουσία =  </a:t>
            </a:r>
          </a:p>
          <a:p>
            <a:pPr marL="0" indent="0">
              <a:buNone/>
            </a:pPr>
            <a:r>
              <a:rPr lang="el-GR" sz="3200" dirty="0"/>
              <a:t>	       Παιδική Υποκειμενικότητα</a:t>
            </a:r>
          </a:p>
          <a:p>
            <a:endParaRPr lang="en-US" dirty="0"/>
          </a:p>
        </p:txBody>
      </p:sp>
      <p:sp>
        <p:nvSpPr>
          <p:cNvPr id="5" name="Left-Right Arrow 4">
            <a:extLst>
              <a:ext uri="{FF2B5EF4-FFF2-40B4-BE49-F238E27FC236}">
                <a16:creationId xmlns:a16="http://schemas.microsoft.com/office/drawing/2014/main" id="{56D031AB-22C1-D74C-942A-2F764A17AEFA}"/>
              </a:ext>
            </a:extLst>
          </p:cNvPr>
          <p:cNvSpPr/>
          <p:nvPr/>
        </p:nvSpPr>
        <p:spPr>
          <a:xfrm>
            <a:off x="4916384" y="2042556"/>
            <a:ext cx="1216152" cy="342128"/>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063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«Υποκειμενικοποίηση» αντί της «κοινωνικοποίησης» </a:t>
            </a:r>
            <a:endParaRPr lang="en-US" dirty="0"/>
          </a:p>
        </p:txBody>
      </p:sp>
      <p:sp>
        <p:nvSpPr>
          <p:cNvPr id="3" name="Content Placeholder 2"/>
          <p:cNvSpPr>
            <a:spLocks noGrp="1"/>
          </p:cNvSpPr>
          <p:nvPr>
            <p:ph idx="1"/>
          </p:nvPr>
        </p:nvSpPr>
        <p:spPr>
          <a:xfrm>
            <a:off x="819397" y="2042556"/>
            <a:ext cx="7410203" cy="4266804"/>
          </a:xfrm>
        </p:spPr>
        <p:txBody>
          <a:bodyPr>
            <a:noAutofit/>
          </a:bodyPr>
          <a:lstStyle/>
          <a:p>
            <a:pPr algn="just"/>
            <a:r>
              <a:rPr lang="el-GR" sz="2800" dirty="0"/>
              <a:t>Η «υποκειμενικοποίηση» σε αντίθεση με την «κοινωνικοποίηση» δεν τοποθετεί τα παιδιά σε προκαθορισμένες θέσεις και ρόλους. </a:t>
            </a:r>
          </a:p>
          <a:p>
            <a:pPr marL="45720" indent="0" algn="just">
              <a:buNone/>
            </a:pPr>
            <a:endParaRPr lang="el-GR" sz="2800" dirty="0"/>
          </a:p>
          <a:p>
            <a:pPr algn="just"/>
            <a:r>
              <a:rPr lang="el-GR" sz="2800" dirty="0"/>
              <a:t>Αμφισβητεί τη διαδομένη ιδέα ότι οι πολιτικές ταυτότητες μπορούν και πρέπει να διαμορφωθούν πλήρως πριν την έναρξη της δημοκρατικής διαδικασίας</a:t>
            </a:r>
            <a:r>
              <a:rPr lang="el-GR" sz="2400" dirty="0"/>
              <a:t>. </a:t>
            </a:r>
          </a:p>
        </p:txBody>
      </p:sp>
    </p:spTree>
    <p:extLst>
      <p:ext uri="{BB962C8B-B14F-4D97-AF65-F5344CB8AC3E}">
        <p14:creationId xmlns:p14="http://schemas.microsoft.com/office/powerpoint/2010/main" val="2277820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«ιδιότητα του πολίτη» υπό συνεχή κατασκευή</a:t>
            </a:r>
            <a:endParaRPr lang="en-US" dirty="0"/>
          </a:p>
        </p:txBody>
      </p:sp>
      <p:sp>
        <p:nvSpPr>
          <p:cNvPr id="3" name="Content Placeholder 2"/>
          <p:cNvSpPr>
            <a:spLocks noGrp="1"/>
          </p:cNvSpPr>
          <p:nvPr>
            <p:ph idx="1"/>
          </p:nvPr>
        </p:nvSpPr>
        <p:spPr>
          <a:xfrm>
            <a:off x="685800" y="1781299"/>
            <a:ext cx="7543800" cy="4528061"/>
          </a:xfrm>
        </p:spPr>
        <p:txBody>
          <a:bodyPr>
            <a:noAutofit/>
          </a:bodyPr>
          <a:lstStyle/>
          <a:p>
            <a:pPr algn="just"/>
            <a:r>
              <a:rPr lang="el-GR" sz="3200" dirty="0"/>
              <a:t>Η «ιδιότητα του πολίτη» δεν είναι όμως μια προδιαμορφωμένη ταυτότητα που απλά μπορεί να διδαχθεί και να γίνει αντικείμενο μάθησης από τα παιδιά, αλλά αναδύεται συνεχώς μέσα από νέους τρόπους εμπλοκής και πειραματισμού με τις διαδικασίες της δημοκρατικής πολιτικής. </a:t>
            </a:r>
            <a:endParaRPr lang="en-US" sz="3200" dirty="0"/>
          </a:p>
          <a:p>
            <a:pPr algn="just"/>
            <a:endParaRPr lang="en-US" sz="3200" dirty="0"/>
          </a:p>
          <a:p>
            <a:endParaRPr lang="en-US" sz="2800" dirty="0"/>
          </a:p>
        </p:txBody>
      </p:sp>
    </p:spTree>
    <p:extLst>
      <p:ext uri="{BB962C8B-B14F-4D97-AF65-F5344CB8AC3E}">
        <p14:creationId xmlns:p14="http://schemas.microsoft.com/office/powerpoint/2010/main" val="4289913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ταυτότητα του πολίτη δεν είναι προκαθορισμένη</a:t>
            </a:r>
            <a:endParaRPr lang="en-US" dirty="0"/>
          </a:p>
        </p:txBody>
      </p:sp>
      <p:sp>
        <p:nvSpPr>
          <p:cNvPr id="3" name="Content Placeholder 2"/>
          <p:cNvSpPr>
            <a:spLocks noGrp="1"/>
          </p:cNvSpPr>
          <p:nvPr>
            <p:ph idx="1"/>
          </p:nvPr>
        </p:nvSpPr>
        <p:spPr>
          <a:xfrm>
            <a:off x="685800" y="1781299"/>
            <a:ext cx="7543800" cy="4528061"/>
          </a:xfrm>
        </p:spPr>
        <p:txBody>
          <a:bodyPr>
            <a:noAutofit/>
          </a:bodyPr>
          <a:lstStyle/>
          <a:p>
            <a:pPr algn="just"/>
            <a:r>
              <a:rPr lang="el-GR" sz="2800" dirty="0"/>
              <a:t>Εντός των παιδαγωγικών χώρων της μελέτης τα παιδιά δεν κοινωνικοποιούνται σε μια προκαθορισμένη ταυτότητα του πολίτη, αλλά λειτουργούν ως αυτόνομα υποκείμενα διαμέσου της άμεσης συμμετοχής τους στη συνέλευση ή το συμβούλιο της ομάδας των παιδιών, του απροϋπόθετου παιχνιδιού και της έμπρακτης εκδήλωσης της αλληλεγγύης τους. </a:t>
            </a:r>
            <a:endParaRPr lang="en-US" sz="2800" dirty="0"/>
          </a:p>
          <a:p>
            <a:pPr marL="45720" indent="0" algn="just">
              <a:buNone/>
            </a:pPr>
            <a:endParaRPr lang="en-US" sz="2800" dirty="0"/>
          </a:p>
          <a:p>
            <a:endParaRPr lang="en-US" sz="2400" dirty="0"/>
          </a:p>
        </p:txBody>
      </p:sp>
    </p:spTree>
    <p:extLst>
      <p:ext uri="{BB962C8B-B14F-4D97-AF65-F5344CB8AC3E}">
        <p14:creationId xmlns:p14="http://schemas.microsoft.com/office/powerpoint/2010/main" val="1862898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BF705-1E8B-3B4E-A2B3-A75C0767D9C3}"/>
              </a:ext>
            </a:extLst>
          </p:cNvPr>
          <p:cNvSpPr>
            <a:spLocks noGrp="1"/>
          </p:cNvSpPr>
          <p:nvPr>
            <p:ph type="title"/>
          </p:nvPr>
        </p:nvSpPr>
        <p:spPr/>
        <p:txBody>
          <a:bodyPr/>
          <a:lstStyle/>
          <a:p>
            <a:r>
              <a:rPr lang="el-GR" dirty="0"/>
              <a:t>Διακυβέρνηση των κοινών</a:t>
            </a:r>
            <a:endParaRPr lang="en-US" dirty="0"/>
          </a:p>
        </p:txBody>
      </p:sp>
      <p:sp>
        <p:nvSpPr>
          <p:cNvPr id="3" name="Content Placeholder 2">
            <a:extLst>
              <a:ext uri="{FF2B5EF4-FFF2-40B4-BE49-F238E27FC236}">
                <a16:creationId xmlns:a16="http://schemas.microsoft.com/office/drawing/2014/main" id="{9B438EF2-1B0A-5448-8FBE-9D5631A04CAD}"/>
              </a:ext>
            </a:extLst>
          </p:cNvPr>
          <p:cNvSpPr>
            <a:spLocks noGrp="1"/>
          </p:cNvSpPr>
          <p:nvPr>
            <p:ph idx="1"/>
          </p:nvPr>
        </p:nvSpPr>
        <p:spPr/>
        <p:txBody>
          <a:bodyPr>
            <a:normAutofit fontScale="85000" lnSpcReduction="20000"/>
          </a:bodyPr>
          <a:lstStyle/>
          <a:p>
            <a:pPr algn="just"/>
            <a:r>
              <a:rPr lang="el-GR" sz="2800" dirty="0">
                <a:effectLst/>
              </a:rPr>
              <a:t>Η έννοια του πολίτη στα σχολεία των κοινών αφορά τα παιδιά στο «εδώ και το τώρα». </a:t>
            </a:r>
          </a:p>
          <a:p>
            <a:pPr algn="just"/>
            <a:r>
              <a:rPr lang="el-GR" sz="2800" dirty="0">
                <a:effectLst/>
              </a:rPr>
              <a:t>Τα ανήλικα άτομα θεωρούνται άξια να παίρνουν αποφάσεις και να διαμορφώνουν την καθημερινότητά τους. </a:t>
            </a:r>
          </a:p>
          <a:p>
            <a:pPr algn="just"/>
            <a:r>
              <a:rPr lang="el-GR" sz="2800" dirty="0">
                <a:effectLst/>
              </a:rPr>
              <a:t>Έτσι μέσα από καθημερινές πρακτικές </a:t>
            </a:r>
            <a:r>
              <a:rPr lang="el-GR" sz="2800" dirty="0" err="1">
                <a:effectLst/>
              </a:rPr>
              <a:t>βίωνουν</a:t>
            </a:r>
            <a:r>
              <a:rPr lang="el-GR" sz="2800" dirty="0">
                <a:effectLst/>
              </a:rPr>
              <a:t> τα ίδια το ρόλο του πολίτη στα όρια της </a:t>
            </a:r>
            <a:r>
              <a:rPr lang="el-GR" sz="2800" dirty="0" err="1">
                <a:effectLst/>
              </a:rPr>
              <a:t>μικρο</a:t>
            </a:r>
            <a:r>
              <a:rPr lang="el-GR" sz="2800" dirty="0">
                <a:effectLst/>
              </a:rPr>
              <a:t>-κοινότητας του σχολείου. </a:t>
            </a:r>
          </a:p>
          <a:p>
            <a:pPr algn="just"/>
            <a:r>
              <a:rPr lang="el-GR" sz="2800" dirty="0">
                <a:effectLst/>
              </a:rPr>
              <a:t>Το βάρος πλέον πέφτει στο παρόν των παιδιών που έχει αξία και δεν θυσιάζεται στο βωμό ενός επιτυχημένου ενήλικου μέλλοντος. </a:t>
            </a:r>
            <a:endParaRPr lang="en-US" sz="2800" dirty="0">
              <a:effectLst/>
            </a:endParaRPr>
          </a:p>
          <a:p>
            <a:endParaRPr lang="en-US" dirty="0"/>
          </a:p>
        </p:txBody>
      </p:sp>
    </p:spTree>
    <p:extLst>
      <p:ext uri="{BB962C8B-B14F-4D97-AF65-F5344CB8AC3E}">
        <p14:creationId xmlns:p14="http://schemas.microsoft.com/office/powerpoint/2010/main" val="2434257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solidFill>
                  <a:srgbClr val="FFFFFF"/>
                </a:solidFill>
              </a:rPr>
              <a:t>Δημοκρατικοί πολίτες του παρόντος</a:t>
            </a:r>
            <a:endParaRPr lang="en-US" dirty="0">
              <a:solidFill>
                <a:srgbClr val="FFFFFF"/>
              </a:solidFill>
            </a:endParaRPr>
          </a:p>
        </p:txBody>
      </p:sp>
      <p:sp>
        <p:nvSpPr>
          <p:cNvPr id="3" name="Content Placeholder 2"/>
          <p:cNvSpPr>
            <a:spLocks noGrp="1"/>
          </p:cNvSpPr>
          <p:nvPr>
            <p:ph idx="1"/>
          </p:nvPr>
        </p:nvSpPr>
        <p:spPr/>
        <p:txBody>
          <a:bodyPr>
            <a:normAutofit fontScale="92500"/>
          </a:bodyPr>
          <a:lstStyle/>
          <a:p>
            <a:r>
              <a:rPr lang="el-GR" sz="2800" dirty="0">
                <a:solidFill>
                  <a:srgbClr val="FFFFFF"/>
                </a:solidFill>
                <a:effectLst/>
              </a:rPr>
              <a:t>Τα παιδιά που εμπλέκονται σε θεσμούς και δέχονται την επίδρασή τους θα πρέπει να έχουν συμμετοχή στη διαμόρφωση και τη διαχείρισή τους </a:t>
            </a:r>
          </a:p>
          <a:p>
            <a:r>
              <a:rPr lang="el-GR" sz="2800" dirty="0">
                <a:solidFill>
                  <a:srgbClr val="FFFFFF"/>
                </a:solidFill>
                <a:effectLst/>
              </a:rPr>
              <a:t>Προτεραιότητα στις ανάγκες και την ευρύτερη εξέλιξη των παιδιών και όχι μόνον στην προετοιμασία τους για την αγορά εργασίας. </a:t>
            </a:r>
          </a:p>
          <a:p>
            <a:r>
              <a:rPr lang="el-GR" sz="2800" dirty="0">
                <a:solidFill>
                  <a:srgbClr val="FFFFFF"/>
                </a:solidFill>
                <a:effectLst/>
              </a:rPr>
              <a:t>Τα παιδιά όχι μόνον μελλοντικοί εργαζόμενοι σε μια παγκόσμια οικονομία της γνώσης, αλλά κυρίως ενεργά μέλη της κοινωνίας «εδώ και τώρα». </a:t>
            </a:r>
          </a:p>
          <a:p>
            <a:endParaRPr lang="en-US" dirty="0">
              <a:solidFill>
                <a:srgbClr val="FF6600"/>
              </a:solidFill>
            </a:endParaRPr>
          </a:p>
        </p:txBody>
      </p:sp>
    </p:spTree>
    <p:extLst>
      <p:ext uri="{BB962C8B-B14F-4D97-AF65-F5344CB8AC3E}">
        <p14:creationId xmlns:p14="http://schemas.microsoft.com/office/powerpoint/2010/main" val="3187321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764704"/>
            <a:ext cx="8229600" cy="1143000"/>
          </a:xfrm>
        </p:spPr>
        <p:txBody>
          <a:bodyPr>
            <a:noAutofit/>
          </a:bodyPr>
          <a:lstStyle/>
          <a:p>
            <a:pPr algn="l"/>
            <a:r>
              <a:rPr lang="el-GR" sz="3600" dirty="0"/>
              <a:t>Τα παιδιά στην δημοκρατία των κοινών</a:t>
            </a:r>
          </a:p>
        </p:txBody>
      </p:sp>
      <p:sp>
        <p:nvSpPr>
          <p:cNvPr id="3" name="Θέση περιεχομένου 2"/>
          <p:cNvSpPr>
            <a:spLocks noGrp="1"/>
          </p:cNvSpPr>
          <p:nvPr>
            <p:ph idx="1"/>
          </p:nvPr>
        </p:nvSpPr>
        <p:spPr>
          <a:xfrm>
            <a:off x="685800" y="2042555"/>
            <a:ext cx="7770813" cy="4083607"/>
          </a:xfrm>
        </p:spPr>
        <p:txBody>
          <a:bodyPr>
            <a:normAutofit fontScale="92500"/>
          </a:bodyPr>
          <a:lstStyle/>
          <a:p>
            <a:pPr>
              <a:lnSpc>
                <a:spcPct val="150000"/>
              </a:lnSpc>
            </a:pPr>
            <a:r>
              <a:rPr lang="el-GR" dirty="0">
                <a:latin typeface="+mj-lt"/>
              </a:rPr>
              <a:t>Παιδική συνέλευση</a:t>
            </a:r>
          </a:p>
          <a:p>
            <a:pPr>
              <a:lnSpc>
                <a:spcPct val="150000"/>
              </a:lnSpc>
            </a:pPr>
            <a:r>
              <a:rPr lang="el-GR" dirty="0">
                <a:latin typeface="+mj-lt"/>
              </a:rPr>
              <a:t>Αυτονομία</a:t>
            </a:r>
          </a:p>
          <a:p>
            <a:pPr marL="0" indent="0">
              <a:lnSpc>
                <a:spcPct val="150000"/>
              </a:lnSpc>
              <a:buNone/>
            </a:pPr>
            <a:r>
              <a:rPr lang="el-GR" dirty="0">
                <a:latin typeface="+mj-lt"/>
              </a:rPr>
              <a:t>- Μη δομημένο παιχνίδι</a:t>
            </a:r>
          </a:p>
          <a:p>
            <a:pPr marL="0" indent="0">
              <a:lnSpc>
                <a:spcPct val="150000"/>
              </a:lnSpc>
              <a:buNone/>
            </a:pPr>
            <a:r>
              <a:rPr lang="el-GR" dirty="0">
                <a:latin typeface="+mj-lt"/>
              </a:rPr>
              <a:t>- Ελευθερία στο χώρο και στο χρόνο</a:t>
            </a:r>
          </a:p>
          <a:p>
            <a:pPr>
              <a:lnSpc>
                <a:spcPct val="150000"/>
              </a:lnSpc>
            </a:pPr>
            <a:r>
              <a:rPr lang="el-GR" dirty="0">
                <a:latin typeface="+mj-lt"/>
              </a:rPr>
              <a:t>Εκδήλωση αλληλεγγύης μεταξύ τους</a:t>
            </a:r>
          </a:p>
          <a:p>
            <a:pPr>
              <a:lnSpc>
                <a:spcPct val="150000"/>
              </a:lnSpc>
            </a:pPr>
            <a:r>
              <a:rPr lang="el-GR" dirty="0">
                <a:latin typeface="+mj-lt"/>
              </a:rPr>
              <a:t>Συνεργασία και Μοίρασμα</a:t>
            </a:r>
          </a:p>
        </p:txBody>
      </p:sp>
    </p:spTree>
    <p:extLst>
      <p:ext uri="{BB962C8B-B14F-4D97-AF65-F5344CB8AC3E}">
        <p14:creationId xmlns:p14="http://schemas.microsoft.com/office/powerpoint/2010/main" val="14155632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Παιδική συνέλευση</a:t>
            </a:r>
          </a:p>
        </p:txBody>
      </p:sp>
      <p:sp>
        <p:nvSpPr>
          <p:cNvPr id="3" name="Θέση περιεχομένου 2"/>
          <p:cNvSpPr>
            <a:spLocks noGrp="1"/>
          </p:cNvSpPr>
          <p:nvPr>
            <p:ph idx="1"/>
          </p:nvPr>
        </p:nvSpPr>
        <p:spPr/>
        <p:txBody>
          <a:bodyPr>
            <a:normAutofit fontScale="92500"/>
          </a:bodyPr>
          <a:lstStyle/>
          <a:p>
            <a:pPr>
              <a:lnSpc>
                <a:spcPct val="200000"/>
              </a:lnSpc>
            </a:pPr>
            <a:r>
              <a:rPr lang="el-GR" dirty="0"/>
              <a:t>Ρουτίνα (συγκεκριμένη ώρα)</a:t>
            </a:r>
          </a:p>
          <a:p>
            <a:pPr>
              <a:lnSpc>
                <a:spcPct val="200000"/>
              </a:lnSpc>
            </a:pPr>
            <a:r>
              <a:rPr lang="el-GR" dirty="0"/>
              <a:t>Προαιρετική </a:t>
            </a:r>
          </a:p>
          <a:p>
            <a:pPr>
              <a:lnSpc>
                <a:spcPct val="200000"/>
              </a:lnSpc>
            </a:pPr>
            <a:r>
              <a:rPr lang="el-GR" dirty="0"/>
              <a:t>Κανόνες</a:t>
            </a:r>
          </a:p>
          <a:p>
            <a:pPr>
              <a:lnSpc>
                <a:spcPct val="200000"/>
              </a:lnSpc>
            </a:pPr>
            <a:r>
              <a:rPr lang="el-GR" dirty="0"/>
              <a:t>Συντονιστής/-ες και πρακτικά</a:t>
            </a:r>
          </a:p>
          <a:p>
            <a:pPr>
              <a:lnSpc>
                <a:spcPct val="200000"/>
              </a:lnSpc>
            </a:pPr>
            <a:r>
              <a:rPr lang="el-GR" dirty="0"/>
              <a:t>Ενήλικες ως </a:t>
            </a:r>
            <a:r>
              <a:rPr lang="el-GR" dirty="0" err="1"/>
              <a:t>διευκολυντές</a:t>
            </a:r>
            <a:endParaRPr lang="el-GR" dirty="0"/>
          </a:p>
          <a:p>
            <a:endParaRPr lang="el-GR" dirty="0"/>
          </a:p>
          <a:p>
            <a:endParaRPr lang="el-GR" dirty="0"/>
          </a:p>
        </p:txBody>
      </p:sp>
    </p:spTree>
    <p:extLst>
      <p:ext uri="{BB962C8B-B14F-4D97-AF65-F5344CB8AC3E}">
        <p14:creationId xmlns:p14="http://schemas.microsoft.com/office/powerpoint/2010/main" val="581262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Λήψη αποφάσεων</a:t>
            </a:r>
          </a:p>
        </p:txBody>
      </p:sp>
      <p:sp>
        <p:nvSpPr>
          <p:cNvPr id="3" name="Θέση περιεχομένου 2"/>
          <p:cNvSpPr>
            <a:spLocks noGrp="1"/>
          </p:cNvSpPr>
          <p:nvPr>
            <p:ph idx="1"/>
          </p:nvPr>
        </p:nvSpPr>
        <p:spPr/>
        <p:txBody>
          <a:bodyPr>
            <a:normAutofit/>
          </a:bodyPr>
          <a:lstStyle/>
          <a:p>
            <a:r>
              <a:rPr lang="el-GR" dirty="0">
                <a:latin typeface="+mj-lt"/>
              </a:rPr>
              <a:t>Παιδαγωγός 1: Τον χειμώνα σε μία εκδρομή στον Λευκό Πύργο έπρεπε να ληφθεί μια απόφαση για ένα έκτακτο γεγονός. Κάποια παιδιά κάλεσαν σε συνέλευση από μόνα τους (...) χωρίς την ιδιαίτερη καθοδήγησή μας έβγαλαν πορίσματα μόνα τους, μείναμε έκπληκτες από αυτό.</a:t>
            </a:r>
          </a:p>
          <a:p>
            <a:endParaRPr lang="el-GR" dirty="0">
              <a:latin typeface="+mj-lt"/>
            </a:endParaRPr>
          </a:p>
          <a:p>
            <a:r>
              <a:rPr lang="el-GR" dirty="0">
                <a:latin typeface="+mj-lt"/>
              </a:rPr>
              <a:t>Παιδαγωγός 2: Μια μαθήτριά μας που πλέον πηγαίνει 1η Δημοτικού, αδικήθηκε σε ένα ζήτημα στο νέο της σχολείο και είπε στη δασκάλα της να κάνουν συνέλευση για να συναποφασίσουν.</a:t>
            </a:r>
          </a:p>
          <a:p>
            <a:endParaRPr lang="el-GR" dirty="0"/>
          </a:p>
        </p:txBody>
      </p:sp>
    </p:spTree>
    <p:extLst>
      <p:ext uri="{BB962C8B-B14F-4D97-AF65-F5344CB8AC3E}">
        <p14:creationId xmlns:p14="http://schemas.microsoft.com/office/powerpoint/2010/main" val="1985408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631C9-2703-D34F-B5FB-96FB189B9B6C}"/>
              </a:ext>
            </a:extLst>
          </p:cNvPr>
          <p:cNvSpPr>
            <a:spLocks noGrp="1"/>
          </p:cNvSpPr>
          <p:nvPr>
            <p:ph type="title"/>
          </p:nvPr>
        </p:nvSpPr>
        <p:spPr/>
        <p:txBody>
          <a:bodyPr/>
          <a:lstStyle/>
          <a:p>
            <a:r>
              <a:rPr lang="el-GR" dirty="0"/>
              <a:t>Υπευθυνότητα</a:t>
            </a:r>
            <a:endParaRPr lang="en-US" dirty="0"/>
          </a:p>
        </p:txBody>
      </p:sp>
      <p:sp>
        <p:nvSpPr>
          <p:cNvPr id="3" name="Content Placeholder 2">
            <a:extLst>
              <a:ext uri="{FF2B5EF4-FFF2-40B4-BE49-F238E27FC236}">
                <a16:creationId xmlns:a16="http://schemas.microsoft.com/office/drawing/2014/main" id="{4D485AD1-8134-0B4D-B4F3-0183453FBCA9}"/>
              </a:ext>
            </a:extLst>
          </p:cNvPr>
          <p:cNvSpPr>
            <a:spLocks noGrp="1"/>
          </p:cNvSpPr>
          <p:nvPr>
            <p:ph idx="1"/>
          </p:nvPr>
        </p:nvSpPr>
        <p:spPr/>
        <p:txBody>
          <a:bodyPr>
            <a:normAutofit fontScale="92500" lnSpcReduction="10000"/>
          </a:bodyPr>
          <a:lstStyle/>
          <a:p>
            <a:r>
              <a:rPr lang="el-GR" dirty="0">
                <a:effectLst/>
              </a:rPr>
              <a:t>Τα παιδιά γίνονται σταδιακά πιο υπεύθυνα για τις ζωές τους μέσα από την καθημερινή συμμετοχή στη συνέλευση. Συνειδητοποιούν ότι οι αποφάσεις των παιδικών συνελεύσεων γίνονται πραγματικότητα στην πράξη.</a:t>
            </a:r>
            <a:endParaRPr lang="en-US" dirty="0">
              <a:effectLst/>
            </a:endParaRPr>
          </a:p>
          <a:p>
            <a:r>
              <a:rPr lang="el-GR" dirty="0">
                <a:effectLst/>
              </a:rPr>
              <a:t>Παιδί 1: </a:t>
            </a:r>
            <a:r>
              <a:rPr lang="el-GR" i="1" dirty="0">
                <a:effectLst/>
              </a:rPr>
              <a:t>Δεν μου αρέσουν τα κλαδιά που είναι στην πράσινη πόρτα</a:t>
            </a:r>
            <a:endParaRPr lang="en-US" dirty="0">
              <a:effectLst/>
            </a:endParaRPr>
          </a:p>
          <a:p>
            <a:r>
              <a:rPr lang="el-GR" dirty="0">
                <a:effectLst/>
              </a:rPr>
              <a:t>Έπειτα από  συζήτηση και πολλές προτάσεις τα παιδιά συμφώνησαν να βγάλουν τα κλαδιά και να βάψουν την πόρτα</a:t>
            </a:r>
            <a:endParaRPr lang="en-US" dirty="0">
              <a:effectLst/>
            </a:endParaRPr>
          </a:p>
          <a:p>
            <a:r>
              <a:rPr lang="el-GR" dirty="0">
                <a:effectLst/>
              </a:rPr>
              <a:t>Παιδί 2: </a:t>
            </a:r>
            <a:r>
              <a:rPr lang="el-GR" i="1" dirty="0" err="1">
                <a:effectLst/>
              </a:rPr>
              <a:t>Nα</a:t>
            </a:r>
            <a:r>
              <a:rPr lang="el-GR" i="1" dirty="0">
                <a:effectLst/>
              </a:rPr>
              <a:t> τα βγάλουμε αλλά να φτιάξουμε το σχήμα τους στην πόρτα και να τα ζωγραφίσουμε στην πόρτα. </a:t>
            </a:r>
            <a:endParaRPr lang="en-US" dirty="0">
              <a:effectLst/>
            </a:endParaRPr>
          </a:p>
          <a:p>
            <a:r>
              <a:rPr lang="el-GR" dirty="0">
                <a:effectLst/>
              </a:rPr>
              <a:t>Τελικά η πόρτα βάφτηκε από τα παιδιά και τις «</a:t>
            </a:r>
            <a:r>
              <a:rPr lang="el-GR" dirty="0" err="1">
                <a:effectLst/>
              </a:rPr>
              <a:t>συνοδές</a:t>
            </a:r>
            <a:r>
              <a:rPr lang="el-GR" dirty="0">
                <a:effectLst/>
              </a:rPr>
              <a:t>» μέχρι το τέλος της ημέρας.</a:t>
            </a:r>
            <a:endParaRPr lang="en-US" dirty="0">
              <a:effectLst/>
            </a:endParaRPr>
          </a:p>
          <a:p>
            <a:endParaRPr lang="en-US" dirty="0"/>
          </a:p>
        </p:txBody>
      </p:sp>
    </p:spTree>
    <p:extLst>
      <p:ext uri="{BB962C8B-B14F-4D97-AF65-F5344CB8AC3E}">
        <p14:creationId xmlns:p14="http://schemas.microsoft.com/office/powerpoint/2010/main" val="3106775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FFFFFF"/>
                </a:solidFill>
              </a:rPr>
              <a:t>Στόχος</a:t>
            </a:r>
            <a:endParaRPr lang="en-US" dirty="0">
              <a:solidFill>
                <a:srgbClr val="FFFFFF"/>
              </a:solidFill>
            </a:endParaRPr>
          </a:p>
        </p:txBody>
      </p:sp>
      <p:sp>
        <p:nvSpPr>
          <p:cNvPr id="3" name="Content Placeholder 2"/>
          <p:cNvSpPr>
            <a:spLocks noGrp="1"/>
          </p:cNvSpPr>
          <p:nvPr>
            <p:ph idx="1"/>
          </p:nvPr>
        </p:nvSpPr>
        <p:spPr>
          <a:xfrm>
            <a:off x="685800" y="2207835"/>
            <a:ext cx="7770813" cy="3918327"/>
          </a:xfrm>
        </p:spPr>
        <p:txBody>
          <a:bodyPr>
            <a:normAutofit/>
          </a:bodyPr>
          <a:lstStyle/>
          <a:p>
            <a:pPr algn="just"/>
            <a:r>
              <a:rPr lang="el-GR" sz="4000" dirty="0">
                <a:solidFill>
                  <a:srgbClr val="FFFFFF"/>
                </a:solidFill>
                <a:effectLst/>
              </a:rPr>
              <a:t>Η εξερεύνηση ενός εναλλακτικού εκπαιδευτικού πεδίου, πέρα από το ιδιωτικό και κρατικό, το οποίο θεμελιώνεται στην ιδέα των “κοινών”</a:t>
            </a:r>
            <a:r>
              <a:rPr lang="en-US" sz="4000" dirty="0">
                <a:solidFill>
                  <a:srgbClr val="FFFFFF"/>
                </a:solidFill>
                <a:effectLst/>
              </a:rPr>
              <a:t> </a:t>
            </a:r>
            <a:endParaRPr lang="en-US" sz="4000" dirty="0">
              <a:solidFill>
                <a:srgbClr val="FFFFFF"/>
              </a:solidFill>
            </a:endParaRPr>
          </a:p>
        </p:txBody>
      </p:sp>
    </p:spTree>
    <p:extLst>
      <p:ext uri="{BB962C8B-B14F-4D97-AF65-F5344CB8AC3E}">
        <p14:creationId xmlns:p14="http://schemas.microsoft.com/office/powerpoint/2010/main" val="39711470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5B8B6-F11B-5646-AA20-648A31FBEAE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80DAFFC-C1FB-404F-824C-CCA65F1E5594}"/>
              </a:ext>
            </a:extLst>
          </p:cNvPr>
          <p:cNvSpPr>
            <a:spLocks noGrp="1"/>
          </p:cNvSpPr>
          <p:nvPr>
            <p:ph idx="1"/>
          </p:nvPr>
        </p:nvSpPr>
        <p:spPr/>
        <p:txBody>
          <a:bodyPr/>
          <a:lstStyle/>
          <a:p>
            <a:pPr algn="just">
              <a:lnSpc>
                <a:spcPct val="150000"/>
              </a:lnSpc>
              <a:spcAft>
                <a:spcPts val="0"/>
              </a:spcAft>
            </a:pPr>
            <a:r>
              <a:rPr lang="el-GR" sz="3200" dirty="0">
                <a:ea typeface="Helvetica Neue"/>
                <a:cs typeface="Helvetica Neue"/>
              </a:rPr>
              <a:t>Παιδί 1: </a:t>
            </a:r>
            <a:r>
              <a:rPr lang="el-GR" sz="3200" i="1" dirty="0">
                <a:ea typeface="Helvetica Neue"/>
                <a:cs typeface="Helvetica Neue"/>
              </a:rPr>
              <a:t>Εγώ να είμαι συντονίστρια σήμερα</a:t>
            </a:r>
            <a:endParaRPr lang="el-GR" sz="3200" dirty="0">
              <a:ea typeface="Helvetica Neue"/>
              <a:cs typeface="Helvetica Neue"/>
            </a:endParaRPr>
          </a:p>
          <a:p>
            <a:pPr marL="0" indent="0" algn="just">
              <a:lnSpc>
                <a:spcPct val="150000"/>
              </a:lnSpc>
              <a:spcAft>
                <a:spcPts val="0"/>
              </a:spcAft>
              <a:buNone/>
            </a:pPr>
            <a:r>
              <a:rPr lang="el-GR" sz="3200" dirty="0">
                <a:ea typeface="Helvetica Neue"/>
                <a:cs typeface="Helvetica Neue"/>
              </a:rPr>
              <a:t>    Τρία παιδιά ταυτόχρονα: </a:t>
            </a:r>
            <a:r>
              <a:rPr lang="el-GR" sz="3200" i="1" dirty="0">
                <a:ea typeface="Helvetica Neue"/>
                <a:cs typeface="Helvetica Neue"/>
              </a:rPr>
              <a:t>Εγώ τα πρακτικά</a:t>
            </a:r>
          </a:p>
          <a:p>
            <a:endParaRPr lang="en-US" dirty="0"/>
          </a:p>
        </p:txBody>
      </p:sp>
    </p:spTree>
    <p:extLst>
      <p:ext uri="{BB962C8B-B14F-4D97-AF65-F5344CB8AC3E}">
        <p14:creationId xmlns:p14="http://schemas.microsoft.com/office/powerpoint/2010/main" val="10710375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EB5AE-A8C6-7141-8BD1-A43CEC4C9FC3}"/>
              </a:ext>
            </a:extLst>
          </p:cNvPr>
          <p:cNvSpPr>
            <a:spLocks noGrp="1"/>
          </p:cNvSpPr>
          <p:nvPr>
            <p:ph type="title"/>
          </p:nvPr>
        </p:nvSpPr>
        <p:spPr/>
        <p:txBody>
          <a:bodyPr>
            <a:normAutofit fontScale="90000"/>
          </a:bodyPr>
          <a:lstStyle/>
          <a:p>
            <a:r>
              <a:rPr lang="el-GR" b="1" dirty="0">
                <a:effectLst/>
              </a:rPr>
              <a:t>Πολιτειότητα και Ελευθερία με όρια</a:t>
            </a:r>
            <a:endParaRPr lang="en-US" dirty="0"/>
          </a:p>
        </p:txBody>
      </p:sp>
      <p:sp>
        <p:nvSpPr>
          <p:cNvPr id="3" name="Content Placeholder 2">
            <a:extLst>
              <a:ext uri="{FF2B5EF4-FFF2-40B4-BE49-F238E27FC236}">
                <a16:creationId xmlns:a16="http://schemas.microsoft.com/office/drawing/2014/main" id="{4C6C42CB-DC00-0A4E-A79A-69B7491FA63C}"/>
              </a:ext>
            </a:extLst>
          </p:cNvPr>
          <p:cNvSpPr>
            <a:spLocks noGrp="1"/>
          </p:cNvSpPr>
          <p:nvPr>
            <p:ph idx="1"/>
          </p:nvPr>
        </p:nvSpPr>
        <p:spPr>
          <a:xfrm>
            <a:off x="685800" y="2410691"/>
            <a:ext cx="7770813" cy="3715472"/>
          </a:xfrm>
        </p:spPr>
        <p:txBody>
          <a:bodyPr/>
          <a:lstStyle/>
          <a:p>
            <a:r>
              <a:rPr lang="el-GR" sz="2800" b="1" dirty="0">
                <a:effectLst/>
              </a:rPr>
              <a:t>Χρόνος-Χώρος</a:t>
            </a:r>
          </a:p>
          <a:p>
            <a:pPr marL="0" indent="0">
              <a:buNone/>
            </a:pPr>
            <a:endParaRPr lang="en-US" sz="2800" dirty="0">
              <a:effectLst/>
            </a:endParaRPr>
          </a:p>
          <a:p>
            <a:r>
              <a:rPr lang="el-GR" sz="2800" dirty="0">
                <a:effectLst/>
              </a:rPr>
              <a:t>Υπάρχει η ελευθερία επιλογής των παιδιών σε ένα </a:t>
            </a:r>
            <a:r>
              <a:rPr lang="el-GR" sz="2800" b="1" dirty="0">
                <a:effectLst/>
              </a:rPr>
              <a:t>ευέλικτο πλαίσιο με κανόνες</a:t>
            </a:r>
          </a:p>
          <a:p>
            <a:endParaRPr lang="en-US" dirty="0"/>
          </a:p>
        </p:txBody>
      </p:sp>
    </p:spTree>
    <p:extLst>
      <p:ext uri="{BB962C8B-B14F-4D97-AF65-F5344CB8AC3E}">
        <p14:creationId xmlns:p14="http://schemas.microsoft.com/office/powerpoint/2010/main" val="850070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334CA-6994-064B-996C-639606F7007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51FE4B0-66F4-CE4B-9DC2-EA7869CD8AEA}"/>
              </a:ext>
            </a:extLst>
          </p:cNvPr>
          <p:cNvSpPr>
            <a:spLocks noGrp="1"/>
          </p:cNvSpPr>
          <p:nvPr>
            <p:ph idx="1"/>
          </p:nvPr>
        </p:nvSpPr>
        <p:spPr>
          <a:xfrm>
            <a:off x="685800" y="653143"/>
            <a:ext cx="7770813" cy="5473020"/>
          </a:xfrm>
        </p:spPr>
        <p:txBody>
          <a:bodyPr>
            <a:normAutofit/>
          </a:bodyPr>
          <a:lstStyle/>
          <a:p>
            <a:r>
              <a:rPr lang="el-GR" dirty="0">
                <a:effectLst/>
              </a:rPr>
              <a:t>Παιδί: </a:t>
            </a:r>
            <a:r>
              <a:rPr lang="el-GR" i="1" dirty="0">
                <a:effectLst/>
              </a:rPr>
              <a:t>Μπορώ να πάω έξω στον αγρό;</a:t>
            </a:r>
            <a:endParaRPr lang="en-US" dirty="0">
              <a:effectLst/>
            </a:endParaRPr>
          </a:p>
          <a:p>
            <a:r>
              <a:rPr lang="el-GR" dirty="0">
                <a:effectLst/>
              </a:rPr>
              <a:t>Παιδαγωγός/«</a:t>
            </a:r>
            <a:r>
              <a:rPr lang="el-GR" dirty="0" err="1">
                <a:effectLst/>
              </a:rPr>
              <a:t>Συνοδή</a:t>
            </a:r>
            <a:r>
              <a:rPr lang="el-GR" dirty="0">
                <a:effectLst/>
              </a:rPr>
              <a:t>»: </a:t>
            </a:r>
            <a:r>
              <a:rPr lang="el-GR" i="1" dirty="0">
                <a:effectLst/>
              </a:rPr>
              <a:t>Μπορείς εφόσον είναι η Σ.</a:t>
            </a:r>
            <a:r>
              <a:rPr lang="el-GR" dirty="0">
                <a:effectLst/>
              </a:rPr>
              <a:t> («</a:t>
            </a:r>
            <a:r>
              <a:rPr lang="el-GR" dirty="0" err="1">
                <a:effectLst/>
              </a:rPr>
              <a:t>συνοδή</a:t>
            </a:r>
            <a:r>
              <a:rPr lang="el-GR" dirty="0">
                <a:effectLst/>
              </a:rPr>
              <a:t>») </a:t>
            </a:r>
            <a:r>
              <a:rPr lang="el-GR" i="1" dirty="0">
                <a:effectLst/>
              </a:rPr>
              <a:t>είναι εκεί</a:t>
            </a:r>
            <a:r>
              <a:rPr lang="el-GR" dirty="0">
                <a:effectLst/>
              </a:rPr>
              <a:t>.</a:t>
            </a:r>
            <a:endParaRPr lang="en-US" dirty="0">
              <a:effectLst/>
            </a:endParaRPr>
          </a:p>
          <a:p>
            <a:pPr marL="0" indent="0">
              <a:buNone/>
            </a:pPr>
            <a:endParaRPr lang="el-GR" dirty="0">
              <a:effectLst/>
            </a:endParaRPr>
          </a:p>
          <a:p>
            <a:pPr marL="0" indent="0">
              <a:buNone/>
            </a:pPr>
            <a:endParaRPr lang="en-US" dirty="0">
              <a:effectLst/>
            </a:endParaRPr>
          </a:p>
          <a:p>
            <a:r>
              <a:rPr lang="el-GR" dirty="0">
                <a:effectLst/>
              </a:rPr>
              <a:t>Παιδί 1: </a:t>
            </a:r>
            <a:r>
              <a:rPr lang="el-GR" i="1" dirty="0">
                <a:effectLst/>
              </a:rPr>
              <a:t>Γ. θα κάνουμε συνέλευση;</a:t>
            </a:r>
            <a:endParaRPr lang="en-US" dirty="0">
              <a:effectLst/>
            </a:endParaRPr>
          </a:p>
          <a:p>
            <a:r>
              <a:rPr lang="el-GR" dirty="0">
                <a:effectLst/>
              </a:rPr>
              <a:t>Παιδί 2: </a:t>
            </a:r>
            <a:r>
              <a:rPr lang="el-GR" i="1" dirty="0">
                <a:effectLst/>
              </a:rPr>
              <a:t>Δεν θα μπω σήμερα, δεν θέλω να μπω.</a:t>
            </a:r>
            <a:endParaRPr lang="en-US" dirty="0">
              <a:effectLst/>
            </a:endParaRPr>
          </a:p>
          <a:p>
            <a:r>
              <a:rPr lang="el-GR" dirty="0">
                <a:effectLst/>
              </a:rPr>
              <a:t>Παιδί 1: </a:t>
            </a:r>
            <a:r>
              <a:rPr lang="en-GB" i="1" dirty="0">
                <a:effectLst/>
              </a:rPr>
              <a:t>M</a:t>
            </a:r>
            <a:r>
              <a:rPr lang="el-GR" i="1" dirty="0">
                <a:effectLst/>
              </a:rPr>
              <a:t>α έχεις σήμερα εσύ τη σειρά σου για να συντονίσεις.</a:t>
            </a:r>
            <a:endParaRPr lang="en-US" dirty="0">
              <a:effectLst/>
            </a:endParaRPr>
          </a:p>
          <a:p>
            <a:r>
              <a:rPr lang="el-GR" dirty="0">
                <a:effectLst/>
              </a:rPr>
              <a:t>Παιδί 2: </a:t>
            </a:r>
            <a:r>
              <a:rPr lang="el-GR" i="1" dirty="0" err="1">
                <a:effectLst/>
              </a:rPr>
              <a:t>Mα</a:t>
            </a:r>
            <a:r>
              <a:rPr lang="el-GR" i="1" dirty="0">
                <a:effectLst/>
              </a:rPr>
              <a:t> δεν θέλω να είμαι.</a:t>
            </a:r>
            <a:endParaRPr lang="en-US" dirty="0">
              <a:effectLst/>
            </a:endParaRPr>
          </a:p>
          <a:p>
            <a:pPr marL="0" indent="0">
              <a:buNone/>
            </a:pPr>
            <a:endParaRPr lang="en-US" dirty="0"/>
          </a:p>
        </p:txBody>
      </p:sp>
    </p:spTree>
    <p:extLst>
      <p:ext uri="{BB962C8B-B14F-4D97-AF65-F5344CB8AC3E}">
        <p14:creationId xmlns:p14="http://schemas.microsoft.com/office/powerpoint/2010/main" val="40089406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solidFill>
                  <a:srgbClr val="FFFFFF"/>
                </a:solidFill>
                <a:effectLst/>
              </a:rPr>
              <a:t>Τα όρια της ελευθερίας</a:t>
            </a:r>
            <a:br>
              <a:rPr lang="en-US" dirty="0">
                <a:solidFill>
                  <a:srgbClr val="FFFFFF"/>
                </a:solidFill>
                <a:effectLst/>
              </a:rPr>
            </a:br>
            <a:endParaRPr lang="en-US" dirty="0">
              <a:solidFill>
                <a:srgbClr val="FFFFFF"/>
              </a:solidFill>
            </a:endParaRPr>
          </a:p>
        </p:txBody>
      </p:sp>
      <p:sp>
        <p:nvSpPr>
          <p:cNvPr id="3" name="Content Placeholder 2"/>
          <p:cNvSpPr>
            <a:spLocks noGrp="1"/>
          </p:cNvSpPr>
          <p:nvPr>
            <p:ph idx="1"/>
          </p:nvPr>
        </p:nvSpPr>
        <p:spPr/>
        <p:txBody>
          <a:bodyPr>
            <a:normAutofit lnSpcReduction="10000"/>
          </a:bodyPr>
          <a:lstStyle/>
          <a:p>
            <a:r>
              <a:rPr lang="el-GR" sz="2800" dirty="0">
                <a:solidFill>
                  <a:srgbClr val="FFFFFF"/>
                </a:solidFill>
                <a:effectLst/>
              </a:rPr>
              <a:t>Ο φόβος των ενηλίκων κ η έλλειψη εμπιστοσύνης στα παιδιά</a:t>
            </a:r>
          </a:p>
          <a:p>
            <a:r>
              <a:rPr lang="en-US" sz="2800" dirty="0">
                <a:solidFill>
                  <a:srgbClr val="FFFFFF"/>
                </a:solidFill>
                <a:effectLst/>
              </a:rPr>
              <a:t>H</a:t>
            </a:r>
            <a:r>
              <a:rPr lang="el-GR" sz="2800" dirty="0">
                <a:solidFill>
                  <a:srgbClr val="FFFFFF"/>
                </a:solidFill>
                <a:effectLst/>
              </a:rPr>
              <a:t> ασφάλεια των παιδιών (σωματική κλπ), </a:t>
            </a:r>
            <a:endParaRPr lang="en-US" sz="2800" dirty="0">
              <a:solidFill>
                <a:srgbClr val="FFFFFF"/>
              </a:solidFill>
              <a:effectLst/>
            </a:endParaRPr>
          </a:p>
          <a:p>
            <a:r>
              <a:rPr lang="el-GR" sz="2800" dirty="0">
                <a:solidFill>
                  <a:srgbClr val="FFFFFF"/>
                </a:solidFill>
                <a:effectLst/>
              </a:rPr>
              <a:t>Η θέση εξουσίας που κατέχουμε ως ενήλικες, </a:t>
            </a:r>
          </a:p>
          <a:p>
            <a:r>
              <a:rPr lang="el-GR" sz="2800" dirty="0">
                <a:solidFill>
                  <a:srgbClr val="FFFFFF"/>
                </a:solidFill>
                <a:effectLst/>
              </a:rPr>
              <a:t>Η συνήθεια σε πεπατημένες συμπεριφορές και αντιδράσεις από τις οποίες είναι δύσκολο να αποκοπούμε. </a:t>
            </a:r>
          </a:p>
          <a:p>
            <a:r>
              <a:rPr lang="el-GR" sz="2800" dirty="0">
                <a:solidFill>
                  <a:srgbClr val="FFFFFF"/>
                </a:solidFill>
                <a:effectLst/>
              </a:rPr>
              <a:t>Η ανάγκη συνύπαρξης</a:t>
            </a:r>
            <a:endParaRPr lang="en-US" sz="2800" dirty="0">
              <a:solidFill>
                <a:srgbClr val="FFFFFF"/>
              </a:solidFill>
              <a:effectLst/>
            </a:endParaRPr>
          </a:p>
          <a:p>
            <a:endParaRPr lang="en-US" sz="2800" dirty="0">
              <a:solidFill>
                <a:srgbClr val="FF6600"/>
              </a:solidFill>
            </a:endParaRPr>
          </a:p>
        </p:txBody>
      </p:sp>
    </p:spTree>
    <p:extLst>
      <p:ext uri="{BB962C8B-B14F-4D97-AF65-F5344CB8AC3E}">
        <p14:creationId xmlns:p14="http://schemas.microsoft.com/office/powerpoint/2010/main" val="13597597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7A6E5-635C-9147-BFF9-FD02D5A851E2}"/>
              </a:ext>
            </a:extLst>
          </p:cNvPr>
          <p:cNvSpPr>
            <a:spLocks noGrp="1"/>
          </p:cNvSpPr>
          <p:nvPr>
            <p:ph type="title"/>
          </p:nvPr>
        </p:nvSpPr>
        <p:spPr/>
        <p:txBody>
          <a:bodyPr>
            <a:normAutofit fontScale="90000"/>
          </a:bodyPr>
          <a:lstStyle/>
          <a:p>
            <a:r>
              <a:rPr lang="el-GR" dirty="0"/>
              <a:t>Οι «</a:t>
            </a:r>
            <a:r>
              <a:rPr lang="el-GR" dirty="0" err="1"/>
              <a:t>συνοδές</a:t>
            </a:r>
            <a:r>
              <a:rPr lang="el-GR" dirty="0"/>
              <a:t>» προτείνουν αλλά δεν επιβάλλουν</a:t>
            </a:r>
            <a:endParaRPr lang="en-US" dirty="0"/>
          </a:p>
        </p:txBody>
      </p:sp>
      <p:sp>
        <p:nvSpPr>
          <p:cNvPr id="3" name="Content Placeholder 2">
            <a:extLst>
              <a:ext uri="{FF2B5EF4-FFF2-40B4-BE49-F238E27FC236}">
                <a16:creationId xmlns:a16="http://schemas.microsoft.com/office/drawing/2014/main" id="{09A64549-7B0D-DD44-9351-DB6167672151}"/>
              </a:ext>
            </a:extLst>
          </p:cNvPr>
          <p:cNvSpPr>
            <a:spLocks noGrp="1"/>
          </p:cNvSpPr>
          <p:nvPr>
            <p:ph idx="1"/>
          </p:nvPr>
        </p:nvSpPr>
        <p:spPr>
          <a:xfrm>
            <a:off x="685800" y="2185059"/>
            <a:ext cx="7770813" cy="3941103"/>
          </a:xfrm>
        </p:spPr>
        <p:txBody>
          <a:bodyPr/>
          <a:lstStyle/>
          <a:p>
            <a:r>
              <a:rPr lang="el-GR" dirty="0" err="1">
                <a:effectLst/>
              </a:rPr>
              <a:t>Συνοδή</a:t>
            </a:r>
            <a:r>
              <a:rPr lang="el-GR" dirty="0">
                <a:effectLst/>
              </a:rPr>
              <a:t>»: </a:t>
            </a:r>
            <a:r>
              <a:rPr lang="el-GR" i="1" dirty="0">
                <a:effectLst/>
              </a:rPr>
              <a:t>Πού θα φας Φαίδωνα;</a:t>
            </a:r>
            <a:endParaRPr lang="en-US" dirty="0">
              <a:effectLst/>
            </a:endParaRPr>
          </a:p>
          <a:p>
            <a:r>
              <a:rPr lang="el-GR" dirty="0">
                <a:effectLst/>
              </a:rPr>
              <a:t>Παιδί (κρατώντας πιάτο): </a:t>
            </a:r>
            <a:r>
              <a:rPr lang="el-GR" i="1" dirty="0">
                <a:effectLst/>
              </a:rPr>
              <a:t>Εδώ.. ωχ, χέρια δεν έπλυνα.</a:t>
            </a:r>
            <a:endParaRPr lang="en-US" dirty="0">
              <a:effectLst/>
            </a:endParaRPr>
          </a:p>
          <a:p>
            <a:r>
              <a:rPr lang="el-GR" dirty="0">
                <a:effectLst/>
              </a:rPr>
              <a:t>«</a:t>
            </a:r>
            <a:r>
              <a:rPr lang="el-GR" dirty="0" err="1">
                <a:effectLst/>
              </a:rPr>
              <a:t>Συνοδή</a:t>
            </a:r>
            <a:r>
              <a:rPr lang="el-GR" dirty="0">
                <a:effectLst/>
              </a:rPr>
              <a:t>»: </a:t>
            </a:r>
            <a:r>
              <a:rPr lang="el-GR" i="1" dirty="0">
                <a:effectLst/>
              </a:rPr>
              <a:t>Θες να αφήσεις το πιάτο σου εδώ?</a:t>
            </a:r>
            <a:endParaRPr lang="en-US" dirty="0">
              <a:effectLst/>
            </a:endParaRPr>
          </a:p>
          <a:p>
            <a:r>
              <a:rPr lang="el-GR" dirty="0">
                <a:effectLst/>
              </a:rPr>
              <a:t>Παιδί: </a:t>
            </a:r>
            <a:r>
              <a:rPr lang="el-GR" i="1" dirty="0">
                <a:effectLst/>
              </a:rPr>
              <a:t>Όχι. </a:t>
            </a:r>
            <a:endParaRPr lang="en-US" dirty="0">
              <a:effectLst/>
            </a:endParaRPr>
          </a:p>
          <a:p>
            <a:r>
              <a:rPr lang="el-GR" i="1" dirty="0">
                <a:effectLst/>
              </a:rPr>
              <a:t>Πήρε το πιάτο με το φαγητό στην τουαλέτα μαζί του. </a:t>
            </a:r>
            <a:endParaRPr lang="en-US" dirty="0">
              <a:effectLst/>
            </a:endParaRPr>
          </a:p>
          <a:p>
            <a:pPr marL="0" indent="0">
              <a:buNone/>
            </a:pPr>
            <a:endParaRPr lang="en-US" dirty="0"/>
          </a:p>
        </p:txBody>
      </p:sp>
    </p:spTree>
    <p:extLst>
      <p:ext uri="{BB962C8B-B14F-4D97-AF65-F5344CB8AC3E}">
        <p14:creationId xmlns:p14="http://schemas.microsoft.com/office/powerpoint/2010/main" val="3919612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73277-2213-7947-83EF-056743D11C70}"/>
              </a:ext>
            </a:extLst>
          </p:cNvPr>
          <p:cNvSpPr>
            <a:spLocks noGrp="1"/>
          </p:cNvSpPr>
          <p:nvPr>
            <p:ph type="title"/>
          </p:nvPr>
        </p:nvSpPr>
        <p:spPr/>
        <p:txBody>
          <a:bodyPr>
            <a:normAutofit/>
          </a:bodyPr>
          <a:lstStyle/>
          <a:p>
            <a:r>
              <a:rPr lang="el-GR" sz="2700" b="1" dirty="0"/>
              <a:t>Ο/Η εκπαιδευτικός ως «κριτικός φίλος»</a:t>
            </a:r>
            <a:br>
              <a:rPr lang="en-US" sz="2700" b="1" dirty="0"/>
            </a:br>
            <a:endParaRPr lang="en-US" sz="2700" b="1" dirty="0"/>
          </a:p>
        </p:txBody>
      </p:sp>
      <p:sp>
        <p:nvSpPr>
          <p:cNvPr id="3" name="Content Placeholder 2">
            <a:extLst>
              <a:ext uri="{FF2B5EF4-FFF2-40B4-BE49-F238E27FC236}">
                <a16:creationId xmlns:a16="http://schemas.microsoft.com/office/drawing/2014/main" id="{180F508C-E4DB-084D-B7D4-6338EF32A2FB}"/>
              </a:ext>
            </a:extLst>
          </p:cNvPr>
          <p:cNvSpPr>
            <a:spLocks noGrp="1"/>
          </p:cNvSpPr>
          <p:nvPr>
            <p:ph idx="1"/>
          </p:nvPr>
        </p:nvSpPr>
        <p:spPr>
          <a:xfrm>
            <a:off x="534390" y="1282535"/>
            <a:ext cx="7922223" cy="4843628"/>
          </a:xfrm>
        </p:spPr>
        <p:txBody>
          <a:bodyPr>
            <a:normAutofit/>
          </a:bodyPr>
          <a:lstStyle/>
          <a:p>
            <a:r>
              <a:rPr lang="el-GR" dirty="0"/>
              <a:t>Ο/Η εκπαιδευτικός δεν είναι παντογνώστης, δεν έχει απόλυτες βεβαιότητες, είναι ανοιχτή/</a:t>
            </a:r>
            <a:r>
              <a:rPr lang="el-GR" dirty="0" err="1"/>
              <a:t>ός</a:t>
            </a:r>
            <a:r>
              <a:rPr lang="el-GR" dirty="0"/>
              <a:t> σε νέες ιδέες και πρακτικές. </a:t>
            </a:r>
          </a:p>
          <a:p>
            <a:endParaRPr lang="el-GR" dirty="0"/>
          </a:p>
          <a:p>
            <a:r>
              <a:rPr lang="el-GR" dirty="0"/>
              <a:t>Δεν έχει στάτους αυθεντίας</a:t>
            </a:r>
          </a:p>
          <a:p>
            <a:endParaRPr lang="el-GR" dirty="0"/>
          </a:p>
          <a:p>
            <a:r>
              <a:rPr lang="el-GR" dirty="0"/>
              <a:t>Συμβουλεύει αλλά αφήνει χώρο στους εκπαιδευόμενους</a:t>
            </a:r>
          </a:p>
          <a:p>
            <a:endParaRPr lang="el-GR" dirty="0"/>
          </a:p>
          <a:p>
            <a:r>
              <a:rPr lang="el-GR" dirty="0"/>
              <a:t>Εμπνέει εμπιστοσύνη </a:t>
            </a:r>
            <a:endParaRPr lang="en-US" dirty="0"/>
          </a:p>
        </p:txBody>
      </p:sp>
    </p:spTree>
    <p:extLst>
      <p:ext uri="{BB962C8B-B14F-4D97-AF65-F5344CB8AC3E}">
        <p14:creationId xmlns:p14="http://schemas.microsoft.com/office/powerpoint/2010/main" val="4559602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solidFill>
                  <a:srgbClr val="FFFFFF"/>
                </a:solidFill>
                <a:effectLst/>
              </a:rPr>
              <a:t>Αυτονομία</a:t>
            </a:r>
            <a:br>
              <a:rPr lang="en-US" dirty="0">
                <a:solidFill>
                  <a:srgbClr val="FFFFFF"/>
                </a:solidFill>
                <a:effectLst/>
              </a:rPr>
            </a:br>
            <a:endParaRPr lang="en-US" dirty="0">
              <a:solidFill>
                <a:srgbClr val="FFFFFF"/>
              </a:solidFill>
            </a:endParaRPr>
          </a:p>
        </p:txBody>
      </p:sp>
      <p:sp>
        <p:nvSpPr>
          <p:cNvPr id="3" name="Content Placeholder 2"/>
          <p:cNvSpPr>
            <a:spLocks noGrp="1"/>
          </p:cNvSpPr>
          <p:nvPr>
            <p:ph idx="1"/>
          </p:nvPr>
        </p:nvSpPr>
        <p:spPr/>
        <p:txBody>
          <a:bodyPr>
            <a:normAutofit/>
          </a:bodyPr>
          <a:lstStyle/>
          <a:p>
            <a:pPr algn="just"/>
            <a:r>
              <a:rPr lang="el-GR" sz="3600" dirty="0">
                <a:solidFill>
                  <a:srgbClr val="FFFFFF"/>
                </a:solidFill>
                <a:effectLst/>
              </a:rPr>
              <a:t>Για την ομάδα είναι σημαντικό να καταφέρουν τα παιδιά να καλύπτουν μόνα τους τις βασικές τους ανάγκες και σταδιακά να αποδεσμευτούν από τους ενήλικες και την εξάρτησή τους από εκείνους. </a:t>
            </a:r>
            <a:endParaRPr lang="en-US" sz="3600" dirty="0">
              <a:solidFill>
                <a:srgbClr val="FFFFFF"/>
              </a:solidFill>
            </a:endParaRPr>
          </a:p>
        </p:txBody>
      </p:sp>
    </p:spTree>
    <p:extLst>
      <p:ext uri="{BB962C8B-B14F-4D97-AF65-F5344CB8AC3E}">
        <p14:creationId xmlns:p14="http://schemas.microsoft.com/office/powerpoint/2010/main" val="2059637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052736"/>
            <a:ext cx="8229600" cy="1143000"/>
          </a:xfrm>
        </p:spPr>
        <p:txBody>
          <a:bodyPr>
            <a:normAutofit fontScale="90000"/>
          </a:bodyPr>
          <a:lstStyle/>
          <a:p>
            <a:r>
              <a:rPr lang="el-GR" b="1" dirty="0"/>
              <a:t>Μοίρασμα</a:t>
            </a:r>
            <a:br>
              <a:rPr lang="el-GR" dirty="0"/>
            </a:br>
            <a:endParaRPr lang="el-GR" dirty="0"/>
          </a:p>
        </p:txBody>
      </p:sp>
      <p:sp>
        <p:nvSpPr>
          <p:cNvPr id="3" name="Θέση περιεχομένου 2"/>
          <p:cNvSpPr>
            <a:spLocks noGrp="1"/>
          </p:cNvSpPr>
          <p:nvPr>
            <p:ph idx="1"/>
          </p:nvPr>
        </p:nvSpPr>
        <p:spPr/>
        <p:txBody>
          <a:bodyPr>
            <a:normAutofit fontScale="92500"/>
          </a:bodyPr>
          <a:lstStyle/>
          <a:p>
            <a:pPr marL="0" indent="0" algn="just">
              <a:lnSpc>
                <a:spcPct val="150000"/>
              </a:lnSpc>
              <a:spcAft>
                <a:spcPts val="0"/>
              </a:spcAft>
              <a:buNone/>
            </a:pPr>
            <a:endParaRPr lang="el-GR" sz="2400" dirty="0">
              <a:latin typeface="+mj-lt"/>
              <a:ea typeface="Helvetica Neue"/>
              <a:cs typeface="Helvetica Neue"/>
            </a:endParaRPr>
          </a:p>
          <a:p>
            <a:pPr algn="just">
              <a:lnSpc>
                <a:spcPct val="150000"/>
              </a:lnSpc>
              <a:spcAft>
                <a:spcPts val="0"/>
              </a:spcAft>
            </a:pPr>
            <a:r>
              <a:rPr lang="el-GR" sz="2800" dirty="0">
                <a:latin typeface="+mj-lt"/>
                <a:ea typeface="Helvetica Neue"/>
                <a:cs typeface="Helvetica Neue"/>
              </a:rPr>
              <a:t>Κατά τη διάρκεια ενός παιχνιδιού στο Μ.Δ. τα παιδιά μοίραζαν αυγά (μπαλάκια καουτσούκ) ώστε όλοι/ες να έχουν ίσο αριθμό. Όταν βρέθηκε ένα περιττό μπαλάκι το ένα παιδί το άφησε εκτός παιχνιδιού για να μην αδικηθεί κανένας/καμία.</a:t>
            </a:r>
            <a:endParaRPr lang="el-GR" sz="2400" dirty="0">
              <a:latin typeface="+mj-lt"/>
              <a:ea typeface="Helvetica Neue"/>
              <a:cs typeface="Helvetica Neue"/>
            </a:endParaRPr>
          </a:p>
          <a:p>
            <a:endParaRPr lang="el-GR" dirty="0"/>
          </a:p>
        </p:txBody>
      </p:sp>
    </p:spTree>
    <p:extLst>
      <p:ext uri="{BB962C8B-B14F-4D97-AF65-F5344CB8AC3E}">
        <p14:creationId xmlns:p14="http://schemas.microsoft.com/office/powerpoint/2010/main" val="14815622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C3140-7143-0A4E-88CD-D801E7ACA7BD}"/>
              </a:ext>
            </a:extLst>
          </p:cNvPr>
          <p:cNvSpPr>
            <a:spLocks noGrp="1"/>
          </p:cNvSpPr>
          <p:nvPr>
            <p:ph type="title"/>
          </p:nvPr>
        </p:nvSpPr>
        <p:spPr/>
        <p:txBody>
          <a:bodyPr>
            <a:normAutofit/>
          </a:bodyPr>
          <a:lstStyle/>
          <a:p>
            <a:r>
              <a:rPr lang="el-GR" dirty="0">
                <a:effectLst/>
              </a:rPr>
              <a:t>Κοινοτική υποκειμενικότητα</a:t>
            </a:r>
            <a:endParaRPr lang="en-US" dirty="0"/>
          </a:p>
        </p:txBody>
      </p:sp>
      <p:sp>
        <p:nvSpPr>
          <p:cNvPr id="3" name="Content Placeholder 2">
            <a:extLst>
              <a:ext uri="{FF2B5EF4-FFF2-40B4-BE49-F238E27FC236}">
                <a16:creationId xmlns:a16="http://schemas.microsoft.com/office/drawing/2014/main" id="{DB1F59B5-D42C-E44C-ADE3-CE9040637C55}"/>
              </a:ext>
            </a:extLst>
          </p:cNvPr>
          <p:cNvSpPr>
            <a:spLocks noGrp="1"/>
          </p:cNvSpPr>
          <p:nvPr>
            <p:ph idx="1"/>
          </p:nvPr>
        </p:nvSpPr>
        <p:spPr/>
        <p:txBody>
          <a:bodyPr>
            <a:normAutofit fontScale="92500" lnSpcReduction="20000"/>
          </a:bodyPr>
          <a:lstStyle/>
          <a:p>
            <a:pPr algn="just"/>
            <a:r>
              <a:rPr lang="el-GR" sz="2800" dirty="0">
                <a:effectLst/>
              </a:rPr>
              <a:t>Ήταν καθιερωμένο αμέσως μετά τη συνέλευση τα παιδιά να τρώνε μεσημεριανό. Εκείνη τη μέρα πολλά παιδιά εξέφρασαν ότι πεινάνε κατά τη διάρκεια της συνέλευσης, η οποία αργούσε να τελειώσει. Τότε πήρε τον λόγο η συντονίστρια της συνέλευσης (παιδί) και είπε: </a:t>
            </a:r>
          </a:p>
          <a:p>
            <a:pPr algn="just"/>
            <a:endParaRPr lang="el-GR" sz="2800" dirty="0">
              <a:effectLst/>
            </a:endParaRPr>
          </a:p>
          <a:p>
            <a:pPr algn="just"/>
            <a:r>
              <a:rPr lang="el-GR" sz="2800" dirty="0">
                <a:effectLst/>
              </a:rPr>
              <a:t>«ο καθένας μας να πει μία λέξη γιατί είναι ώρα του φαγητού και όλοι πεινάνε. Όποιος θέλει να σηκώσει χέρι ή να δευτερολογήσει να το κάνει τώρα για να τελειώσουμε». </a:t>
            </a:r>
            <a:endParaRPr lang="en-US" sz="2800" dirty="0">
              <a:effectLst/>
            </a:endParaRPr>
          </a:p>
          <a:p>
            <a:endParaRPr lang="en-US" dirty="0"/>
          </a:p>
        </p:txBody>
      </p:sp>
    </p:spTree>
    <p:extLst>
      <p:ext uri="{BB962C8B-B14F-4D97-AF65-F5344CB8AC3E}">
        <p14:creationId xmlns:p14="http://schemas.microsoft.com/office/powerpoint/2010/main" val="22779383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solidFill>
                  <a:srgbClr val="FFFFFF"/>
                </a:solidFill>
                <a:effectLst/>
              </a:rPr>
              <a:t>Παιδαγωγικό Πλαίσιο</a:t>
            </a:r>
            <a:br>
              <a:rPr lang="en-US" dirty="0">
                <a:solidFill>
                  <a:srgbClr val="FFFFFF"/>
                </a:solidFill>
                <a:effectLst/>
              </a:rPr>
            </a:br>
            <a:endParaRPr lang="en-US" dirty="0">
              <a:solidFill>
                <a:srgbClr val="FFFFFF"/>
              </a:solidFill>
            </a:endParaRPr>
          </a:p>
        </p:txBody>
      </p:sp>
      <p:sp>
        <p:nvSpPr>
          <p:cNvPr id="3" name="Content Placeholder 2"/>
          <p:cNvSpPr>
            <a:spLocks noGrp="1"/>
          </p:cNvSpPr>
          <p:nvPr>
            <p:ph idx="1"/>
          </p:nvPr>
        </p:nvSpPr>
        <p:spPr/>
        <p:txBody>
          <a:bodyPr>
            <a:noAutofit/>
          </a:bodyPr>
          <a:lstStyle/>
          <a:p>
            <a:r>
              <a:rPr lang="el-GR" sz="2400" dirty="0">
                <a:solidFill>
                  <a:srgbClr val="FFFFFF"/>
                </a:solidFill>
                <a:effectLst/>
              </a:rPr>
              <a:t>Τα παιδιά ενεργά όντα, σε θέση να πουν την άποψή τους, να δράσουν αυτοβούλως και να αναλάβουν την ευθύνη για τις ενέργειές τους.</a:t>
            </a:r>
          </a:p>
          <a:p>
            <a:r>
              <a:rPr lang="el-GR" sz="2400" dirty="0">
                <a:solidFill>
                  <a:srgbClr val="FFFFFF"/>
                </a:solidFill>
                <a:effectLst/>
              </a:rPr>
              <a:t>Στο επίκεντρο το παιδί. Από τις δικές του ανάγκες και επιθυμίες ξεκινάει κάθε ενέργεια της ομάδας και πάλι σε αυτές καταλήγει.</a:t>
            </a:r>
            <a:endParaRPr lang="en-US" sz="2400" dirty="0">
              <a:solidFill>
                <a:srgbClr val="FFFFFF"/>
              </a:solidFill>
              <a:effectLst/>
            </a:endParaRPr>
          </a:p>
          <a:p>
            <a:r>
              <a:rPr lang="el-GR" sz="2400" dirty="0">
                <a:solidFill>
                  <a:srgbClr val="FFFFFF"/>
                </a:solidFill>
                <a:effectLst/>
              </a:rPr>
              <a:t>Το κλίμα στην τάξη είναι πολύ φιλικό, αίσθηση της ομαδικότητας, προωθείται η συνεργασία και όλοι μαζί λειτουργούν για την καλύτερη επικοινωνία και συνύπαρξη. </a:t>
            </a:r>
          </a:p>
        </p:txBody>
      </p:sp>
    </p:spTree>
    <p:extLst>
      <p:ext uri="{BB962C8B-B14F-4D97-AF65-F5344CB8AC3E}">
        <p14:creationId xmlns:p14="http://schemas.microsoft.com/office/powerpoint/2010/main" val="4140939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FFFFFF"/>
                </a:solidFill>
              </a:rPr>
              <a:t>Κοινά</a:t>
            </a:r>
            <a:endParaRPr lang="en-US" dirty="0">
              <a:solidFill>
                <a:srgbClr val="FFFFFF"/>
              </a:solidFill>
            </a:endParaRPr>
          </a:p>
        </p:txBody>
      </p:sp>
      <p:sp>
        <p:nvSpPr>
          <p:cNvPr id="3" name="Content Placeholder 2"/>
          <p:cNvSpPr>
            <a:spLocks noGrp="1"/>
          </p:cNvSpPr>
          <p:nvPr>
            <p:ph idx="1"/>
          </p:nvPr>
        </p:nvSpPr>
        <p:spPr/>
        <p:txBody>
          <a:bodyPr>
            <a:noAutofit/>
          </a:bodyPr>
          <a:lstStyle/>
          <a:p>
            <a:pPr algn="just"/>
            <a:r>
              <a:rPr lang="el-GR" sz="3200" dirty="0">
                <a:solidFill>
                  <a:srgbClr val="FFFFFF"/>
                </a:solidFill>
                <a:effectLst/>
              </a:rPr>
              <a:t>Μια μορφή συλλογικής ιδιοκτησίας που θέσπισαν οι κοινότητες για να διασφαλίσουν την επιβίωση και ευημερία κάθε μέλους τους</a:t>
            </a:r>
            <a:r>
              <a:rPr lang="en-US" sz="3200" dirty="0">
                <a:solidFill>
                  <a:srgbClr val="FFFFFF"/>
                </a:solidFill>
                <a:effectLst/>
              </a:rPr>
              <a:t> </a:t>
            </a:r>
            <a:endParaRPr lang="el-GR" sz="3200" dirty="0">
              <a:solidFill>
                <a:srgbClr val="FFFFFF"/>
              </a:solidFill>
              <a:effectLst/>
            </a:endParaRPr>
          </a:p>
          <a:p>
            <a:pPr algn="just"/>
            <a:r>
              <a:rPr lang="el-GR" sz="3200" dirty="0">
                <a:solidFill>
                  <a:srgbClr val="FFFFFF"/>
                </a:solidFill>
                <a:effectLst/>
              </a:rPr>
              <a:t>Τα κοινά υλικά και άυλα </a:t>
            </a:r>
          </a:p>
          <a:p>
            <a:pPr algn="just"/>
            <a:r>
              <a:rPr lang="el-GR" sz="3200" dirty="0">
                <a:solidFill>
                  <a:srgbClr val="FFFFFF"/>
                </a:solidFill>
                <a:effectLst/>
              </a:rPr>
              <a:t>Ένα δίκτυο συνεργασίας και αλληλεξάρτησης</a:t>
            </a:r>
            <a:r>
              <a:rPr lang="en-US" sz="3200" dirty="0">
                <a:solidFill>
                  <a:srgbClr val="FFFFFF"/>
                </a:solidFill>
                <a:effectLst/>
              </a:rPr>
              <a:t> </a:t>
            </a:r>
            <a:endParaRPr lang="en-US" sz="3200" dirty="0">
              <a:solidFill>
                <a:srgbClr val="FFFFFF"/>
              </a:solidFill>
            </a:endParaRPr>
          </a:p>
        </p:txBody>
      </p:sp>
    </p:spTree>
    <p:extLst>
      <p:ext uri="{BB962C8B-B14F-4D97-AF65-F5344CB8AC3E}">
        <p14:creationId xmlns:p14="http://schemas.microsoft.com/office/powerpoint/2010/main" val="18535133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FFFFFF"/>
                </a:solidFill>
              </a:rPr>
              <a:t>Η μάθηση</a:t>
            </a:r>
            <a:endParaRPr lang="en-US" dirty="0">
              <a:solidFill>
                <a:srgbClr val="FFFFFF"/>
              </a:solidFill>
            </a:endParaRPr>
          </a:p>
        </p:txBody>
      </p:sp>
      <p:sp>
        <p:nvSpPr>
          <p:cNvPr id="3" name="Content Placeholder 2"/>
          <p:cNvSpPr>
            <a:spLocks noGrp="1"/>
          </p:cNvSpPr>
          <p:nvPr>
            <p:ph idx="1"/>
          </p:nvPr>
        </p:nvSpPr>
        <p:spPr/>
        <p:txBody>
          <a:bodyPr>
            <a:noAutofit/>
          </a:bodyPr>
          <a:lstStyle/>
          <a:p>
            <a:r>
              <a:rPr lang="el-GR" sz="2800" dirty="0">
                <a:solidFill>
                  <a:srgbClr val="FFFFFF"/>
                </a:solidFill>
                <a:effectLst/>
              </a:rPr>
              <a:t>Η μάθηση στηρίζεται στα ερωτήματα των παιδιών, τα οποία πηγάζουν ως επί το πλείστον από υπαρκτά βιώματά τους. </a:t>
            </a:r>
          </a:p>
          <a:p>
            <a:r>
              <a:rPr lang="el-GR" sz="2800" dirty="0">
                <a:solidFill>
                  <a:srgbClr val="FFFFFF"/>
                </a:solidFill>
                <a:effectLst/>
              </a:rPr>
              <a:t>Το παιχνίδι χρησιμοποιείται ως βασικό εργαλείο μάθησης.</a:t>
            </a:r>
            <a:r>
              <a:rPr lang="en-US" sz="2800" dirty="0">
                <a:solidFill>
                  <a:srgbClr val="FFFFFF"/>
                </a:solidFill>
                <a:effectLst/>
              </a:rPr>
              <a:t> </a:t>
            </a:r>
            <a:endParaRPr lang="en-US" sz="2800" dirty="0">
              <a:solidFill>
                <a:srgbClr val="FFFFFF"/>
              </a:solidFill>
            </a:endParaRPr>
          </a:p>
          <a:p>
            <a:r>
              <a:rPr lang="el-GR" sz="2800" dirty="0">
                <a:solidFill>
                  <a:srgbClr val="FFFFFF"/>
                </a:solidFill>
                <a:effectLst/>
              </a:rPr>
              <a:t>Η μάθηση δεν αφορά μόνο γνωστικά ζητήματα, αλλά και κοινωνικές δεξιότητες, την ανάπτυξη της κίνησης και όλων των αισθήσεων.</a:t>
            </a:r>
            <a:r>
              <a:rPr lang="en-US" sz="2800" dirty="0">
                <a:solidFill>
                  <a:srgbClr val="FFFFFF"/>
                </a:solidFill>
                <a:effectLst/>
              </a:rPr>
              <a:t> </a:t>
            </a:r>
            <a:endParaRPr lang="en-US" sz="2800" dirty="0">
              <a:solidFill>
                <a:srgbClr val="FFFFFF"/>
              </a:solidFill>
            </a:endParaRPr>
          </a:p>
        </p:txBody>
      </p:sp>
    </p:spTree>
    <p:extLst>
      <p:ext uri="{BB962C8B-B14F-4D97-AF65-F5344CB8AC3E}">
        <p14:creationId xmlns:p14="http://schemas.microsoft.com/office/powerpoint/2010/main" val="34177109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6F057-4889-FF4D-B182-B15BBDD1B57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42039F5-7915-7246-A2C4-62A8AE2DB5B0}"/>
              </a:ext>
            </a:extLst>
          </p:cNvPr>
          <p:cNvSpPr>
            <a:spLocks noGrp="1"/>
          </p:cNvSpPr>
          <p:nvPr>
            <p:ph idx="1"/>
          </p:nvPr>
        </p:nvSpPr>
        <p:spPr>
          <a:xfrm>
            <a:off x="356260" y="121022"/>
            <a:ext cx="8194716" cy="6529159"/>
          </a:xfrm>
        </p:spPr>
        <p:txBody>
          <a:bodyPr>
            <a:normAutofit fontScale="70000" lnSpcReduction="20000"/>
          </a:bodyPr>
          <a:lstStyle/>
          <a:p>
            <a:r>
              <a:rPr lang="el-GR" sz="3800" dirty="0"/>
              <a:t>Οι εκπαιδευτικοί/εκπαιδευτές διευκολύνουν και καθοδηγούν διακριτικά. Δεν παρεμβαίνουν αυταρχικά. </a:t>
            </a:r>
          </a:p>
          <a:p>
            <a:endParaRPr lang="el-GR" sz="3800" dirty="0"/>
          </a:p>
          <a:p>
            <a:r>
              <a:rPr lang="el-GR" sz="3800" dirty="0"/>
              <a:t>Ακούν προσεκτικά και ενεργητικά και είναι ανοιχτοί σε πιθανή αναθεώρηση της μαθησιακής πορείας. </a:t>
            </a:r>
          </a:p>
          <a:p>
            <a:endParaRPr lang="el-GR" sz="3800" dirty="0"/>
          </a:p>
          <a:p>
            <a:r>
              <a:rPr lang="el-GR" sz="3800" dirty="0"/>
              <a:t>Ενσωματώνουν τις ανάγκες και τις επιθυμίες των εκπαιδευόμενων σε συνάρτηση πάντα τις αρχές των κοινών</a:t>
            </a:r>
          </a:p>
          <a:p>
            <a:endParaRPr lang="el-GR" sz="3800" dirty="0"/>
          </a:p>
          <a:p>
            <a:r>
              <a:rPr lang="el-GR" sz="3800" dirty="0"/>
              <a:t>Η εκπαιδευτική σχέση αποσκοπεί στην αυτονομία των εκπαιδευόμενων και στην χειραφέτησή τους</a:t>
            </a:r>
          </a:p>
          <a:p>
            <a:endParaRPr lang="el-GR" sz="3800" dirty="0"/>
          </a:p>
          <a:p>
            <a:endParaRPr lang="en-US" dirty="0"/>
          </a:p>
        </p:txBody>
      </p:sp>
    </p:spTree>
    <p:extLst>
      <p:ext uri="{BB962C8B-B14F-4D97-AF65-F5344CB8AC3E}">
        <p14:creationId xmlns:p14="http://schemas.microsoft.com/office/powerpoint/2010/main" val="27848299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82546-44F3-1142-B29F-127A457AF2D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AADE9A-6777-4349-8DE1-3A9D6AF1650D}"/>
              </a:ext>
            </a:extLst>
          </p:cNvPr>
          <p:cNvSpPr>
            <a:spLocks noGrp="1"/>
          </p:cNvSpPr>
          <p:nvPr>
            <p:ph idx="1"/>
          </p:nvPr>
        </p:nvSpPr>
        <p:spPr>
          <a:xfrm>
            <a:off x="498764" y="237506"/>
            <a:ext cx="7957849" cy="5888657"/>
          </a:xfrm>
        </p:spPr>
        <p:txBody>
          <a:bodyPr>
            <a:noAutofit/>
          </a:bodyPr>
          <a:lstStyle/>
          <a:p>
            <a:r>
              <a:rPr lang="el-GR" sz="2800" dirty="0" err="1"/>
              <a:t>Συνδιαμόρφωση</a:t>
            </a:r>
            <a:r>
              <a:rPr lang="el-GR" sz="2800" dirty="0"/>
              <a:t> της εκπαιδευτικής διαδικασίας η οποία είναι υπό συνεχή διαπραγμάτευση και ανακατασκευή</a:t>
            </a:r>
          </a:p>
          <a:p>
            <a:endParaRPr lang="el-GR" sz="2800" dirty="0"/>
          </a:p>
          <a:p>
            <a:r>
              <a:rPr lang="el-GR" sz="2800" dirty="0"/>
              <a:t>Πειραματισμός: σημαντική είναι η διαδικασία και όχι ένα τελικό προϊόν (πχ η επιβεβαίωση της γνώσης που ήδη υπάρχει)</a:t>
            </a:r>
          </a:p>
          <a:p>
            <a:endParaRPr lang="el-GR" sz="2800" dirty="0"/>
          </a:p>
          <a:p>
            <a:r>
              <a:rPr lang="el-GR" sz="2800" dirty="0"/>
              <a:t>Αφετηρία της μαθησιακής δραστηριότητας είναι οι ανάγκες και οι επιθυμίες των εκπαιδευόμενων</a:t>
            </a:r>
            <a:endParaRPr lang="en-US" sz="2800" dirty="0"/>
          </a:p>
        </p:txBody>
      </p:sp>
    </p:spTree>
    <p:extLst>
      <p:ext uri="{BB962C8B-B14F-4D97-AF65-F5344CB8AC3E}">
        <p14:creationId xmlns:p14="http://schemas.microsoft.com/office/powerpoint/2010/main" val="15687895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FFFFFF"/>
                </a:solidFill>
                <a:effectLst/>
              </a:rPr>
              <a:t>Παιδαγωγικός μύθος</a:t>
            </a:r>
            <a:endParaRPr lang="en-US" dirty="0">
              <a:solidFill>
                <a:srgbClr val="FFFFFF"/>
              </a:solidFill>
            </a:endParaRPr>
          </a:p>
        </p:txBody>
      </p:sp>
      <p:sp>
        <p:nvSpPr>
          <p:cNvPr id="3" name="Content Placeholder 2"/>
          <p:cNvSpPr>
            <a:spLocks noGrp="1"/>
          </p:cNvSpPr>
          <p:nvPr>
            <p:ph idx="1"/>
          </p:nvPr>
        </p:nvSpPr>
        <p:spPr/>
        <p:txBody>
          <a:bodyPr>
            <a:noAutofit/>
          </a:bodyPr>
          <a:lstStyle/>
          <a:p>
            <a:pPr algn="just"/>
            <a:r>
              <a:rPr lang="el-GR" sz="4000" dirty="0">
                <a:solidFill>
                  <a:srgbClr val="FFFFFF"/>
                </a:solidFill>
                <a:effectLst/>
              </a:rPr>
              <a:t>Η καθημερινή πρακτική στα Μπισκούνια αμφισβητεί το μύθο σύμφωνα με τον οποίο ο κόσμος είναι χωρισμένος σε αυτούς που γνωρίζουν και τους αδαείς, τους ικανούς και τους ανίκανους</a:t>
            </a:r>
            <a:r>
              <a:rPr lang="en-US" sz="4000" dirty="0">
                <a:solidFill>
                  <a:srgbClr val="FFFFFF"/>
                </a:solidFill>
                <a:effectLst/>
              </a:rPr>
              <a:t> </a:t>
            </a:r>
            <a:endParaRPr lang="el-GR" sz="4000" dirty="0">
              <a:solidFill>
                <a:srgbClr val="FFFFFF"/>
              </a:solidFill>
              <a:effectLst/>
            </a:endParaRPr>
          </a:p>
        </p:txBody>
      </p:sp>
    </p:spTree>
    <p:extLst>
      <p:ext uri="{BB962C8B-B14F-4D97-AF65-F5344CB8AC3E}">
        <p14:creationId xmlns:p14="http://schemas.microsoft.com/office/powerpoint/2010/main" val="20016666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FFFFFF"/>
                </a:solidFill>
                <a:effectLst/>
              </a:rPr>
              <a:t>Στόχος</a:t>
            </a:r>
            <a:endParaRPr lang="en-US" dirty="0">
              <a:solidFill>
                <a:srgbClr val="FFFFFF"/>
              </a:solidFill>
            </a:endParaRPr>
          </a:p>
        </p:txBody>
      </p:sp>
      <p:sp>
        <p:nvSpPr>
          <p:cNvPr id="3" name="Content Placeholder 2"/>
          <p:cNvSpPr>
            <a:spLocks noGrp="1"/>
          </p:cNvSpPr>
          <p:nvPr>
            <p:ph idx="1"/>
          </p:nvPr>
        </p:nvSpPr>
        <p:spPr/>
        <p:txBody>
          <a:bodyPr>
            <a:normAutofit/>
          </a:bodyPr>
          <a:lstStyle/>
          <a:p>
            <a:pPr algn="just"/>
            <a:r>
              <a:rPr lang="el-GR" sz="2800" dirty="0">
                <a:solidFill>
                  <a:srgbClr val="FFFFFF"/>
                </a:solidFill>
                <a:effectLst/>
              </a:rPr>
              <a:t>Το παιδί παροτρύνεται να δει, να σκεφτεί και να πράξει, προκειμένου να συνειδητοποιήσει ότι δεν εξαρτάται από άλλους που ισχυρίζονται ότι μπορούν να δουν, να σκεφτούν και να πράξουν γι’ αυτό. </a:t>
            </a:r>
          </a:p>
          <a:p>
            <a:pPr algn="just"/>
            <a:r>
              <a:rPr lang="el-GR" sz="2800" dirty="0">
                <a:solidFill>
                  <a:srgbClr val="FFFFFF"/>
                </a:solidFill>
                <a:effectLst/>
              </a:rPr>
              <a:t>Η πορεία προς τη μάθηση είναι και μια πορεία προς τη χειραφέτηση, όπου η διάνοια μαθαίνει να υπακούει μόνον στον εαυτό της. </a:t>
            </a:r>
            <a:endParaRPr lang="en-US" sz="2800" dirty="0">
              <a:solidFill>
                <a:srgbClr val="FFFFFF"/>
              </a:solidFill>
            </a:endParaRPr>
          </a:p>
        </p:txBody>
      </p:sp>
    </p:spTree>
    <p:extLst>
      <p:ext uri="{BB962C8B-B14F-4D97-AF65-F5344CB8AC3E}">
        <p14:creationId xmlns:p14="http://schemas.microsoft.com/office/powerpoint/2010/main" val="31530493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FFFFFF"/>
                </a:solidFill>
              </a:rPr>
              <a:t>Αμφισβήτηση έλλειψης</a:t>
            </a:r>
            <a:endParaRPr lang="en-US" dirty="0">
              <a:solidFill>
                <a:srgbClr val="FFFFFF"/>
              </a:solidFill>
            </a:endParaRPr>
          </a:p>
        </p:txBody>
      </p:sp>
      <p:sp>
        <p:nvSpPr>
          <p:cNvPr id="3" name="Content Placeholder 2"/>
          <p:cNvSpPr>
            <a:spLocks noGrp="1"/>
          </p:cNvSpPr>
          <p:nvPr>
            <p:ph idx="1"/>
          </p:nvPr>
        </p:nvSpPr>
        <p:spPr/>
        <p:txBody>
          <a:bodyPr>
            <a:noAutofit/>
          </a:bodyPr>
          <a:lstStyle/>
          <a:p>
            <a:pPr algn="just"/>
            <a:r>
              <a:rPr lang="el-GR" sz="3600" dirty="0">
                <a:solidFill>
                  <a:srgbClr val="FFFFFF"/>
                </a:solidFill>
                <a:effectLst/>
              </a:rPr>
              <a:t>Η προσέγγιση αυτή αμφισβητεί έμπρακτα την κατασκευή του παιδιού ως παθητικού, αδύναμου και ελλειπτικού όντος που όχι μόνον του λείπει αυτό που πρέπει να μάθει (γνώσεις και δεξιότητες), αλλά και, κυρίως, η ικανότητα μάθησης </a:t>
            </a:r>
            <a:endParaRPr lang="en-US" sz="3600" dirty="0">
              <a:solidFill>
                <a:srgbClr val="FFFFFF"/>
              </a:solidFill>
            </a:endParaRPr>
          </a:p>
        </p:txBody>
      </p:sp>
    </p:spTree>
    <p:extLst>
      <p:ext uri="{BB962C8B-B14F-4D97-AF65-F5344CB8AC3E}">
        <p14:creationId xmlns:p14="http://schemas.microsoft.com/office/powerpoint/2010/main" val="7633661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FFFFFF"/>
                </a:solidFill>
              </a:rPr>
              <a:t>Συμπέρασμα</a:t>
            </a:r>
            <a:endParaRPr lang="en-US" dirty="0">
              <a:solidFill>
                <a:srgbClr val="FFFFFF"/>
              </a:solidFill>
            </a:endParaRPr>
          </a:p>
        </p:txBody>
      </p:sp>
      <p:sp>
        <p:nvSpPr>
          <p:cNvPr id="3" name="Content Placeholder 2"/>
          <p:cNvSpPr>
            <a:spLocks noGrp="1"/>
          </p:cNvSpPr>
          <p:nvPr>
            <p:ph idx="1"/>
          </p:nvPr>
        </p:nvSpPr>
        <p:spPr/>
        <p:txBody>
          <a:bodyPr>
            <a:noAutofit/>
          </a:bodyPr>
          <a:lstStyle/>
          <a:p>
            <a:pPr algn="just"/>
            <a:r>
              <a:rPr lang="el-GR" sz="3200" dirty="0">
                <a:solidFill>
                  <a:srgbClr val="FFFFFF"/>
                </a:solidFill>
                <a:effectLst/>
              </a:rPr>
              <a:t>Στόχος του σχολείου των κοινών δεν είναι μόνο μια καλύτερη παιδαγωγική, αλλά και η ελευθερία και η χειραφέτηση. </a:t>
            </a:r>
          </a:p>
          <a:p>
            <a:pPr algn="just"/>
            <a:r>
              <a:rPr lang="el-GR" sz="3200" dirty="0">
                <a:solidFill>
                  <a:srgbClr val="FFFFFF"/>
                </a:solidFill>
                <a:effectLst/>
              </a:rPr>
              <a:t>Η ισότητα γίνεται αντιληπτή ως ένα αξίωμα που θα πρέπει να επαληθευτεί πρακτικά. </a:t>
            </a:r>
          </a:p>
          <a:p>
            <a:pPr algn="just"/>
            <a:r>
              <a:rPr lang="el-GR" sz="3200" dirty="0">
                <a:solidFill>
                  <a:srgbClr val="FFFFFF"/>
                </a:solidFill>
                <a:effectLst/>
              </a:rPr>
              <a:t>Συνεπώς, ο στόχος της εκπαίδευσης των κοινών είναι τόσο παιδαγωγικός όσο και  πολιτικός. </a:t>
            </a:r>
          </a:p>
        </p:txBody>
      </p:sp>
    </p:spTree>
    <p:extLst>
      <p:ext uri="{BB962C8B-B14F-4D97-AF65-F5344CB8AC3E}">
        <p14:creationId xmlns:p14="http://schemas.microsoft.com/office/powerpoint/2010/main" val="33774330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Συμπεράσματα</a:t>
            </a:r>
            <a:br>
              <a:rPr lang="en-US" dirty="0"/>
            </a:br>
            <a:endParaRPr lang="en-US" dirty="0"/>
          </a:p>
        </p:txBody>
      </p:sp>
      <p:sp>
        <p:nvSpPr>
          <p:cNvPr id="3" name="Content Placeholder 2"/>
          <p:cNvSpPr>
            <a:spLocks noGrp="1"/>
          </p:cNvSpPr>
          <p:nvPr>
            <p:ph idx="1"/>
          </p:nvPr>
        </p:nvSpPr>
        <p:spPr>
          <a:xfrm>
            <a:off x="914400" y="1789357"/>
            <a:ext cx="7315200" cy="4520003"/>
          </a:xfrm>
        </p:spPr>
        <p:txBody>
          <a:bodyPr>
            <a:noAutofit/>
          </a:bodyPr>
          <a:lstStyle/>
          <a:p>
            <a:pPr algn="just"/>
            <a:r>
              <a:rPr lang="el-GR" dirty="0"/>
              <a:t>Τα μέλη (παιδιά και ενήλικες) αυτών των κοινωνικών χώρων συνεισφέρουν στην </a:t>
            </a:r>
            <a:r>
              <a:rPr lang="el-GR" b="1" dirty="0"/>
              <a:t>κοινωνική καινοτομία</a:t>
            </a:r>
            <a:r>
              <a:rPr lang="el-GR" dirty="0"/>
              <a:t>, </a:t>
            </a:r>
            <a:r>
              <a:rPr lang="el-GR" b="1" dirty="0"/>
              <a:t>ανοιχτότητα, κοινωνική δικαιοσύνη και ευημερία της κοινότητας. </a:t>
            </a:r>
          </a:p>
          <a:p>
            <a:pPr marL="0" indent="0" algn="just">
              <a:buNone/>
            </a:pPr>
            <a:endParaRPr lang="el-GR" dirty="0"/>
          </a:p>
          <a:p>
            <a:pPr algn="just"/>
            <a:r>
              <a:rPr lang="el-GR" dirty="0"/>
              <a:t>Αυτές οι πρακτικές των κοινών δημιουργούνται ως απάντηση στη σύγχρονη κρίση της φιλελεύθερης δημοκρατίας και της οικονομίας, τις αυξανόμενες ανισότητες, το συγκεντρωτισμό και τη γραφειοκρατία, την έλλεψη συμμετοχής και δημιουργίας, την καταστροφή του περιβάλλοντος.</a:t>
            </a:r>
            <a:endParaRPr lang="en-US" dirty="0"/>
          </a:p>
          <a:p>
            <a:pPr algn="just"/>
            <a:endParaRPr lang="en-US" dirty="0"/>
          </a:p>
        </p:txBody>
      </p:sp>
    </p:spTree>
    <p:extLst>
      <p:ext uri="{BB962C8B-B14F-4D97-AF65-F5344CB8AC3E}">
        <p14:creationId xmlns:p14="http://schemas.microsoft.com/office/powerpoint/2010/main" val="21830194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Συμπεράσματα</a:t>
            </a:r>
            <a:endParaRPr lang="en-US" dirty="0"/>
          </a:p>
        </p:txBody>
      </p:sp>
      <p:sp>
        <p:nvSpPr>
          <p:cNvPr id="3" name="Content Placeholder 2"/>
          <p:cNvSpPr>
            <a:spLocks noGrp="1"/>
          </p:cNvSpPr>
          <p:nvPr>
            <p:ph idx="1"/>
          </p:nvPr>
        </p:nvSpPr>
        <p:spPr>
          <a:xfrm>
            <a:off x="914400" y="1774927"/>
            <a:ext cx="7315200" cy="4534433"/>
          </a:xfrm>
        </p:spPr>
        <p:txBody>
          <a:bodyPr>
            <a:normAutofit/>
          </a:bodyPr>
          <a:lstStyle/>
          <a:p>
            <a:pPr algn="just"/>
            <a:r>
              <a:rPr lang="el-GR" dirty="0"/>
              <a:t>Τα «σχολεία» αυτά προωθούν νέες μορφές υποκειμενικότητας και πολιτειότητας διαμέσου του πειραματισμού με νέους τρόπους σκέψης και δράσης. </a:t>
            </a:r>
          </a:p>
          <a:p>
            <a:pPr marL="45720" indent="0" algn="just">
              <a:buNone/>
            </a:pPr>
            <a:endParaRPr lang="el-GR" dirty="0"/>
          </a:p>
          <a:p>
            <a:pPr algn="just"/>
            <a:r>
              <a:rPr lang="el-GR" dirty="0"/>
              <a:t>Παράγουν μικρο-πολιτικές δράσεις που ενδεχομένως έχουν μια επίδραση πάνω σε παγιωμένες κοινωνικές πρακτικές, συνήθειες και σχέσεις, και συναρθρώνονται με άλλες παρόμοιες εναλλακτικές πρακτικές προετοιμάζοντας το έδαφος για μεγαλύτερης κλίμακας ανταγωνισμούς και συστημικές μακρο αλλαγές.</a:t>
            </a:r>
            <a:endParaRPr lang="en-US" dirty="0"/>
          </a:p>
          <a:p>
            <a:endParaRPr lang="en-US" dirty="0"/>
          </a:p>
        </p:txBody>
      </p:sp>
    </p:spTree>
    <p:extLst>
      <p:ext uri="{BB962C8B-B14F-4D97-AF65-F5344CB8AC3E}">
        <p14:creationId xmlns:p14="http://schemas.microsoft.com/office/powerpoint/2010/main" val="7633595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 </a:t>
            </a:r>
            <a:r>
              <a:rPr lang="el-GR" dirty="0"/>
              <a:t>αρχές Όστρομ</a:t>
            </a:r>
            <a:endParaRPr lang="en-US" dirty="0"/>
          </a:p>
        </p:txBody>
      </p:sp>
      <p:sp>
        <p:nvSpPr>
          <p:cNvPr id="3" name="Content Placeholder 2"/>
          <p:cNvSpPr>
            <a:spLocks noGrp="1"/>
          </p:cNvSpPr>
          <p:nvPr>
            <p:ph idx="1"/>
          </p:nvPr>
        </p:nvSpPr>
        <p:spPr>
          <a:xfrm>
            <a:off x="456406" y="1550894"/>
            <a:ext cx="8229600" cy="4825706"/>
          </a:xfrm>
        </p:spPr>
        <p:txBody>
          <a:bodyPr>
            <a:normAutofit/>
          </a:bodyPr>
          <a:lstStyle/>
          <a:p>
            <a:pPr algn="just"/>
            <a:r>
              <a:rPr lang="en-US" dirty="0"/>
              <a:t>1. </a:t>
            </a:r>
            <a:r>
              <a:rPr lang="el-GR" dirty="0"/>
              <a:t>Τα κοινά πρέπει να έχουν ξεκάθαρα όρια, οπότε οι κοινωνοί να γνωρίζουν ποιος μπορεί να χρησιμοποιεί έναν πόρο</a:t>
            </a:r>
          </a:p>
          <a:p>
            <a:pPr marL="0" indent="0" algn="just">
              <a:buNone/>
            </a:pPr>
            <a:endParaRPr lang="el-GR" dirty="0"/>
          </a:p>
          <a:p>
            <a:pPr algn="just"/>
            <a:r>
              <a:rPr lang="el-GR" dirty="0"/>
              <a:t>2. Να συμφωνούν οι κανόνες της συλλογικής διαχείρισης με τις τοπικές ανάγκες και συνθήκες</a:t>
            </a:r>
          </a:p>
          <a:p>
            <a:pPr algn="just"/>
            <a:endParaRPr lang="el-GR" dirty="0"/>
          </a:p>
          <a:p>
            <a:pPr algn="just"/>
            <a:r>
              <a:rPr lang="el-GR" dirty="0"/>
              <a:t>3. Όσοι επηρεάζονται από τους κανόνες να μπορούν να συμμετέχουν στη διαμόρφωσή τους</a:t>
            </a:r>
            <a:endParaRPr lang="en-US" dirty="0"/>
          </a:p>
        </p:txBody>
      </p:sp>
    </p:spTree>
    <p:extLst>
      <p:ext uri="{BB962C8B-B14F-4D97-AF65-F5344CB8AC3E}">
        <p14:creationId xmlns:p14="http://schemas.microsoft.com/office/powerpoint/2010/main" val="2669497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FFFFFF"/>
                </a:solidFill>
              </a:rPr>
              <a:t>Μια άλλη λογική</a:t>
            </a:r>
            <a:endParaRPr lang="en-US" dirty="0">
              <a:solidFill>
                <a:srgbClr val="FFFFFF"/>
              </a:solidFill>
            </a:endParaRPr>
          </a:p>
        </p:txBody>
      </p:sp>
      <p:sp>
        <p:nvSpPr>
          <p:cNvPr id="3" name="Content Placeholder 2"/>
          <p:cNvSpPr>
            <a:spLocks noGrp="1"/>
          </p:cNvSpPr>
          <p:nvPr>
            <p:ph idx="1"/>
          </p:nvPr>
        </p:nvSpPr>
        <p:spPr>
          <a:xfrm>
            <a:off x="685800" y="2222265"/>
            <a:ext cx="7770813" cy="3903897"/>
          </a:xfrm>
        </p:spPr>
        <p:txBody>
          <a:bodyPr>
            <a:noAutofit/>
          </a:bodyPr>
          <a:lstStyle/>
          <a:p>
            <a:pPr algn="just"/>
            <a:r>
              <a:rPr lang="el-GR" sz="3600" dirty="0">
                <a:solidFill>
                  <a:srgbClr val="FFFFFF"/>
                </a:solidFill>
                <a:effectLst/>
              </a:rPr>
              <a:t>Η πολιτική και οικονομική λογική των κοινών οδηγείται πέρα από τη λογική της αγοράς και του κράτους, η οποία έρχεται σε αντίθεση με τη συλλογική αυτοδιαχείριση των πόρων από τις επιμέρους κοινότητες. </a:t>
            </a:r>
            <a:endParaRPr lang="en-US" sz="3600" dirty="0">
              <a:solidFill>
                <a:srgbClr val="FFFFFF"/>
              </a:solidFill>
            </a:endParaRPr>
          </a:p>
        </p:txBody>
      </p:sp>
    </p:spTree>
    <p:extLst>
      <p:ext uri="{BB962C8B-B14F-4D97-AF65-F5344CB8AC3E}">
        <p14:creationId xmlns:p14="http://schemas.microsoft.com/office/powerpoint/2010/main" val="40437944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74638"/>
            <a:ext cx="8229600" cy="5851526"/>
          </a:xfrm>
        </p:spPr>
        <p:txBody>
          <a:bodyPr>
            <a:noAutofit/>
          </a:bodyPr>
          <a:lstStyle/>
          <a:p>
            <a:pPr marL="0" indent="0" algn="just">
              <a:buNone/>
            </a:pPr>
            <a:r>
              <a:rPr lang="el-GR" sz="3600" dirty="0"/>
              <a:t>4. Το δικαίωμα της αυτοθέσμισης των μελών της κοινότητας πρέπει να γίνεται σεβαστό από εξωτερικές δομές εξουσίας</a:t>
            </a:r>
          </a:p>
          <a:p>
            <a:pPr marL="0" indent="0" algn="just">
              <a:buNone/>
            </a:pPr>
            <a:endParaRPr lang="el-GR" sz="3600" dirty="0"/>
          </a:p>
          <a:p>
            <a:pPr marL="0" indent="0" algn="just">
              <a:buNone/>
            </a:pPr>
            <a:r>
              <a:rPr lang="el-GR" sz="3600" dirty="0"/>
              <a:t>5. Ο κοινωνικός έλεγχος πραγματοποιείται μέσα στα σύνορα της κοινότητας. Τα μέλη της είναι υπεύθυνα για την εφαρμογή του</a:t>
            </a:r>
          </a:p>
          <a:p>
            <a:pPr marL="0" indent="0" algn="just">
              <a:buNone/>
            </a:pPr>
            <a:endParaRPr lang="el-GR" sz="3600" dirty="0"/>
          </a:p>
          <a:p>
            <a:pPr marL="0" indent="0" algn="just">
              <a:buNone/>
            </a:pPr>
            <a:r>
              <a:rPr lang="el-GR" sz="3600" dirty="0"/>
              <a:t>6. Χρήση διαβαθμισμένων ποινών για όσους καταπατούν τους κανόνες</a:t>
            </a:r>
            <a:endParaRPr lang="en-US" sz="3600" dirty="0"/>
          </a:p>
        </p:txBody>
      </p:sp>
    </p:spTree>
    <p:extLst>
      <p:ext uri="{BB962C8B-B14F-4D97-AF65-F5344CB8AC3E}">
        <p14:creationId xmlns:p14="http://schemas.microsoft.com/office/powerpoint/2010/main" val="41115586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40366"/>
            <a:ext cx="8229600" cy="5085798"/>
          </a:xfrm>
        </p:spPr>
        <p:txBody>
          <a:bodyPr>
            <a:noAutofit/>
          </a:bodyPr>
          <a:lstStyle/>
          <a:p>
            <a:pPr marL="0" indent="0" algn="just">
              <a:buNone/>
            </a:pPr>
            <a:r>
              <a:rPr lang="el-GR" sz="2800" dirty="0"/>
              <a:t>7. Θεσμούς εύκολα προσβάσιμους και χαμηλού κόστους για την επίλυση διχογνωμιών – συγκρούσεων – προβλημάτων</a:t>
            </a:r>
          </a:p>
          <a:p>
            <a:pPr marL="0" indent="0" algn="just">
              <a:buNone/>
            </a:pPr>
            <a:endParaRPr lang="el-GR" sz="2800" dirty="0"/>
          </a:p>
          <a:p>
            <a:pPr marL="0" indent="0" algn="just">
              <a:buNone/>
            </a:pPr>
            <a:r>
              <a:rPr lang="el-GR" sz="2800" dirty="0"/>
              <a:t>8. Η υπευθυνότητα για την αυτοδιαχείριση χτίζεται από τα κάτω προς τα πάνω. Ένα μεγάλο αυτοδιαχειζόμενο οικοδόμημα έχει πολλαπλά επίπεδα, με μικρές αυτοδιαχειριζόμενες μονάδες στη βάση του και κλιμακωτά δημιουργείται το αλληλοσυνδεόμενο σύστημα.</a:t>
            </a:r>
            <a:endParaRPr lang="en-US" sz="2800" dirty="0"/>
          </a:p>
        </p:txBody>
      </p:sp>
    </p:spTree>
    <p:extLst>
      <p:ext uri="{BB962C8B-B14F-4D97-AF65-F5344CB8AC3E}">
        <p14:creationId xmlns:p14="http://schemas.microsoft.com/office/powerpoint/2010/main" val="35292217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E7836-5D3C-B943-A45D-5C5B2641C032}"/>
              </a:ext>
            </a:extLst>
          </p:cNvPr>
          <p:cNvSpPr>
            <a:spLocks noGrp="1"/>
          </p:cNvSpPr>
          <p:nvPr>
            <p:ph type="title"/>
          </p:nvPr>
        </p:nvSpPr>
        <p:spPr/>
        <p:txBody>
          <a:bodyPr/>
          <a:lstStyle/>
          <a:p>
            <a:r>
              <a:rPr lang="el-GR" dirty="0"/>
              <a:t>1</a:t>
            </a:r>
            <a:r>
              <a:rPr lang="el-GR" baseline="30000" dirty="0"/>
              <a:t>η </a:t>
            </a:r>
            <a:r>
              <a:rPr lang="el-GR" dirty="0"/>
              <a:t>Περίπτωση</a:t>
            </a:r>
            <a:endParaRPr lang="en-US" dirty="0"/>
          </a:p>
        </p:txBody>
      </p:sp>
      <p:sp>
        <p:nvSpPr>
          <p:cNvPr id="3" name="Content Placeholder 2">
            <a:extLst>
              <a:ext uri="{FF2B5EF4-FFF2-40B4-BE49-F238E27FC236}">
                <a16:creationId xmlns:a16="http://schemas.microsoft.com/office/drawing/2014/main" id="{2EA3ED11-5E18-3942-812F-0FA7FF470648}"/>
              </a:ext>
            </a:extLst>
          </p:cNvPr>
          <p:cNvSpPr>
            <a:spLocks noGrp="1"/>
          </p:cNvSpPr>
          <p:nvPr>
            <p:ph idx="1"/>
          </p:nvPr>
        </p:nvSpPr>
        <p:spPr>
          <a:xfrm>
            <a:off x="685800" y="1353788"/>
            <a:ext cx="7770813" cy="4772376"/>
          </a:xfrm>
        </p:spPr>
        <p:txBody>
          <a:bodyPr>
            <a:normAutofit fontScale="25000" lnSpcReduction="20000"/>
          </a:bodyPr>
          <a:lstStyle/>
          <a:p>
            <a:pPr algn="just">
              <a:lnSpc>
                <a:spcPct val="170000"/>
              </a:lnSpc>
            </a:pPr>
            <a:r>
              <a:rPr lang="el-GR" sz="7400" dirty="0"/>
              <a:t>Σε μία υποβαθμισμένη ημιαστική περιοχή τ</a:t>
            </a:r>
            <a:r>
              <a:rPr lang="en-US" sz="7400" dirty="0"/>
              <a:t>o</a:t>
            </a:r>
            <a:r>
              <a:rPr lang="el-GR" sz="7400" dirty="0"/>
              <a:t>υ Νομού Θεσσαλονίκης, τα μέλη μιας σχολικής κοινότητας έχουν παρατηρήσει ότι ένα σημαντικό ποσοστό εφήβων του σχολείου δεν ψωνίζουν από το κυλικείο και ούτε φέρνουν μαζί τους κολατσιό. Οι </a:t>
            </a:r>
            <a:r>
              <a:rPr lang="el-GR" sz="7400" dirty="0" err="1"/>
              <a:t>έφηβες</a:t>
            </a:r>
            <a:r>
              <a:rPr lang="el-GR" sz="7400" dirty="0"/>
              <a:t>/-οι, αδυνατώντας να καλύψουν την βασική τους ανάγκη της τροφής έχουν χαμηλές επιδόσεις στα σχολικά μαθήματα. </a:t>
            </a:r>
          </a:p>
          <a:p>
            <a:pPr marL="0" indent="0" algn="just">
              <a:lnSpc>
                <a:spcPct val="170000"/>
              </a:lnSpc>
              <a:buNone/>
            </a:pPr>
            <a:endParaRPr lang="en-US" sz="7400" dirty="0"/>
          </a:p>
          <a:p>
            <a:pPr algn="just">
              <a:lnSpc>
                <a:spcPct val="170000"/>
              </a:lnSpc>
            </a:pPr>
            <a:r>
              <a:rPr lang="el-GR" sz="7400" dirty="0"/>
              <a:t>Η σχολική κοινότητα είστε εσείς και καλείστε να πάρετε αποφάσεις για να λύσετε το πρόβλημα. Μπορείτε να χρησιμοποιήσετε τους κανόνες της </a:t>
            </a:r>
            <a:r>
              <a:rPr lang="el-GR" sz="7400" dirty="0" err="1"/>
              <a:t>Όστρομ</a:t>
            </a:r>
            <a:r>
              <a:rPr lang="el-GR" sz="7400" dirty="0"/>
              <a:t>.</a:t>
            </a:r>
            <a:endParaRPr lang="en-US" sz="7400" dirty="0"/>
          </a:p>
          <a:p>
            <a:endParaRPr lang="en-US" dirty="0"/>
          </a:p>
        </p:txBody>
      </p:sp>
    </p:spTree>
    <p:extLst>
      <p:ext uri="{BB962C8B-B14F-4D97-AF65-F5344CB8AC3E}">
        <p14:creationId xmlns:p14="http://schemas.microsoft.com/office/powerpoint/2010/main" val="23435705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087D7-C91B-954C-B2E7-E5C1D137D178}"/>
              </a:ext>
            </a:extLst>
          </p:cNvPr>
          <p:cNvSpPr>
            <a:spLocks noGrp="1"/>
          </p:cNvSpPr>
          <p:nvPr>
            <p:ph type="title"/>
          </p:nvPr>
        </p:nvSpPr>
        <p:spPr/>
        <p:txBody>
          <a:bodyPr/>
          <a:lstStyle/>
          <a:p>
            <a:r>
              <a:rPr lang="el-GR" dirty="0"/>
              <a:t>2</a:t>
            </a:r>
            <a:r>
              <a:rPr lang="el-GR" baseline="30000" dirty="0"/>
              <a:t>η</a:t>
            </a:r>
            <a:r>
              <a:rPr lang="el-GR" dirty="0"/>
              <a:t> Περίπτωση</a:t>
            </a:r>
            <a:endParaRPr lang="en-US" dirty="0"/>
          </a:p>
        </p:txBody>
      </p:sp>
      <p:sp>
        <p:nvSpPr>
          <p:cNvPr id="3" name="Content Placeholder 2">
            <a:extLst>
              <a:ext uri="{FF2B5EF4-FFF2-40B4-BE49-F238E27FC236}">
                <a16:creationId xmlns:a16="http://schemas.microsoft.com/office/drawing/2014/main" id="{9463B425-300E-8A41-9717-E2E8E8690066}"/>
              </a:ext>
            </a:extLst>
          </p:cNvPr>
          <p:cNvSpPr>
            <a:spLocks noGrp="1"/>
          </p:cNvSpPr>
          <p:nvPr>
            <p:ph idx="1"/>
          </p:nvPr>
        </p:nvSpPr>
        <p:spPr/>
        <p:txBody>
          <a:bodyPr>
            <a:normAutofit fontScale="92500" lnSpcReduction="10000"/>
          </a:bodyPr>
          <a:lstStyle/>
          <a:p>
            <a:pPr algn="just"/>
            <a:r>
              <a:rPr lang="el-GR" dirty="0"/>
              <a:t>Σε ένα σχολείο στη Σάμο, τοποθετήθηκαν παιδιά πρόσφυγες (6-8 ετών). Τα παιδιά προσπαθούν να ενταχθούν στη σχολική κοινότητα, παρόλα αυτά  αντιμετωπίζουν προβλήματα λόγω της γλώσσας, αλλά και αντιδράσεων από μερίδα ντόπιων γονέων. Θέλουν να μάθουν ελληνικά αλλά δεν υπάρχει κάποια δομή να τους βοηθήσει. Υπάρχουν 6 δάσκαλοι/</a:t>
            </a:r>
            <a:r>
              <a:rPr lang="el-GR" dirty="0" err="1"/>
              <a:t>άλες</a:t>
            </a:r>
            <a:r>
              <a:rPr lang="el-GR" dirty="0"/>
              <a:t> για  όλο το σχολείο. Η σχολική κοινότητα έχει επιληφθεί του θέματος και θέλει να τους βοηθήσει ώστε όλοι/-</a:t>
            </a:r>
            <a:r>
              <a:rPr lang="el-GR" dirty="0" err="1"/>
              <a:t>ες</a:t>
            </a:r>
            <a:r>
              <a:rPr lang="el-GR" dirty="0"/>
              <a:t> να αποκτήσουν πρόσβαση στη μάθηση της ελληνικής γλώσσας.</a:t>
            </a:r>
          </a:p>
          <a:p>
            <a:pPr marL="0" indent="0" algn="just">
              <a:buNone/>
            </a:pPr>
            <a:endParaRPr lang="en-US" dirty="0"/>
          </a:p>
          <a:p>
            <a:pPr algn="just"/>
            <a:r>
              <a:rPr lang="el-GR" dirty="0"/>
              <a:t>Η κοινότητα είστε εσείς και καλείστε να πάρετε αποφάσεις για να λύσετε το ζήτημα. Μπορείτε να χρησιμοποιήσετε τους κανόνες της </a:t>
            </a:r>
            <a:r>
              <a:rPr lang="el-GR" dirty="0" err="1"/>
              <a:t>Όστρομ</a:t>
            </a:r>
            <a:r>
              <a:rPr lang="el-GR" dirty="0"/>
              <a:t>.</a:t>
            </a:r>
            <a:endParaRPr lang="en-US" dirty="0"/>
          </a:p>
          <a:p>
            <a:endParaRPr lang="en-US" dirty="0"/>
          </a:p>
        </p:txBody>
      </p:sp>
    </p:spTree>
    <p:extLst>
      <p:ext uri="{BB962C8B-B14F-4D97-AF65-F5344CB8AC3E}">
        <p14:creationId xmlns:p14="http://schemas.microsoft.com/office/powerpoint/2010/main" val="33668127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11E5E-ACB3-F14B-A64C-CB92B643798D}"/>
              </a:ext>
            </a:extLst>
          </p:cNvPr>
          <p:cNvSpPr>
            <a:spLocks noGrp="1"/>
          </p:cNvSpPr>
          <p:nvPr>
            <p:ph type="title"/>
          </p:nvPr>
        </p:nvSpPr>
        <p:spPr/>
        <p:txBody>
          <a:bodyPr/>
          <a:lstStyle/>
          <a:p>
            <a:r>
              <a:rPr lang="el-GR" dirty="0"/>
              <a:t>3</a:t>
            </a:r>
            <a:r>
              <a:rPr lang="el-GR" baseline="30000" dirty="0"/>
              <a:t>η</a:t>
            </a:r>
            <a:r>
              <a:rPr lang="el-GR" dirty="0"/>
              <a:t> Περίπτωση</a:t>
            </a:r>
            <a:endParaRPr lang="en-US" dirty="0"/>
          </a:p>
        </p:txBody>
      </p:sp>
      <p:sp>
        <p:nvSpPr>
          <p:cNvPr id="3" name="Content Placeholder 2">
            <a:extLst>
              <a:ext uri="{FF2B5EF4-FFF2-40B4-BE49-F238E27FC236}">
                <a16:creationId xmlns:a16="http://schemas.microsoft.com/office/drawing/2014/main" id="{041794D8-1EBE-E748-A3F1-F2DC13D83247}"/>
              </a:ext>
            </a:extLst>
          </p:cNvPr>
          <p:cNvSpPr>
            <a:spLocks noGrp="1"/>
          </p:cNvSpPr>
          <p:nvPr>
            <p:ph idx="1"/>
          </p:nvPr>
        </p:nvSpPr>
        <p:spPr/>
        <p:txBody>
          <a:bodyPr>
            <a:normAutofit/>
          </a:bodyPr>
          <a:lstStyle/>
          <a:p>
            <a:pPr algn="just"/>
            <a:r>
              <a:rPr lang="el-GR" dirty="0"/>
              <a:t>Είστε κάτοικοι ενός χωριού και πρέπει να μοιραστείτε το νερό είτε για πόση είτε για πότισμα. Όλοι/</a:t>
            </a:r>
            <a:r>
              <a:rPr lang="el-GR" dirty="0" err="1"/>
              <a:t>ες</a:t>
            </a:r>
            <a:r>
              <a:rPr lang="el-GR" dirty="0"/>
              <a:t> έχετε στην κατοχή σας </a:t>
            </a:r>
            <a:r>
              <a:rPr lang="el-GR"/>
              <a:t>ένα κομμάτι γης </a:t>
            </a:r>
            <a:r>
              <a:rPr lang="el-GR" dirty="0"/>
              <a:t>(ενδεχομένως όχι ίδιου μεγέθους). Τι κανόνες πρέπει να φτιάξετε προκειμένου να μοιράσετε δίκαια το νερό;</a:t>
            </a:r>
          </a:p>
          <a:p>
            <a:pPr marL="0" indent="0" algn="just">
              <a:buNone/>
            </a:pPr>
            <a:r>
              <a:rPr lang="el-GR" dirty="0"/>
              <a:t> </a:t>
            </a:r>
          </a:p>
          <a:p>
            <a:pPr algn="just"/>
            <a:r>
              <a:rPr lang="el-GR" dirty="0"/>
              <a:t>Μπορείτε να χρησιμοποιήσετε τους κανόνες της </a:t>
            </a:r>
            <a:r>
              <a:rPr lang="el-GR" dirty="0" err="1"/>
              <a:t>Όστρομ</a:t>
            </a:r>
            <a:r>
              <a:rPr lang="el-GR" dirty="0"/>
              <a:t>.</a:t>
            </a:r>
            <a:endParaRPr lang="en-US" dirty="0"/>
          </a:p>
        </p:txBody>
      </p:sp>
    </p:spTree>
    <p:extLst>
      <p:ext uri="{BB962C8B-B14F-4D97-AF65-F5344CB8AC3E}">
        <p14:creationId xmlns:p14="http://schemas.microsoft.com/office/powerpoint/2010/main" val="41429691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C8178-F83C-374A-8A38-3B8C063364BB}"/>
              </a:ext>
            </a:extLst>
          </p:cNvPr>
          <p:cNvSpPr>
            <a:spLocks noGrp="1"/>
          </p:cNvSpPr>
          <p:nvPr>
            <p:ph type="title"/>
          </p:nvPr>
        </p:nvSpPr>
        <p:spPr/>
        <p:txBody>
          <a:bodyPr>
            <a:normAutofit/>
          </a:bodyPr>
          <a:lstStyle/>
          <a:p>
            <a:r>
              <a:rPr lang="en-US" sz="3600" dirty="0"/>
              <a:t>4</a:t>
            </a:r>
            <a:r>
              <a:rPr lang="el-GR" sz="3600" baseline="30000" dirty="0"/>
              <a:t>η</a:t>
            </a:r>
            <a:r>
              <a:rPr lang="el-GR" sz="3600" dirty="0"/>
              <a:t> περίπτωση</a:t>
            </a:r>
            <a:endParaRPr lang="en-US" sz="3600" dirty="0"/>
          </a:p>
        </p:txBody>
      </p:sp>
      <p:sp>
        <p:nvSpPr>
          <p:cNvPr id="3" name="Content Placeholder 2">
            <a:extLst>
              <a:ext uri="{FF2B5EF4-FFF2-40B4-BE49-F238E27FC236}">
                <a16:creationId xmlns:a16="http://schemas.microsoft.com/office/drawing/2014/main" id="{12355080-0897-1346-B5B3-DBFFEECC15A8}"/>
              </a:ext>
            </a:extLst>
          </p:cNvPr>
          <p:cNvSpPr>
            <a:spLocks noGrp="1"/>
          </p:cNvSpPr>
          <p:nvPr>
            <p:ph idx="1"/>
          </p:nvPr>
        </p:nvSpPr>
        <p:spPr>
          <a:xfrm>
            <a:off x="685800" y="1550894"/>
            <a:ext cx="7770813" cy="4575269"/>
          </a:xfrm>
        </p:spPr>
        <p:txBody>
          <a:bodyPr>
            <a:normAutofit fontScale="70000" lnSpcReduction="20000"/>
          </a:bodyPr>
          <a:lstStyle/>
          <a:p>
            <a:pPr algn="just">
              <a:lnSpc>
                <a:spcPct val="170000"/>
              </a:lnSpc>
            </a:pPr>
            <a:r>
              <a:rPr lang="en-US" dirty="0"/>
              <a:t>T</a:t>
            </a:r>
            <a:r>
              <a:rPr lang="el-GR" dirty="0"/>
              <a:t>α ενήλικα μέλη μιας σχολικής κοινότητας έχουν παρατηρήσει ότι ένα σημαντικό ποσοστό μαθητών δεν συμμετέχουν ενεργά στη ζωή του σχολείου, δεν συνεργάζονται και γενικότερα αδιαφορούν για κοινωνικά καθημερινά ζητήματα που τους αφορούν αλλά και για την εκπαιδευτική διαδικασία. </a:t>
            </a:r>
          </a:p>
          <a:p>
            <a:pPr marL="0" indent="0" algn="just">
              <a:lnSpc>
                <a:spcPct val="170000"/>
              </a:lnSpc>
              <a:buNone/>
            </a:pPr>
            <a:endParaRPr lang="en-US" dirty="0"/>
          </a:p>
          <a:p>
            <a:pPr algn="just">
              <a:lnSpc>
                <a:spcPct val="170000"/>
              </a:lnSpc>
            </a:pPr>
            <a:r>
              <a:rPr lang="el-GR" dirty="0"/>
              <a:t>Η σχολική κοινότητα είστε εσείς και καλείστε να πάρετε αποφάσεις για να λύσετε το πρόβλημα. Μπορείτε να χρησιμοποιήσετε τους κανόνες της </a:t>
            </a:r>
            <a:r>
              <a:rPr lang="el-GR" dirty="0" err="1"/>
              <a:t>Όστρομ</a:t>
            </a:r>
            <a:r>
              <a:rPr lang="en-US" dirty="0"/>
              <a:t> </a:t>
            </a:r>
            <a:r>
              <a:rPr lang="el-GR" dirty="0"/>
              <a:t>και γενικότερα τη λογική των κοινών, όπως και τα άρθρα 12 και 15 της Σύμβασης για τα Δικαιώματα του Παιδιού, προκειμένου να βρείτε τρόπους μεγαλύτερης εμπλοκής των μαθητών στις διαδικασίες λήψεις των αποφάσεων και γενικότερα στο κοινωνικό γίγνεσθαι του σχολείου. </a:t>
            </a:r>
            <a:endParaRPr lang="en-US" dirty="0"/>
          </a:p>
          <a:p>
            <a:pPr marL="0" indent="0">
              <a:buNone/>
            </a:pPr>
            <a:endParaRPr lang="en-US" dirty="0"/>
          </a:p>
        </p:txBody>
      </p:sp>
    </p:spTree>
    <p:extLst>
      <p:ext uri="{BB962C8B-B14F-4D97-AF65-F5344CB8AC3E}">
        <p14:creationId xmlns:p14="http://schemas.microsoft.com/office/powerpoint/2010/main" val="25504341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B984322C-4665-E142-AC82-4D56EFEEF62A}"/>
              </a:ext>
            </a:extLst>
          </p:cNvPr>
          <p:cNvSpPr>
            <a:spLocks noGrp="1"/>
          </p:cNvSpPr>
          <p:nvPr>
            <p:ph type="title"/>
          </p:nvPr>
        </p:nvSpPr>
        <p:spPr/>
        <p:txBody>
          <a:bodyPr/>
          <a:lstStyle/>
          <a:p>
            <a:r>
              <a:rPr lang="el-GR" altLang="en-US" dirty="0">
                <a:ea typeface="ＭＳ Ｐゴシック" panose="020B0600070205080204" pitchFamily="34" charset="-128"/>
              </a:rPr>
              <a:t>Άρθρο 12</a:t>
            </a:r>
            <a:endParaRPr lang="en-US" altLang="en-US" dirty="0">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5058661E-D8D3-B94D-9F08-4D425C8843D1}"/>
              </a:ext>
            </a:extLst>
          </p:cNvPr>
          <p:cNvSpPr>
            <a:spLocks noGrp="1"/>
          </p:cNvSpPr>
          <p:nvPr>
            <p:ph idx="1"/>
          </p:nvPr>
        </p:nvSpPr>
        <p:spPr>
          <a:xfrm>
            <a:off x="457200" y="1550894"/>
            <a:ext cx="8229600" cy="4575269"/>
          </a:xfrm>
        </p:spPr>
        <p:txBody>
          <a:bodyPr/>
          <a:lstStyle/>
          <a:p>
            <a:pPr algn="just"/>
            <a:r>
              <a:rPr lang="en-US" altLang="en-US" i="1" dirty="0">
                <a:ea typeface="ＭＳ Ｐゴシック" panose="020B0600070205080204" pitchFamily="34" charset="-128"/>
              </a:rPr>
              <a:t> </a:t>
            </a:r>
            <a:r>
              <a:rPr lang="el-GR" altLang="en-US" i="1" dirty="0">
                <a:ea typeface="ＭＳ Ｐゴシック" panose="020B0600070205080204" pitchFamily="34" charset="-128"/>
              </a:rPr>
              <a:t>«1. Τα Συμβαλλόμενα Κράτη εγγυώνται στο παιδί που έχει ικανότητα διάκρισης το δικαίωμα ελεύθερης έκφρασης της γνώμης του σχετικά με οποιοδήποτε θέμα που το αφορά, λαμβάνοντας υπόψη τις απόψεις του παιδιού ανάλογα με την ηλικία του και με τον βαθμό ωριμότητάς του</a:t>
            </a:r>
            <a:r>
              <a:rPr lang="en-US" altLang="en-US" dirty="0">
                <a:ea typeface="ＭＳ Ｐゴシック" panose="020B0600070205080204" pitchFamily="34" charset="-128"/>
              </a:rPr>
              <a:t> </a:t>
            </a:r>
            <a:endParaRPr lang="el-GR" altLang="en-US" dirty="0">
              <a:ea typeface="ＭＳ Ｐゴシック" panose="020B0600070205080204" pitchFamily="34" charset="-128"/>
            </a:endParaRPr>
          </a:p>
          <a:p>
            <a:pPr algn="just"/>
            <a:r>
              <a:rPr lang="el-GR" altLang="en-US" i="1" dirty="0">
                <a:ea typeface="ＭＳ Ｐゴシック" panose="020B0600070205080204" pitchFamily="34" charset="-128"/>
              </a:rPr>
              <a:t>2. Για τον σκοπό αυτόν, θα πρέπει ιδίως να δίνεται στο παιδί η δυνατότητα να ακούγεται σε οποιαδήποτε διοικητική ή δικαστική διαδικασία που το αφορά, είτε άμεσα είτε μέσω ενός εκπροσώπου ή ενός αρμόδιου οργανισμού, κατά τρόπο συμβατό με τους διαδικαστικούς κανόνες της εθνικής νομοθεσίας.» </a:t>
            </a:r>
            <a:endParaRPr lang="en-US" altLang="en-US" dirty="0">
              <a:ea typeface="ＭＳ Ｐゴシック" panose="020B0600070205080204" pitchFamily="34" charset="-128"/>
            </a:endParaRPr>
          </a:p>
          <a:p>
            <a:pPr algn="just"/>
            <a:endParaRPr lang="en-US" altLang="en-US" dirty="0">
              <a:solidFill>
                <a:srgbClr val="FF6600"/>
              </a:solidFill>
              <a:ea typeface="ＭＳ Ｐゴシック" panose="020B0600070205080204" pitchFamily="34" charset="-128"/>
            </a:endParaRPr>
          </a:p>
        </p:txBody>
      </p:sp>
      <p:sp>
        <p:nvSpPr>
          <p:cNvPr id="4" name="Date Placeholder 3">
            <a:extLst>
              <a:ext uri="{FF2B5EF4-FFF2-40B4-BE49-F238E27FC236}">
                <a16:creationId xmlns:a16="http://schemas.microsoft.com/office/drawing/2014/main" id="{302CE79C-424D-CE45-80FA-A43B2CDFBC9A}"/>
              </a:ext>
            </a:extLst>
          </p:cNvPr>
          <p:cNvSpPr>
            <a:spLocks noGrp="1"/>
          </p:cNvSpPr>
          <p:nvPr>
            <p:ph type="dt" sz="quarter" idx="10"/>
          </p:nvPr>
        </p:nvSpPr>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E1C2D08C-9793-E64A-8C61-C5EB02857011}" type="datetime1">
              <a:rPr lang="el-GR" altLang="en-US" sz="1200">
                <a:solidFill>
                  <a:srgbClr val="FFFFFF"/>
                </a:solidFill>
              </a:rPr>
              <a:pPr eaLnBrk="1" hangingPunct="1"/>
              <a:t>7/5/19</a:t>
            </a:fld>
            <a:endParaRPr lang="el-GR" altLang="en-US" sz="1200">
              <a:solidFill>
                <a:srgbClr val="FFFFFF"/>
              </a:solidFill>
            </a:endParaRPr>
          </a:p>
        </p:txBody>
      </p:sp>
      <p:sp>
        <p:nvSpPr>
          <p:cNvPr id="5" name="Footer Placeholder 4">
            <a:extLst>
              <a:ext uri="{FF2B5EF4-FFF2-40B4-BE49-F238E27FC236}">
                <a16:creationId xmlns:a16="http://schemas.microsoft.com/office/drawing/2014/main" id="{5B8B4F83-D4F4-A641-A810-968505EF39A0}"/>
              </a:ext>
            </a:extLst>
          </p:cNvPr>
          <p:cNvSpPr>
            <a:spLocks noGrp="1"/>
          </p:cNvSpPr>
          <p:nvPr>
            <p:ph type="ftr" sz="quarter" idx="11"/>
          </p:nvPr>
        </p:nvSpPr>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r>
              <a:rPr lang="el-GR" altLang="en-US" sz="1200">
                <a:solidFill>
                  <a:srgbClr val="FFFFFF"/>
                </a:solidFill>
              </a:rPr>
              <a:t>ΚΟΙΝΩΝΙΟΛΟΓΙΑ ΤΗΣ ΠΑΙΔΙΚΗΣ ΗΛΙΚΙΑΣ</a:t>
            </a:r>
          </a:p>
        </p:txBody>
      </p:sp>
      <p:sp>
        <p:nvSpPr>
          <p:cNvPr id="6" name="Slide Number Placeholder 5">
            <a:extLst>
              <a:ext uri="{FF2B5EF4-FFF2-40B4-BE49-F238E27FC236}">
                <a16:creationId xmlns:a16="http://schemas.microsoft.com/office/drawing/2014/main" id="{C3D95FEE-5058-FD44-B292-22F819835A23}"/>
              </a:ext>
            </a:extLst>
          </p:cNvPr>
          <p:cNvSpPr>
            <a:spLocks noGrp="1"/>
          </p:cNvSpPr>
          <p:nvPr>
            <p:ph type="sldNum" sz="quarter" idx="12"/>
          </p:nvPr>
        </p:nvSpPr>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671CC0DE-84CD-C044-81D0-241C2C43A497}" type="slidenum">
              <a:rPr lang="el-GR" altLang="en-US" sz="1200">
                <a:solidFill>
                  <a:srgbClr val="FFFFFF"/>
                </a:solidFill>
              </a:rPr>
              <a:pPr eaLnBrk="1" hangingPunct="1"/>
              <a:t>56</a:t>
            </a:fld>
            <a:endParaRPr lang="el-GR" altLang="en-US" sz="1200">
              <a:solidFill>
                <a:srgbClr val="FFFFFF"/>
              </a:solidFill>
            </a:endParaRPr>
          </a:p>
        </p:txBody>
      </p:sp>
    </p:spTree>
    <p:extLst>
      <p:ext uri="{BB962C8B-B14F-4D97-AF65-F5344CB8AC3E}">
        <p14:creationId xmlns:p14="http://schemas.microsoft.com/office/powerpoint/2010/main" val="1397695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CD2EA7D4-CACE-8B41-9F92-291BF41A2063}"/>
              </a:ext>
            </a:extLst>
          </p:cNvPr>
          <p:cNvSpPr>
            <a:spLocks noGrp="1"/>
          </p:cNvSpPr>
          <p:nvPr>
            <p:ph type="title"/>
          </p:nvPr>
        </p:nvSpPr>
        <p:spPr/>
        <p:txBody>
          <a:bodyPr/>
          <a:lstStyle/>
          <a:p>
            <a:r>
              <a:rPr lang="el-GR" altLang="en-US" dirty="0">
                <a:ea typeface="ＭＳ Ｐゴシック" panose="020B0600070205080204" pitchFamily="34" charset="-128"/>
              </a:rPr>
              <a:t>Άρθρο 15</a:t>
            </a:r>
            <a:endParaRPr lang="en-US" altLang="en-US" dirty="0">
              <a:ea typeface="ＭＳ Ｐゴシック" panose="020B0600070205080204" pitchFamily="34" charset="-128"/>
            </a:endParaRPr>
          </a:p>
        </p:txBody>
      </p:sp>
      <p:sp>
        <p:nvSpPr>
          <p:cNvPr id="51202" name="Content Placeholder 2">
            <a:extLst>
              <a:ext uri="{FF2B5EF4-FFF2-40B4-BE49-F238E27FC236}">
                <a16:creationId xmlns:a16="http://schemas.microsoft.com/office/drawing/2014/main" id="{BDA739DD-CC34-0241-89BB-07F57DE2CB8A}"/>
              </a:ext>
            </a:extLst>
          </p:cNvPr>
          <p:cNvSpPr>
            <a:spLocks noGrp="1"/>
          </p:cNvSpPr>
          <p:nvPr>
            <p:ph idx="1"/>
          </p:nvPr>
        </p:nvSpPr>
        <p:spPr>
          <a:xfrm>
            <a:off x="457200" y="2060575"/>
            <a:ext cx="8229600" cy="4065588"/>
          </a:xfrm>
        </p:spPr>
        <p:txBody>
          <a:bodyPr/>
          <a:lstStyle/>
          <a:p>
            <a:pPr algn="just"/>
            <a:r>
              <a:rPr lang="el-GR" altLang="en-US" sz="3200" dirty="0">
                <a:ea typeface="ＭＳ Ｐゴシック" panose="020B0600070205080204" pitchFamily="34" charset="-128"/>
              </a:rPr>
              <a:t>Ελευθερία συνάντησης και ομαδικής συνεργασίας </a:t>
            </a:r>
          </a:p>
          <a:p>
            <a:pPr algn="just"/>
            <a:r>
              <a:rPr lang="el-GR" altLang="en-US" sz="3200" dirty="0">
                <a:ea typeface="ＭＳ Ｐゴシック" panose="020B0600070205080204" pitchFamily="34" charset="-128"/>
              </a:rPr>
              <a:t>Τα παιδιά έχουν δικαίωμα να συναντιόνται, να συνεργάζονται και να συμμετέχουν σε συγκεντρώσεις, αρκεί να μην παραβιάζουν τα δικαιώματα των άλλων.</a:t>
            </a:r>
          </a:p>
          <a:p>
            <a:endParaRPr lang="en-US" altLang="en-US" dirty="0">
              <a:solidFill>
                <a:srgbClr val="FF6600"/>
              </a:solidFill>
              <a:ea typeface="ＭＳ Ｐゴシック" panose="020B0600070205080204" pitchFamily="34" charset="-128"/>
            </a:endParaRPr>
          </a:p>
        </p:txBody>
      </p:sp>
      <p:sp>
        <p:nvSpPr>
          <p:cNvPr id="4" name="Date Placeholder 3">
            <a:extLst>
              <a:ext uri="{FF2B5EF4-FFF2-40B4-BE49-F238E27FC236}">
                <a16:creationId xmlns:a16="http://schemas.microsoft.com/office/drawing/2014/main" id="{D6FED6FB-55CB-DB43-8BA2-C9D440EB5016}"/>
              </a:ext>
            </a:extLst>
          </p:cNvPr>
          <p:cNvSpPr>
            <a:spLocks noGrp="1"/>
          </p:cNvSpPr>
          <p:nvPr>
            <p:ph type="dt" sz="quarter" idx="10"/>
          </p:nvPr>
        </p:nvSpPr>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181D9E27-A943-004B-8636-E5A328DC0921}" type="datetime1">
              <a:rPr lang="el-GR" altLang="en-US" sz="1200">
                <a:solidFill>
                  <a:srgbClr val="FFFFFF"/>
                </a:solidFill>
              </a:rPr>
              <a:pPr eaLnBrk="1" hangingPunct="1"/>
              <a:t>7/5/19</a:t>
            </a:fld>
            <a:endParaRPr lang="el-GR" altLang="en-US" sz="1200">
              <a:solidFill>
                <a:srgbClr val="FFFFFF"/>
              </a:solidFill>
            </a:endParaRPr>
          </a:p>
        </p:txBody>
      </p:sp>
      <p:sp>
        <p:nvSpPr>
          <p:cNvPr id="5" name="Footer Placeholder 4">
            <a:extLst>
              <a:ext uri="{FF2B5EF4-FFF2-40B4-BE49-F238E27FC236}">
                <a16:creationId xmlns:a16="http://schemas.microsoft.com/office/drawing/2014/main" id="{F95C92CB-86F8-0D4D-876E-8FEB09A0C056}"/>
              </a:ext>
            </a:extLst>
          </p:cNvPr>
          <p:cNvSpPr>
            <a:spLocks noGrp="1"/>
          </p:cNvSpPr>
          <p:nvPr>
            <p:ph type="ftr" sz="quarter" idx="11"/>
          </p:nvPr>
        </p:nvSpPr>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r>
              <a:rPr lang="el-GR" altLang="en-US" sz="1200">
                <a:solidFill>
                  <a:srgbClr val="FFFFFF"/>
                </a:solidFill>
              </a:rPr>
              <a:t>ΚΟΙΝΩΝΙΟΛΟΓΙΑ ΤΗΣ ΠΑΙΔΙΚΗΣ ΗΛΙΚΙΑΣ</a:t>
            </a:r>
          </a:p>
        </p:txBody>
      </p:sp>
      <p:sp>
        <p:nvSpPr>
          <p:cNvPr id="6" name="Slide Number Placeholder 5">
            <a:extLst>
              <a:ext uri="{FF2B5EF4-FFF2-40B4-BE49-F238E27FC236}">
                <a16:creationId xmlns:a16="http://schemas.microsoft.com/office/drawing/2014/main" id="{6D3E833F-ADA1-254E-B264-D35F6E2515C4}"/>
              </a:ext>
            </a:extLst>
          </p:cNvPr>
          <p:cNvSpPr>
            <a:spLocks noGrp="1"/>
          </p:cNvSpPr>
          <p:nvPr>
            <p:ph type="sldNum" sz="quarter" idx="12"/>
          </p:nvPr>
        </p:nvSpPr>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70599388-F987-C04A-A65E-ECB8753E5162}" type="slidenum">
              <a:rPr lang="el-GR" altLang="en-US" sz="1200">
                <a:solidFill>
                  <a:srgbClr val="FFFFFF"/>
                </a:solidFill>
              </a:rPr>
              <a:pPr eaLnBrk="1" hangingPunct="1"/>
              <a:t>57</a:t>
            </a:fld>
            <a:endParaRPr lang="el-GR" altLang="en-US" sz="1200">
              <a:solidFill>
                <a:srgbClr val="FFFFFF"/>
              </a:solidFill>
            </a:endParaRPr>
          </a:p>
        </p:txBody>
      </p:sp>
    </p:spTree>
    <p:extLst>
      <p:ext uri="{BB962C8B-B14F-4D97-AF65-F5344CB8AC3E}">
        <p14:creationId xmlns:p14="http://schemas.microsoft.com/office/powerpoint/2010/main" val="3363142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E85B-351E-5140-8C8D-026330F0431F}"/>
              </a:ext>
            </a:extLst>
          </p:cNvPr>
          <p:cNvSpPr>
            <a:spLocks noGrp="1"/>
          </p:cNvSpPr>
          <p:nvPr>
            <p:ph type="title"/>
          </p:nvPr>
        </p:nvSpPr>
        <p:spPr/>
        <p:txBody>
          <a:bodyPr>
            <a:normAutofit/>
          </a:bodyPr>
          <a:lstStyle/>
          <a:p>
            <a:r>
              <a:rPr lang="el-GR" sz="2700" b="1" dirty="0"/>
              <a:t>Οι αξίες των κοινών και η οργάνωση της κοινωνίας</a:t>
            </a:r>
            <a:endParaRPr lang="en-US" sz="2700" b="1" dirty="0"/>
          </a:p>
        </p:txBody>
      </p:sp>
      <p:sp>
        <p:nvSpPr>
          <p:cNvPr id="3" name="Content Placeholder 2">
            <a:extLst>
              <a:ext uri="{FF2B5EF4-FFF2-40B4-BE49-F238E27FC236}">
                <a16:creationId xmlns:a16="http://schemas.microsoft.com/office/drawing/2014/main" id="{519FA518-F555-9443-9DCB-D5834D4854A2}"/>
              </a:ext>
            </a:extLst>
          </p:cNvPr>
          <p:cNvSpPr>
            <a:spLocks noGrp="1"/>
          </p:cNvSpPr>
          <p:nvPr>
            <p:ph idx="1"/>
          </p:nvPr>
        </p:nvSpPr>
        <p:spPr/>
        <p:txBody>
          <a:bodyPr/>
          <a:lstStyle/>
          <a:p>
            <a:pPr algn="just">
              <a:lnSpc>
                <a:spcPct val="150000"/>
              </a:lnSpc>
            </a:pPr>
            <a:r>
              <a:rPr lang="el-GR" dirty="0"/>
              <a:t>Τα κοινά ως μια νέα κοσμοαντίληψη και στάση για μια πιο δίκαιη, ελεύθερη και βιώσιμη οργάνωση της κοινωνίας</a:t>
            </a:r>
          </a:p>
          <a:p>
            <a:pPr algn="just">
              <a:lnSpc>
                <a:spcPct val="150000"/>
              </a:lnSpc>
            </a:pPr>
            <a:endParaRPr lang="el-GR" dirty="0"/>
          </a:p>
          <a:p>
            <a:pPr algn="just">
              <a:lnSpc>
                <a:spcPct val="150000"/>
              </a:lnSpc>
            </a:pPr>
            <a:r>
              <a:rPr lang="el-GR" dirty="0"/>
              <a:t>Στόχος η εξοικείωση με ένα </a:t>
            </a:r>
            <a:r>
              <a:rPr lang="el-GR" dirty="0" err="1"/>
              <a:t>αξιακό</a:t>
            </a:r>
            <a:r>
              <a:rPr lang="el-GR" dirty="0"/>
              <a:t> σύστημα που δίνει έμφαση στη συμμετοχή, συνεργασία, το μοίρασμα, τον πειραματισμό, την </a:t>
            </a:r>
            <a:r>
              <a:rPr lang="el-GR" dirty="0" err="1"/>
              <a:t>ανοιχτότητα</a:t>
            </a:r>
            <a:r>
              <a:rPr lang="el-GR" dirty="0"/>
              <a:t>, αυτονομία και συλλογικότητα</a:t>
            </a:r>
            <a:endParaRPr lang="en-US" dirty="0"/>
          </a:p>
        </p:txBody>
      </p:sp>
    </p:spTree>
    <p:extLst>
      <p:ext uri="{BB962C8B-B14F-4D97-AF65-F5344CB8AC3E}">
        <p14:creationId xmlns:p14="http://schemas.microsoft.com/office/powerpoint/2010/main" val="1019978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7E469-5315-1443-9574-7E5D17B997AE}"/>
              </a:ext>
            </a:extLst>
          </p:cNvPr>
          <p:cNvSpPr>
            <a:spLocks noGrp="1"/>
          </p:cNvSpPr>
          <p:nvPr>
            <p:ph type="title"/>
          </p:nvPr>
        </p:nvSpPr>
        <p:spPr/>
        <p:txBody>
          <a:bodyPr>
            <a:normAutofit fontScale="90000"/>
          </a:bodyPr>
          <a:lstStyle/>
          <a:p>
            <a:r>
              <a:rPr lang="el-GR" b="1" dirty="0"/>
              <a:t>Τα 3 συστατικά των κοινών</a:t>
            </a:r>
            <a:endParaRPr lang="en-US" b="1" dirty="0"/>
          </a:p>
        </p:txBody>
      </p:sp>
      <p:sp>
        <p:nvSpPr>
          <p:cNvPr id="3" name="Content Placeholder 2">
            <a:extLst>
              <a:ext uri="{FF2B5EF4-FFF2-40B4-BE49-F238E27FC236}">
                <a16:creationId xmlns:a16="http://schemas.microsoft.com/office/drawing/2014/main" id="{D2C8ADAE-5246-F840-B093-64180B607824}"/>
              </a:ext>
            </a:extLst>
          </p:cNvPr>
          <p:cNvSpPr>
            <a:spLocks noGrp="1"/>
          </p:cNvSpPr>
          <p:nvPr>
            <p:ph idx="1"/>
          </p:nvPr>
        </p:nvSpPr>
        <p:spPr>
          <a:xfrm>
            <a:off x="628650" y="2286000"/>
            <a:ext cx="7886700" cy="3203972"/>
          </a:xfrm>
        </p:spPr>
        <p:txBody>
          <a:bodyPr>
            <a:normAutofit/>
          </a:bodyPr>
          <a:lstStyle/>
          <a:p>
            <a:r>
              <a:rPr lang="el-GR" sz="2700" dirty="0"/>
              <a:t>Α) Κοινός Πόρος</a:t>
            </a:r>
          </a:p>
          <a:p>
            <a:endParaRPr lang="el-GR" sz="2700" dirty="0"/>
          </a:p>
          <a:p>
            <a:r>
              <a:rPr lang="el-GR" sz="2700" dirty="0"/>
              <a:t>Β) Κοινότητα</a:t>
            </a:r>
          </a:p>
          <a:p>
            <a:endParaRPr lang="el-GR" sz="2700" dirty="0"/>
          </a:p>
          <a:p>
            <a:r>
              <a:rPr lang="el-GR" sz="2700" dirty="0"/>
              <a:t>Γ) Κανόνες που θεσπίζει η κοινότητα</a:t>
            </a:r>
            <a:endParaRPr lang="en-US" sz="2700" dirty="0"/>
          </a:p>
        </p:txBody>
      </p:sp>
    </p:spTree>
    <p:extLst>
      <p:ext uri="{BB962C8B-B14F-4D97-AF65-F5344CB8AC3E}">
        <p14:creationId xmlns:p14="http://schemas.microsoft.com/office/powerpoint/2010/main" val="918500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07C46-5887-F94C-B078-70C38736EEA8}"/>
              </a:ext>
            </a:extLst>
          </p:cNvPr>
          <p:cNvSpPr>
            <a:spLocks noGrp="1"/>
          </p:cNvSpPr>
          <p:nvPr>
            <p:ph type="title"/>
          </p:nvPr>
        </p:nvSpPr>
        <p:spPr/>
        <p:txBody>
          <a:bodyPr>
            <a:normAutofit fontScale="90000"/>
          </a:bodyPr>
          <a:lstStyle/>
          <a:p>
            <a:r>
              <a:rPr lang="el-GR" b="1" dirty="0"/>
              <a:t>Τα κοινά είναι οριοθετημένα και οριζόντια</a:t>
            </a:r>
            <a:endParaRPr lang="en-US" b="1" dirty="0"/>
          </a:p>
        </p:txBody>
      </p:sp>
      <p:sp>
        <p:nvSpPr>
          <p:cNvPr id="3" name="Content Placeholder 2">
            <a:extLst>
              <a:ext uri="{FF2B5EF4-FFF2-40B4-BE49-F238E27FC236}">
                <a16:creationId xmlns:a16="http://schemas.microsoft.com/office/drawing/2014/main" id="{73418A60-EE36-EC48-B968-41E90A72DFBD}"/>
              </a:ext>
            </a:extLst>
          </p:cNvPr>
          <p:cNvSpPr>
            <a:spLocks noGrp="1"/>
          </p:cNvSpPr>
          <p:nvPr>
            <p:ph idx="1"/>
          </p:nvPr>
        </p:nvSpPr>
        <p:spPr/>
        <p:txBody>
          <a:bodyPr>
            <a:normAutofit/>
          </a:bodyPr>
          <a:lstStyle/>
          <a:p>
            <a:pPr algn="just">
              <a:lnSpc>
                <a:spcPct val="200000"/>
              </a:lnSpc>
            </a:pPr>
            <a:r>
              <a:rPr lang="el-GR" sz="2700" dirty="0"/>
              <a:t>Τα κοινά έχουν όρια, αξίες και νόρμες, κυρώσεις για τους παραβάτες και καταχραστές</a:t>
            </a:r>
          </a:p>
          <a:p>
            <a:pPr algn="just">
              <a:lnSpc>
                <a:spcPct val="200000"/>
              </a:lnSpc>
            </a:pPr>
            <a:r>
              <a:rPr lang="el-GR" sz="2700" dirty="0"/>
              <a:t>Οι σχέσεις είναι οριζόντιες και όχι κάθετες</a:t>
            </a:r>
          </a:p>
        </p:txBody>
      </p:sp>
    </p:spTree>
    <p:extLst>
      <p:ext uri="{BB962C8B-B14F-4D97-AF65-F5344CB8AC3E}">
        <p14:creationId xmlns:p14="http://schemas.microsoft.com/office/powerpoint/2010/main" val="3293420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Κοινά και υποκειμενικότητα</a:t>
            </a:r>
            <a:endParaRPr lang="en-US" b="1" dirty="0"/>
          </a:p>
        </p:txBody>
      </p:sp>
      <p:sp>
        <p:nvSpPr>
          <p:cNvPr id="3" name="Content Placeholder 2"/>
          <p:cNvSpPr>
            <a:spLocks noGrp="1"/>
          </p:cNvSpPr>
          <p:nvPr>
            <p:ph idx="1"/>
          </p:nvPr>
        </p:nvSpPr>
        <p:spPr/>
        <p:txBody>
          <a:bodyPr>
            <a:normAutofit fontScale="85000" lnSpcReduction="10000"/>
          </a:bodyPr>
          <a:lstStyle/>
          <a:p>
            <a:pPr algn="just"/>
            <a:r>
              <a:rPr lang="el-GR" sz="2400" dirty="0"/>
              <a:t>Στα εκπαιδευτικά κοινά καλλιεργείται ένα σύνολο προδιαθέσεων για: </a:t>
            </a:r>
          </a:p>
          <a:p>
            <a:pPr algn="just"/>
            <a:r>
              <a:rPr lang="el-GR" sz="2400" dirty="0"/>
              <a:t>α) άμεση ανάμειξη στη δημόσια ζωή, </a:t>
            </a:r>
          </a:p>
          <a:p>
            <a:pPr marL="34290" indent="0" algn="just">
              <a:buNone/>
            </a:pPr>
            <a:endParaRPr lang="el-GR" sz="2400" dirty="0"/>
          </a:p>
          <a:p>
            <a:pPr algn="just"/>
            <a:r>
              <a:rPr lang="el-GR" sz="2400" dirty="0"/>
              <a:t>β) αυτάρκεια  </a:t>
            </a:r>
          </a:p>
          <a:p>
            <a:pPr algn="just"/>
            <a:endParaRPr lang="el-GR" sz="2400" dirty="0"/>
          </a:p>
          <a:p>
            <a:pPr algn="just"/>
            <a:r>
              <a:rPr lang="el-GR" sz="2400" dirty="0"/>
              <a:t>γ) αυτονομία και </a:t>
            </a:r>
          </a:p>
          <a:p>
            <a:pPr marL="0" indent="0" algn="just">
              <a:buNone/>
            </a:pPr>
            <a:endParaRPr lang="el-GR" sz="2400" dirty="0"/>
          </a:p>
          <a:p>
            <a:pPr algn="just"/>
            <a:r>
              <a:rPr lang="el-GR" sz="2400" dirty="0"/>
              <a:t>δ)συλλογική ζωή</a:t>
            </a:r>
          </a:p>
          <a:p>
            <a:pPr marL="0" indent="0" algn="just">
              <a:buNone/>
            </a:pPr>
            <a:endParaRPr lang="el-GR" sz="2400" dirty="0"/>
          </a:p>
          <a:p>
            <a:pPr algn="just"/>
            <a:endParaRPr lang="en-US" dirty="0"/>
          </a:p>
        </p:txBody>
      </p:sp>
    </p:spTree>
    <p:extLst>
      <p:ext uri="{BB962C8B-B14F-4D97-AF65-F5344CB8AC3E}">
        <p14:creationId xmlns:p14="http://schemas.microsoft.com/office/powerpoint/2010/main" val="69870818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ory">
  <a:themeElements>
    <a:clrScheme name="Story">
      <a:dk1>
        <a:sysClr val="windowText" lastClr="000000"/>
      </a:dk1>
      <a:lt1>
        <a:sysClr val="window" lastClr="FFFFFF"/>
      </a:lt1>
      <a:dk2>
        <a:srgbClr val="212121"/>
      </a:dk2>
      <a:lt2>
        <a:srgbClr val="CDD4D7"/>
      </a:lt2>
      <a:accent1>
        <a:srgbClr val="1D86CD"/>
      </a:accent1>
      <a:accent2>
        <a:srgbClr val="732E9A"/>
      </a:accent2>
      <a:accent3>
        <a:srgbClr val="B50B1B"/>
      </a:accent3>
      <a:accent4>
        <a:srgbClr val="E8950E"/>
      </a:accent4>
      <a:accent5>
        <a:srgbClr val="55992B"/>
      </a:accent5>
      <a:accent6>
        <a:srgbClr val="2C9C89"/>
      </a:accent6>
      <a:hlink>
        <a:srgbClr val="EC4D4D"/>
      </a:hlink>
      <a:folHlink>
        <a:srgbClr val="F8CE8A"/>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ory">
      <a:fillStyleLst>
        <a:solidFill>
          <a:schemeClr val="phClr"/>
        </a:solidFill>
        <a:blipFill rotWithShape="1">
          <a:blip xmlns:r="http://schemas.openxmlformats.org/officeDocument/2006/relationships" r:embed="rId1">
            <a:duotone>
              <a:schemeClr val="phClr">
                <a:shade val="10000"/>
                <a:satMod val="150000"/>
                <a:lumMod val="120000"/>
              </a:schemeClr>
              <a:schemeClr val="phClr">
                <a:satMod val="350000"/>
                <a:lumMod val="150000"/>
              </a:schemeClr>
            </a:duotone>
          </a:blip>
          <a:tile tx="0" ty="0" sx="20000" sy="20000" flip="none" algn="ctr"/>
        </a:blipFill>
        <a:gradFill rotWithShape="1">
          <a:gsLst>
            <a:gs pos="0">
              <a:schemeClr val="phClr">
                <a:shade val="20000"/>
                <a:satMod val="130000"/>
              </a:schemeClr>
            </a:gs>
            <a:gs pos="50000">
              <a:schemeClr val="phClr">
                <a:shade val="90000"/>
                <a:satMod val="130000"/>
              </a:schemeClr>
            </a:gs>
            <a:gs pos="100000">
              <a:schemeClr val="phClr">
                <a:shade val="100000"/>
                <a:satMod val="200000"/>
                <a:lumMod val="120000"/>
              </a:schemeClr>
            </a:gs>
          </a:gsLst>
          <a:lin ang="16200000" scaled="0"/>
        </a:gradFill>
      </a:fillStyleLst>
      <a:lnStyleLst>
        <a:ln w="6350" cap="flat" cmpd="sng" algn="ctr">
          <a:solidFill>
            <a:schemeClr val="phClr">
              <a:shade val="95000"/>
              <a:satMod val="105000"/>
            </a:schemeClr>
          </a:solidFill>
          <a:prstDash val="solid"/>
        </a:ln>
        <a:ln w="19050"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outerShdw blurRad="88900" dist="50800" dir="2100000" sx="104000" sy="104000" algn="br" rotWithShape="0">
              <a:srgbClr val="000000">
                <a:alpha val="55000"/>
              </a:srgbClr>
            </a:outerShdw>
          </a:effectLst>
        </a:effectStyle>
        <a:effectStyle>
          <a:effectLst>
            <a:outerShdw blurRad="127000" dist="63500" dir="5400000" sx="103000" sy="103000" rotWithShape="0">
              <a:srgbClr val="000000">
                <a:alpha val="75000"/>
              </a:srgbClr>
            </a:outerShdw>
          </a:effectLst>
          <a:scene3d>
            <a:camera prst="perspectiveFront" fov="3000000"/>
            <a:lightRig rig="balanced" dir="t">
              <a:rot lat="0" lon="0" rev="18000000"/>
            </a:lightRig>
          </a:scene3d>
          <a:sp3d prstMaterial="plastic">
            <a:bevelT w="254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2">
            <a:duotone>
              <a:schemeClr val="phClr">
                <a:shade val="10000"/>
                <a:satMod val="150000"/>
              </a:schemeClr>
              <a:schemeClr val="phClr">
                <a:tint val="60000"/>
                <a:satMod val="40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Story.thmx</Template>
  <TotalTime>1920</TotalTime>
  <Words>2868</Words>
  <Application>Microsoft Macintosh PowerPoint</Application>
  <PresentationFormat>On-screen Show (4:3)</PresentationFormat>
  <Paragraphs>256</Paragraphs>
  <Slides>57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ＭＳ Ｐゴシック</vt:lpstr>
      <vt:lpstr>Arial</vt:lpstr>
      <vt:lpstr>Helvetica Neue</vt:lpstr>
      <vt:lpstr>Times New Roman</vt:lpstr>
      <vt:lpstr>Wingdings</vt:lpstr>
      <vt:lpstr>Story</vt:lpstr>
      <vt:lpstr>Η εκπαίδευση ως ένας θεσμός των “κοινών” </vt:lpstr>
      <vt:lpstr>Κρίση και διαφορετική πολιτική ηθική</vt:lpstr>
      <vt:lpstr>Στόχος</vt:lpstr>
      <vt:lpstr>Κοινά</vt:lpstr>
      <vt:lpstr>Μια άλλη λογική</vt:lpstr>
      <vt:lpstr>Οι αξίες των κοινών και η οργάνωση της κοινωνίας</vt:lpstr>
      <vt:lpstr>Τα 3 συστατικά των κοινών</vt:lpstr>
      <vt:lpstr>Τα κοινά είναι οριοθετημένα και οριζόντια</vt:lpstr>
      <vt:lpstr>Κοινά και υποκειμενικότητα</vt:lpstr>
      <vt:lpstr>Εκπαιδευτικά και παιδαγωγικά κοινά</vt:lpstr>
      <vt:lpstr>«Σχολεία» των κοινών </vt:lpstr>
      <vt:lpstr>Λειτουργικότητα/Διακυβέρνηση</vt:lpstr>
      <vt:lpstr>Διακυβέρνηση &amp; Πολιτειότητα</vt:lpstr>
      <vt:lpstr>Μορφές διακυβέρνησης και εικόνες της παιδικής ηλικίας </vt:lpstr>
      <vt:lpstr>Dispositif/Apparatus</vt:lpstr>
      <vt:lpstr>Παραδοσιακή Πολιτειότητα (citizenship) </vt:lpstr>
      <vt:lpstr>Είναι σημαντικό </vt:lpstr>
      <vt:lpstr>Αγωγή του πολίτη </vt:lpstr>
      <vt:lpstr>Κοινωνικοποίηση</vt:lpstr>
      <vt:lpstr>PowerPoint Presentation</vt:lpstr>
      <vt:lpstr>«Υποκειμενικοποίηση» αντί της «κοινωνικοποίησης» </vt:lpstr>
      <vt:lpstr>Η «ιδιότητα του πολίτη» υπό συνεχή κατασκευή</vt:lpstr>
      <vt:lpstr>Η ταυτότητα του πολίτη δεν είναι προκαθορισμένη</vt:lpstr>
      <vt:lpstr>Διακυβέρνηση των κοινών</vt:lpstr>
      <vt:lpstr>Δημοκρατικοί πολίτες του παρόντος</vt:lpstr>
      <vt:lpstr>Τα παιδιά στην δημοκρατία των κοινών</vt:lpstr>
      <vt:lpstr>Παιδική συνέλευση</vt:lpstr>
      <vt:lpstr>Λήψη αποφάσεων</vt:lpstr>
      <vt:lpstr>Υπευθυνότητα</vt:lpstr>
      <vt:lpstr>PowerPoint Presentation</vt:lpstr>
      <vt:lpstr>Πολιτειότητα και Ελευθερία με όρια</vt:lpstr>
      <vt:lpstr>PowerPoint Presentation</vt:lpstr>
      <vt:lpstr>Τα όρια της ελευθερίας </vt:lpstr>
      <vt:lpstr>Οι «συνοδές» προτείνουν αλλά δεν επιβάλλουν</vt:lpstr>
      <vt:lpstr>Ο/Η εκπαιδευτικός ως «κριτικός φίλος» </vt:lpstr>
      <vt:lpstr>Αυτονομία </vt:lpstr>
      <vt:lpstr>Μοίρασμα </vt:lpstr>
      <vt:lpstr>Κοινοτική υποκειμενικότητα</vt:lpstr>
      <vt:lpstr>Παιδαγωγικό Πλαίσιο </vt:lpstr>
      <vt:lpstr>Η μάθηση</vt:lpstr>
      <vt:lpstr>PowerPoint Presentation</vt:lpstr>
      <vt:lpstr>PowerPoint Presentation</vt:lpstr>
      <vt:lpstr>Παιδαγωγικός μύθος</vt:lpstr>
      <vt:lpstr>Στόχος</vt:lpstr>
      <vt:lpstr>Αμφισβήτηση έλλειψης</vt:lpstr>
      <vt:lpstr>Συμπέρασμα</vt:lpstr>
      <vt:lpstr>Συμπεράσματα </vt:lpstr>
      <vt:lpstr>Συμπεράσματα</vt:lpstr>
      <vt:lpstr>8 αρχές Όστρομ</vt:lpstr>
      <vt:lpstr>PowerPoint Presentation</vt:lpstr>
      <vt:lpstr>PowerPoint Presentation</vt:lpstr>
      <vt:lpstr>1η Περίπτωση</vt:lpstr>
      <vt:lpstr>2η Περίπτωση</vt:lpstr>
      <vt:lpstr>3η Περίπτωση</vt:lpstr>
      <vt:lpstr>4η περίπτωση</vt:lpstr>
      <vt:lpstr>Άρθρο 12</vt:lpstr>
      <vt:lpstr>Άρθρο 15</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Πέρα από την ιδιωτική και κρατική εκπαίδευση: Η εκπαίδευση ως ένας θεσμός των “κοινών” </dc:title>
  <dc:creator>Yannis</dc:creator>
  <cp:lastModifiedBy>Microsoft Office User</cp:lastModifiedBy>
  <cp:revision>96</cp:revision>
  <dcterms:created xsi:type="dcterms:W3CDTF">2014-10-11T17:48:58Z</dcterms:created>
  <dcterms:modified xsi:type="dcterms:W3CDTF">2019-05-08T07:53:04Z</dcterms:modified>
</cp:coreProperties>
</file>