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0" r:id="rId1"/>
  </p:sldMasterIdLst>
  <p:notesMasterIdLst>
    <p:notesMasterId r:id="rId72"/>
  </p:notesMasterIdLst>
  <p:handoutMasterIdLst>
    <p:handoutMasterId r:id="rId73"/>
  </p:handoutMasterIdLst>
  <p:sldIdLst>
    <p:sldId id="585" r:id="rId2"/>
    <p:sldId id="509" r:id="rId3"/>
    <p:sldId id="568" r:id="rId4"/>
    <p:sldId id="563" r:id="rId5"/>
    <p:sldId id="567" r:id="rId6"/>
    <p:sldId id="564" r:id="rId7"/>
    <p:sldId id="571" r:id="rId8"/>
    <p:sldId id="361" r:id="rId9"/>
    <p:sldId id="290" r:id="rId10"/>
    <p:sldId id="265" r:id="rId11"/>
    <p:sldId id="431" r:id="rId12"/>
    <p:sldId id="379" r:id="rId13"/>
    <p:sldId id="459" r:id="rId14"/>
    <p:sldId id="548" r:id="rId15"/>
    <p:sldId id="549" r:id="rId16"/>
    <p:sldId id="550" r:id="rId17"/>
    <p:sldId id="552" r:id="rId18"/>
    <p:sldId id="559" r:id="rId19"/>
    <p:sldId id="573" r:id="rId20"/>
    <p:sldId id="574" r:id="rId21"/>
    <p:sldId id="575" r:id="rId22"/>
    <p:sldId id="511" r:id="rId23"/>
    <p:sldId id="533" r:id="rId24"/>
    <p:sldId id="579" r:id="rId25"/>
    <p:sldId id="581" r:id="rId26"/>
    <p:sldId id="582" r:id="rId27"/>
    <p:sldId id="580" r:id="rId28"/>
    <p:sldId id="578" r:id="rId29"/>
    <p:sldId id="577" r:id="rId30"/>
    <p:sldId id="532" r:id="rId31"/>
    <p:sldId id="584" r:id="rId32"/>
    <p:sldId id="458" r:id="rId33"/>
    <p:sldId id="463" r:id="rId34"/>
    <p:sldId id="514" r:id="rId35"/>
    <p:sldId id="513" r:id="rId36"/>
    <p:sldId id="501" r:id="rId37"/>
    <p:sldId id="502" r:id="rId38"/>
    <p:sldId id="515" r:id="rId39"/>
    <p:sldId id="521" r:id="rId40"/>
    <p:sldId id="541" r:id="rId41"/>
    <p:sldId id="486" r:id="rId42"/>
    <p:sldId id="542" r:id="rId43"/>
    <p:sldId id="487" r:id="rId44"/>
    <p:sldId id="454" r:id="rId45"/>
    <p:sldId id="520" r:id="rId46"/>
    <p:sldId id="453" r:id="rId47"/>
    <p:sldId id="492" r:id="rId48"/>
    <p:sldId id="543" r:id="rId49"/>
    <p:sldId id="451" r:id="rId50"/>
    <p:sldId id="450" r:id="rId51"/>
    <p:sldId id="449" r:id="rId52"/>
    <p:sldId id="522" r:id="rId53"/>
    <p:sldId id="538" r:id="rId54"/>
    <p:sldId id="448" r:id="rId55"/>
    <p:sldId id="539" r:id="rId56"/>
    <p:sldId id="530" r:id="rId57"/>
    <p:sldId id="544" r:id="rId58"/>
    <p:sldId id="447" r:id="rId59"/>
    <p:sldId id="523" r:id="rId60"/>
    <p:sldId id="545" r:id="rId61"/>
    <p:sldId id="540" r:id="rId62"/>
    <p:sldId id="546" r:id="rId63"/>
    <p:sldId id="460" r:id="rId64"/>
    <p:sldId id="576" r:id="rId65"/>
    <p:sldId id="466" r:id="rId66"/>
    <p:sldId id="524" r:id="rId67"/>
    <p:sldId id="586" r:id="rId68"/>
    <p:sldId id="587" r:id="rId69"/>
    <p:sldId id="588" r:id="rId70"/>
    <p:sldId id="589" r:id="rId71"/>
  </p:sldIdLst>
  <p:sldSz cx="9144000" cy="6858000" type="screen4x3"/>
  <p:notesSz cx="6858000" cy="90805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6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BFB03"/>
    <a:srgbClr val="009900"/>
    <a:srgbClr val="FF9933"/>
    <a:srgbClr val="5B3B5B"/>
    <a:srgbClr val="FCFCFE"/>
    <a:srgbClr val="6789E7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17" autoAdjust="0"/>
    <p:restoredTop sz="93160" autoAdjust="0"/>
  </p:normalViewPr>
  <p:slideViewPr>
    <p:cSldViewPr>
      <p:cViewPr varScale="1">
        <p:scale>
          <a:sx n="105" d="100"/>
          <a:sy n="105" d="100"/>
        </p:scale>
        <p:origin x="211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1292"/>
    </p:cViewPr>
  </p:sorterViewPr>
  <p:notesViewPr>
    <p:cSldViewPr>
      <p:cViewPr varScale="1">
        <p:scale>
          <a:sx n="60" d="100"/>
          <a:sy n="60" d="100"/>
        </p:scale>
        <p:origin x="-2478" y="-90"/>
      </p:cViewPr>
      <p:guideLst>
        <p:guide orient="horz" pos="286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24888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24888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E38DEDC-4E29-4EFA-BF86-62E52CD28501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577852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81038"/>
            <a:ext cx="4540250" cy="34051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13238"/>
            <a:ext cx="548640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4888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24888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3B110C4-973C-4884-875A-2DD173B2E035}" type="slidenum">
              <a:rPr lang="es-ES" altLang="el-GR"/>
              <a:pPr>
                <a:defRPr/>
              </a:pPr>
              <a:t>‹#›</a:t>
            </a:fld>
            <a:endParaRPr lang="es-ES" altLang="el-GR"/>
          </a:p>
        </p:txBody>
      </p:sp>
    </p:spTree>
    <p:extLst>
      <p:ext uri="{BB962C8B-B14F-4D97-AF65-F5344CB8AC3E}">
        <p14:creationId xmlns:p14="http://schemas.microsoft.com/office/powerpoint/2010/main" val="23048462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0920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65D60FD-F4D0-4707-BEE3-546C51847B1E}" type="slidenum">
              <a:rPr lang="es-ES" altLang="el-GR" smtClean="0"/>
              <a:pPr/>
              <a:t>57</a:t>
            </a:fld>
            <a:endParaRPr lang="es-ES" altLang="el-GR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a-ES" altLang="el-GR" b="1" smtClean="0">
                <a:latin typeface="Arial" panose="020B0604020202020204" pitchFamily="34" charset="0"/>
                <a:cs typeface="Arial" panose="020B0604020202020204" pitchFamily="34" charset="0"/>
              </a:rPr>
              <a:t>The distribution of spasticity reflects the areas of cortical invovement</a:t>
            </a:r>
            <a:endParaRPr lang="es-ES" altLang="el-GR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l-GR" smtClean="0">
                <a:latin typeface="Arial" panose="020B0604020202020204" pitchFamily="34" charset="0"/>
                <a:cs typeface="Arial" panose="020B0604020202020204" pitchFamily="34" charset="0"/>
              </a:rPr>
              <a:t>Since a wide variety of lesions may produce CP, the clinical manifestations are broad</a:t>
            </a:r>
          </a:p>
          <a:p>
            <a:pPr eaLnBrk="1" hangingPunct="1"/>
            <a:endParaRPr lang="el-GR" altLang="el-G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050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0A7B5B5-03DB-4C72-B842-D1E5BE3CF5D5}" type="slidenum">
              <a:rPr lang="es-ES" altLang="el-GR" smtClean="0"/>
              <a:pPr/>
              <a:t>60</a:t>
            </a:fld>
            <a:endParaRPr lang="es-ES" altLang="el-GR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a-ES" altLang="el-GR" b="1" smtClean="0">
                <a:latin typeface="Arial" panose="020B0604020202020204" pitchFamily="34" charset="0"/>
                <a:cs typeface="Arial" panose="020B0604020202020204" pitchFamily="34" charset="0"/>
              </a:rPr>
              <a:t>The distribution of spasticity reflects the areas of cortical invovement</a:t>
            </a:r>
            <a:endParaRPr lang="es-ES" altLang="el-GR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l-GR" smtClean="0">
                <a:latin typeface="Arial" panose="020B0604020202020204" pitchFamily="34" charset="0"/>
                <a:cs typeface="Arial" panose="020B0604020202020204" pitchFamily="34" charset="0"/>
              </a:rPr>
              <a:t>Since a wide variety of lesions may produce CP, the clinical manifestations are broad</a:t>
            </a:r>
          </a:p>
          <a:p>
            <a:pPr eaLnBrk="1" hangingPunct="1"/>
            <a:endParaRPr lang="el-GR" altLang="el-G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782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2875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74810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5210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03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F2500C4-231F-4411-B608-2819455BB394}" type="slidenum">
              <a:rPr lang="es-ES" altLang="el-GR" smtClean="0"/>
              <a:pPr/>
              <a:t>2</a:t>
            </a:fld>
            <a:endParaRPr lang="es-ES" altLang="el-GR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l-GR" smtClean="0">
                <a:latin typeface="Arial" panose="020B0604020202020204" pitchFamily="34" charset="0"/>
                <a:cs typeface="Arial" panose="020B0604020202020204" pitchFamily="34" charset="0"/>
              </a:rPr>
              <a:t>Relatively non specific term</a:t>
            </a:r>
          </a:p>
          <a:p>
            <a:pPr eaLnBrk="1" hangingPunct="1"/>
            <a:r>
              <a:rPr lang="en-GB" altLang="el-GR" sz="1000" b="1" smtClean="0">
                <a:latin typeface="Arial" panose="020B0604020202020204" pitchFamily="34" charset="0"/>
                <a:cs typeface="Arial" panose="020B0604020202020204" pitchFamily="34" charset="0"/>
              </a:rPr>
              <a:t>CP describes a group of childhood neurologic syndromes resulting from a wide variety of genetic and acquired insults to the developing brain, with abnormalities in tone, posture, and movement on clinical examination</a:t>
            </a:r>
            <a:endParaRPr lang="es-ES" altLang="el-GR" sz="10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l-GR" altLang="el-G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038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021F241-0DCB-4BE6-837C-4C071608CD3A}" type="slidenum">
              <a:rPr lang="es-ES" altLang="el-GR" smtClean="0"/>
              <a:pPr/>
              <a:t>8</a:t>
            </a:fld>
            <a:endParaRPr lang="es-ES" altLang="el-GR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l-GR" smtClean="0">
                <a:latin typeface="Arial" panose="020B0604020202020204" pitchFamily="34" charset="0"/>
                <a:cs typeface="Arial" panose="020B0604020202020204" pitchFamily="34" charset="0"/>
              </a:rPr>
              <a:t>Relatively non specific term</a:t>
            </a:r>
          </a:p>
          <a:p>
            <a:pPr eaLnBrk="1" hangingPunct="1"/>
            <a:r>
              <a:rPr lang="en-GB" altLang="el-GR" sz="1000" b="1" smtClean="0">
                <a:latin typeface="Arial" panose="020B0604020202020204" pitchFamily="34" charset="0"/>
                <a:cs typeface="Arial" panose="020B0604020202020204" pitchFamily="34" charset="0"/>
              </a:rPr>
              <a:t>CP describes a group of childhood neurologic syndromes resulting from a wide variety of genetic and acquired insults to the developing brain, with abnormalities in tone, posture, and movement on clinical examination</a:t>
            </a:r>
            <a:endParaRPr lang="es-ES" altLang="el-GR" sz="10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l-GR" altLang="el-G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820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l-GR" altLang="el-GR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Μη εξελισσόμενες</a:t>
            </a:r>
            <a:endParaRPr lang="en-US" altLang="el-GR" b="1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l-GR" altLang="el-GR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Στον αναπτυσσόμενο εμβρυικό ή βρεφικό εγκέφαλο</a:t>
            </a:r>
          </a:p>
          <a:p>
            <a:pPr eaLnBrk="1" hangingPunct="1"/>
            <a:endParaRPr lang="en-US" altLang="el-G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B17C9F2-27B6-4A81-8041-E25F4FAE9419}" type="slidenum">
              <a:rPr lang="es-ES" altLang="el-GR" smtClean="0"/>
              <a:pPr/>
              <a:t>9</a:t>
            </a:fld>
            <a:endParaRPr lang="es-ES" altLang="el-GR" smtClean="0"/>
          </a:p>
        </p:txBody>
      </p:sp>
    </p:spTree>
    <p:extLst>
      <p:ext uri="{BB962C8B-B14F-4D97-AF65-F5344CB8AC3E}">
        <p14:creationId xmlns:p14="http://schemas.microsoft.com/office/powerpoint/2010/main" val="1230182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E2BE844-5D11-45AB-8A1A-C61E4439D170}" type="slidenum">
              <a:rPr lang="es-ES" altLang="el-GR" smtClean="0"/>
              <a:pPr/>
              <a:t>10</a:t>
            </a:fld>
            <a:endParaRPr lang="es-ES" altLang="el-GR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l-GR" smtClean="0">
                <a:latin typeface="Arial" panose="020B0604020202020204" pitchFamily="34" charset="0"/>
                <a:cs typeface="Arial" panose="020B0604020202020204" pitchFamily="34" charset="0"/>
              </a:rPr>
              <a:t>Relatively non specific term</a:t>
            </a:r>
          </a:p>
          <a:p>
            <a:pPr eaLnBrk="1" hangingPunct="1"/>
            <a:r>
              <a:rPr lang="en-GB" altLang="el-GR" sz="1000" b="1" smtClean="0">
                <a:latin typeface="Arial" panose="020B0604020202020204" pitchFamily="34" charset="0"/>
                <a:cs typeface="Arial" panose="020B0604020202020204" pitchFamily="34" charset="0"/>
              </a:rPr>
              <a:t>CP describes a group of childhood neurologic syndromes resulting from a wide variety of genetic and acquired insults to the developing brain, with abnormalities in tone, posture, and movement on clinical examination</a:t>
            </a:r>
            <a:endParaRPr lang="es-ES" altLang="el-GR" sz="10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l-GR" altLang="el-G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449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7035355-3E93-4969-B992-A9166BA7B892}" type="slidenum">
              <a:rPr lang="es-ES" altLang="el-GR" smtClean="0"/>
              <a:pPr/>
              <a:t>11</a:t>
            </a:fld>
            <a:endParaRPr lang="es-ES" altLang="el-GR" smtClean="0"/>
          </a:p>
        </p:txBody>
      </p:sp>
    </p:spTree>
    <p:extLst>
      <p:ext uri="{BB962C8B-B14F-4D97-AF65-F5344CB8AC3E}">
        <p14:creationId xmlns:p14="http://schemas.microsoft.com/office/powerpoint/2010/main" val="3566167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2886EB9-3409-494E-886B-9EB9BCD86363}" type="slidenum">
              <a:rPr lang="es-ES" altLang="el-GR" smtClean="0"/>
              <a:pPr/>
              <a:t>13</a:t>
            </a:fld>
            <a:endParaRPr lang="es-ES" altLang="el-GR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l-GR" b="1" smtClean="0">
                <a:latin typeface="Arial" panose="020B0604020202020204" pitchFamily="34" charset="0"/>
                <a:cs typeface="Arial" panose="020B0604020202020204" pitchFamily="34" charset="0"/>
              </a:rPr>
              <a:t>These disturbances/events may include cerebral dysplasia</a:t>
            </a:r>
            <a:endParaRPr lang="el-GR" altLang="el-GR" b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836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126DD0E-CE57-4536-9B09-7F42C7C43AA1}" type="slidenum">
              <a:rPr lang="es-ES" altLang="el-GR" smtClean="0"/>
              <a:pPr/>
              <a:t>42</a:t>
            </a:fld>
            <a:endParaRPr lang="es-ES" altLang="el-GR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a-ES" altLang="el-GR" b="1" smtClean="0">
                <a:latin typeface="Arial" panose="020B0604020202020204" pitchFamily="34" charset="0"/>
                <a:cs typeface="Arial" panose="020B0604020202020204" pitchFamily="34" charset="0"/>
              </a:rPr>
              <a:t>The distribution of spasticity reflects the areas of cortical invovement</a:t>
            </a:r>
            <a:endParaRPr lang="es-ES" altLang="el-GR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l-GR" smtClean="0">
                <a:latin typeface="Arial" panose="020B0604020202020204" pitchFamily="34" charset="0"/>
                <a:cs typeface="Arial" panose="020B0604020202020204" pitchFamily="34" charset="0"/>
              </a:rPr>
              <a:t>Since a wide variety of lesions may produce CP, the clinical manifestations are broad</a:t>
            </a:r>
          </a:p>
          <a:p>
            <a:pPr eaLnBrk="1" hangingPunct="1"/>
            <a:endParaRPr lang="el-GR" altLang="el-G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272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0CBAEB-2E57-4334-BE70-DF48ED07D3D7}" type="slidenum">
              <a:rPr lang="es-ES" altLang="el-GR" smtClean="0"/>
              <a:pPr/>
              <a:t>48</a:t>
            </a:fld>
            <a:endParaRPr lang="es-ES" altLang="el-GR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a-ES" altLang="el-GR" b="1" smtClean="0">
                <a:latin typeface="Arial" panose="020B0604020202020204" pitchFamily="34" charset="0"/>
                <a:cs typeface="Arial" panose="020B0604020202020204" pitchFamily="34" charset="0"/>
              </a:rPr>
              <a:t>The distribution of spasticity reflects the areas of cortical invovement</a:t>
            </a:r>
            <a:endParaRPr lang="es-ES" altLang="el-GR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l-GR" smtClean="0">
                <a:latin typeface="Arial" panose="020B0604020202020204" pitchFamily="34" charset="0"/>
                <a:cs typeface="Arial" panose="020B0604020202020204" pitchFamily="34" charset="0"/>
              </a:rPr>
              <a:t>Since a wide variety of lesions may produce CP, the clinical manifestations are broad</a:t>
            </a:r>
          </a:p>
          <a:p>
            <a:pPr eaLnBrk="1" hangingPunct="1"/>
            <a:endParaRPr lang="el-GR" altLang="el-G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092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8470C-0156-4F0E-8168-301F83E1307C}" type="slidenum">
              <a:rPr lang="en-US" altLang="el-GR" smtClean="0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830852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50BF4-1831-4F9F-9817-0C7E14B3346E}" type="slidenum">
              <a:rPr lang="en-US" altLang="el-GR" smtClean="0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958910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CFABD-7BFE-4CAF-86B0-1C591869CC4E}" type="slidenum">
              <a:rPr lang="en-US" altLang="el-GR" smtClean="0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4076606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E1D59-85E7-441C-AEA0-D9A48DE4CDFC}" type="slidenum">
              <a:rPr lang="en-US" altLang="el-GR" smtClean="0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922753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B3686-547B-4E85-BF35-A4D87D3DA10F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693629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E6580-A3F9-4B9D-B11E-2C7406F7EBB0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642171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DF5E9-DFDF-4257-A64A-4132BFE1F68C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171957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87356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6464369"/>
            <a:ext cx="7920880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200" b="0" dirty="0" smtClean="0">
                <a:latin typeface="+mn-lt"/>
              </a:rPr>
              <a:t>Ενότητα</a:t>
            </a:r>
            <a:r>
              <a:rPr lang="el-GR" sz="1200" b="0" baseline="0" dirty="0" smtClean="0">
                <a:latin typeface="+mn-lt"/>
              </a:rPr>
              <a:t> 3.1: Εγκεφαλική παράλυση</a:t>
            </a:r>
            <a:endParaRPr lang="el-GR" sz="1200" b="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34064" y="6464369"/>
            <a:ext cx="658416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0" dirty="0" smtClean="0">
                <a:latin typeface="+mn-lt"/>
              </a:rPr>
              <a:t>-</a:t>
            </a:r>
            <a:fld id="{B55FABF0-E590-41F8-8765-B40ADFCD345B}" type="slidenum">
              <a:rPr lang="el-GR" sz="1200" b="0" smtClean="0">
                <a:latin typeface="+mn-lt"/>
              </a:rPr>
              <a:pPr algn="ctr"/>
              <a:t>‹#›</a:t>
            </a:fld>
            <a:r>
              <a:rPr lang="el-GR" sz="1200" b="0" dirty="0" smtClean="0">
                <a:latin typeface="+mn-lt"/>
              </a:rPr>
              <a:t>-</a:t>
            </a:r>
            <a:endParaRPr lang="el-GR" sz="12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9178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C5560-D33E-4D65-8EAA-8113F8097BEC}" type="slidenum">
              <a:rPr lang="en-US" altLang="el-GR" smtClean="0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569930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A3DC4-8BC4-4B71-9D34-D8C5371E7BFE}" type="slidenum">
              <a:rPr lang="en-US" altLang="el-GR" smtClean="0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952351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982B3-2307-42DA-95A2-7484A215AF79}" type="slidenum">
              <a:rPr lang="en-US" altLang="el-GR" smtClean="0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993210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25D33-D0AA-45CE-8A45-719501DBBEDB}" type="slidenum">
              <a:rPr lang="en-US" altLang="el-GR" smtClean="0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4095602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29439-BCC6-46B3-8D26-A97D0FDEC0C8}" type="slidenum">
              <a:rPr lang="en-US" altLang="el-GR" smtClean="0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249937275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04712-0461-416A-AB2F-767B174CDA39}" type="slidenum">
              <a:rPr lang="en-US" altLang="el-GR" smtClean="0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984086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13E39-A2A8-403D-86E7-4DE0E8D25D29}" type="slidenum">
              <a:rPr lang="en-US" altLang="el-GR" smtClean="0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888166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Kλικ για επεξεργασία των στυλ του υποδείγματος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4CE1D59-85E7-441C-AEA0-D9A48DE4CDFC}" type="slidenum">
              <a:rPr lang="en-US" altLang="el-GR" smtClean="0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39248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  <p:sldLayoutId id="2147483953" r:id="rId13"/>
    <p:sldLayoutId id="2147483954" r:id="rId14"/>
    <p:sldLayoutId id="2147483955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Roser\Desktop\CP%20talk2\MVI_0145.AVI" TargetMode="External"/><Relationship Id="rId1" Type="http://schemas.openxmlformats.org/officeDocument/2006/relationships/video" Target="file:///C:\Users\Roser\Desktop\CP%20talk2\MVI_0144.AVI" TargetMode="Externa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Roser\Desktop\CP%20talk2\gait2.mpg" TargetMode="External"/><Relationship Id="rId1" Type="http://schemas.openxmlformats.org/officeDocument/2006/relationships/video" Target="file:///C:\Users\Roser\Desktop\CP%20talk2\Gait.mpg" TargetMode="Externa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Roser\Desktop\CP%20talk2\MVI_0135.AVI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CP%20talk2\Dyst.mpg" TargetMode="Externa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CP%20talk2\ACP.mpg" TargetMode="Externa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CP%20talk2\Kierner_walk_768K_Stream.wm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el.wikipedia.org/wiki/%CE%91%CF%81%CF%87%CE%B5%CE%AF%CE%BF:Basal-ganglia-coronal-sections-large.png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CP%20talk2\L_Best.wmv" TargetMode="Externa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1" y="1412776"/>
            <a:ext cx="7772400" cy="1440160"/>
          </a:xfrm>
        </p:spPr>
        <p:txBody>
          <a:bodyPr>
            <a:noAutofit/>
          </a:bodyPr>
          <a:lstStyle/>
          <a:p>
            <a:r>
              <a:rPr lang="el-GR" altLang="el-GR" b="1" dirty="0">
                <a:solidFill>
                  <a:srgbClr val="5075BC"/>
                </a:solidFill>
              </a:rPr>
              <a:t>Κινητικά προβλήματα</a:t>
            </a:r>
            <a:br>
              <a:rPr lang="el-GR" altLang="el-GR" b="1" dirty="0">
                <a:solidFill>
                  <a:srgbClr val="5075BC"/>
                </a:solidFill>
              </a:rPr>
            </a:br>
            <a:r>
              <a:rPr lang="el-GR" altLang="el-GR" b="1" dirty="0">
                <a:solidFill>
                  <a:srgbClr val="5075BC"/>
                </a:solidFill>
              </a:rPr>
              <a:t>Πολλαπλές αναπηρίες</a:t>
            </a:r>
            <a:endParaRPr lang="el-GR" sz="5400" b="1" dirty="0">
              <a:solidFill>
                <a:srgbClr val="0070C0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97828" y="3068960"/>
            <a:ext cx="8322644" cy="3312368"/>
          </a:xfrm>
        </p:spPr>
        <p:txBody>
          <a:bodyPr>
            <a:noAutofit/>
          </a:bodyPr>
          <a:lstStyle/>
          <a:p>
            <a:r>
              <a:rPr lang="el-GR" sz="2800" b="1" dirty="0" smtClean="0">
                <a:latin typeface="+mj-lt"/>
                <a:ea typeface="+mj-ea"/>
                <a:cs typeface="+mj-cs"/>
              </a:rPr>
              <a:t>Ενότητα </a:t>
            </a:r>
            <a:r>
              <a:rPr lang="el-GR" sz="2800" b="1" dirty="0" smtClean="0">
                <a:latin typeface="+mj-lt"/>
                <a:ea typeface="+mj-ea"/>
                <a:cs typeface="+mj-cs"/>
              </a:rPr>
              <a:t>3.1</a:t>
            </a:r>
            <a:endParaRPr lang="el-GR" sz="2800" b="1" dirty="0" smtClean="0">
              <a:latin typeface="+mj-lt"/>
              <a:ea typeface="+mj-ea"/>
              <a:cs typeface="+mj-cs"/>
            </a:endParaRPr>
          </a:p>
          <a:p>
            <a:r>
              <a:rPr lang="el-GR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Εγκεφαλική παράλυση</a:t>
            </a:r>
            <a:endParaRPr lang="en-US" b="1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endParaRPr lang="el-GR" sz="2800" dirty="0" smtClean="0"/>
          </a:p>
          <a:p>
            <a:endParaRPr lang="en-US" sz="2800" dirty="0" smtClean="0"/>
          </a:p>
          <a:p>
            <a:r>
              <a:rPr lang="el-GR" sz="2400" dirty="0" smtClean="0"/>
              <a:t>Ιουλία Νησιώτου</a:t>
            </a:r>
          </a:p>
          <a:p>
            <a:r>
              <a:rPr lang="el-GR" sz="2400" dirty="0" smtClean="0"/>
              <a:t>Σχολή Ανθρωπιστικών και Κοινωνικών Επιστημών  Παιδαγωγικό Τμήμα Ειδικής Αγωγής</a:t>
            </a:r>
            <a:endParaRPr lang="en-US" sz="2400" dirty="0" smtClean="0"/>
          </a:p>
          <a:p>
            <a:endParaRPr lang="el-GR" sz="2800" dirty="0" smtClean="0"/>
          </a:p>
        </p:txBody>
      </p:sp>
      <p:pic>
        <p:nvPicPr>
          <p:cNvPr id="9" name="Logo" descr="Λογότυπο ΠΘ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607" y="440668"/>
            <a:ext cx="3477085" cy="75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36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268760"/>
            <a:ext cx="8229600" cy="4525963"/>
          </a:xfrm>
          <a:solidFill>
            <a:schemeClr val="bg1"/>
          </a:solidFill>
        </p:spPr>
        <p:txBody>
          <a:bodyPr/>
          <a:lstStyle/>
          <a:p>
            <a:pPr>
              <a:buNone/>
            </a:pPr>
            <a:r>
              <a:rPr lang="el-GR" altLang="el-GR" b="1" dirty="0"/>
              <a:t>Εγκεφαλική </a:t>
            </a:r>
            <a:r>
              <a:rPr lang="el-GR" altLang="el-GR" b="1" dirty="0" smtClean="0"/>
              <a:t>παράλυση </a:t>
            </a:r>
            <a:r>
              <a:rPr lang="el-GR" altLang="el-GR" dirty="0" smtClean="0"/>
              <a:t>δεν </a:t>
            </a:r>
            <a:r>
              <a:rPr lang="el-GR" altLang="el-GR" sz="3200" dirty="0" smtClean="0"/>
              <a:t>υπάρχει ομοφωνία όσον αφορά την:</a:t>
            </a:r>
            <a:endParaRPr lang="en-US" altLang="el-GR" sz="3200" dirty="0" smtClean="0"/>
          </a:p>
          <a:p>
            <a:pPr eaLnBrk="1" hangingPunct="1"/>
            <a:r>
              <a:rPr lang="el-GR" altLang="el-GR" sz="3200" dirty="0" smtClean="0"/>
              <a:t>ακριβή ηλικία πριν από την οποία πρέπει να συμβεί η εγκεφαλική βλάβη </a:t>
            </a:r>
          </a:p>
          <a:p>
            <a:pPr eaLnBrk="1" hangingPunct="1">
              <a:spcBef>
                <a:spcPct val="0"/>
              </a:spcBef>
            </a:pPr>
            <a:r>
              <a:rPr lang="el-GR" altLang="el-GR" sz="3200" dirty="0" smtClean="0"/>
              <a:t>ακριβή ηλικία πριν από την οποία πρέπει να εμφανιστούν τα συμπτώματα </a:t>
            </a:r>
          </a:p>
          <a:p>
            <a:pPr eaLnBrk="1" hangingPunct="1"/>
            <a:endParaRPr lang="el-GR" altLang="el-GR" sz="3200" dirty="0" smtClean="0"/>
          </a:p>
          <a:p>
            <a:pPr eaLnBrk="1" hangingPunct="1">
              <a:buFontTx/>
              <a:buNone/>
            </a:pPr>
            <a:r>
              <a:rPr lang="el-GR" altLang="el-GR" sz="3200" dirty="0" smtClean="0"/>
              <a:t> </a:t>
            </a:r>
            <a:endParaRPr lang="es-ES" altLang="el-GR" sz="3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052736"/>
            <a:ext cx="7041976" cy="45259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3600" dirty="0" smtClean="0"/>
              <a:t>Υπάρχει ομοφωνία για της ανάγκες </a:t>
            </a:r>
            <a:endParaRPr lang="en-US" altLang="el-GR" sz="3600" dirty="0" smtClean="0"/>
          </a:p>
          <a:p>
            <a:pPr eaLnBrk="1" hangingPunct="1"/>
            <a:r>
              <a:rPr lang="el-GR" altLang="el-GR" sz="3200" dirty="0" smtClean="0"/>
              <a:t>Αποκατάσταση</a:t>
            </a:r>
          </a:p>
          <a:p>
            <a:pPr eaLnBrk="1" hangingPunct="1"/>
            <a:r>
              <a:rPr lang="el-GR" altLang="el-GR" sz="3200" dirty="0" smtClean="0"/>
              <a:t>Εκπαίδευση</a:t>
            </a:r>
            <a:endParaRPr lang="en-US" altLang="el-GR" sz="3200" dirty="0" smtClean="0"/>
          </a:p>
          <a:p>
            <a:pPr eaLnBrk="1" hangingPunct="1"/>
            <a:r>
              <a:rPr lang="el-GR" altLang="el-GR" sz="3200" dirty="0" smtClean="0"/>
              <a:t>Ιατρικές Υπηρεσίες</a:t>
            </a:r>
            <a:endParaRPr lang="en-US" altLang="el-GR" sz="3200" dirty="0" smtClean="0"/>
          </a:p>
          <a:p>
            <a:pPr eaLnBrk="1" hangingPunct="1"/>
            <a:r>
              <a:rPr lang="el-GR" altLang="el-GR" sz="3200" dirty="0" smtClean="0"/>
              <a:t>Κοινωνικές Υπηρεσίες</a:t>
            </a:r>
            <a:endParaRPr lang="en-US" altLang="el-GR" sz="3200" dirty="0" smtClean="0"/>
          </a:p>
          <a:p>
            <a:pPr eaLnBrk="1" hangingPunct="1">
              <a:buFontTx/>
              <a:buNone/>
            </a:pPr>
            <a:endParaRPr lang="el-GR" altLang="el-GR" b="1" dirty="0" smtClean="0"/>
          </a:p>
          <a:p>
            <a:pPr eaLnBrk="1" hangingPunct="1">
              <a:buFontTx/>
              <a:buNone/>
            </a:pPr>
            <a:endParaRPr lang="en-US" alt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ln w="2857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altLang="el-GR" sz="4800" b="1" smtClean="0"/>
              <a:t>Κριτήρια Αποκλεισμού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l-GR" altLang="el-GR" sz="3200" dirty="0" smtClean="0"/>
              <a:t>Διαταραχές της κινητικότητας και</a:t>
            </a:r>
            <a:r>
              <a:rPr lang="es-ES" altLang="el-GR" sz="3200" dirty="0" smtClean="0"/>
              <a:t> </a:t>
            </a:r>
            <a:r>
              <a:rPr lang="el-GR" altLang="el-GR" sz="3200" dirty="0" smtClean="0"/>
              <a:t>στάσης</a:t>
            </a:r>
            <a:r>
              <a:rPr lang="es-ES" altLang="el-GR" sz="3200" dirty="0" smtClean="0"/>
              <a:t> </a:t>
            </a:r>
            <a:r>
              <a:rPr lang="el-GR" altLang="el-GR" sz="3200" dirty="0" smtClean="0"/>
              <a:t>που οφείλονται σε</a:t>
            </a:r>
            <a:endParaRPr lang="es-ES" altLang="el-GR" sz="3200" dirty="0" smtClean="0"/>
          </a:p>
          <a:p>
            <a:pPr marL="609600" indent="-609600" eaLnBrk="1" hangingPunct="1">
              <a:buFontTx/>
              <a:buAutoNum type="arabicPeriod"/>
            </a:pPr>
            <a:r>
              <a:rPr lang="el-GR" altLang="el-GR" sz="3200" dirty="0" smtClean="0"/>
              <a:t>Διαταραχές του νωτιαίου μυελού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l-GR" altLang="el-GR" sz="3200" dirty="0" err="1" smtClean="0">
                <a:sym typeface="Wingdings" panose="05000000000000000000" pitchFamily="2" charset="2"/>
              </a:rPr>
              <a:t>Ορθοπαιδικές</a:t>
            </a:r>
            <a:r>
              <a:rPr lang="el-GR" altLang="el-GR" sz="3200" dirty="0" smtClean="0">
                <a:sym typeface="Wingdings" panose="05000000000000000000" pitchFamily="2" charset="2"/>
              </a:rPr>
              <a:t> διαταραχές</a:t>
            </a:r>
            <a:endParaRPr lang="en-GB" altLang="el-GR" sz="3200" dirty="0" smtClean="0">
              <a:sym typeface="Wingdings" panose="05000000000000000000" pitchFamily="2" charset="2"/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el-GR" altLang="el-GR" sz="3200" dirty="0" err="1" smtClean="0">
                <a:sym typeface="Wingdings" panose="05000000000000000000" pitchFamily="2" charset="2"/>
              </a:rPr>
              <a:t>Νευρομυ</a:t>
            </a:r>
            <a:r>
              <a:rPr lang="el-GR" altLang="el-GR" sz="32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ϊ</a:t>
            </a:r>
            <a:r>
              <a:rPr lang="el-GR" altLang="el-GR" sz="3200" dirty="0" err="1" smtClean="0">
                <a:sym typeface="Wingdings" panose="05000000000000000000" pitchFamily="2" charset="2"/>
              </a:rPr>
              <a:t>κά</a:t>
            </a:r>
            <a:r>
              <a:rPr lang="el-GR" altLang="el-GR" sz="3200" dirty="0" smtClean="0">
                <a:sym typeface="Wingdings" panose="05000000000000000000" pitchFamily="2" charset="2"/>
              </a:rPr>
              <a:t> νοσήματα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l-GR" altLang="el-GR" sz="3200" dirty="0" smtClean="0"/>
              <a:t>Προοδευτικά επιδεινούμενες (προ</a:t>
            </a:r>
            <a:r>
              <a:rPr lang="en-US" altLang="el-GR" sz="3200" dirty="0" smtClean="0"/>
              <a:t>ï</a:t>
            </a:r>
            <a:r>
              <a:rPr lang="el-GR" altLang="el-GR" sz="3200" dirty="0" smtClean="0"/>
              <a:t>ούσες) καταστάσεις που προκαλούν απώλεια δεξιοτήτων</a:t>
            </a:r>
            <a:endParaRPr lang="es-ES" altLang="el-GR" sz="3200" dirty="0" smtClean="0"/>
          </a:p>
          <a:p>
            <a:pPr marL="609600" indent="-609600" eaLnBrk="1" hangingPunct="1">
              <a:buFontTx/>
              <a:buAutoNum type="arabicPeriod"/>
            </a:pPr>
            <a:endParaRPr lang="el-GR" altLang="el-GR" sz="3200" dirty="0" smtClean="0">
              <a:sym typeface="Wingdings" panose="05000000000000000000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ln w="2857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altLang="el-GR" b="1" dirty="0" smtClean="0"/>
              <a:t>Αιτιολογία</a:t>
            </a:r>
            <a:endParaRPr lang="es-ES" altLang="el-GR" b="1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457200" indent="-4572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l-GR" sz="3200" dirty="0" smtClean="0">
                <a:sym typeface="Wingdings" pitchFamily="2" charset="2"/>
              </a:rPr>
              <a:t>1- ΜΗ ΠΡΟ</a:t>
            </a:r>
            <a:r>
              <a:rPr lang="el-GR" sz="3200" dirty="0" smtClean="0">
                <a:cs typeface="Arial" charset="0"/>
                <a:sym typeface="Wingdings" pitchFamily="2" charset="2"/>
              </a:rPr>
              <a:t>Ϊ</a:t>
            </a:r>
            <a:r>
              <a:rPr lang="el-GR" sz="3200" dirty="0" smtClean="0">
                <a:sym typeface="Wingdings" pitchFamily="2" charset="2"/>
              </a:rPr>
              <a:t>ΟΥΣΑ ΔΙΑΤΑΡΑΧΗ σε αναπτυσσόμενο εγκέφαλο </a:t>
            </a:r>
            <a:r>
              <a:rPr lang="es-ES" sz="3200" dirty="0" smtClean="0">
                <a:sym typeface="Wingdings" pitchFamily="2" charset="2"/>
              </a:rPr>
              <a:t></a:t>
            </a:r>
            <a:r>
              <a:rPr lang="en-GB" sz="3200" dirty="0" smtClean="0"/>
              <a:t> </a:t>
            </a:r>
            <a:r>
              <a:rPr lang="el-GR" sz="3200" dirty="0" smtClean="0"/>
              <a:t>επίδραση στην εγκεφαλική ωρίμανση</a:t>
            </a:r>
          </a:p>
          <a:p>
            <a:pPr marL="457200" indent="-4572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l-GR" sz="3200" dirty="0" smtClean="0"/>
          </a:p>
          <a:p>
            <a:pPr marL="457200" indent="-4572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l-GR" altLang="zh-CN" sz="3200" dirty="0" smtClean="0"/>
              <a:t>2- Γενεσιουργό αίτιο</a:t>
            </a:r>
            <a:r>
              <a:rPr lang="en-US" altLang="zh-CN" sz="3200" dirty="0" smtClean="0"/>
              <a:t>  </a:t>
            </a:r>
            <a:r>
              <a:rPr lang="en-US" altLang="zh-CN" sz="3200" dirty="0" smtClean="0">
                <a:sym typeface="Wingdings" pitchFamily="2" charset="2"/>
              </a:rPr>
              <a:t> </a:t>
            </a:r>
            <a:r>
              <a:rPr lang="el-GR" altLang="zh-CN" sz="3200" dirty="0" err="1" smtClean="0">
                <a:cs typeface="Arial" charset="0"/>
                <a:sym typeface="Wingdings" pitchFamily="2" charset="2"/>
              </a:rPr>
              <a:t>Υποξαιμία</a:t>
            </a:r>
            <a:r>
              <a:rPr lang="el-GR" altLang="zh-CN" sz="3200" dirty="0" smtClean="0">
                <a:cs typeface="Arial" charset="0"/>
                <a:sym typeface="Wingdings" pitchFamily="2" charset="2"/>
              </a:rPr>
              <a:t>-ισχαιμία, </a:t>
            </a:r>
          </a:p>
          <a:p>
            <a:pPr marL="457200" indent="-4572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l-GR" altLang="zh-CN" sz="3200" dirty="0" smtClean="0">
                <a:cs typeface="Arial" charset="0"/>
              </a:rPr>
              <a:t>					        Λοιμώξεις,</a:t>
            </a:r>
          </a:p>
          <a:p>
            <a:pPr marL="457200" indent="-4572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l-GR" altLang="zh-CN" sz="3200" dirty="0" smtClean="0">
                <a:cs typeface="Arial" charset="0"/>
              </a:rPr>
              <a:t>					        Γενετικές διαταραχές, </a:t>
            </a:r>
          </a:p>
          <a:p>
            <a:pPr marL="457200" indent="-4572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l-GR" altLang="zh-CN" sz="3200" dirty="0" smtClean="0">
                <a:sym typeface="Wingdings" pitchFamily="2" charset="2"/>
              </a:rPr>
              <a:t>					        Εγκεφαλικά επεισόδια, </a:t>
            </a:r>
          </a:p>
          <a:p>
            <a:pPr marL="457200" indent="-4572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l-GR" altLang="zh-CN" sz="3200" dirty="0" smtClean="0">
                <a:cs typeface="Arial" charset="0"/>
                <a:sym typeface="Wingdings" pitchFamily="2" charset="2"/>
              </a:rPr>
              <a:t>					        Πυρηνικός ίκτερος, </a:t>
            </a:r>
          </a:p>
          <a:p>
            <a:pPr marL="457200" indent="-4572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l-GR" altLang="zh-CN" sz="3200" dirty="0" smtClean="0">
                <a:cs typeface="Arial" charset="0"/>
                <a:sym typeface="Wingdings" pitchFamily="2" charset="2"/>
              </a:rPr>
              <a:t>					        </a:t>
            </a:r>
            <a:r>
              <a:rPr lang="el-GR" altLang="zh-CN" sz="3200" dirty="0" err="1" smtClean="0">
                <a:cs typeface="Arial" charset="0"/>
                <a:sym typeface="Wingdings" pitchFamily="2" charset="2"/>
              </a:rPr>
              <a:t>κ.λ.π</a:t>
            </a:r>
            <a:r>
              <a:rPr lang="el-GR" altLang="zh-CN" sz="3200" dirty="0" smtClean="0">
                <a:cs typeface="Arial" charset="0"/>
                <a:sym typeface="Wingdings" pitchFamily="2" charset="2"/>
              </a:rPr>
              <a:t>.</a:t>
            </a:r>
            <a:endParaRPr lang="el-GR" sz="3200" dirty="0" smtClean="0"/>
          </a:p>
          <a:p>
            <a:pPr marL="457200" indent="-4572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l-GR" altLang="zh-CN" sz="3200" dirty="0" smtClean="0"/>
              <a:t>3- </a:t>
            </a:r>
            <a:r>
              <a:rPr lang="en-US" altLang="zh-CN" sz="3200" dirty="0" smtClean="0"/>
              <a:t> </a:t>
            </a:r>
            <a:r>
              <a:rPr lang="el-GR" altLang="zh-CN" sz="3200" dirty="0" smtClean="0"/>
              <a:t>ΕΚΛΕΚΤΙΚΗ ΕΥΠΑΘΕΙΑ του εγκεφάλου</a:t>
            </a:r>
            <a:endParaRPr lang="en-US" altLang="zh-CN" sz="3200" u="sng" dirty="0" smtClean="0"/>
          </a:p>
          <a:p>
            <a:pPr marL="457200" indent="-4572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l-GR" altLang="zh-CN" sz="2800" b="1" u="sng" dirty="0" smtClean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200" b="1" dirty="0" smtClean="0"/>
              <a:t>Χρονική περίοδος επίδρασης </a:t>
            </a:r>
            <a:br>
              <a:rPr lang="el-GR" altLang="el-GR" sz="3200" b="1" dirty="0" smtClean="0"/>
            </a:br>
            <a:r>
              <a:rPr lang="el-GR" altLang="el-GR" sz="3200" b="1" dirty="0" smtClean="0"/>
              <a:t>γενεσιουργού αιτίου ΕΠ</a:t>
            </a:r>
          </a:p>
        </p:txBody>
      </p:sp>
      <p:graphicFrame>
        <p:nvGraphicFramePr>
          <p:cNvPr id="247845" name="Group 3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9515816"/>
              </p:ext>
            </p:extLst>
          </p:nvPr>
        </p:nvGraphicFramePr>
        <p:xfrm>
          <a:off x="457200" y="1600200"/>
          <a:ext cx="8229601" cy="3455988"/>
        </p:xfrm>
        <a:graphic>
          <a:graphicData uri="http://schemas.openxmlformats.org/drawingml/2006/table">
            <a:tbl>
              <a:tblPr/>
              <a:tblGrid>
                <a:gridCol w="4673481"/>
                <a:gridCol w="3556120"/>
              </a:tblGrid>
              <a:tr h="844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Προ-γεννητική</a:t>
                      </a:r>
                      <a:r>
                        <a:rPr kumimoji="0" lang="ca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6551" marR="18655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37%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6551" marR="1865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41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Περι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-γεννητική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6551" marR="18655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35%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6551" marR="1865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03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Μετα-γεννητική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6551" marR="18655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4%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kumimoji="0" lang="ca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10%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6551" marR="1865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6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Μη ταξινομήσιμη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6551" marR="18655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15%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6551" marR="1865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>
          <a:ln w="2857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altLang="el-GR" b="1" dirty="0" smtClean="0"/>
              <a:t>Αίτια 1/2</a:t>
            </a:r>
          </a:p>
        </p:txBody>
      </p:sp>
      <p:sp>
        <p:nvSpPr>
          <p:cNvPr id="51203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628800"/>
            <a:ext cx="8229600" cy="2808312"/>
          </a:xfrm>
        </p:spPr>
        <p:txBody>
          <a:bodyPr/>
          <a:lstStyle/>
          <a:p>
            <a:pPr eaLnBrk="1" hangingPunct="1"/>
            <a:r>
              <a:rPr lang="el-GR" altLang="el-GR" sz="3200" dirty="0" smtClean="0"/>
              <a:t>Πολλές αιτιολογίες</a:t>
            </a:r>
          </a:p>
          <a:p>
            <a:pPr eaLnBrk="1" hangingPunct="1"/>
            <a:r>
              <a:rPr lang="el-GR" altLang="el-GR" sz="3200" dirty="0" smtClean="0"/>
              <a:t>Αναγνωρίζεται όλο και περισσότερο</a:t>
            </a:r>
            <a:r>
              <a:rPr lang="en-GB" altLang="el-GR" sz="3200" dirty="0" smtClean="0"/>
              <a:t> </a:t>
            </a:r>
            <a:r>
              <a:rPr lang="el-GR" altLang="el-GR" sz="3200" dirty="0" smtClean="0"/>
              <a:t>ότι η ΕΠ μπορεί να είναι η συνέπεια αλληλεπίδρασης πολλαπλών παραγόντων κινδύνου</a:t>
            </a:r>
            <a:endParaRPr lang="en-US" altLang="el-GR" sz="3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>
          <a:ln w="2857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altLang="el-GR" b="1" dirty="0" smtClean="0"/>
              <a:t>Αίτια 2/2</a:t>
            </a:r>
          </a:p>
        </p:txBody>
      </p:sp>
      <p:sp>
        <p:nvSpPr>
          <p:cNvPr id="24579" name="Rectangle 6"/>
          <p:cNvSpPr>
            <a:spLocks noGrp="1" noChangeArrowheads="1"/>
          </p:cNvSpPr>
          <p:nvPr>
            <p:ph idx="1"/>
          </p:nvPr>
        </p:nvSpPr>
        <p:spPr>
          <a:xfrm>
            <a:off x="107504" y="2564904"/>
            <a:ext cx="3610744" cy="151216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2400" dirty="0" smtClean="0"/>
              <a:t>	</a:t>
            </a:r>
            <a:r>
              <a:rPr lang="el-GR" altLang="el-GR" sz="3200" dirty="0" smtClean="0"/>
              <a:t>Μεγάλη επίπτωση</a:t>
            </a:r>
            <a:r>
              <a:rPr lang="ca-ES" altLang="el-GR" sz="3200" dirty="0" smtClean="0"/>
              <a:t> </a:t>
            </a:r>
            <a:r>
              <a:rPr lang="el-GR" altLang="el-GR" sz="3200" dirty="0" smtClean="0"/>
              <a:t>στα </a:t>
            </a:r>
            <a:r>
              <a:rPr lang="el-GR" altLang="el-GR" sz="3200" b="1" dirty="0" smtClean="0">
                <a:solidFill>
                  <a:srgbClr val="FF0000"/>
                </a:solidFill>
              </a:rPr>
              <a:t>πρόωρα</a:t>
            </a:r>
            <a:endParaRPr lang="el-GR" altLang="el-GR" sz="3200" b="1" dirty="0" smtClean="0">
              <a:sym typeface="Wingdings" panose="05000000000000000000" pitchFamily="2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3200" dirty="0" smtClean="0">
                <a:solidFill>
                  <a:srgbClr val="009900"/>
                </a:solidFill>
                <a:sym typeface="Wingdings" panose="05000000000000000000" pitchFamily="2" charset="2"/>
              </a:rPr>
              <a:t>		</a:t>
            </a:r>
            <a:endParaRPr lang="en-US" altLang="zh-CN" sz="3200" dirty="0" smtClean="0">
              <a:solidFill>
                <a:srgbClr val="0099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l-GR" altLang="el-GR" sz="2400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l-GR" altLang="el-GR" sz="2400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l-GR" altLang="el-GR" sz="2400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l-GR" altLang="el-GR" sz="2400" dirty="0" smtClean="0"/>
          </a:p>
        </p:txBody>
      </p:sp>
      <p:sp>
        <p:nvSpPr>
          <p:cNvPr id="24580" name="Content Placeholder 7"/>
          <p:cNvSpPr>
            <a:spLocks noGrp="1"/>
          </p:cNvSpPr>
          <p:nvPr>
            <p:ph sz="half" idx="4294967295"/>
          </p:nvPr>
        </p:nvSpPr>
        <p:spPr>
          <a:xfrm>
            <a:off x="4644008" y="1556792"/>
            <a:ext cx="3283024" cy="90527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el-GR" altLang="el-GR" sz="2500" b="1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l-GR" altLang="el-GR" sz="2500" b="1" dirty="0" smtClean="0"/>
              <a:t>Ηλικία κύησης στην ΕΠ</a:t>
            </a:r>
          </a:p>
          <a:p>
            <a:pPr eaLnBrk="1" hangingPunct="1"/>
            <a:endParaRPr lang="en-US" altLang="el-GR" sz="2500" dirty="0" smtClean="0"/>
          </a:p>
        </p:txBody>
      </p:sp>
      <p:graphicFrame>
        <p:nvGraphicFramePr>
          <p:cNvPr id="253976" name="Group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529070"/>
              </p:ext>
            </p:extLst>
          </p:nvPr>
        </p:nvGraphicFramePr>
        <p:xfrm>
          <a:off x="4521906" y="2564904"/>
          <a:ext cx="3650494" cy="3384377"/>
        </p:xfrm>
        <a:graphic>
          <a:graphicData uri="http://schemas.openxmlformats.org/drawingml/2006/table">
            <a:tbl>
              <a:tblPr/>
              <a:tblGrid>
                <a:gridCol w="1653424"/>
                <a:gridCol w="1997070"/>
              </a:tblGrid>
              <a:tr h="7851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36%</a:t>
                      </a:r>
                    </a:p>
                  </a:txBody>
                  <a:tcPr marT="45730" marB="4573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28 weeks gestation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8658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25%</a:t>
                      </a:r>
                    </a:p>
                  </a:txBody>
                  <a:tcPr marT="45730" marB="4573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28-32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8676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2.5%</a:t>
                      </a:r>
                    </a:p>
                  </a:txBody>
                  <a:tcPr marT="45730" marB="4573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32-38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58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37%</a:t>
                      </a:r>
                    </a:p>
                  </a:txBody>
                  <a:tcPr marT="45730" marB="4573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Τελειόμηνα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3" name="AutoShape 5"/>
          <p:cNvSpPr>
            <a:spLocks noChangeArrowheads="1"/>
          </p:cNvSpPr>
          <p:nvPr/>
        </p:nvSpPr>
        <p:spPr bwMode="auto">
          <a:xfrm>
            <a:off x="323850" y="115888"/>
            <a:ext cx="5616575" cy="720725"/>
          </a:xfrm>
          <a:prstGeom prst="wedgeRectCallout">
            <a:avLst>
              <a:gd name="adj1" fmla="val -27023"/>
              <a:gd name="adj2" fmla="val 131500"/>
            </a:avLst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b="1"/>
              <a:t>Διαρκεια της εγκυμοσύνης</a:t>
            </a:r>
            <a:r>
              <a:rPr lang="en-US" altLang="el-GR"/>
              <a:t> </a:t>
            </a:r>
            <a:r>
              <a:rPr lang="en-US" altLang="el-GR">
                <a:sym typeface="Wingdings" panose="05000000000000000000" pitchFamily="2" charset="2"/>
              </a:rPr>
              <a:t> </a:t>
            </a:r>
            <a:r>
              <a:rPr lang="el-GR" altLang="el-GR">
                <a:sym typeface="Wingdings" panose="05000000000000000000" pitchFamily="2" charset="2"/>
              </a:rPr>
              <a:t>η συχνότητα της ΕΠ αυξάνει με την μειωμένη</a:t>
            </a:r>
            <a:r>
              <a:rPr lang="en-US" altLang="el-GR">
                <a:sym typeface="Wingdings" panose="05000000000000000000" pitchFamily="2" charset="2"/>
              </a:rPr>
              <a:t> </a:t>
            </a:r>
            <a:r>
              <a:rPr lang="el-GR" altLang="el-GR">
                <a:sym typeface="Wingdings" panose="05000000000000000000" pitchFamily="2" charset="2"/>
              </a:rPr>
              <a:t>διάρκεια της εγκυμοσύνης</a:t>
            </a:r>
            <a:endParaRPr lang="en-US" altLang="el-GR">
              <a:sym typeface="Wingdings" panose="05000000000000000000" pitchFamily="2" charset="2"/>
            </a:endParaRPr>
          </a:p>
        </p:txBody>
      </p:sp>
      <p:sp>
        <p:nvSpPr>
          <p:cNvPr id="258055" name="Oval 7"/>
          <p:cNvSpPr>
            <a:spLocks noChangeArrowheads="1"/>
          </p:cNvSpPr>
          <p:nvPr/>
        </p:nvSpPr>
        <p:spPr bwMode="auto">
          <a:xfrm>
            <a:off x="179388" y="1700213"/>
            <a:ext cx="2808287" cy="2590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2400" b="1"/>
              <a:t>Παράγοντες </a:t>
            </a:r>
          </a:p>
          <a:p>
            <a:pPr algn="ctr" eaLnBrk="1" hangingPunct="1"/>
            <a:r>
              <a:rPr lang="el-GR" altLang="el-GR" sz="2400" b="1"/>
              <a:t>κινδύνου για ΕΠ</a:t>
            </a:r>
          </a:p>
        </p:txBody>
      </p:sp>
      <p:sp>
        <p:nvSpPr>
          <p:cNvPr id="258056" name="AutoShape 8"/>
          <p:cNvSpPr>
            <a:spLocks noChangeArrowheads="1"/>
          </p:cNvSpPr>
          <p:nvPr/>
        </p:nvSpPr>
        <p:spPr bwMode="auto">
          <a:xfrm>
            <a:off x="4283968" y="5376069"/>
            <a:ext cx="4286250" cy="865187"/>
          </a:xfrm>
          <a:prstGeom prst="wedgeRectCallout">
            <a:avLst>
              <a:gd name="adj1" fmla="val -89944"/>
              <a:gd name="adj2" fmla="val -231458"/>
            </a:avLst>
          </a:prstGeom>
          <a:solidFill>
            <a:srgbClr val="FCFCF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b="1">
                <a:sym typeface="Wingdings" panose="05000000000000000000" pitchFamily="2" charset="2"/>
              </a:rPr>
              <a:t>Λοιμώξεις</a:t>
            </a:r>
            <a:r>
              <a:rPr lang="en-US" altLang="el-GR">
                <a:sym typeface="Wingdings" panose="05000000000000000000" pitchFamily="2" charset="2"/>
              </a:rPr>
              <a:t>  </a:t>
            </a:r>
            <a:r>
              <a:rPr lang="el-GR" altLang="el-GR">
                <a:sym typeface="Wingdings" panose="05000000000000000000" pitchFamily="2" charset="2"/>
              </a:rPr>
              <a:t>φλεγμονή εμβρυικών</a:t>
            </a:r>
            <a:r>
              <a:rPr lang="en-US" altLang="el-GR">
                <a:sym typeface="Wingdings" panose="05000000000000000000" pitchFamily="2" charset="2"/>
              </a:rPr>
              <a:t> </a:t>
            </a:r>
            <a:r>
              <a:rPr lang="el-GR" altLang="el-GR">
                <a:sym typeface="Wingdings" panose="05000000000000000000" pitchFamily="2" charset="2"/>
              </a:rPr>
              <a:t>μεμβρανών σχετίζεται</a:t>
            </a:r>
            <a:r>
              <a:rPr lang="en-US" altLang="el-GR">
                <a:sym typeface="Wingdings" panose="05000000000000000000" pitchFamily="2" charset="2"/>
              </a:rPr>
              <a:t> </a:t>
            </a:r>
            <a:r>
              <a:rPr lang="el-GR" altLang="el-GR">
                <a:sym typeface="Wingdings" panose="05000000000000000000" pitchFamily="2" charset="2"/>
              </a:rPr>
              <a:t>με ΕΠ σε πρόωρα και στα τελειόμηνα</a:t>
            </a:r>
            <a:endParaRPr lang="el-GR" altLang="el-GR"/>
          </a:p>
        </p:txBody>
      </p:sp>
      <p:sp>
        <p:nvSpPr>
          <p:cNvPr id="258059" name="AutoShape 11"/>
          <p:cNvSpPr>
            <a:spLocks noChangeArrowheads="1"/>
          </p:cNvSpPr>
          <p:nvPr/>
        </p:nvSpPr>
        <p:spPr bwMode="auto">
          <a:xfrm>
            <a:off x="4859338" y="1916113"/>
            <a:ext cx="3960812" cy="2952750"/>
          </a:xfrm>
          <a:prstGeom prst="wedgeRectCallout">
            <a:avLst>
              <a:gd name="adj1" fmla="val -92847"/>
              <a:gd name="adj2" fmla="val 4032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b="1">
                <a:sym typeface="Wingdings" panose="05000000000000000000" pitchFamily="2" charset="2"/>
              </a:rPr>
              <a:t>Πολύδυμη κύηση</a:t>
            </a:r>
            <a:r>
              <a:rPr lang="en-US" altLang="el-GR">
                <a:sym typeface="Wingdings" panose="05000000000000000000" pitchFamily="2" charset="2"/>
              </a:rPr>
              <a:t>  </a:t>
            </a:r>
            <a:r>
              <a:rPr lang="el-GR" altLang="el-GR">
                <a:sym typeface="Wingdings" panose="05000000000000000000" pitchFamily="2" charset="2"/>
              </a:rPr>
              <a:t>σχετίζεται με</a:t>
            </a:r>
            <a:r>
              <a:rPr lang="en-US" altLang="el-GR">
                <a:sym typeface="Wingdings" panose="05000000000000000000" pitchFamily="2" charset="2"/>
              </a:rPr>
              <a:t> </a:t>
            </a:r>
            <a:r>
              <a:rPr lang="el-GR" altLang="el-GR">
                <a:sym typeface="Wingdings" panose="05000000000000000000" pitchFamily="2" charset="2"/>
              </a:rPr>
              <a:t>πρόωρο τοκετό, χαμηλή ενδομήτρια ανάπτυξη</a:t>
            </a:r>
            <a:endParaRPr lang="en-US" altLang="el-GR">
              <a:sym typeface="Wingdings" panose="05000000000000000000" pitchFamily="2" charset="2"/>
            </a:endParaRPr>
          </a:p>
          <a:p>
            <a:pPr eaLnBrk="1" hangingPunct="1"/>
            <a:r>
              <a:rPr lang="el-GR" altLang="el-GR">
                <a:sym typeface="Wingdings" panose="05000000000000000000" pitchFamily="2" charset="2"/>
              </a:rPr>
              <a:t>Επιπλέον σχετιζόμενοι παράγοντες </a:t>
            </a:r>
            <a:endParaRPr lang="en-US" altLang="el-GR">
              <a:sym typeface="Wingdings" panose="05000000000000000000" pitchFamily="2" charset="2"/>
            </a:endParaRPr>
          </a:p>
        </p:txBody>
      </p:sp>
      <p:sp>
        <p:nvSpPr>
          <p:cNvPr id="258060" name="AutoShape 12"/>
          <p:cNvSpPr>
            <a:spLocks noChangeArrowheads="1"/>
          </p:cNvSpPr>
          <p:nvPr/>
        </p:nvSpPr>
        <p:spPr bwMode="auto">
          <a:xfrm>
            <a:off x="2771775" y="981075"/>
            <a:ext cx="5976938" cy="719138"/>
          </a:xfrm>
          <a:prstGeom prst="wedgeRectCallout">
            <a:avLst>
              <a:gd name="adj1" fmla="val -45324"/>
              <a:gd name="adj2" fmla="val 17891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b="1">
                <a:sym typeface="Wingdings" panose="05000000000000000000" pitchFamily="2" charset="2"/>
              </a:rPr>
              <a:t>Χαμηλό βάρος γέννησης</a:t>
            </a:r>
            <a:r>
              <a:rPr lang="en-US" altLang="el-GR">
                <a:sym typeface="Wingdings" panose="05000000000000000000" pitchFamily="2" charset="2"/>
              </a:rPr>
              <a:t>  </a:t>
            </a:r>
            <a:r>
              <a:rPr lang="el-GR" altLang="el-GR">
                <a:sym typeface="Wingdings" panose="05000000000000000000" pitchFamily="2" charset="2"/>
              </a:rPr>
              <a:t> ανεξάρτητος παραγοντας κινδύνου στα τελειόμηνα και μετρίως πρόωρα</a:t>
            </a:r>
          </a:p>
        </p:txBody>
      </p:sp>
      <p:sp>
        <p:nvSpPr>
          <p:cNvPr id="258062" name="AutoShape 14"/>
          <p:cNvSpPr>
            <a:spLocks noChangeArrowheads="1"/>
          </p:cNvSpPr>
          <p:nvPr/>
        </p:nvSpPr>
        <p:spPr bwMode="auto">
          <a:xfrm rot="10800000">
            <a:off x="179388" y="4868863"/>
            <a:ext cx="3249612" cy="1131887"/>
          </a:xfrm>
          <a:prstGeom prst="wedgeRectCallout">
            <a:avLst>
              <a:gd name="adj1" fmla="val 21745"/>
              <a:gd name="adj2" fmla="val 77278"/>
            </a:avLst>
          </a:prstGeom>
          <a:solidFill>
            <a:srgbClr val="CC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el-GR" b="1">
                <a:sym typeface="Wingdings" panose="05000000000000000000" pitchFamily="2" charset="2"/>
              </a:rPr>
              <a:t>Άλλοι</a:t>
            </a:r>
            <a:r>
              <a:rPr lang="en-US" altLang="el-GR">
                <a:sym typeface="Wingdings" panose="05000000000000000000" pitchFamily="2" charset="2"/>
              </a:rPr>
              <a:t>  </a:t>
            </a:r>
            <a:r>
              <a:rPr lang="el-GR" altLang="el-GR">
                <a:sym typeface="Wingdings" panose="05000000000000000000" pitchFamily="2" charset="2"/>
              </a:rPr>
              <a:t>σχετιζόμενα με διαχείρηση περιγεννητικά  και κλινικές περιπλοκές</a:t>
            </a:r>
          </a:p>
          <a:p>
            <a:endParaRPr lang="el-GR" altLang="el-GR">
              <a:sym typeface="Wingdings" panose="05000000000000000000" pitchFamily="2" charset="2"/>
            </a:endParaRPr>
          </a:p>
          <a:p>
            <a:endParaRPr lang="en-US" altLang="el-GR">
              <a:sym typeface="Wingdings" panose="05000000000000000000" pitchFamily="2" charset="2"/>
            </a:endParaRPr>
          </a:p>
        </p:txBody>
      </p:sp>
      <p:sp>
        <p:nvSpPr>
          <p:cNvPr id="53256" name="Text Box 16"/>
          <p:cNvSpPr txBox="1">
            <a:spLocks noChangeArrowheads="1"/>
          </p:cNvSpPr>
          <p:nvPr/>
        </p:nvSpPr>
        <p:spPr bwMode="auto">
          <a:xfrm>
            <a:off x="5003800" y="3068638"/>
            <a:ext cx="3671888" cy="15875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l-GR" altLang="el-GR" sz="1600">
                <a:sym typeface="Wingdings" panose="05000000000000000000" pitchFamily="2" charset="2"/>
              </a:rPr>
              <a:t>Ενδομήτριος θάνατος διδύμου</a:t>
            </a:r>
            <a:r>
              <a:rPr lang="en-US" altLang="el-GR" sz="1600">
                <a:sym typeface="Wingdings" panose="05000000000000000000" pitchFamily="2" charset="2"/>
              </a:rPr>
              <a:t> </a:t>
            </a:r>
          </a:p>
          <a:p>
            <a:pPr>
              <a:buFontTx/>
              <a:buChar char="•"/>
            </a:pPr>
            <a:r>
              <a:rPr lang="el-GR" altLang="el-GR" sz="1600">
                <a:sym typeface="Wingdings" panose="05000000000000000000" pitchFamily="2" charset="2"/>
              </a:rPr>
              <a:t>Σύνδρομο μετάγισης διδύμων</a:t>
            </a:r>
            <a:endParaRPr lang="en-US" altLang="el-GR" sz="1600">
              <a:sym typeface="Wingdings" panose="05000000000000000000" pitchFamily="2" charset="2"/>
            </a:endParaRPr>
          </a:p>
          <a:p>
            <a:pPr>
              <a:buFontTx/>
              <a:buChar char="•"/>
            </a:pPr>
            <a:r>
              <a:rPr lang="el-GR" altLang="el-GR" sz="1600">
                <a:sym typeface="Wingdings" panose="05000000000000000000" pitchFamily="2" charset="2"/>
              </a:rPr>
              <a:t>Δυσκολίες τοκετού</a:t>
            </a:r>
            <a:r>
              <a:rPr lang="en-US" altLang="el-GR" sz="1600">
                <a:sym typeface="Wingdings" panose="05000000000000000000" pitchFamily="2" charset="2"/>
              </a:rPr>
              <a:t> </a:t>
            </a:r>
          </a:p>
          <a:p>
            <a:pPr>
              <a:buFontTx/>
              <a:buChar char="•"/>
            </a:pPr>
            <a:r>
              <a:rPr lang="el-GR" altLang="el-GR" sz="1600">
                <a:sym typeface="Wingdings" panose="05000000000000000000" pitchFamily="2" charset="2"/>
              </a:rPr>
              <a:t>Αυξημένη ηλικία της μητέρας και χρήση μεθόδων υποβοηθούμενης αναπαραγωγής</a:t>
            </a:r>
            <a:endParaRPr lang="el-GR" altLang="el-GR" sz="160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8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8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8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8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8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8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3" grpId="0" animBg="1"/>
      <p:bldP spid="258055" grpId="0" animBg="1"/>
      <p:bldP spid="258056" grpId="0" animBg="1"/>
      <p:bldP spid="258059" grpId="0" animBg="1"/>
      <p:bldP spid="258060" grpId="0" animBg="1"/>
      <p:bldP spid="258062" grpId="0" animBg="1"/>
      <p:bldP spid="5325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ln w="2857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altLang="el-GR" sz="3200" b="1" smtClean="0"/>
              <a:t>Αιτίες προοδευτικής επιδείνωσης </a:t>
            </a:r>
            <a:br>
              <a:rPr lang="el-GR" altLang="el-GR" sz="3200" b="1" smtClean="0"/>
            </a:br>
            <a:r>
              <a:rPr lang="el-GR" altLang="el-GR" sz="3200" b="1" smtClean="0"/>
              <a:t>των κινητικών λειτουργιών στην ΕΠ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229600" cy="4680520"/>
          </a:xfrm>
        </p:spPr>
        <p:txBody>
          <a:bodyPr/>
          <a:lstStyle/>
          <a:p>
            <a:pPr eaLnBrk="1" hangingPunct="1"/>
            <a:r>
              <a:rPr lang="el-GR" altLang="el-GR" sz="2800" dirty="0" smtClean="0"/>
              <a:t>Επιδεινούμενα </a:t>
            </a:r>
            <a:r>
              <a:rPr lang="el-GR" altLang="el-GR" sz="2800" dirty="0" err="1" smtClean="0"/>
              <a:t>μυοσκελετικά</a:t>
            </a:r>
            <a:r>
              <a:rPr lang="el-GR" altLang="el-GR" sz="2800" dirty="0" smtClean="0"/>
              <a:t> προβλήματα που σχετίζονται με την σωματική ανάπτυξη και τη </a:t>
            </a:r>
            <a:r>
              <a:rPr lang="el-GR" altLang="el-GR" sz="2800" dirty="0" err="1" smtClean="0"/>
              <a:t>σπαστικότητα</a:t>
            </a:r>
            <a:endParaRPr lang="en-GB" altLang="el-GR" sz="2800" dirty="0" smtClean="0"/>
          </a:p>
          <a:p>
            <a:pPr eaLnBrk="1" hangingPunct="1"/>
            <a:r>
              <a:rPr lang="el-GR" altLang="el-GR" sz="2800" dirty="0" err="1" smtClean="0"/>
              <a:t>Ορθοπαιδικές</a:t>
            </a:r>
            <a:r>
              <a:rPr lang="el-GR" altLang="el-GR" sz="2800" dirty="0" smtClean="0"/>
              <a:t> επεμβάσεις</a:t>
            </a:r>
            <a:endParaRPr lang="en-GB" altLang="el-GR" sz="2800" dirty="0" smtClean="0"/>
          </a:p>
          <a:p>
            <a:pPr eaLnBrk="1" hangingPunct="1"/>
            <a:r>
              <a:rPr lang="el-GR" altLang="el-GR" sz="2800" dirty="0" smtClean="0"/>
              <a:t>«</a:t>
            </a:r>
            <a:r>
              <a:rPr lang="en-GB" altLang="el-GR" sz="2800" dirty="0" smtClean="0"/>
              <a:t>Physiological burn-out</a:t>
            </a:r>
            <a:r>
              <a:rPr lang="el-GR" altLang="el-GR" sz="2800" dirty="0" smtClean="0"/>
              <a:t>»</a:t>
            </a:r>
            <a:r>
              <a:rPr lang="en-GB" altLang="el-GR" sz="2800" dirty="0" smtClean="0"/>
              <a:t> =</a:t>
            </a:r>
            <a:r>
              <a:rPr lang="el-GR" altLang="el-GR" sz="2800" dirty="0" smtClean="0"/>
              <a:t> επιδείνωση κινητικών λειτουργιών σε σχέση με τις αυξανόμενες απαιτήσεις, που</a:t>
            </a:r>
            <a:r>
              <a:rPr lang="en-GB" altLang="el-GR" sz="2800" dirty="0" smtClean="0"/>
              <a:t> </a:t>
            </a:r>
            <a:r>
              <a:rPr lang="el-GR" altLang="el-GR" sz="2800" dirty="0" smtClean="0"/>
              <a:t>οδηγούν σε κόπωση, μειωμένη </a:t>
            </a:r>
            <a:r>
              <a:rPr lang="el-GR" altLang="el-GR" sz="2800" dirty="0" err="1" smtClean="0"/>
              <a:t>μυική</a:t>
            </a:r>
            <a:r>
              <a:rPr lang="el-GR" altLang="el-GR" sz="2800" dirty="0" smtClean="0"/>
              <a:t> ισχύ και επιδεινούμενη κινητικότητα και ευκινησία </a:t>
            </a:r>
            <a:endParaRPr lang="en-GB" altLang="el-GR" sz="2800" dirty="0" smtClean="0"/>
          </a:p>
          <a:p>
            <a:pPr eaLnBrk="1" hangingPunct="1"/>
            <a:r>
              <a:rPr lang="el-GR" altLang="el-GR" sz="2800" dirty="0" smtClean="0"/>
              <a:t>Ψυχολογικοί Παράγοντες</a:t>
            </a:r>
            <a:endParaRPr lang="en-GB" altLang="el-G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Μονοπληγία- Ημιπληγία</a:t>
            </a:r>
          </a:p>
        </p:txBody>
      </p:sp>
      <p:pic>
        <p:nvPicPr>
          <p:cNvPr id="31748" name="Picture 4" descr="p hemi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8480"/>
            <a:ext cx="3312368" cy="427402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9" name="Picture 5" descr="p hemi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18480"/>
            <a:ext cx="31686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ln w="2857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altLang="el-GR" b="1" dirty="0" smtClean="0"/>
              <a:t>Εγκεφαλική παράλυση</a:t>
            </a:r>
            <a:endParaRPr lang="es-ES" altLang="el-GR" b="1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988840"/>
            <a:ext cx="8229600" cy="2260848"/>
          </a:xfrm>
          <a:solidFill>
            <a:schemeClr val="bg1"/>
          </a:solidFill>
        </p:spPr>
        <p:txBody>
          <a:bodyPr/>
          <a:lstStyle/>
          <a:p>
            <a:pPr marL="0" indent="0" eaLnBrk="1" hangingPunct="1">
              <a:buNone/>
            </a:pPr>
            <a:r>
              <a:rPr lang="el-GR" altLang="el-GR" sz="3200" dirty="0" smtClean="0"/>
              <a:t>Διαταραχή της κίνησης και της στάσης</a:t>
            </a:r>
            <a:r>
              <a:rPr lang="es-ES" altLang="el-GR" sz="3200" dirty="0" smtClean="0"/>
              <a:t> </a:t>
            </a:r>
            <a:r>
              <a:rPr lang="el-GR" altLang="el-GR" sz="3200" dirty="0" smtClean="0">
                <a:sym typeface="Wingdings" panose="05000000000000000000" pitchFamily="2" charset="2"/>
              </a:rPr>
              <a:t>που εμφανίζεται στην βρεφική ηλικία ή στην πρώιμη παιδική ηλικία </a:t>
            </a:r>
            <a:r>
              <a:rPr lang="el-GR" altLang="el-GR" sz="3200" dirty="0" smtClean="0"/>
              <a:t>και διατηρείται σε όλη την ζωή </a:t>
            </a:r>
            <a:endParaRPr lang="el-GR" altLang="el-GR" sz="3200" dirty="0" smtClean="0">
              <a:sym typeface="Wingdings" panose="05000000000000000000" pitchFamily="2" charset="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cphd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20688"/>
            <a:ext cx="6264696" cy="5681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1484784"/>
            <a:ext cx="7915891" cy="3384376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ln w="2857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altLang="el-GR" sz="3600" b="1" smtClean="0"/>
              <a:t>Έναρξη</a:t>
            </a:r>
            <a:r>
              <a:rPr lang="en-US" altLang="el-GR" sz="3600" b="1" smtClean="0"/>
              <a:t> </a:t>
            </a:r>
            <a:r>
              <a:rPr lang="el-GR" altLang="el-GR" sz="3600" b="1" smtClean="0"/>
              <a:t> συμπτωμάτων</a:t>
            </a:r>
          </a:p>
        </p:txBody>
      </p:sp>
      <p:sp>
        <p:nvSpPr>
          <p:cNvPr id="30723" name="Text Box 9"/>
          <p:cNvSpPr txBox="1">
            <a:spLocks noChangeArrowheads="1"/>
          </p:cNvSpPr>
          <p:nvPr/>
        </p:nvSpPr>
        <p:spPr bwMode="auto">
          <a:xfrm>
            <a:off x="457200" y="1844824"/>
            <a:ext cx="8572500" cy="255454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l-GR" altLang="el-GR" sz="3200" dirty="0"/>
              <a:t>Η φυσιολογική ανάπτυξη στην βρεφική ηλικία εξελίσσεται από αντανακλαστική δραστηριότητα σε προσαρμοστικά αντανακλαστικά στάσης και τελικά σε εκούσιες δραστηριότητες</a:t>
            </a:r>
            <a:endParaRPr lang="en-US" altLang="el-GR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92919" y="1484784"/>
            <a:ext cx="8229600" cy="1944216"/>
          </a:xfrm>
        </p:spPr>
        <p:txBody>
          <a:bodyPr/>
          <a:lstStyle/>
          <a:p>
            <a:r>
              <a:rPr lang="el-GR" dirty="0"/>
              <a:t>Ψυχοκινητική εξέλιξη στη βρεφική ηλικία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92696"/>
            <a:ext cx="6480720" cy="486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6768752" cy="507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92696"/>
            <a:ext cx="6912768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64704"/>
            <a:ext cx="6720747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7128792" cy="534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00200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00200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00200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Εικόνα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00200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692696"/>
            <a:ext cx="6048672" cy="5136136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891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F881F5F-62F7-41BD-B9D5-8D310E266D89}" type="slidenum">
              <a:rPr lang="el-GR" altLang="el-GR" smtClean="0">
                <a:solidFill>
                  <a:srgbClr val="FFFFFF"/>
                </a:solidFill>
              </a:rPr>
              <a:pPr/>
              <a:t>30</a:t>
            </a:fld>
            <a:endParaRPr lang="el-GR" altLang="el-GR" smtClean="0">
              <a:solidFill>
                <a:srgbClr val="FFFFFF"/>
              </a:solidFill>
            </a:endParaRPr>
          </a:p>
        </p:txBody>
      </p:sp>
      <p:pic>
        <p:nvPicPr>
          <p:cNvPr id="38915" name="Picture 4" descr="baby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6675"/>
            <a:ext cx="1714500" cy="315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5" descr="baby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324225"/>
            <a:ext cx="2000250" cy="289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6" descr="gras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3714750"/>
            <a:ext cx="50101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7" descr="baby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285750"/>
            <a:ext cx="1785937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8" descr="baby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04813"/>
            <a:ext cx="1979613" cy="347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0" name="Text Box 9"/>
          <p:cNvSpPr txBox="1">
            <a:spLocks noChangeArrowheads="1"/>
          </p:cNvSpPr>
          <p:nvPr/>
        </p:nvSpPr>
        <p:spPr bwMode="auto">
          <a:xfrm>
            <a:off x="2000250" y="214313"/>
            <a:ext cx="790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l-GR" sz="2000"/>
              <a:t>Moro</a:t>
            </a:r>
            <a:endParaRPr lang="el-GR" altLang="el-GR" sz="2000"/>
          </a:p>
        </p:txBody>
      </p:sp>
      <p:sp>
        <p:nvSpPr>
          <p:cNvPr id="38921" name="Text Box 10"/>
          <p:cNvSpPr txBox="1">
            <a:spLocks noChangeArrowheads="1"/>
          </p:cNvSpPr>
          <p:nvPr/>
        </p:nvSpPr>
        <p:spPr bwMode="auto">
          <a:xfrm>
            <a:off x="4095750" y="2357438"/>
            <a:ext cx="1333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el-GR" sz="2000"/>
              <a:t>Θηλασμού</a:t>
            </a:r>
          </a:p>
        </p:txBody>
      </p:sp>
      <p:sp>
        <p:nvSpPr>
          <p:cNvPr id="38922" name="Text Box 11"/>
          <p:cNvSpPr txBox="1">
            <a:spLocks noChangeArrowheads="1"/>
          </p:cNvSpPr>
          <p:nvPr/>
        </p:nvSpPr>
        <p:spPr bwMode="auto">
          <a:xfrm>
            <a:off x="4624388" y="3570288"/>
            <a:ext cx="12303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el-GR" sz="2000"/>
              <a:t>Σύλληψης</a:t>
            </a:r>
          </a:p>
        </p:txBody>
      </p:sp>
      <p:sp>
        <p:nvSpPr>
          <p:cNvPr id="38923" name="Text Box 12"/>
          <p:cNvSpPr txBox="1">
            <a:spLocks noChangeArrowheads="1"/>
          </p:cNvSpPr>
          <p:nvPr/>
        </p:nvSpPr>
        <p:spPr bwMode="auto">
          <a:xfrm>
            <a:off x="5867400" y="1482725"/>
            <a:ext cx="1419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el-GR" sz="2000"/>
              <a:t>Βάδισης</a:t>
            </a:r>
          </a:p>
        </p:txBody>
      </p:sp>
      <p:sp>
        <p:nvSpPr>
          <p:cNvPr id="38924" name="Text Box 13"/>
          <p:cNvSpPr txBox="1">
            <a:spLocks noChangeArrowheads="1"/>
          </p:cNvSpPr>
          <p:nvPr/>
        </p:nvSpPr>
        <p:spPr bwMode="auto">
          <a:xfrm>
            <a:off x="142875" y="6215063"/>
            <a:ext cx="22399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el-GR" sz="2000"/>
              <a:t>Τονικό του Αυχένα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00200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ln w="2857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altLang="el-GR" b="1" smtClean="0"/>
              <a:t>Κλινική έναρξη</a:t>
            </a:r>
            <a:r>
              <a:rPr lang="en-US" altLang="el-GR" b="1" smtClean="0"/>
              <a:t> </a:t>
            </a:r>
            <a:endParaRPr lang="el-GR" altLang="el-GR" b="1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412776"/>
            <a:ext cx="8229600" cy="4525963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l-GR" altLang="el-GR" sz="3200" dirty="0" smtClean="0"/>
              <a:t>Παραμένει η αντανακλαστική δραστηριότητα, χωρίς να εμφανίζεται ο </a:t>
            </a:r>
            <a:r>
              <a:rPr lang="el-GR" altLang="el-GR" sz="3200" dirty="0" err="1" smtClean="0"/>
              <a:t>φλοι</a:t>
            </a:r>
            <a:r>
              <a:rPr lang="en-US" altLang="el-GR" sz="3200" dirty="0" smtClean="0"/>
              <a:t>ï</a:t>
            </a:r>
            <a:r>
              <a:rPr lang="el-GR" altLang="el-GR" sz="3200" dirty="0" err="1" smtClean="0"/>
              <a:t>κός</a:t>
            </a:r>
            <a:r>
              <a:rPr lang="el-GR" altLang="el-GR" sz="3200" dirty="0" smtClean="0"/>
              <a:t> έλεγχος</a:t>
            </a:r>
          </a:p>
          <a:p>
            <a:pPr eaLnBrk="1" hangingPunct="1"/>
            <a:r>
              <a:rPr lang="el-GR" altLang="el-GR" sz="3200" dirty="0" smtClean="0"/>
              <a:t>(</a:t>
            </a:r>
            <a:r>
              <a:rPr lang="el-GR" altLang="el-GR" sz="3200" dirty="0" err="1" smtClean="0"/>
              <a:t>Ψυχο</a:t>
            </a:r>
            <a:r>
              <a:rPr lang="el-GR" altLang="el-GR" sz="3200" dirty="0" smtClean="0"/>
              <a:t>)κινητική </a:t>
            </a:r>
            <a:r>
              <a:rPr lang="el-GR" altLang="el-GR" sz="3200" dirty="0" err="1" smtClean="0"/>
              <a:t>καθυστέριση</a:t>
            </a:r>
            <a:endParaRPr lang="el-GR" altLang="el-GR" sz="3200" dirty="0" smtClean="0"/>
          </a:p>
          <a:p>
            <a:pPr eaLnBrk="1" hangingPunct="1"/>
            <a:r>
              <a:rPr lang="el-GR" altLang="el-GR" sz="3200" dirty="0" smtClean="0"/>
              <a:t>Κινητικές διαταραχές</a:t>
            </a:r>
            <a:r>
              <a:rPr lang="en-GB" altLang="el-GR" sz="3200" dirty="0" smtClean="0"/>
              <a:t> </a:t>
            </a:r>
            <a:r>
              <a:rPr lang="el-GR" altLang="el-GR" sz="3200" dirty="0" smtClean="0"/>
              <a:t>μέσα στους πρώτους </a:t>
            </a:r>
            <a:r>
              <a:rPr lang="en-GB" altLang="el-GR" sz="3200" dirty="0" smtClean="0"/>
              <a:t>18-24 </a:t>
            </a:r>
            <a:r>
              <a:rPr lang="el-GR" altLang="el-GR" sz="3200" dirty="0" smtClean="0"/>
              <a:t>μήνες της ζωής</a:t>
            </a:r>
          </a:p>
          <a:p>
            <a:pPr lvl="1" eaLnBrk="1" hangingPunct="1"/>
            <a:r>
              <a:rPr lang="el-GR" altLang="el-GR" sz="3200" dirty="0" smtClean="0"/>
              <a:t>Αλλαγές στον τόνο (</a:t>
            </a:r>
            <a:r>
              <a:rPr lang="el-GR" altLang="el-GR" sz="3200" dirty="0" err="1" smtClean="0"/>
              <a:t>υπερ</a:t>
            </a:r>
            <a:r>
              <a:rPr lang="el-GR" altLang="el-GR" sz="3200" dirty="0" smtClean="0"/>
              <a:t>- υποτονία)</a:t>
            </a:r>
            <a:endParaRPr lang="en-US" altLang="el-GR" sz="3200" dirty="0" smtClean="0"/>
          </a:p>
          <a:p>
            <a:pPr lvl="1" eaLnBrk="1" hangingPunct="1"/>
            <a:r>
              <a:rPr lang="el-GR" altLang="el-GR" sz="3200" dirty="0" smtClean="0"/>
              <a:t>Πτωχή ισορροπία</a:t>
            </a:r>
          </a:p>
          <a:p>
            <a:pPr lvl="1" eaLnBrk="1" hangingPunct="1"/>
            <a:r>
              <a:rPr lang="el-GR" altLang="el-GR" sz="3200" dirty="0" smtClean="0"/>
              <a:t>Μειωμένη μυ</a:t>
            </a:r>
            <a:r>
              <a:rPr lang="en-US" altLang="el-GR" sz="3200" dirty="0" smtClean="0"/>
              <a:t>ï</a:t>
            </a:r>
            <a:r>
              <a:rPr lang="el-GR" altLang="el-GR" sz="3200" dirty="0" err="1" smtClean="0"/>
              <a:t>κή</a:t>
            </a:r>
            <a:r>
              <a:rPr lang="el-GR" altLang="el-GR" sz="3200" dirty="0" smtClean="0"/>
              <a:t> ισχύς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ln w="2857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altLang="el-GR" b="1" smtClean="0"/>
              <a:t>Κλινικά στοιχεία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l-GR" altLang="el-GR" sz="3200" smtClean="0"/>
              <a:t>Δεν υπάρχει</a:t>
            </a:r>
            <a:r>
              <a:rPr lang="en-US" altLang="el-GR" sz="3200" smtClean="0"/>
              <a:t> </a:t>
            </a:r>
            <a:r>
              <a:rPr lang="el-GR" altLang="el-GR" sz="3200" smtClean="0"/>
              <a:t>έλεγχος κεφαλής στους</a:t>
            </a:r>
            <a:r>
              <a:rPr lang="en-US" altLang="el-GR" sz="3200" smtClean="0"/>
              <a:t> 4</a:t>
            </a:r>
            <a:r>
              <a:rPr lang="el-GR" altLang="el-GR" sz="3200" smtClean="0"/>
              <a:t> μήνες</a:t>
            </a:r>
            <a:endParaRPr lang="en-US" altLang="el-GR" sz="3200" smtClean="0"/>
          </a:p>
          <a:p>
            <a:pPr eaLnBrk="1" hangingPunct="1"/>
            <a:r>
              <a:rPr lang="el-GR" altLang="el-GR" sz="3200" smtClean="0"/>
              <a:t>Δεν συγκρατεί αντικείμενα με τα χέρια στους 5 μήνες</a:t>
            </a:r>
          </a:p>
          <a:p>
            <a:pPr eaLnBrk="1" hangingPunct="1"/>
            <a:r>
              <a:rPr lang="el-GR" altLang="el-GR" sz="3200" smtClean="0"/>
              <a:t>Δε γυρίζει στους 6 μήνες</a:t>
            </a:r>
          </a:p>
          <a:p>
            <a:pPr eaLnBrk="1" hangingPunct="1"/>
            <a:r>
              <a:rPr lang="el-GR" altLang="el-GR" sz="3200" smtClean="0"/>
              <a:t>Δεν κάθεται στους</a:t>
            </a:r>
            <a:r>
              <a:rPr lang="en-US" altLang="el-GR" sz="3200" smtClean="0"/>
              <a:t> 9 </a:t>
            </a:r>
            <a:r>
              <a:rPr lang="el-GR" altLang="el-GR" sz="3200" smtClean="0"/>
              <a:t>μήνες</a:t>
            </a:r>
            <a:endParaRPr lang="en-US" altLang="el-GR" sz="3200" smtClean="0"/>
          </a:p>
          <a:p>
            <a:pPr eaLnBrk="1" hangingPunct="1"/>
            <a:r>
              <a:rPr lang="el-GR" altLang="el-GR" sz="3200" smtClean="0"/>
              <a:t>Δεν περπατάει στους 18 μήνες</a:t>
            </a:r>
          </a:p>
          <a:p>
            <a:pPr eaLnBrk="1" hangingPunct="1">
              <a:buFontTx/>
              <a:buNone/>
            </a:pPr>
            <a:endParaRPr lang="el-GR" altLang="el-GR" sz="32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Head la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87016"/>
            <a:ext cx="4505546" cy="3429000"/>
          </a:xfrm>
          <a:noFill/>
        </p:spPr>
      </p:pic>
      <p:pic>
        <p:nvPicPr>
          <p:cNvPr id="43011" name="Picture 8" descr="p hemi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087016"/>
            <a:ext cx="264318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6" descr="MiliB quadr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2808312" cy="2421593"/>
          </a:xfrm>
          <a:noFill/>
        </p:spPr>
      </p:pic>
      <p:pic>
        <p:nvPicPr>
          <p:cNvPr id="44035" name="Picture 5" descr="Kokop 7mo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212976"/>
            <a:ext cx="5018088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DSC052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429000"/>
            <a:ext cx="4619803" cy="2696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7" descr="p hemi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4664"/>
            <a:ext cx="4643438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 descr="Pepas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3" y="548680"/>
            <a:ext cx="3836026" cy="2498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7" descr="p tetra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3" y="3429000"/>
            <a:ext cx="3836026" cy="2663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 descr="p hemi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426" y="3212976"/>
            <a:ext cx="4253805" cy="3101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4" descr="p mix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426" y="398456"/>
            <a:ext cx="4253805" cy="264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5" descr="p tetra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6632"/>
            <a:ext cx="4243387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6" descr="p tetra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710056"/>
            <a:ext cx="4175266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7" descr="p tetra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08920"/>
            <a:ext cx="2203839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Το ανθρωπάριο του </a:t>
            </a:r>
            <a:r>
              <a:rPr lang="en-US" altLang="el-GR" smtClean="0"/>
              <a:t>Penfield</a:t>
            </a:r>
            <a:endParaRPr lang="el-GR" altLang="el-GR" smtClean="0"/>
          </a:p>
        </p:txBody>
      </p:sp>
      <p:pic>
        <p:nvPicPr>
          <p:cNvPr id="7171" name="Picture 4" descr="d_06_cr_mou_1b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294" y="1412776"/>
            <a:ext cx="4679412" cy="4608512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VI_0144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70864"/>
            <a:ext cx="4109696" cy="3082272"/>
          </a:xfrm>
        </p:spPr>
      </p:pic>
      <p:pic>
        <p:nvPicPr>
          <p:cNvPr id="8" name="MVI_0145.AVI">
            <a:hlinkClick r:id="" action="ppaction://media"/>
          </p:cNvPr>
          <p:cNvPicPr>
            <a:picLocks noGrp="1" noRot="1" noChangeAspect="1"/>
          </p:cNvPicPr>
          <p:nvPr>
            <p:ph sz="half" idx="4294967295"/>
            <a:vide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570864"/>
            <a:ext cx="4109696" cy="308227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ln w="2857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altLang="el-GR" b="1" smtClean="0"/>
              <a:t>Πλήρης Κλινική εικόνα</a:t>
            </a:r>
            <a:r>
              <a:rPr lang="el-GR" altLang="el-GR" smtClean="0"/>
              <a:t> </a:t>
            </a:r>
            <a:endParaRPr lang="en-US" altLang="el-GR" smtClean="0"/>
          </a:p>
        </p:txBody>
      </p:sp>
      <p:pic>
        <p:nvPicPr>
          <p:cNvPr id="26628" name="Picture 4" descr="Babinski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060848"/>
            <a:ext cx="2926080" cy="2589415"/>
          </a:xfrm>
          <a:noFill/>
        </p:spPr>
      </p:pic>
      <p:sp>
        <p:nvSpPr>
          <p:cNvPr id="266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552" y="1484784"/>
            <a:ext cx="4680519" cy="4525963"/>
          </a:xfrm>
        </p:spPr>
        <p:txBody>
          <a:bodyPr/>
          <a:lstStyle/>
          <a:p>
            <a:pPr eaLnBrk="1" hangingPunct="1"/>
            <a:r>
              <a:rPr lang="el-GR" altLang="el-GR" sz="2400" dirty="0" smtClean="0"/>
              <a:t>Κινητική καθυστέρηση</a:t>
            </a:r>
            <a:endParaRPr lang="en-US" altLang="el-GR" sz="2400" dirty="0" smtClean="0"/>
          </a:p>
          <a:p>
            <a:pPr eaLnBrk="1" hangingPunct="1"/>
            <a:r>
              <a:rPr lang="el-GR" altLang="zh-CN" sz="2400" dirty="0" smtClean="0">
                <a:cs typeface="方正舒体"/>
              </a:rPr>
              <a:t>Περιορισμός κινητικότητας</a:t>
            </a:r>
            <a:r>
              <a:rPr lang="en-US" altLang="zh-CN" sz="2400" dirty="0" smtClean="0">
                <a:sym typeface="Wingdings" panose="05000000000000000000" pitchFamily="2" charset="2"/>
              </a:rPr>
              <a:t> </a:t>
            </a:r>
            <a:r>
              <a:rPr lang="el-GR" altLang="zh-CN" sz="2400" dirty="0" smtClean="0">
                <a:sym typeface="Wingdings" panose="05000000000000000000" pitchFamily="2" charset="2"/>
              </a:rPr>
              <a:t>ποικίλλει από </a:t>
            </a:r>
            <a:r>
              <a:rPr lang="el-GR" altLang="zh-CN" sz="2400" dirty="0" err="1" smtClean="0">
                <a:sym typeface="Wingdings" panose="05000000000000000000" pitchFamily="2" charset="2"/>
              </a:rPr>
              <a:t>κατακεκλιμένος</a:t>
            </a:r>
            <a:r>
              <a:rPr lang="el-GR" altLang="zh-CN" sz="2400" dirty="0" smtClean="0">
                <a:sym typeface="Wingdings" panose="05000000000000000000" pitchFamily="2" charset="2"/>
              </a:rPr>
              <a:t> έως ανεξάρτητο βάδισμα </a:t>
            </a:r>
          </a:p>
          <a:p>
            <a:pPr eaLnBrk="1" hangingPunct="1"/>
            <a:r>
              <a:rPr lang="el-GR" altLang="zh-CN" sz="2400" dirty="0" smtClean="0"/>
              <a:t>Περιορισμός στην χρήση των άνω άκρων</a:t>
            </a:r>
            <a:endParaRPr lang="en-US" altLang="zh-CN" sz="2400" dirty="0" smtClean="0"/>
          </a:p>
          <a:p>
            <a:pPr eaLnBrk="1" hangingPunct="1"/>
            <a:r>
              <a:rPr lang="el-GR" altLang="zh-CN" sz="2400" dirty="0" smtClean="0"/>
              <a:t>Οι περισσότεροι παρουσιάζουν</a:t>
            </a:r>
          </a:p>
          <a:p>
            <a:pPr eaLnBrk="1" hangingPunct="1">
              <a:buFontTx/>
              <a:buNone/>
            </a:pPr>
            <a:r>
              <a:rPr lang="el-GR" altLang="zh-CN" sz="2400" dirty="0" smtClean="0">
                <a:sym typeface="Wingdings" panose="05000000000000000000" pitchFamily="2" charset="2"/>
              </a:rPr>
              <a:t></a:t>
            </a:r>
            <a:r>
              <a:rPr lang="el-GR" altLang="zh-CN" sz="2400" dirty="0" smtClean="0"/>
              <a:t>Αυξημένο μυ</a:t>
            </a:r>
            <a:r>
              <a:rPr lang="en-US" altLang="zh-CN" sz="2400" dirty="0" smtClean="0"/>
              <a:t>ï</a:t>
            </a:r>
            <a:r>
              <a:rPr lang="el-GR" altLang="zh-CN" sz="2400" dirty="0" err="1" smtClean="0"/>
              <a:t>κό</a:t>
            </a:r>
            <a:r>
              <a:rPr lang="el-GR" altLang="zh-CN" sz="2400" dirty="0" smtClean="0"/>
              <a:t> τόνο</a:t>
            </a:r>
          </a:p>
          <a:p>
            <a:pPr eaLnBrk="1" hangingPunct="1">
              <a:buFontTx/>
              <a:buNone/>
            </a:pPr>
            <a:r>
              <a:rPr lang="el-GR" altLang="el-GR" sz="2400" dirty="0" smtClean="0">
                <a:sym typeface="Wingdings" panose="05000000000000000000" pitchFamily="2" charset="2"/>
              </a:rPr>
              <a:t></a:t>
            </a:r>
            <a:r>
              <a:rPr lang="el-GR" altLang="el-GR" sz="2400" dirty="0" smtClean="0"/>
              <a:t>Αυξημένα</a:t>
            </a:r>
            <a:r>
              <a:rPr lang="en-US" altLang="el-GR" sz="2400" dirty="0" smtClean="0"/>
              <a:t> </a:t>
            </a:r>
            <a:r>
              <a:rPr lang="el-GR" altLang="el-GR" sz="2400" dirty="0" err="1" smtClean="0"/>
              <a:t>τενόντια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αν</a:t>
            </a:r>
            <a:r>
              <a:rPr lang="en-US" altLang="el-GR" sz="2400" dirty="0" smtClean="0"/>
              <a:t>/</a:t>
            </a:r>
            <a:r>
              <a:rPr lang="el-GR" altLang="el-GR" sz="2400" dirty="0" err="1" smtClean="0"/>
              <a:t>κά</a:t>
            </a:r>
            <a:endParaRPr lang="el-GR" altLang="el-GR" sz="2400" dirty="0" smtClean="0"/>
          </a:p>
          <a:p>
            <a:pPr eaLnBrk="1" hangingPunct="1">
              <a:buFontTx/>
              <a:buNone/>
            </a:pPr>
            <a:r>
              <a:rPr lang="el-GR" altLang="el-GR" sz="2400" dirty="0" smtClean="0">
                <a:sym typeface="Wingdings" panose="05000000000000000000" pitchFamily="2" charset="2"/>
              </a:rPr>
              <a:t></a:t>
            </a:r>
            <a:r>
              <a:rPr lang="el-GR" altLang="el-GR" sz="2400" dirty="0" smtClean="0"/>
              <a:t>Σημείο </a:t>
            </a:r>
            <a:r>
              <a:rPr lang="en-US" altLang="el-GR" sz="2400" dirty="0" smtClean="0"/>
              <a:t>Babinski </a:t>
            </a:r>
            <a:endParaRPr lang="el-GR" altLang="el-G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ln w="2857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altLang="el-GR" sz="3200" b="1" dirty="0" smtClean="0"/>
              <a:t>Κλινική Ταξινόμηση σύμφωνα με την επικρατούσα κινητική διαταραχή </a:t>
            </a:r>
            <a:endParaRPr lang="es-ES" altLang="el-GR" sz="3200" b="1" dirty="0" smtClean="0"/>
          </a:p>
        </p:txBody>
      </p:sp>
      <p:graphicFrame>
        <p:nvGraphicFramePr>
          <p:cNvPr id="376855" name="Group 2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4803468"/>
              </p:ext>
            </p:extLst>
          </p:nvPr>
        </p:nvGraphicFramePr>
        <p:xfrm>
          <a:off x="457200" y="1600200"/>
          <a:ext cx="8229600" cy="3916362"/>
        </p:xfrm>
        <a:graphic>
          <a:graphicData uri="http://schemas.openxmlformats.org/drawingml/2006/table">
            <a:tbl>
              <a:tblPr/>
              <a:tblGrid>
                <a:gridCol w="4834806"/>
                <a:gridCol w="3394794"/>
              </a:tblGrid>
              <a:tr h="154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Σπαστική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l-G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ΕΠ</a:t>
                      </a:r>
                    </a:p>
                  </a:txBody>
                  <a:tcPr marL="130621" marR="130621"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70-90%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</a:txBody>
                  <a:tcPr marL="130621" marR="130621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03"/>
                    </a:solidFill>
                  </a:tcPr>
                </a:tc>
              </a:tr>
              <a:tr h="12575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Δυσκινητική</a:t>
                      </a: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ΕΠ</a:t>
                      </a:r>
                    </a:p>
                  </a:txBody>
                  <a:tcPr marL="130621" marR="130621"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6-15%</a:t>
                      </a: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30621" marR="130621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62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Αταξική ΕΠ</a:t>
                      </a:r>
                    </a:p>
                  </a:txBody>
                  <a:tcPr marL="130621" marR="130621"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4%</a:t>
                      </a: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30621" marR="130621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ln w="2857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altLang="el-GR" b="1" dirty="0" smtClean="0">
                <a:solidFill>
                  <a:srgbClr val="0070C0"/>
                </a:solidFill>
              </a:rPr>
              <a:t>Σπαστική </a:t>
            </a:r>
            <a:r>
              <a:rPr lang="en-US" altLang="el-GR" b="1" dirty="0" smtClean="0">
                <a:solidFill>
                  <a:srgbClr val="0070C0"/>
                </a:solidFill>
              </a:rPr>
              <a:t>E</a:t>
            </a:r>
            <a:r>
              <a:rPr lang="el-GR" altLang="el-GR" b="1" dirty="0" smtClean="0">
                <a:solidFill>
                  <a:srgbClr val="0070C0"/>
                </a:solidFill>
              </a:rPr>
              <a:t>Π</a:t>
            </a:r>
            <a:endParaRPr lang="en-US" altLang="el-GR" b="1" dirty="0" smtClean="0">
              <a:solidFill>
                <a:srgbClr val="0070C0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>
              <a:buClr>
                <a:srgbClr val="003300"/>
              </a:buClr>
            </a:pPr>
            <a:r>
              <a:rPr lang="el-GR" altLang="el-GR" dirty="0" smtClean="0"/>
              <a:t>Αδυναμία + Αυξημένος τόνος </a:t>
            </a:r>
          </a:p>
          <a:p>
            <a:pPr eaLnBrk="1" hangingPunct="1">
              <a:buClr>
                <a:srgbClr val="003300"/>
              </a:buClr>
            </a:pPr>
            <a:r>
              <a:rPr lang="el-GR" altLang="el-GR" b="1" dirty="0" smtClean="0">
                <a:solidFill>
                  <a:srgbClr val="009900"/>
                </a:solidFill>
              </a:rPr>
              <a:t>Αυξημένη μυ</a:t>
            </a:r>
            <a:r>
              <a:rPr lang="el-GR" altLang="el-GR" b="1" dirty="0" smtClean="0">
                <a:solidFill>
                  <a:srgbClr val="009900"/>
                </a:solidFill>
                <a:cs typeface="Times New Roman" panose="02020603050405020304" pitchFamily="18" charset="0"/>
              </a:rPr>
              <a:t>ϊ</a:t>
            </a:r>
            <a:r>
              <a:rPr lang="el-GR" altLang="el-GR" b="1" dirty="0" smtClean="0">
                <a:solidFill>
                  <a:srgbClr val="009900"/>
                </a:solidFill>
              </a:rPr>
              <a:t>κή αντίσταση μιας άρθρωσης σε επιταχυνόμενη έκτασή της</a:t>
            </a:r>
          </a:p>
          <a:p>
            <a:pPr eaLnBrk="1" hangingPunct="1"/>
            <a:r>
              <a:rPr lang="el-GR" altLang="el-GR" dirty="0" smtClean="0"/>
              <a:t>Παθολογικά αντανακλαστικά</a:t>
            </a:r>
          </a:p>
          <a:p>
            <a:pPr eaLnBrk="1" hangingPunct="1">
              <a:buFontTx/>
              <a:buNone/>
            </a:pPr>
            <a:r>
              <a:rPr lang="el-GR" altLang="el-GR" dirty="0" smtClean="0">
                <a:sym typeface="Wingdings" panose="05000000000000000000" pitchFamily="2" charset="2"/>
              </a:rPr>
              <a:t>		</a:t>
            </a:r>
            <a:r>
              <a:rPr lang="el-GR" altLang="el-GR" dirty="0" smtClean="0"/>
              <a:t>Αυξημένα</a:t>
            </a:r>
            <a:r>
              <a:rPr lang="en-US" altLang="el-GR" dirty="0" smtClean="0"/>
              <a:t> </a:t>
            </a:r>
            <a:r>
              <a:rPr lang="el-GR" altLang="el-GR" dirty="0" err="1" smtClean="0"/>
              <a:t>τενόντια</a:t>
            </a:r>
            <a:r>
              <a:rPr lang="en-US" altLang="el-GR" dirty="0" smtClean="0"/>
              <a:t> </a:t>
            </a:r>
            <a:r>
              <a:rPr lang="el-GR" altLang="el-GR" dirty="0" smtClean="0"/>
              <a:t>αν</a:t>
            </a:r>
            <a:r>
              <a:rPr lang="en-US" altLang="el-GR" dirty="0" smtClean="0"/>
              <a:t>/</a:t>
            </a:r>
            <a:r>
              <a:rPr lang="el-GR" altLang="el-GR" dirty="0" err="1" smtClean="0"/>
              <a:t>κά</a:t>
            </a:r>
            <a:endParaRPr lang="el-GR" altLang="el-GR" dirty="0" smtClean="0"/>
          </a:p>
          <a:p>
            <a:pPr eaLnBrk="1" hangingPunct="1">
              <a:buFontTx/>
              <a:buNone/>
            </a:pPr>
            <a:r>
              <a:rPr lang="el-GR" altLang="el-GR" dirty="0" smtClean="0">
                <a:sym typeface="Wingdings" panose="05000000000000000000" pitchFamily="2" charset="2"/>
              </a:rPr>
              <a:t>		</a:t>
            </a:r>
            <a:r>
              <a:rPr lang="el-GR" altLang="el-GR" dirty="0" smtClean="0"/>
              <a:t>Σημείο </a:t>
            </a:r>
            <a:r>
              <a:rPr lang="en-US" altLang="el-GR" dirty="0" smtClean="0"/>
              <a:t>Babinski </a:t>
            </a:r>
            <a:endParaRPr lang="el-GR" altLang="el-GR" dirty="0" smtClean="0"/>
          </a:p>
          <a:p>
            <a:pPr eaLnBrk="1" hangingPunct="1">
              <a:buFontTx/>
              <a:buNone/>
            </a:pPr>
            <a:r>
              <a:rPr lang="el-GR" altLang="el-GR" dirty="0" smtClean="0">
                <a:sym typeface="Wingdings" panose="05000000000000000000" pitchFamily="2" charset="2"/>
              </a:rPr>
              <a:t>		</a:t>
            </a:r>
            <a:r>
              <a:rPr lang="el-GR" altLang="el-GR" dirty="0" smtClean="0"/>
              <a:t>Κλώνος</a:t>
            </a:r>
            <a:endParaRPr lang="en-US" altLang="el-GR" dirty="0" smtClean="0"/>
          </a:p>
          <a:p>
            <a:pPr eaLnBrk="1" hangingPunct="1">
              <a:buFontTx/>
              <a:buNone/>
            </a:pPr>
            <a:endParaRPr lang="en-US" alt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6130"/>
          </a:xfrm>
          <a:ln w="28575">
            <a:noFill/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000" b="1" dirty="0" smtClean="0">
                <a:solidFill>
                  <a:srgbClr val="0070C0"/>
                </a:solidFill>
              </a:rPr>
              <a:t>Μη φυσιολογικό σχέδιο (</a:t>
            </a:r>
            <a:r>
              <a:rPr lang="en-US" sz="4000" b="1" dirty="0" smtClean="0">
                <a:solidFill>
                  <a:srgbClr val="0070C0"/>
                </a:solidFill>
              </a:rPr>
              <a:t>pattern</a:t>
            </a:r>
            <a:r>
              <a:rPr lang="el-GR" sz="4000" b="1" dirty="0" smtClean="0">
                <a:solidFill>
                  <a:srgbClr val="0070C0"/>
                </a:solidFill>
              </a:rPr>
              <a:t>)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l-GR" sz="4000" b="1" dirty="0" smtClean="0">
                <a:solidFill>
                  <a:srgbClr val="0070C0"/>
                </a:solidFill>
              </a:rPr>
              <a:t>κινητικότητας και στάσης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29701" name="Picture 8" descr="Pepas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811" y="4325796"/>
            <a:ext cx="3059084" cy="1808018"/>
          </a:xfrm>
        </p:spPr>
      </p:pic>
      <p:sp>
        <p:nvSpPr>
          <p:cNvPr id="296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700808"/>
            <a:ext cx="4391025" cy="43195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altLang="el-GR" b="1" dirty="0" smtClean="0"/>
              <a:t>Πόδια</a:t>
            </a:r>
            <a:endParaRPr lang="en-US" altLang="el-GR" b="1" dirty="0" smtClean="0">
              <a:sym typeface="Wingdings" panose="05000000000000000000" pitchFamily="2" charset="2"/>
            </a:endParaRPr>
          </a:p>
          <a:p>
            <a:pPr eaLnBrk="1" hangingPunct="1"/>
            <a:r>
              <a:rPr lang="el-GR" altLang="el-GR" dirty="0" smtClean="0">
                <a:sym typeface="Wingdings" panose="05000000000000000000" pitchFamily="2" charset="2"/>
              </a:rPr>
              <a:t>εσωτερική στροφή</a:t>
            </a:r>
            <a:r>
              <a:rPr lang="en-US" altLang="el-GR" dirty="0" smtClean="0">
                <a:sym typeface="Wingdings" panose="05000000000000000000" pitchFamily="2" charset="2"/>
              </a:rPr>
              <a:t> </a:t>
            </a:r>
            <a:r>
              <a:rPr lang="el-GR" altLang="el-GR" dirty="0" smtClean="0">
                <a:sym typeface="Wingdings" panose="05000000000000000000" pitchFamily="2" charset="2"/>
              </a:rPr>
              <a:t>ισχίου</a:t>
            </a:r>
            <a:r>
              <a:rPr lang="en-US" altLang="el-GR" dirty="0" smtClean="0">
                <a:sym typeface="Wingdings" panose="05000000000000000000" pitchFamily="2" charset="2"/>
              </a:rPr>
              <a:t> </a:t>
            </a:r>
          </a:p>
          <a:p>
            <a:pPr eaLnBrk="1" hangingPunct="1"/>
            <a:r>
              <a:rPr lang="el-GR" altLang="el-GR" dirty="0" smtClean="0">
                <a:sym typeface="Wingdings" panose="05000000000000000000" pitchFamily="2" charset="2"/>
              </a:rPr>
              <a:t>προσαγωγή ισχίου</a:t>
            </a:r>
            <a:r>
              <a:rPr lang="en-US" altLang="el-GR" dirty="0" smtClean="0">
                <a:sym typeface="Wingdings" panose="05000000000000000000" pitchFamily="2" charset="2"/>
              </a:rPr>
              <a:t> </a:t>
            </a:r>
          </a:p>
          <a:p>
            <a:pPr eaLnBrk="1" hangingPunct="1"/>
            <a:r>
              <a:rPr lang="el-GR" altLang="el-GR" dirty="0" smtClean="0">
                <a:sym typeface="Wingdings" panose="05000000000000000000" pitchFamily="2" charset="2"/>
              </a:rPr>
              <a:t>πελματιαία κάμψη</a:t>
            </a:r>
            <a:endParaRPr lang="en-US" altLang="el-GR" dirty="0" smtClean="0">
              <a:sym typeface="Wingdings" panose="05000000000000000000" pitchFamily="2" charset="2"/>
            </a:endParaRPr>
          </a:p>
          <a:p>
            <a:pPr eaLnBrk="1" hangingPunct="1"/>
            <a:r>
              <a:rPr lang="el-GR" altLang="el-GR" dirty="0" smtClean="0">
                <a:sym typeface="Wingdings" panose="05000000000000000000" pitchFamily="2" charset="2"/>
              </a:rPr>
              <a:t>«</a:t>
            </a:r>
            <a:r>
              <a:rPr lang="en-US" altLang="el-GR" dirty="0" smtClean="0">
                <a:sym typeface="Wingdings" panose="05000000000000000000" pitchFamily="2" charset="2"/>
              </a:rPr>
              <a:t>scissoring</a:t>
            </a:r>
            <a:r>
              <a:rPr lang="el-GR" altLang="el-GR" dirty="0" smtClean="0">
                <a:sym typeface="Wingdings" panose="05000000000000000000" pitchFamily="2" charset="2"/>
              </a:rPr>
              <a:t>»- </a:t>
            </a:r>
            <a:r>
              <a:rPr lang="el-GR" altLang="el-GR" dirty="0" err="1" smtClean="0">
                <a:sym typeface="Wingdings" panose="05000000000000000000" pitchFamily="2" charset="2"/>
              </a:rPr>
              <a:t>ψαλλιδισμός</a:t>
            </a:r>
            <a:endParaRPr lang="en-US" altLang="el-GR" dirty="0" smtClean="0">
              <a:sym typeface="Wingdings" panose="05000000000000000000" pitchFamily="2" charset="2"/>
            </a:endParaRPr>
          </a:p>
        </p:txBody>
      </p:sp>
      <p:pic>
        <p:nvPicPr>
          <p:cNvPr id="29700" name="Picture 4" descr="p tetra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16216" y="1556792"/>
            <a:ext cx="1944687" cy="25209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38138"/>
          </a:xfrm>
          <a:ln w="28575">
            <a:noFill/>
            <a:miter lim="800000"/>
            <a:headEnd/>
            <a:tailEnd/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sz="4000" b="1" dirty="0" smtClean="0"/>
              <a:t>Μη φυσιολογικό σχέδιο (</a:t>
            </a:r>
            <a:r>
              <a:rPr lang="en-US" altLang="el-GR" sz="4000" b="1" dirty="0" smtClean="0"/>
              <a:t>pattern</a:t>
            </a:r>
            <a:r>
              <a:rPr lang="el-GR" altLang="el-GR" sz="4000" b="1" dirty="0" smtClean="0"/>
              <a:t>)</a:t>
            </a:r>
            <a:r>
              <a:rPr lang="en-US" altLang="el-GR" sz="4000" b="1" dirty="0" smtClean="0"/>
              <a:t> </a:t>
            </a:r>
            <a:r>
              <a:rPr lang="el-GR" altLang="el-GR" sz="4000" b="1" dirty="0" smtClean="0"/>
              <a:t>κινητικότητας και στάσης</a:t>
            </a:r>
            <a:r>
              <a:rPr lang="en-US" altLang="el-GR" sz="4000" b="1" dirty="0" smtClean="0"/>
              <a:t>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24632"/>
            <a:ext cx="3610744" cy="363326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altLang="el-GR" sz="2800" b="1" dirty="0" smtClean="0">
                <a:sym typeface="Wingdings" panose="05000000000000000000" pitchFamily="2" charset="2"/>
              </a:rPr>
              <a:t>Χέρια</a:t>
            </a:r>
            <a:endParaRPr lang="en-US" altLang="el-GR" sz="2800" b="1" dirty="0" smtClean="0">
              <a:sym typeface="Wingdings" panose="05000000000000000000" pitchFamily="2" charset="2"/>
            </a:endParaRPr>
          </a:p>
          <a:p>
            <a:pPr eaLnBrk="1" hangingPunct="1"/>
            <a:r>
              <a:rPr lang="el-GR" altLang="el-GR" sz="2800" dirty="0" smtClean="0"/>
              <a:t>κάμψη των χεριών</a:t>
            </a:r>
            <a:endParaRPr lang="en-US" altLang="el-GR" sz="2800" dirty="0" smtClean="0"/>
          </a:p>
          <a:p>
            <a:pPr eaLnBrk="1" hangingPunct="1"/>
            <a:r>
              <a:rPr lang="el-GR" altLang="el-GR" sz="2800" dirty="0" smtClean="0"/>
              <a:t>γροθιές</a:t>
            </a:r>
            <a:endParaRPr lang="en-US" altLang="el-GR" sz="2800" dirty="0" smtClean="0"/>
          </a:p>
          <a:p>
            <a:pPr eaLnBrk="1" hangingPunct="1"/>
            <a:r>
              <a:rPr lang="el-GR" altLang="el-GR" sz="2800" dirty="0" smtClean="0"/>
              <a:t>προσαγωγή μεγάλου δακτύλου</a:t>
            </a:r>
            <a:endParaRPr lang="en-US" altLang="el-GR" sz="2800" dirty="0" smtClean="0"/>
          </a:p>
        </p:txBody>
      </p:sp>
      <p:pic>
        <p:nvPicPr>
          <p:cNvPr id="30724" name="Picture 5" descr="Sp-ath thal cal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91488"/>
            <a:ext cx="331236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9" descr="p hemi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05064"/>
            <a:ext cx="2286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ln w="2857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altLang="el-GR" b="1" smtClean="0"/>
              <a:t>Κατανομή</a:t>
            </a:r>
            <a:endParaRPr lang="en-US" altLang="el-GR" b="1" smtClean="0"/>
          </a:p>
        </p:txBody>
      </p:sp>
      <p:pic>
        <p:nvPicPr>
          <p:cNvPr id="31748" name="Picture 4" descr="p hemi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150" y="3783612"/>
            <a:ext cx="1872938" cy="2416695"/>
          </a:xfrm>
          <a:noFill/>
        </p:spPr>
      </p:pic>
      <p:sp>
        <p:nvSpPr>
          <p:cNvPr id="317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24956" y="1404440"/>
            <a:ext cx="2272988" cy="785813"/>
          </a:xfrm>
        </p:spPr>
        <p:txBody>
          <a:bodyPr/>
          <a:lstStyle/>
          <a:p>
            <a:pPr marL="0" lvl="1" indent="0" eaLnBrk="1" hangingPunct="1">
              <a:buFontTx/>
              <a:buNone/>
            </a:pPr>
            <a:r>
              <a:rPr lang="el-GR" altLang="el-GR" sz="2800" dirty="0" smtClean="0">
                <a:latin typeface="Arial" panose="020B0604020202020204" pitchFamily="34" charset="0"/>
              </a:rPr>
              <a:t>Τετραπληγία</a:t>
            </a:r>
            <a:endParaRPr lang="en-US" altLang="el-GR" sz="2800" dirty="0" smtClean="0">
              <a:latin typeface="Arial" panose="020B0604020202020204" pitchFamily="34" charset="0"/>
            </a:endParaRPr>
          </a:p>
        </p:txBody>
      </p:sp>
      <p:pic>
        <p:nvPicPr>
          <p:cNvPr id="31749" name="Picture 5" descr="p hemi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493" y="3783612"/>
            <a:ext cx="1472971" cy="2404506"/>
          </a:xfrm>
          <a:noFill/>
        </p:spPr>
      </p:pic>
      <p:pic>
        <p:nvPicPr>
          <p:cNvPr id="31750" name="Picture 7" descr="p dipl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443303"/>
            <a:ext cx="165735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9" descr="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150" y="1413669"/>
            <a:ext cx="2951162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24956" y="3602303"/>
            <a:ext cx="27447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eaLnBrk="1" hangingPunct="1"/>
            <a:r>
              <a:rPr lang="el-GR" altLang="el-GR" sz="2800" dirty="0" err="1" smtClean="0"/>
              <a:t>Διπληγία</a:t>
            </a:r>
            <a:r>
              <a:rPr lang="el-GR" altLang="el-GR" sz="2800" dirty="0" smtClean="0"/>
              <a:t> </a:t>
            </a:r>
            <a:endParaRPr lang="el-GR" altLang="el-GR" sz="2800" dirty="0"/>
          </a:p>
          <a:p>
            <a:pPr marL="0" lvl="1" eaLnBrk="1" hangingPunct="1"/>
            <a:r>
              <a:rPr lang="el-GR" altLang="el-GR" sz="2800" dirty="0"/>
              <a:t>(πόδια &gt; χέρια)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24956" y="4944437"/>
            <a:ext cx="23771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eaLnBrk="1" hangingPunct="1"/>
            <a:r>
              <a:rPr lang="el-GR" altLang="el-GR" sz="2800" dirty="0" err="1" smtClean="0"/>
              <a:t>Μονοπληγία</a:t>
            </a:r>
            <a:endParaRPr lang="en-US" altLang="el-GR" sz="2800" dirty="0"/>
          </a:p>
        </p:txBody>
      </p:sp>
      <p:sp>
        <p:nvSpPr>
          <p:cNvPr id="2" name="Ορθογώνιο 1"/>
          <p:cNvSpPr/>
          <p:nvPr/>
        </p:nvSpPr>
        <p:spPr>
          <a:xfrm>
            <a:off x="532562" y="2421731"/>
            <a:ext cx="18277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eaLnBrk="1" hangingPunct="1"/>
            <a:r>
              <a:rPr lang="el-GR" altLang="el-GR" sz="2800" dirty="0">
                <a:sym typeface="Wingdings" panose="05000000000000000000" pitchFamily="2" charset="2"/>
              </a:rPr>
              <a:t>Ημιπληγία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  <p:bldP spid="8" grpId="0"/>
      <p:bldP spid="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ait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968" y="260648"/>
            <a:ext cx="3960440" cy="2970330"/>
          </a:xfrm>
        </p:spPr>
      </p:pic>
      <p:pic>
        <p:nvPicPr>
          <p:cNvPr id="6" name="gait2.mpg">
            <a:hlinkClick r:id="" action="ppaction://media"/>
          </p:cNvPr>
          <p:cNvPicPr>
            <a:picLocks noGrp="1" noRot="1" noChangeAspect="1"/>
          </p:cNvPicPr>
          <p:nvPr>
            <p:ph sz="half" idx="4294967295"/>
            <a:vide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968" y="3284984"/>
            <a:ext cx="3960440" cy="297033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ln w="2857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altLang="el-GR" sz="3200" b="1" dirty="0" smtClean="0"/>
              <a:t>Κλινική Ταξινόμηση σύμφωνα με την επικρατούσα κινητική διαταραχή </a:t>
            </a:r>
            <a:endParaRPr lang="es-ES" altLang="el-GR" sz="3200" b="1" dirty="0" smtClean="0"/>
          </a:p>
        </p:txBody>
      </p:sp>
      <p:graphicFrame>
        <p:nvGraphicFramePr>
          <p:cNvPr id="376855" name="Group 2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916362"/>
        </p:xfrm>
        <a:graphic>
          <a:graphicData uri="http://schemas.openxmlformats.org/drawingml/2006/table">
            <a:tbl>
              <a:tblPr/>
              <a:tblGrid>
                <a:gridCol w="4834806"/>
                <a:gridCol w="3394794"/>
              </a:tblGrid>
              <a:tr h="154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Σπαστική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l-G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ΕΠ</a:t>
                      </a:r>
                    </a:p>
                  </a:txBody>
                  <a:tcPr marL="130621" marR="130621"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70-90%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</a:txBody>
                  <a:tcPr marL="130621" marR="130621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75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Δυσκινητική ΕΠ</a:t>
                      </a:r>
                    </a:p>
                  </a:txBody>
                  <a:tcPr marL="130621" marR="130621"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6-15%</a:t>
                      </a:r>
                      <a:endParaRPr kumimoji="0" lang="el-GR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30621" marR="130621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03"/>
                    </a:solidFill>
                  </a:tcPr>
                </a:tc>
              </a:tr>
              <a:tr h="11162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Αταξική ΕΠ</a:t>
                      </a:r>
                    </a:p>
                  </a:txBody>
                  <a:tcPr marL="130621" marR="130621"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4%</a:t>
                      </a:r>
                      <a:endParaRPr kumimoji="0" lang="el-GR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30621" marR="130621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ln w="2857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altLang="el-GR" b="1" dirty="0" err="1" smtClean="0"/>
              <a:t>Δυσκινητική</a:t>
            </a:r>
            <a:r>
              <a:rPr lang="el-GR" altLang="el-GR" b="1" dirty="0" smtClean="0"/>
              <a:t> ΕΠ</a:t>
            </a:r>
            <a:endParaRPr lang="en-US" altLang="el-GR" b="1" dirty="0" smtClean="0"/>
          </a:p>
        </p:txBody>
      </p:sp>
      <p:pic>
        <p:nvPicPr>
          <p:cNvPr id="60420" name="Picture 4" descr="p mixe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557758"/>
            <a:ext cx="2940632" cy="1967183"/>
          </a:xfrm>
          <a:noFill/>
        </p:spPr>
      </p:pic>
      <p:sp>
        <p:nvSpPr>
          <p:cNvPr id="604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6360" y="1484784"/>
            <a:ext cx="8302688" cy="72110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l-GR" altLang="el-GR" sz="2800" dirty="0" smtClean="0"/>
              <a:t>Ακούσιες κινήσεις</a:t>
            </a:r>
            <a:r>
              <a:rPr lang="en-US" altLang="el-GR" sz="2800" dirty="0" smtClean="0"/>
              <a:t>, </a:t>
            </a:r>
            <a:r>
              <a:rPr lang="el-GR" altLang="el-GR" sz="2800" dirty="0" err="1" smtClean="0"/>
              <a:t>ανεγξέλεκτες</a:t>
            </a:r>
            <a:r>
              <a:rPr lang="en-US" altLang="el-GR" sz="2800" dirty="0" smtClean="0"/>
              <a:t>,</a:t>
            </a:r>
            <a:r>
              <a:rPr lang="el-GR" altLang="el-GR" sz="2800" dirty="0" smtClean="0"/>
              <a:t> επαναλαμβανόμενες</a:t>
            </a:r>
            <a:endParaRPr lang="en-US" altLang="el-GR" sz="2800" dirty="0" smtClean="0"/>
          </a:p>
        </p:txBody>
      </p:sp>
      <p:pic>
        <p:nvPicPr>
          <p:cNvPr id="60421" name="Picture 7" descr="Kokop7mo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2557758"/>
            <a:ext cx="4437458" cy="2023369"/>
          </a:xfr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Βασικά γάγγλια</a:t>
            </a: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12776"/>
            <a:ext cx="7056784" cy="4212649"/>
          </a:xfr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ln w="2857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altLang="el-GR" b="1" dirty="0" smtClean="0"/>
              <a:t>Υποομάδες </a:t>
            </a:r>
            <a:r>
              <a:rPr lang="el-GR" altLang="el-GR" b="1" dirty="0" err="1" smtClean="0"/>
              <a:t>δυσκινητικής</a:t>
            </a:r>
            <a:r>
              <a:rPr lang="el-GR" altLang="el-GR" b="1" dirty="0" smtClean="0"/>
              <a:t> ΕΠ</a:t>
            </a:r>
            <a:endParaRPr lang="en-US" altLang="el-GR" b="1" dirty="0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2855"/>
            <a:ext cx="8229600" cy="2088233"/>
          </a:xfrm>
          <a:solidFill>
            <a:schemeClr val="bg1"/>
          </a:solidFill>
        </p:spPr>
        <p:txBody>
          <a:bodyPr/>
          <a:lstStyle/>
          <a:p>
            <a:pPr marL="457200" lvl="1" indent="0" eaLnBrk="1" hangingPunct="1">
              <a:buClr>
                <a:srgbClr val="003300"/>
              </a:buClr>
              <a:buNone/>
            </a:pPr>
            <a:r>
              <a:rPr lang="el-GR" altLang="el-GR" sz="4400" dirty="0" err="1" smtClean="0"/>
              <a:t>Δυστονική</a:t>
            </a:r>
            <a:endParaRPr lang="el-GR" altLang="el-GR" sz="4400" dirty="0" smtClean="0"/>
          </a:p>
          <a:p>
            <a:pPr marL="457200" lvl="1" indent="0" eaLnBrk="1" hangingPunct="1">
              <a:buClr>
                <a:srgbClr val="003300"/>
              </a:buClr>
              <a:buNone/>
            </a:pPr>
            <a:r>
              <a:rPr lang="el-GR" altLang="el-GR" sz="4400" dirty="0" err="1" smtClean="0"/>
              <a:t>Χοριοαθετωσική</a:t>
            </a:r>
            <a:endParaRPr lang="el-GR" altLang="el-GR" sz="44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ln w="2857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altLang="el-GR" b="1" smtClean="0"/>
              <a:t>Δυστονική ΕΠ</a:t>
            </a:r>
            <a:endParaRPr lang="en-US" altLang="el-GR" b="1" smtClean="0"/>
          </a:p>
        </p:txBody>
      </p:sp>
      <p:pic>
        <p:nvPicPr>
          <p:cNvPr id="36868" name="Picture 6" descr="Mixt C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295" y="1412776"/>
            <a:ext cx="2809505" cy="4525963"/>
          </a:xfrm>
          <a:noFill/>
        </p:spPr>
      </p:pic>
      <p:sp>
        <p:nvSpPr>
          <p:cNvPr id="368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1520" y="1412776"/>
            <a:ext cx="5194300" cy="4525963"/>
          </a:xfrm>
        </p:spPr>
        <p:txBody>
          <a:bodyPr/>
          <a:lstStyle/>
          <a:p>
            <a:pPr eaLnBrk="1" hangingPunct="1"/>
            <a:r>
              <a:rPr lang="el-GR" altLang="el-GR" sz="2800" dirty="0" smtClean="0"/>
              <a:t>Συσπάσεις μυών ή μυ</a:t>
            </a:r>
            <a:r>
              <a:rPr lang="el-GR" altLang="el-GR" sz="2800" dirty="0" smtClean="0">
                <a:cs typeface="Times New Roman" panose="02020603050405020304" pitchFamily="18" charset="0"/>
              </a:rPr>
              <a:t>ϊ</a:t>
            </a:r>
            <a:r>
              <a:rPr lang="el-GR" altLang="el-GR" sz="2800" dirty="0" smtClean="0"/>
              <a:t>κών ομάδων, ποικίλης διάρκειας</a:t>
            </a:r>
            <a:r>
              <a:rPr lang="en-US" altLang="el-GR" sz="2800" dirty="0" smtClean="0"/>
              <a:t> </a:t>
            </a:r>
            <a:r>
              <a:rPr lang="el-GR" altLang="el-GR" sz="2800" dirty="0" smtClean="0"/>
              <a:t>και έντασης, με αποτέλεσμα στροφικές, επαναλαμβανόμενες κινήσεις ή παθολογικές θέσεις μελών ή  μερών του σώματος</a:t>
            </a:r>
          </a:p>
          <a:p>
            <a:pPr eaLnBrk="1" hangingPunct="1"/>
            <a:r>
              <a:rPr lang="el-GR" altLang="el-GR" sz="2800" dirty="0" smtClean="0"/>
              <a:t>Ο τόνος μεταβάλλεται,</a:t>
            </a:r>
            <a:r>
              <a:rPr lang="en-US" altLang="el-GR" sz="2800" dirty="0" smtClean="0"/>
              <a:t> </a:t>
            </a:r>
            <a:r>
              <a:rPr lang="el-GR" altLang="el-GR" sz="2800" dirty="0" smtClean="0"/>
              <a:t>με τάση να είναι αυξημένος</a:t>
            </a:r>
            <a:endParaRPr lang="en-US" altLang="el-G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VI_0135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20688"/>
            <a:ext cx="7128792" cy="534659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Dyst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836712"/>
            <a:ext cx="6912768" cy="518457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ln w="2857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altLang="el-GR" sz="4000" b="1" smtClean="0"/>
              <a:t>Χορειοαθετωσική ΕΠ</a:t>
            </a:r>
            <a:endParaRPr lang="en-US" altLang="el-GR" sz="4000" b="1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8229600" cy="2836912"/>
          </a:xfrm>
        </p:spPr>
        <p:txBody>
          <a:bodyPr/>
          <a:lstStyle/>
          <a:p>
            <a:pPr eaLnBrk="1" hangingPunct="1"/>
            <a:r>
              <a:rPr lang="el-GR" altLang="el-GR" sz="2800" dirty="0" smtClean="0"/>
              <a:t>Αιφνίδιες, άσκοπες  κινήσεις μικρής διάρκειας, τινάγματα που «ταξιδεύουν» από το ένα μέρος</a:t>
            </a:r>
            <a:r>
              <a:rPr lang="en-US" altLang="el-GR" sz="2800" dirty="0" smtClean="0"/>
              <a:t> </a:t>
            </a:r>
            <a:r>
              <a:rPr lang="el-GR" altLang="el-GR" sz="2800" dirty="0" smtClean="0"/>
              <a:t>του σώματος σε ένα άλλο</a:t>
            </a:r>
            <a:endParaRPr lang="en-US" altLang="el-GR" sz="2800" dirty="0" smtClean="0"/>
          </a:p>
          <a:p>
            <a:pPr eaLnBrk="1" hangingPunct="1"/>
            <a:r>
              <a:rPr lang="el-GR" altLang="el-GR" sz="2800" dirty="0" smtClean="0"/>
              <a:t>Ο τόνος μεταβάλλεται,</a:t>
            </a:r>
            <a:r>
              <a:rPr lang="en-US" altLang="el-GR" sz="2800" dirty="0" smtClean="0"/>
              <a:t> </a:t>
            </a:r>
            <a:r>
              <a:rPr lang="el-GR" altLang="el-GR" sz="2800" dirty="0" smtClean="0"/>
              <a:t>αλλά με τάση να είναι μειωμένος</a:t>
            </a:r>
            <a:r>
              <a:rPr lang="en-US" altLang="el-GR" sz="2800" u="sng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CP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836712"/>
            <a:ext cx="6696744" cy="502255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ln w="2857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altLang="el-GR" sz="4000" b="1" smtClean="0"/>
              <a:t>Υποομάδες δυσκινητικής ΕΠ</a:t>
            </a:r>
            <a:endParaRPr lang="en-US" altLang="el-GR" sz="4000" b="1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8229600" cy="1396751"/>
          </a:xfrm>
          <a:noFill/>
        </p:spPr>
        <p:txBody>
          <a:bodyPr/>
          <a:lstStyle/>
          <a:p>
            <a:pPr lvl="1">
              <a:buClr>
                <a:srgbClr val="003300"/>
              </a:buClr>
            </a:pPr>
            <a:r>
              <a:rPr lang="el-GR" altLang="el-GR" sz="3200" dirty="0" err="1" smtClean="0">
                <a:solidFill>
                  <a:srgbClr val="002060"/>
                </a:solidFill>
              </a:rPr>
              <a:t>Δυστονική</a:t>
            </a:r>
            <a:endParaRPr lang="el-GR" altLang="el-GR" sz="3200" dirty="0" smtClean="0">
              <a:solidFill>
                <a:srgbClr val="002060"/>
              </a:solidFill>
            </a:endParaRPr>
          </a:p>
          <a:p>
            <a:pPr lvl="1">
              <a:buClr>
                <a:srgbClr val="003300"/>
              </a:buClr>
            </a:pPr>
            <a:r>
              <a:rPr lang="el-GR" altLang="el-GR" sz="3200" dirty="0" err="1" smtClean="0">
                <a:solidFill>
                  <a:srgbClr val="002060"/>
                </a:solidFill>
              </a:rPr>
              <a:t>Χορειοαθετωσική</a:t>
            </a:r>
            <a:endParaRPr lang="el-GR" altLang="el-GR" sz="3200" dirty="0" smtClean="0">
              <a:solidFill>
                <a:srgbClr val="002060"/>
              </a:solidFill>
            </a:endParaRPr>
          </a:p>
        </p:txBody>
      </p:sp>
      <p:sp>
        <p:nvSpPr>
          <p:cNvPr id="67588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899592" y="3429000"/>
            <a:ext cx="7704138" cy="146199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altLang="el-GR" dirty="0" smtClean="0"/>
              <a:t>Συχνά υπάρχουν στοιχεία και από τις 2 υποομάδες </a:t>
            </a:r>
            <a:r>
              <a:rPr lang="en-US" altLang="el-GR" dirty="0" smtClean="0"/>
              <a:t> </a:t>
            </a:r>
            <a:endParaRPr lang="el-GR" altLang="el-GR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ln w="2857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altLang="el-GR" sz="3200" b="1" dirty="0" smtClean="0"/>
              <a:t>Κλινική Ταξινόμηση σύμφωνα με την επικρατούσα κινητική διαταραχή </a:t>
            </a:r>
            <a:endParaRPr lang="es-ES" altLang="el-GR" sz="3200" b="1" dirty="0" smtClean="0"/>
          </a:p>
        </p:txBody>
      </p:sp>
      <p:graphicFrame>
        <p:nvGraphicFramePr>
          <p:cNvPr id="376855" name="Group 2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2823159"/>
              </p:ext>
            </p:extLst>
          </p:nvPr>
        </p:nvGraphicFramePr>
        <p:xfrm>
          <a:off x="469768" y="1700808"/>
          <a:ext cx="8229600" cy="3916362"/>
        </p:xfrm>
        <a:graphic>
          <a:graphicData uri="http://schemas.openxmlformats.org/drawingml/2006/table">
            <a:tbl>
              <a:tblPr/>
              <a:tblGrid>
                <a:gridCol w="4330824"/>
                <a:gridCol w="3898776"/>
              </a:tblGrid>
              <a:tr h="154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Σπαστική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l-G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ΕΠ</a:t>
                      </a:r>
                    </a:p>
                  </a:txBody>
                  <a:tcPr marL="130621" marR="130621" marT="45729" marB="4572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70-90%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</a:txBody>
                  <a:tcPr marL="130621" marR="130621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75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Δυσκινητική</a:t>
                      </a:r>
                      <a:r>
                        <a:rPr kumimoji="0" lang="el-G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ΕΠ</a:t>
                      </a:r>
                    </a:p>
                  </a:txBody>
                  <a:tcPr marL="130621" marR="130621" marT="45729" marB="4572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6-15%</a:t>
                      </a:r>
                      <a:endParaRPr kumimoji="0" lang="el-GR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30621" marR="130621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62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Αταξική ΕΠ</a:t>
                      </a:r>
                    </a:p>
                  </a:txBody>
                  <a:tcPr marL="130621" marR="130621" marT="45729" marB="4572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4%</a:t>
                      </a:r>
                      <a:endParaRPr kumimoji="0" lang="el-GR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30621" marR="130621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0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ln w="2857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altLang="el-GR" b="1" dirty="0" smtClean="0">
                <a:solidFill>
                  <a:srgbClr val="0070C0"/>
                </a:solidFill>
              </a:rPr>
              <a:t>Αταξική ΕΠ</a:t>
            </a:r>
            <a:endParaRPr lang="en-US" altLang="el-GR" b="1" dirty="0" smtClean="0">
              <a:solidFill>
                <a:srgbClr val="0070C0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412776"/>
            <a:ext cx="8229600" cy="1612776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l-GR" altLang="el-GR" dirty="0" smtClean="0"/>
              <a:t>Απώλεια μυ</a:t>
            </a:r>
            <a:r>
              <a:rPr lang="el-GR" altLang="el-GR" dirty="0" smtClean="0">
                <a:cs typeface="Arial" panose="020B0604020202020204" pitchFamily="34" charset="0"/>
              </a:rPr>
              <a:t>ϊ</a:t>
            </a:r>
            <a:r>
              <a:rPr lang="el-GR" altLang="el-GR" dirty="0" smtClean="0"/>
              <a:t>κής συνέργειας</a:t>
            </a:r>
            <a:r>
              <a:rPr lang="en-US" altLang="el-GR" dirty="0" smtClean="0"/>
              <a:t>, </a:t>
            </a:r>
            <a:r>
              <a:rPr lang="el-GR" altLang="el-GR" dirty="0" smtClean="0"/>
              <a:t>έτσι ώστε οι κινήσεις πραγματοποιούνται</a:t>
            </a:r>
            <a:r>
              <a:rPr lang="en-US" altLang="el-GR" dirty="0" smtClean="0"/>
              <a:t> </a:t>
            </a:r>
            <a:r>
              <a:rPr lang="el-GR" altLang="el-GR" dirty="0" smtClean="0"/>
              <a:t>με παθολογική</a:t>
            </a:r>
            <a:r>
              <a:rPr lang="en-US" altLang="el-GR" dirty="0" smtClean="0"/>
              <a:t> </a:t>
            </a:r>
            <a:r>
              <a:rPr lang="el-GR" altLang="el-GR" dirty="0" smtClean="0"/>
              <a:t>ισχύ</a:t>
            </a:r>
            <a:r>
              <a:rPr lang="en-US" altLang="el-GR" dirty="0" smtClean="0"/>
              <a:t>, </a:t>
            </a:r>
            <a:r>
              <a:rPr lang="el-GR" altLang="el-GR" dirty="0" smtClean="0"/>
              <a:t>ρυθμό ή και</a:t>
            </a:r>
            <a:r>
              <a:rPr lang="en-US" altLang="el-GR" dirty="0" smtClean="0"/>
              <a:t> </a:t>
            </a:r>
            <a:r>
              <a:rPr lang="el-GR" altLang="el-GR" dirty="0" smtClean="0"/>
              <a:t>ακρίβεια</a:t>
            </a:r>
            <a:endParaRPr lang="en-US" altLang="el-GR" dirty="0" smtClean="0"/>
          </a:p>
          <a:p>
            <a:pPr marL="0" indent="0">
              <a:buNone/>
            </a:pPr>
            <a:endParaRPr lang="en-US" altLang="el-GR" dirty="0" smtClean="0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539553" y="3500438"/>
            <a:ext cx="7931348" cy="1944786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l-GR" altLang="el-GR" sz="2800" dirty="0" err="1"/>
              <a:t>Κορμική</a:t>
            </a:r>
            <a:r>
              <a:rPr lang="en-US" altLang="el-GR" sz="2800" dirty="0"/>
              <a:t> </a:t>
            </a:r>
            <a:r>
              <a:rPr lang="el-GR" altLang="el-GR" sz="2800" dirty="0"/>
              <a:t>αταξία</a:t>
            </a:r>
            <a:r>
              <a:rPr lang="en-US" altLang="el-GR" sz="2800" dirty="0"/>
              <a:t> </a:t>
            </a:r>
            <a:r>
              <a:rPr lang="el-GR" altLang="el-GR" sz="2800" dirty="0"/>
              <a:t>και αταξία βάδισης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l-GR" altLang="el-GR" sz="2800" dirty="0" err="1"/>
              <a:t>Ασυνέργεια</a:t>
            </a:r>
            <a:r>
              <a:rPr lang="el-GR" altLang="el-GR" sz="2800" dirty="0"/>
              <a:t>, </a:t>
            </a:r>
            <a:r>
              <a:rPr lang="el-GR" altLang="el-GR" sz="2800" dirty="0" err="1"/>
              <a:t>δυσμετρία</a:t>
            </a:r>
            <a:r>
              <a:rPr lang="el-GR" altLang="el-GR" sz="2800" dirty="0"/>
              <a:t> και </a:t>
            </a:r>
            <a:r>
              <a:rPr lang="el-GR" altLang="el-GR" sz="2800" dirty="0" err="1"/>
              <a:t>δυσδιαδοχοκινησία</a:t>
            </a:r>
            <a:endParaRPr lang="en-US" altLang="el-GR" sz="2800" dirty="0">
              <a:sym typeface="Wingdings" panose="05000000000000000000" pitchFamily="2" charset="2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l-GR" altLang="el-GR" sz="2800" dirty="0">
                <a:sym typeface="Wingdings" panose="05000000000000000000" pitchFamily="2" charset="2"/>
              </a:rPr>
              <a:t>Τρόμος</a:t>
            </a:r>
            <a:r>
              <a:rPr lang="en-US" altLang="el-GR" sz="2800" dirty="0">
                <a:sym typeface="Wingdings" panose="05000000000000000000" pitchFamily="2" charset="2"/>
              </a:rPr>
              <a:t> </a:t>
            </a:r>
            <a:endParaRPr lang="el-GR" altLang="el-GR" sz="2800" dirty="0">
              <a:sym typeface="Wingdings" panose="05000000000000000000" pitchFamily="2" charset="2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l-GR" altLang="el-GR" sz="2800" dirty="0">
                <a:sym typeface="Wingdings" panose="05000000000000000000" pitchFamily="2" charset="2"/>
              </a:rPr>
              <a:t>Μειωμένος τόνος</a:t>
            </a:r>
            <a:endParaRPr lang="en-US" alt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  <p:bldP spid="4198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ierner_walk_768K_Stream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980728"/>
            <a:ext cx="6408712" cy="480653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4" descr="400px-Basal-ganglia-coronal-sections-large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935024"/>
            <a:ext cx="5991191" cy="2621146"/>
          </a:xfrm>
        </p:spPr>
      </p:pic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1746917" y="5427032"/>
            <a:ext cx="69135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el-GR" b="1" dirty="0">
                <a:latin typeface="+mn-lt"/>
              </a:rPr>
              <a:t>Εγκεφαλική παράλυση: </a:t>
            </a:r>
            <a:r>
              <a:rPr lang="el-GR" altLang="el-GR" dirty="0">
                <a:latin typeface="+mn-lt"/>
              </a:rPr>
              <a:t>βλάβη στα βασικά </a:t>
            </a:r>
            <a:r>
              <a:rPr lang="el-GR" altLang="el-GR" dirty="0" smtClean="0">
                <a:latin typeface="+mn-lt"/>
              </a:rPr>
              <a:t>γάγγλια κατά </a:t>
            </a:r>
            <a:r>
              <a:rPr lang="el-GR" altLang="el-GR" dirty="0">
                <a:latin typeface="+mn-lt"/>
              </a:rPr>
              <a:t>το δεύτερο και τρίτο τρίμηνο της </a:t>
            </a:r>
            <a:r>
              <a:rPr lang="el-GR" altLang="el-GR" dirty="0" smtClean="0">
                <a:latin typeface="+mn-lt"/>
              </a:rPr>
              <a:t>εγκυμοσύνης, Δυστονία </a:t>
            </a:r>
            <a:endParaRPr lang="es-ES" altLang="el-GR" dirty="0">
              <a:latin typeface="+mn-lt"/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251520" y="2051851"/>
            <a:ext cx="233608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latin typeface="+mn-lt"/>
              </a:rPr>
              <a:t>Φαίνονται </a:t>
            </a:r>
            <a:r>
              <a:rPr lang="el-GR" dirty="0">
                <a:latin typeface="+mn-lt"/>
              </a:rPr>
              <a:t>τα βασικά γάγγλια.</a:t>
            </a:r>
            <a:br>
              <a:rPr lang="el-GR" dirty="0">
                <a:latin typeface="+mn-lt"/>
              </a:rPr>
            </a:br>
            <a:r>
              <a:rPr lang="el-GR" dirty="0">
                <a:latin typeface="+mn-lt"/>
              </a:rPr>
              <a:t>Κεφαλικά: ραβδωτό βασικό, ωχρά σφαίρα (</a:t>
            </a:r>
            <a:r>
              <a:rPr lang="el-GR" dirty="0" err="1">
                <a:latin typeface="+mn-lt"/>
              </a:rPr>
              <a:t>GPe</a:t>
            </a:r>
            <a:r>
              <a:rPr lang="el-GR" dirty="0">
                <a:latin typeface="+mn-lt"/>
              </a:rPr>
              <a:t> και </a:t>
            </a:r>
            <a:r>
              <a:rPr lang="el-GR" dirty="0" err="1">
                <a:latin typeface="+mn-lt"/>
              </a:rPr>
              <a:t>GPi</a:t>
            </a:r>
            <a:r>
              <a:rPr lang="el-GR" dirty="0">
                <a:latin typeface="+mn-lt"/>
              </a:rPr>
              <a:t>)</a:t>
            </a:r>
            <a:br>
              <a:rPr lang="el-GR" dirty="0">
                <a:latin typeface="+mn-lt"/>
              </a:rPr>
            </a:br>
            <a:r>
              <a:rPr lang="el-GR" dirty="0">
                <a:latin typeface="+mn-lt"/>
              </a:rPr>
              <a:t>Ουραία: </a:t>
            </a:r>
            <a:r>
              <a:rPr lang="el-GR" dirty="0" err="1">
                <a:latin typeface="+mn-lt"/>
              </a:rPr>
              <a:t>υποθαλαμικός</a:t>
            </a:r>
            <a:r>
              <a:rPr lang="el-GR" dirty="0">
                <a:latin typeface="+mn-lt"/>
              </a:rPr>
              <a:t> πυρήνας (STN), μέλαινα ουσία (SN) </a:t>
            </a: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/>
              <a:t>Στεφανιαία τομή του </a:t>
            </a: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>ανθρώπινου </a:t>
            </a:r>
            <a:r>
              <a:rPr lang="el-GR" sz="3600" dirty="0"/>
              <a:t>εγκεφάλου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ln w="2857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altLang="el-GR" sz="2800" b="1" dirty="0" smtClean="0"/>
              <a:t>Κλινική Ταξινόμηση σύμφωνα με την </a:t>
            </a:r>
            <a:r>
              <a:rPr lang="en-US" altLang="el-GR" sz="2800" b="1" dirty="0" smtClean="0"/>
              <a:t/>
            </a:r>
            <a:br>
              <a:rPr lang="en-US" altLang="el-GR" sz="2800" b="1" dirty="0" smtClean="0"/>
            </a:br>
            <a:r>
              <a:rPr lang="el-GR" altLang="el-GR" sz="2800" b="1" dirty="0" smtClean="0"/>
              <a:t>επικρατούσα</a:t>
            </a:r>
            <a:r>
              <a:rPr lang="en-US" altLang="el-GR" sz="2800" b="1" dirty="0" smtClean="0"/>
              <a:t> </a:t>
            </a:r>
            <a:r>
              <a:rPr lang="el-GR" altLang="el-GR" sz="2800" b="1" dirty="0" smtClean="0"/>
              <a:t>κινητική διαταραχή </a:t>
            </a:r>
            <a:endParaRPr lang="es-ES" altLang="el-GR" sz="2800" b="1" dirty="0" smtClean="0"/>
          </a:p>
        </p:txBody>
      </p:sp>
      <p:graphicFrame>
        <p:nvGraphicFramePr>
          <p:cNvPr id="376855" name="Group 2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916362"/>
        </p:xfrm>
        <a:graphic>
          <a:graphicData uri="http://schemas.openxmlformats.org/drawingml/2006/table">
            <a:tbl>
              <a:tblPr/>
              <a:tblGrid>
                <a:gridCol w="4834806"/>
                <a:gridCol w="3394794"/>
              </a:tblGrid>
              <a:tr h="154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Σπαστική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l-G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ΕΠ</a:t>
                      </a:r>
                    </a:p>
                  </a:txBody>
                  <a:tcPr marL="130621" marR="130621"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70-90%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</a:txBody>
                  <a:tcPr marL="130621" marR="130621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75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Δυσκινητική ΕΠ</a:t>
                      </a:r>
                    </a:p>
                  </a:txBody>
                  <a:tcPr marL="130621" marR="130621"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6-15%</a:t>
                      </a:r>
                      <a:endParaRPr kumimoji="0" lang="el-GR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30621" marR="130621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62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Αταξική ΕΠ</a:t>
                      </a:r>
                    </a:p>
                  </a:txBody>
                  <a:tcPr marL="130621" marR="130621"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4%</a:t>
                      </a:r>
                      <a:endParaRPr kumimoji="0" lang="el-GR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30621" marR="130621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>
                <a:solidFill>
                  <a:srgbClr val="0070C0"/>
                </a:solidFill>
              </a:rPr>
              <a:t>Μεικτή ΕΠ</a:t>
            </a:r>
            <a:endParaRPr lang="en-US" altLang="el-GR" dirty="0" smtClean="0">
              <a:solidFill>
                <a:srgbClr val="0070C0"/>
              </a:solidFill>
            </a:endParaRPr>
          </a:p>
        </p:txBody>
      </p:sp>
      <p:pic>
        <p:nvPicPr>
          <p:cNvPr id="4" name="L_Best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12776"/>
            <a:ext cx="5904656" cy="442849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pPr eaLnBrk="1" hangingPunct="1"/>
            <a:r>
              <a:rPr lang="el-GR" altLang="el-GR" sz="4000" b="1" dirty="0" smtClean="0">
                <a:solidFill>
                  <a:srgbClr val="0070C0"/>
                </a:solidFill>
              </a:rPr>
              <a:t>Σχέση της ανατομικής βλάβης </a:t>
            </a:r>
            <a:r>
              <a:rPr lang="en-US" altLang="el-GR" sz="4000" b="1" dirty="0" smtClean="0">
                <a:solidFill>
                  <a:srgbClr val="0070C0"/>
                </a:solidFill>
              </a:rPr>
              <a:t/>
            </a:r>
            <a:br>
              <a:rPr lang="en-US" altLang="el-GR" sz="4000" b="1" dirty="0" smtClean="0">
                <a:solidFill>
                  <a:srgbClr val="0070C0"/>
                </a:solidFill>
              </a:rPr>
            </a:br>
            <a:r>
              <a:rPr lang="el-GR" altLang="el-GR" sz="4000" b="1" dirty="0" smtClean="0">
                <a:solidFill>
                  <a:srgbClr val="0070C0"/>
                </a:solidFill>
              </a:rPr>
              <a:t>με την κλινική εικόνα</a:t>
            </a:r>
            <a:endParaRPr lang="en-US" altLang="el-GR" sz="40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64536" name="Group 2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0564216"/>
              </p:ext>
            </p:extLst>
          </p:nvPr>
        </p:nvGraphicFramePr>
        <p:xfrm>
          <a:off x="457200" y="1600200"/>
          <a:ext cx="8229600" cy="424180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793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ΚΛΙΝΙΚΗ ΕΙΚΟΝΑ</a:t>
                      </a:r>
                      <a:endParaRPr kumimoji="0" lang="en-US" altLang="el-GR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ΒΛΑΒΗ ΚΝΣ</a:t>
                      </a:r>
                      <a:endParaRPr kumimoji="0" lang="en-US" altLang="el-GR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93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Σπαστική ΕΠ</a:t>
                      </a:r>
                      <a:endParaRPr kumimoji="0" lang="en-US" alt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Φλοιός</a:t>
                      </a:r>
                      <a:endParaRPr kumimoji="0" lang="en-US" alt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93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Δυσκινητική ΕΠ </a:t>
                      </a:r>
                      <a:endParaRPr kumimoji="0" lang="en-US" alt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Βασικά γάγγλια</a:t>
                      </a:r>
                      <a:endParaRPr kumimoji="0" lang="en-US" alt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93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Αταξική ΕΠ</a:t>
                      </a:r>
                      <a:endParaRPr kumimoji="0" lang="en-US" alt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Παρεγκεφαλίδα</a:t>
                      </a:r>
                      <a:endParaRPr kumimoji="0" lang="en-US" alt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93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Μεικτή ΕΠ</a:t>
                      </a:r>
                      <a:endParaRPr kumimoji="0" lang="en-US" alt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Διάχυτη</a:t>
                      </a:r>
                      <a:endParaRPr kumimoji="0" lang="en-US" alt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idx="1"/>
          </p:nvPr>
        </p:nvSpPr>
        <p:spPr>
          <a:xfrm>
            <a:off x="461768" y="620688"/>
            <a:ext cx="8229600" cy="3816424"/>
          </a:xfrm>
          <a:ln w="28575">
            <a:noFill/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l-GR" altLang="el-GR" sz="3200" dirty="0" smtClean="0"/>
              <a:t>50% </a:t>
            </a:r>
            <a:r>
              <a:rPr lang="el-GR" altLang="el-GR" sz="3200" b="1" dirty="0" smtClean="0"/>
              <a:t>χρησιμοποιούν επικουρικά συστήματα </a:t>
            </a:r>
            <a:r>
              <a:rPr lang="el-GR" altLang="el-GR" sz="3200" dirty="0" smtClean="0"/>
              <a:t>για να αναπτύξουν ή να διατηρήσουν κινητικότητα</a:t>
            </a:r>
            <a:r>
              <a:rPr lang="en-GB" altLang="el-GR" sz="3200" dirty="0" smtClean="0"/>
              <a:t> </a:t>
            </a:r>
            <a:endParaRPr lang="el-GR" altLang="el-GR" sz="3200" dirty="0" smtClean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altLang="el-GR" sz="3200" dirty="0" smtClean="0">
                <a:sym typeface="Wingdings" panose="05000000000000000000" pitchFamily="2" charset="2"/>
              </a:rPr>
              <a:t> </a:t>
            </a:r>
            <a:r>
              <a:rPr lang="el-GR" altLang="el-GR" sz="3200" dirty="0" smtClean="0">
                <a:sym typeface="Wingdings" panose="05000000000000000000" pitchFamily="2" charset="2"/>
              </a:rPr>
              <a:t>ορ</a:t>
            </a:r>
            <a:r>
              <a:rPr lang="el-GR" altLang="el-GR" sz="3200" dirty="0" smtClean="0"/>
              <a:t>θώσεις</a:t>
            </a:r>
            <a:endParaRPr lang="en-GB" altLang="el-GR" sz="3200" dirty="0" smtClean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altLang="el-GR" sz="3200" dirty="0" smtClean="0">
                <a:sym typeface="Wingdings" panose="05000000000000000000" pitchFamily="2" charset="2"/>
              </a:rPr>
              <a:t> </a:t>
            </a:r>
            <a:r>
              <a:rPr lang="el-GR" altLang="el-GR" sz="3200" dirty="0" smtClean="0"/>
              <a:t>μπαστούνια ή «Π»</a:t>
            </a:r>
            <a:endParaRPr lang="en-GB" altLang="el-GR" sz="3200" dirty="0" smtClean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à"/>
              <a:defRPr/>
            </a:pPr>
            <a:r>
              <a:rPr lang="el-GR" altLang="el-GR" sz="3200" dirty="0" err="1" smtClean="0"/>
              <a:t>αμαξίδια</a:t>
            </a:r>
            <a:r>
              <a:rPr lang="en-GB" altLang="el-GR" sz="3200" dirty="0" smtClean="0"/>
              <a:t> </a:t>
            </a:r>
            <a:endParaRPr lang="el-GR" altLang="el-GR" sz="3200" dirty="0" smtClean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GB" altLang="el-GR" b="1" dirty="0" smtClean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GB" altLang="el-GR" b="1" u="sng" dirty="0" smtClean="0">
              <a:solidFill>
                <a:schemeClr val="accent2"/>
              </a:solidFill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GB" altLang="el-GR" b="1" dirty="0" smtClean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el-GR" b="1" dirty="0" smtClean="0"/>
          </a:p>
        </p:txBody>
      </p:sp>
      <p:sp>
        <p:nvSpPr>
          <p:cNvPr id="44035" name="Rectangle 8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4653136"/>
            <a:ext cx="7850188" cy="935038"/>
          </a:xfrm>
          <a:ln w="28575">
            <a:noFill/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l-GR" altLang="el-GR" sz="3200" dirty="0" smtClean="0"/>
              <a:t>75%</a:t>
            </a:r>
            <a:r>
              <a:rPr lang="en-GB" altLang="el-GR" sz="3200" dirty="0" smtClean="0"/>
              <a:t> </a:t>
            </a:r>
            <a:r>
              <a:rPr lang="el-GR" altLang="el-GR" sz="3200" dirty="0" smtClean="0"/>
              <a:t>παρουσιάζουν </a:t>
            </a:r>
            <a:r>
              <a:rPr lang="el-GR" altLang="el-GR" sz="3200" b="1" dirty="0" err="1" smtClean="0"/>
              <a:t>συνοδές</a:t>
            </a:r>
            <a:r>
              <a:rPr lang="el-GR" altLang="el-GR" sz="3200" b="1" dirty="0" smtClean="0"/>
              <a:t> αναπηρίες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build="p"/>
      <p:bldP spid="44035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980728"/>
            <a:ext cx="8229600" cy="4525963"/>
          </a:xfrm>
          <a:ln w="2857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altLang="el-GR" sz="3200" smtClean="0"/>
              <a:t>Αν και η ΕΠ γενικά θεωρείται σαν μία στατική νευρολογική κατάσταση, οι κινητικές δεξιότητες ατόμων με ΕΠ εξελίσσονται με τον χρόνο</a:t>
            </a:r>
            <a:endParaRPr lang="en-GB" altLang="el-GR" sz="3200" smtClean="0"/>
          </a:p>
          <a:p>
            <a:pPr eaLnBrk="1" hangingPunct="1"/>
            <a:r>
              <a:rPr lang="el-GR" altLang="el-GR" sz="3200" smtClean="0"/>
              <a:t>Πολλές μελέτες έχουν δείξει αλλαγές στην δυνατότητα βάδισης και σε άλλες σφαίρες της κινητικότητας σε παιδιά και ενηλίκους με ΕΠ</a:t>
            </a:r>
            <a:endParaRPr lang="en-GB" altLang="el-GR" sz="3200" smtClean="0"/>
          </a:p>
          <a:p>
            <a:pPr eaLnBrk="1" hangingPunct="1"/>
            <a:endParaRPr lang="en-US" altLang="el-GR" sz="3200" smtClean="0"/>
          </a:p>
          <a:p>
            <a:pPr eaLnBrk="1" hangingPunct="1">
              <a:buFontTx/>
              <a:buNone/>
            </a:pPr>
            <a:endParaRPr lang="el-GR" altLang="el-GR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4"/>
          <p:cNvSpPr>
            <a:spLocks noGrp="1" noChangeArrowheads="1"/>
          </p:cNvSpPr>
          <p:nvPr>
            <p:ph type="title"/>
          </p:nvPr>
        </p:nvSpPr>
        <p:spPr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altLang="el-GR" b="1" smtClean="0"/>
              <a:t>Συνοδές αναπηρίες</a:t>
            </a:r>
          </a:p>
        </p:txBody>
      </p:sp>
      <p:sp>
        <p:nvSpPr>
          <p:cNvPr id="45059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754938" cy="1562101"/>
          </a:xfrm>
          <a:solidFill>
            <a:srgbClr val="6789E7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z="2400" b="1" dirty="0" smtClean="0"/>
              <a:t>50%</a:t>
            </a:r>
            <a:r>
              <a:rPr lang="el-GR" altLang="zh-CN" sz="2400" b="1" dirty="0" smtClean="0">
                <a:cs typeface="方正舒体"/>
              </a:rPr>
              <a:t> </a:t>
            </a:r>
            <a:r>
              <a:rPr lang="en-US" altLang="zh-CN" sz="2400" b="1" dirty="0" smtClean="0"/>
              <a:t> </a:t>
            </a:r>
            <a:r>
              <a:rPr lang="el-GR" altLang="zh-CN" sz="2400" b="1" dirty="0" smtClean="0"/>
              <a:t>ΣΠΑΣΜΟΙ</a:t>
            </a:r>
            <a:r>
              <a:rPr lang="en-US" altLang="zh-CN" sz="2400" b="1" dirty="0" smtClean="0"/>
              <a:t> </a:t>
            </a:r>
          </a:p>
          <a:p>
            <a:pPr eaLnBrk="1" hangingPunct="1">
              <a:buFontTx/>
              <a:buNone/>
            </a:pPr>
            <a:r>
              <a:rPr lang="en-US" altLang="zh-CN" sz="2400" b="1" dirty="0" smtClean="0">
                <a:sym typeface="Wingdings" panose="05000000000000000000" pitchFamily="2" charset="2"/>
              </a:rPr>
              <a:t> </a:t>
            </a:r>
            <a:r>
              <a:rPr lang="el-GR" altLang="zh-CN" sz="2400" b="1" dirty="0" smtClean="0">
                <a:sym typeface="Wingdings" panose="05000000000000000000" pitchFamily="2" charset="2"/>
              </a:rPr>
              <a:t>Αυξημένη επίπτωση</a:t>
            </a:r>
            <a:r>
              <a:rPr lang="en-US" altLang="zh-CN" sz="2400" b="1" dirty="0" smtClean="0">
                <a:sym typeface="Wingdings" panose="05000000000000000000" pitchFamily="2" charset="2"/>
              </a:rPr>
              <a:t> </a:t>
            </a:r>
            <a:r>
              <a:rPr lang="el-GR" altLang="zh-CN" sz="2400" b="1" dirty="0" smtClean="0">
                <a:sym typeface="Wingdings" panose="05000000000000000000" pitchFamily="2" charset="2"/>
              </a:rPr>
              <a:t>στην σπαστική τετραπληγία και ημιπληγία και</a:t>
            </a:r>
            <a:r>
              <a:rPr lang="en-US" altLang="zh-CN" sz="2400" b="1" dirty="0" smtClean="0">
                <a:sym typeface="Wingdings" panose="05000000000000000000" pitchFamily="2" charset="2"/>
              </a:rPr>
              <a:t> </a:t>
            </a:r>
            <a:r>
              <a:rPr lang="el-GR" altLang="zh-CN" sz="2400" b="1" dirty="0" smtClean="0">
                <a:sym typeface="Wingdings" panose="05000000000000000000" pitchFamily="2" charset="2"/>
              </a:rPr>
              <a:t>χαμηλή στην </a:t>
            </a:r>
            <a:r>
              <a:rPr lang="en-US" altLang="zh-CN" sz="2400" b="1" dirty="0" smtClean="0">
                <a:sym typeface="Wingdings" panose="05000000000000000000" pitchFamily="2" charset="2"/>
              </a:rPr>
              <a:t> </a:t>
            </a:r>
            <a:r>
              <a:rPr lang="el-GR" altLang="zh-CN" sz="2400" b="1" dirty="0" err="1" smtClean="0">
                <a:sym typeface="Wingdings" panose="05000000000000000000" pitchFamily="2" charset="2"/>
              </a:rPr>
              <a:t>διπληγία</a:t>
            </a:r>
            <a:endParaRPr lang="en-US" altLang="zh-CN" sz="2400" b="1" dirty="0" smtClean="0"/>
          </a:p>
          <a:p>
            <a:pPr eaLnBrk="1" hangingPunct="1"/>
            <a:endParaRPr lang="el-GR" altLang="el-GR" sz="1800" b="1" dirty="0" smtClean="0"/>
          </a:p>
        </p:txBody>
      </p:sp>
      <p:sp>
        <p:nvSpPr>
          <p:cNvPr id="45060" name="Rectangle 6"/>
          <p:cNvSpPr>
            <a:spLocks noGrp="1" noChangeArrowheads="1"/>
          </p:cNvSpPr>
          <p:nvPr>
            <p:ph sz="quarter" idx="4294967295"/>
          </p:nvPr>
        </p:nvSpPr>
        <p:spPr>
          <a:xfrm>
            <a:off x="457200" y="3306693"/>
            <a:ext cx="7754938" cy="1368425"/>
          </a:xfrm>
          <a:solidFill>
            <a:schemeClr val="folHlink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z="2400" b="1" dirty="0" smtClean="0">
                <a:solidFill>
                  <a:schemeClr val="bg1"/>
                </a:solidFill>
              </a:rPr>
              <a:t>&gt;50% </a:t>
            </a:r>
            <a:r>
              <a:rPr lang="el-GR" altLang="zh-CN" sz="2400" b="1" dirty="0" smtClean="0">
                <a:solidFill>
                  <a:schemeClr val="bg1"/>
                </a:solidFill>
                <a:cs typeface="方正舒体"/>
              </a:rPr>
              <a:t> ΝΟΗΤΙΚΗ ΚΑΘΥΣΤΕΡΗΣΗ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zh-CN" sz="24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	 </a:t>
            </a:r>
            <a:r>
              <a:rPr lang="el-GR" altLang="zh-CN" sz="24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από ήπια έως βαριά</a:t>
            </a:r>
            <a:r>
              <a:rPr lang="en-US" altLang="zh-CN" sz="24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zh-CN" sz="2400" b="1" dirty="0" smtClean="0">
                <a:solidFill>
                  <a:schemeClr val="bg1"/>
                </a:solidFill>
              </a:rPr>
              <a:t>	</a:t>
            </a:r>
            <a:r>
              <a:rPr lang="en-US" altLang="zh-CN" sz="24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el-GR" altLang="zh-CN" sz="24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συχνά σχετίζεται με επιληψία</a:t>
            </a:r>
            <a:endParaRPr lang="el-GR" altLang="el-GR" sz="2400" b="1" dirty="0" smtClean="0">
              <a:solidFill>
                <a:schemeClr val="bg1"/>
              </a:solidFill>
            </a:endParaRPr>
          </a:p>
        </p:txBody>
      </p:sp>
      <p:sp>
        <p:nvSpPr>
          <p:cNvPr id="45061" name="Rectangle 7"/>
          <p:cNvSpPr>
            <a:spLocks noGrp="1" noChangeArrowheads="1"/>
          </p:cNvSpPr>
          <p:nvPr>
            <p:ph sz="quarter" idx="4294967295"/>
          </p:nvPr>
        </p:nvSpPr>
        <p:spPr>
          <a:xfrm>
            <a:off x="457200" y="4797152"/>
            <a:ext cx="7754938" cy="553706"/>
          </a:xfrm>
          <a:solidFill>
            <a:srgbClr val="FBFB03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z="2400" b="1" dirty="0" smtClean="0"/>
              <a:t>15-20% </a:t>
            </a:r>
            <a:r>
              <a:rPr lang="el-GR" altLang="zh-CN" sz="2400" b="1" dirty="0" smtClean="0">
                <a:cs typeface="方正舒体"/>
              </a:rPr>
              <a:t> ΔΙΑΤΑΡΑΧΕΣ ΤΗΣ ΑΚΟΗΣ, ΟΡΑΣΗΣ ΚΑΙ ΟΜΙΛΙΑΣ</a:t>
            </a:r>
            <a:endParaRPr lang="el-GR" altLang="el-GR" sz="2400" b="1" dirty="0" smtClean="0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0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  <p:bldP spid="45060" grpId="0" build="p" animBg="1"/>
      <p:bldP spid="45061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4"/>
          <p:cNvSpPr>
            <a:spLocks noGrp="1" noChangeArrowheads="1"/>
          </p:cNvSpPr>
          <p:nvPr>
            <p:ph type="title"/>
          </p:nvPr>
        </p:nvSpPr>
        <p:spPr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altLang="el-GR" b="1" smtClean="0"/>
              <a:t>Συνοδές αναπηρίες</a:t>
            </a:r>
          </a:p>
        </p:txBody>
      </p:sp>
      <p:sp>
        <p:nvSpPr>
          <p:cNvPr id="46083" name="Rectangle 10"/>
          <p:cNvSpPr>
            <a:spLocks noChangeArrowheads="1"/>
          </p:cNvSpPr>
          <p:nvPr/>
        </p:nvSpPr>
        <p:spPr bwMode="auto">
          <a:xfrm>
            <a:off x="539552" y="1307306"/>
            <a:ext cx="8397875" cy="51117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l-GR" altLang="zh-CN" sz="2800" b="1" dirty="0">
                <a:cs typeface="方正舒体"/>
              </a:rPr>
              <a:t>Διαταραχές κατάποσης και διατροφής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l-GR" altLang="zh-CN" sz="2800" b="1" dirty="0" err="1">
                <a:cs typeface="方正舒体"/>
              </a:rPr>
              <a:t>Ορθοπαιδικές</a:t>
            </a:r>
            <a:r>
              <a:rPr lang="el-GR" altLang="zh-CN" sz="2800" b="1" dirty="0">
                <a:cs typeface="方正舒体"/>
              </a:rPr>
              <a:t> δυσλειτουργίες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l-GR" altLang="zh-CN" sz="2800" b="1" dirty="0">
                <a:cs typeface="方正舒体"/>
              </a:rPr>
              <a:t>Στραβισμός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l-GR" altLang="zh-CN" sz="2800" b="1" dirty="0">
                <a:cs typeface="方正舒体"/>
              </a:rPr>
              <a:t>Μειωμένη σωματική ανάπτυξη</a:t>
            </a:r>
            <a:r>
              <a:rPr lang="en-US" altLang="zh-CN" sz="2800" b="1" dirty="0">
                <a:cs typeface="方正舒体"/>
              </a:rPr>
              <a:t> </a:t>
            </a:r>
            <a:endParaRPr lang="el-GR" altLang="zh-CN" sz="2800" b="1" dirty="0">
              <a:cs typeface="方正舒体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l-GR" altLang="zh-CN" sz="2800" b="1" dirty="0" err="1">
                <a:cs typeface="方正舒体"/>
              </a:rPr>
              <a:t>Οδοντολογικά</a:t>
            </a:r>
            <a:r>
              <a:rPr lang="el-GR" altLang="zh-CN" sz="2800" b="1" dirty="0">
                <a:cs typeface="方正舒体"/>
              </a:rPr>
              <a:t> προβλήματα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l-GR" altLang="zh-CN" sz="2800" b="1" dirty="0">
                <a:cs typeface="方正舒体"/>
              </a:rPr>
              <a:t>Αναπνευστική νόσος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l-GR" altLang="zh-CN" sz="2800" b="1" dirty="0">
                <a:cs typeface="方正舒体"/>
              </a:rPr>
              <a:t>Συναισθηματικές Διαταραχές 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l-GR" altLang="zh-CN" sz="2800" b="1" dirty="0">
                <a:cs typeface="方正舒体"/>
              </a:rPr>
              <a:t>Μαθησιακές Δυσκολίες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l-GR" altLang="zh-CN" sz="2800" b="1" dirty="0">
                <a:cs typeface="方正舒体"/>
              </a:rPr>
              <a:t>Σύνδρομο ελαττωμένης προσοχής</a:t>
            </a:r>
            <a:endParaRPr lang="el-GR" altLang="el-GR" sz="2800" b="1" dirty="0">
              <a:ea typeface="SimSun" panose="02010600030101010101" pitchFamily="2" charset="-122"/>
              <a:cs typeface="方正舒体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Τέλος Ενότητας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301034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Χρηματοδότηση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3168352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Logo espa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95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10952" y="44623"/>
            <a:ext cx="8229600" cy="792088"/>
          </a:xfrm>
        </p:spPr>
        <p:txBody>
          <a:bodyPr>
            <a:normAutofit/>
          </a:bodyPr>
          <a:lstStyle/>
          <a:p>
            <a:r>
              <a:rPr lang="el-GR" b="1" dirty="0"/>
              <a:t>Σημείωμα </a:t>
            </a:r>
            <a:r>
              <a:rPr lang="el-GR" b="1" dirty="0" smtClean="0"/>
              <a:t>Αδειοδότησης</a:t>
            </a:r>
            <a:endParaRPr lang="el-GR" b="1" dirty="0"/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120093" y="800708"/>
            <a:ext cx="8928992" cy="16561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</a:t>
            </a:r>
            <a:r>
              <a:rPr lang="el-GR" sz="2000" b="1" dirty="0"/>
              <a:t>της</a:t>
            </a:r>
            <a:r>
              <a:rPr lang="el-GR" sz="2000" dirty="0"/>
              <a:t>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copyright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9604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020ea2e7e3f2cec1ca4af57682211297YmVyb2VydGUuanB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7220168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9221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722218"/>
            <a:ext cx="6912768" cy="38164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 algn="ctr">
              <a:buNone/>
            </a:pPr>
            <a:r>
              <a:rPr lang="el-GR" sz="2000" b="1" dirty="0" smtClean="0"/>
              <a:t>Εικόνες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  <a:endParaRPr lang="en-US" sz="2000" b="1" dirty="0" smtClean="0"/>
          </a:p>
          <a:p>
            <a:pPr marL="0" indent="0" algn="ctr">
              <a:buNone/>
            </a:pPr>
            <a:endParaRPr lang="el-GR" sz="2000" b="1" dirty="0" smtClean="0"/>
          </a:p>
          <a:p>
            <a:pPr marL="0" indent="0" algn="ctr">
              <a:buNone/>
            </a:pPr>
            <a:r>
              <a:rPr lang="el-GR" sz="2000" i="1" dirty="0" smtClean="0"/>
              <a:t>Τα εν λόγω έργα έχουν ανακτηθεί από το διαδίκτυο για εκπαιδευτικούς σκοπούς</a:t>
            </a:r>
            <a:endParaRPr lang="el-GR" sz="2000" i="1" dirty="0"/>
          </a:p>
        </p:txBody>
      </p:sp>
    </p:spTree>
    <p:extLst>
      <p:ext uri="{BB962C8B-B14F-4D97-AF65-F5344CB8AC3E}">
        <p14:creationId xmlns:p14="http://schemas.microsoft.com/office/powerpoint/2010/main" val="74996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ln w="2857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altLang="el-GR" b="1" dirty="0" smtClean="0"/>
              <a:t>Επίπτωση</a:t>
            </a:r>
            <a:endParaRPr lang="es-ES" altLang="el-GR" b="1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eaLnBrk="1" hangingPunct="1"/>
            <a:r>
              <a:rPr lang="el-GR" altLang="el-GR" sz="3200" dirty="0" smtClean="0"/>
              <a:t>Η πιο συνηθισμένη αιτία αναπηρίας</a:t>
            </a:r>
            <a:r>
              <a:rPr lang="es-ES" altLang="el-GR" sz="3200" dirty="0" smtClean="0"/>
              <a:t> </a:t>
            </a:r>
            <a:r>
              <a:rPr lang="el-GR" altLang="el-GR" sz="3200" dirty="0" smtClean="0"/>
              <a:t>στην παιδική ηλικία</a:t>
            </a:r>
          </a:p>
          <a:p>
            <a:pPr eaLnBrk="1" hangingPunct="1"/>
            <a:r>
              <a:rPr lang="es-ES" altLang="el-GR" sz="3200" dirty="0" smtClean="0">
                <a:sym typeface="Wingdings" panose="05000000000000000000" pitchFamily="2" charset="2"/>
              </a:rPr>
              <a:t>2-3 </a:t>
            </a:r>
            <a:r>
              <a:rPr lang="el-GR" altLang="el-GR" sz="3200" dirty="0" smtClean="0">
                <a:sym typeface="Wingdings" panose="05000000000000000000" pitchFamily="2" charset="2"/>
              </a:rPr>
              <a:t>/</a:t>
            </a:r>
            <a:r>
              <a:rPr lang="es-ES" altLang="el-GR" sz="3200" dirty="0" smtClean="0">
                <a:sym typeface="Wingdings" panose="05000000000000000000" pitchFamily="2" charset="2"/>
              </a:rPr>
              <a:t> 1000 </a:t>
            </a:r>
            <a:r>
              <a:rPr lang="el-GR" altLang="el-GR" sz="3200" dirty="0" smtClean="0">
                <a:sym typeface="Wingdings" panose="05000000000000000000" pitchFamily="2" charset="2"/>
              </a:rPr>
              <a:t>γεννήσεις</a:t>
            </a:r>
          </a:p>
          <a:p>
            <a:pPr eaLnBrk="1" hangingPunct="1"/>
            <a:r>
              <a:rPr lang="es-ES" altLang="el-GR" sz="3200" dirty="0" smtClean="0"/>
              <a:t>40-100 </a:t>
            </a:r>
            <a:r>
              <a:rPr lang="el-GR" altLang="el-GR" sz="3200" dirty="0" smtClean="0"/>
              <a:t>/</a:t>
            </a:r>
            <a:r>
              <a:rPr lang="es-ES" altLang="el-GR" sz="3200" dirty="0" smtClean="0"/>
              <a:t> 1000 </a:t>
            </a:r>
            <a:r>
              <a:rPr lang="el-GR" altLang="el-GR" sz="3200" dirty="0" smtClean="0"/>
              <a:t>πρόωρες ή με πολύ χαμηλό βάρος γεννήσεις</a:t>
            </a:r>
            <a:r>
              <a:rPr lang="es-ES" altLang="el-GR" sz="3200" dirty="0" smtClean="0"/>
              <a:t> </a:t>
            </a:r>
            <a:endParaRPr lang="el-GR" altLang="el-GR" sz="3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ln w="2857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altLang="el-GR" b="1" dirty="0" smtClean="0"/>
              <a:t>Ορισμός</a:t>
            </a:r>
            <a:endParaRPr lang="es-ES" altLang="el-GR" b="1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z="3200" dirty="0" smtClean="0"/>
              <a:t>Δεν είναι μια ειδική</a:t>
            </a:r>
            <a:r>
              <a:rPr lang="en-US" altLang="el-GR" sz="3200" dirty="0" smtClean="0"/>
              <a:t> </a:t>
            </a:r>
            <a:r>
              <a:rPr lang="el-GR" altLang="el-GR" sz="3200" dirty="0" smtClean="0"/>
              <a:t>νόσος </a:t>
            </a:r>
            <a:r>
              <a:rPr lang="el-GR" altLang="el-GR" sz="3200" dirty="0" smtClean="0">
                <a:sym typeface="Wingdings" panose="05000000000000000000" pitchFamily="2" charset="2"/>
              </a:rPr>
              <a:t> </a:t>
            </a:r>
            <a:r>
              <a:rPr lang="el-GR" altLang="el-GR" sz="3200" dirty="0" smtClean="0"/>
              <a:t>Είναι μια ομάδα διαταραχών που επηρεάζουν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l-GR" altLang="el-GR" sz="3200" dirty="0" smtClean="0"/>
              <a:t>   την κίνηση και τη θέση του σώματος </a:t>
            </a:r>
            <a:r>
              <a:rPr lang="el-GR" altLang="el-GR" sz="3200" dirty="0" smtClean="0">
                <a:sym typeface="Wingdings" panose="05000000000000000000" pitchFamily="2" charset="2"/>
              </a:rPr>
              <a:t> κινητικό έλλειμμα</a:t>
            </a:r>
          </a:p>
          <a:p>
            <a:pPr eaLnBrk="1" hangingPunct="1"/>
            <a:r>
              <a:rPr lang="el-GR" altLang="el-GR" sz="3200" dirty="0" smtClean="0">
                <a:sym typeface="Wingdings" panose="05000000000000000000" pitchFamily="2" charset="2"/>
              </a:rPr>
              <a:t>μη προϊούσα, </a:t>
            </a:r>
            <a:r>
              <a:rPr lang="es-ES" altLang="el-GR" sz="3200" dirty="0" smtClean="0">
                <a:sym typeface="Wingdings" panose="05000000000000000000" pitchFamily="2" charset="2"/>
              </a:rPr>
              <a:t> </a:t>
            </a:r>
            <a:r>
              <a:rPr lang="el-GR" altLang="el-GR" sz="3200" dirty="0" smtClean="0">
                <a:sym typeface="Wingdings" panose="05000000000000000000" pitchFamily="2" charset="2"/>
              </a:rPr>
              <a:t>μη εκφυλιστική βλάβη στον αναπτυσσόμενο</a:t>
            </a:r>
            <a:r>
              <a:rPr lang="es-ES" altLang="el-GR" sz="3200" dirty="0" smtClean="0">
                <a:sym typeface="Wingdings" panose="05000000000000000000" pitchFamily="2" charset="2"/>
              </a:rPr>
              <a:t> </a:t>
            </a:r>
            <a:r>
              <a:rPr lang="el-GR" altLang="el-GR" sz="3200" dirty="0" smtClean="0">
                <a:sym typeface="Wingdings" panose="05000000000000000000" pitchFamily="2" charset="2"/>
              </a:rPr>
              <a:t>εγκέφαλο (</a:t>
            </a:r>
            <a:r>
              <a:rPr lang="el-GR" altLang="el-GR" sz="3200" dirty="0" smtClean="0"/>
              <a:t>εμβρυικό, βρεφικό) </a:t>
            </a:r>
          </a:p>
          <a:p>
            <a:pPr eaLnBrk="1" hangingPunct="1"/>
            <a:r>
              <a:rPr lang="el-GR" altLang="el-GR" sz="3200" dirty="0" smtClean="0">
                <a:sym typeface="Wingdings" panose="05000000000000000000" pitchFamily="2" charset="2"/>
              </a:rPr>
              <a:t> Μόνιμη βλάβη</a:t>
            </a:r>
            <a:r>
              <a:rPr lang="es-ES" altLang="el-GR" sz="3200" dirty="0" smtClean="0">
                <a:sym typeface="Wingdings" panose="05000000000000000000" pitchFamily="2" charset="2"/>
              </a:rPr>
              <a:t> </a:t>
            </a:r>
            <a:r>
              <a:rPr lang="el-GR" altLang="el-GR" sz="3200" dirty="0" smtClean="0">
                <a:sym typeface="Wingdings" panose="05000000000000000000" pitchFamily="2" charset="2"/>
              </a:rPr>
              <a:t>αλλά μεταβαλλόμενη εικόνα</a:t>
            </a:r>
            <a:endParaRPr lang="en-US" altLang="el-GR" sz="3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theme/theme1.xml><?xml version="1.0" encoding="utf-8"?>
<a:theme xmlns:a="http://schemas.openxmlformats.org/drawingml/2006/main" name="eclas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lass" id="{A2BEF58C-2AA5-4091-B815-C1B0686454D5}" vid="{491EB830-406A-4F52-820B-94AF25C6C33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eclass</Template>
  <TotalTime>3623</TotalTime>
  <Words>1430</Words>
  <Application>Microsoft Office PowerPoint</Application>
  <PresentationFormat>Προβολή στην οθόνη (4:3)</PresentationFormat>
  <Paragraphs>308</Paragraphs>
  <Slides>70</Slides>
  <Notes>15</Notes>
  <HiddenSlides>0</HiddenSlides>
  <MMClips>9</MMClips>
  <ScaleCrop>false</ScaleCrop>
  <HeadingPairs>
    <vt:vector size="6" baseType="variant">
      <vt:variant>
        <vt:lpstr>Γραμματοσειρές που χρησιμοποιούνται</vt:lpstr>
      </vt:variant>
      <vt:variant>
        <vt:i4>9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70</vt:i4>
      </vt:variant>
    </vt:vector>
  </HeadingPairs>
  <TitlesOfParts>
    <vt:vector size="80" baseType="lpstr">
      <vt:lpstr>宋体</vt:lpstr>
      <vt:lpstr>宋体</vt:lpstr>
      <vt:lpstr>Arial</vt:lpstr>
      <vt:lpstr>Calibri</vt:lpstr>
      <vt:lpstr>方正舒体</vt:lpstr>
      <vt:lpstr>Georgia</vt:lpstr>
      <vt:lpstr>Times New Roman</vt:lpstr>
      <vt:lpstr>Wingdings</vt:lpstr>
      <vt:lpstr>Wingdings 2</vt:lpstr>
      <vt:lpstr>eclass</vt:lpstr>
      <vt:lpstr>Κινητικά προβλήματα Πολλαπλές αναπηρίες</vt:lpstr>
      <vt:lpstr>Εγκεφαλική παράλυση</vt:lpstr>
      <vt:lpstr>Παρουσίαση του PowerPoint</vt:lpstr>
      <vt:lpstr>Το ανθρωπάριο του Penfield</vt:lpstr>
      <vt:lpstr>Βασικά γάγγλια</vt:lpstr>
      <vt:lpstr>Στεφανιαία τομή του  ανθρώπινου εγκεφάλου </vt:lpstr>
      <vt:lpstr>Παρουσίαση του PowerPoint</vt:lpstr>
      <vt:lpstr>Επίπτωση</vt:lpstr>
      <vt:lpstr>Ορισμός</vt:lpstr>
      <vt:lpstr>Παρουσίαση του PowerPoint</vt:lpstr>
      <vt:lpstr>Παρουσίαση του PowerPoint</vt:lpstr>
      <vt:lpstr>Κριτήρια Αποκλεισμού</vt:lpstr>
      <vt:lpstr>Αιτιολογία</vt:lpstr>
      <vt:lpstr>Χρονική περίοδος επίδρασης  γενεσιουργού αιτίου ΕΠ</vt:lpstr>
      <vt:lpstr>Αίτια 1/2</vt:lpstr>
      <vt:lpstr>Αίτια 2/2</vt:lpstr>
      <vt:lpstr>Παρουσίαση του PowerPoint</vt:lpstr>
      <vt:lpstr>Αιτίες προοδευτικής επιδείνωσης  των κινητικών λειτουργιών στην ΕΠ</vt:lpstr>
      <vt:lpstr>Μονοπληγία- Ημιπληγία</vt:lpstr>
      <vt:lpstr>Παρουσίαση του PowerPoint</vt:lpstr>
      <vt:lpstr>Παρουσίαση του PowerPoint</vt:lpstr>
      <vt:lpstr>Έναρξη  συμπτωμάτων</vt:lpstr>
      <vt:lpstr>Ψυχοκινητική εξέλιξη στη βρεφική ηλικία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Κλινική έναρξη </vt:lpstr>
      <vt:lpstr>Κλινικά στοιχεία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Πλήρης Κλινική εικόνα </vt:lpstr>
      <vt:lpstr>Κλινική Ταξινόμηση σύμφωνα με την επικρατούσα κινητική διαταραχή </vt:lpstr>
      <vt:lpstr>Σπαστική EΠ</vt:lpstr>
      <vt:lpstr>Μη φυσιολογικό σχέδιο (pattern) κινητικότητας και στάσης </vt:lpstr>
      <vt:lpstr>Μη φυσιολογικό σχέδιο (pattern) κινητικότητας και στάσης </vt:lpstr>
      <vt:lpstr>Κατανομή</vt:lpstr>
      <vt:lpstr>Παρουσίαση του PowerPoint</vt:lpstr>
      <vt:lpstr>Κλινική Ταξινόμηση σύμφωνα με την επικρατούσα κινητική διαταραχή </vt:lpstr>
      <vt:lpstr>Δυσκινητική ΕΠ</vt:lpstr>
      <vt:lpstr>Υποομάδες δυσκινητικής ΕΠ</vt:lpstr>
      <vt:lpstr>Δυστονική ΕΠ</vt:lpstr>
      <vt:lpstr>Παρουσίαση του PowerPoint</vt:lpstr>
      <vt:lpstr>Παρουσίαση του PowerPoint</vt:lpstr>
      <vt:lpstr>Χορειοαθετωσική ΕΠ</vt:lpstr>
      <vt:lpstr>Παρουσίαση του PowerPoint</vt:lpstr>
      <vt:lpstr>Υποομάδες δυσκινητικής ΕΠ</vt:lpstr>
      <vt:lpstr>Κλινική Ταξινόμηση σύμφωνα με την επικρατούσα κινητική διαταραχή </vt:lpstr>
      <vt:lpstr>Αταξική ΕΠ</vt:lpstr>
      <vt:lpstr>Παρουσίαση του PowerPoint</vt:lpstr>
      <vt:lpstr>Κλινική Ταξινόμηση σύμφωνα με την  επικρατούσα κινητική διαταραχή </vt:lpstr>
      <vt:lpstr>Μεικτή ΕΠ</vt:lpstr>
      <vt:lpstr>Σχέση της ανατομικής βλάβης  με την κλινική εικόνα</vt:lpstr>
      <vt:lpstr>Παρουσίαση του PowerPoint</vt:lpstr>
      <vt:lpstr>Παρουσίαση του PowerPoint</vt:lpstr>
      <vt:lpstr>Συνοδές αναπηρίες</vt:lpstr>
      <vt:lpstr>Συνοδές αναπηρίες</vt:lpstr>
      <vt:lpstr>Τέλος Ενότητας</vt:lpstr>
      <vt:lpstr>Χρηματοδότηση</vt:lpstr>
      <vt:lpstr>Σημείωμα Αδειοδότησης</vt:lpstr>
      <vt:lpstr>Σημείωμα Χρήσης Έργων Τρίτων</vt:lpstr>
    </vt:vector>
  </TitlesOfParts>
  <Company>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CEREBRAL PALSY: Clinical presentation and etiology</dc:title>
  <dc:creator>hemeroteca</dc:creator>
  <cp:lastModifiedBy>Kiriazis Vaitsis</cp:lastModifiedBy>
  <cp:revision>422</cp:revision>
  <dcterms:created xsi:type="dcterms:W3CDTF">2007-10-19T14:54:01Z</dcterms:created>
  <dcterms:modified xsi:type="dcterms:W3CDTF">2015-06-04T06:27:46Z</dcterms:modified>
</cp:coreProperties>
</file>