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26" r:id="rId2"/>
    <p:sldId id="257" r:id="rId3"/>
    <p:sldId id="258" r:id="rId4"/>
    <p:sldId id="259" r:id="rId5"/>
    <p:sldId id="260" r:id="rId6"/>
    <p:sldId id="261" r:id="rId7"/>
    <p:sldId id="323" r:id="rId8"/>
    <p:sldId id="262" r:id="rId9"/>
    <p:sldId id="322" r:id="rId10"/>
    <p:sldId id="263" r:id="rId11"/>
    <p:sldId id="264" r:id="rId12"/>
    <p:sldId id="265" r:id="rId13"/>
    <p:sldId id="266" r:id="rId14"/>
    <p:sldId id="267" r:id="rId15"/>
    <p:sldId id="318" r:id="rId16"/>
    <p:sldId id="269" r:id="rId17"/>
    <p:sldId id="270" r:id="rId18"/>
    <p:sldId id="271" r:id="rId19"/>
    <p:sldId id="345" r:id="rId20"/>
    <p:sldId id="346" r:id="rId21"/>
    <p:sldId id="347" r:id="rId22"/>
    <p:sldId id="277" r:id="rId23"/>
    <p:sldId id="297" r:id="rId24"/>
    <p:sldId id="298" r:id="rId25"/>
    <p:sldId id="299" r:id="rId26"/>
    <p:sldId id="300" r:id="rId27"/>
    <p:sldId id="301" r:id="rId28"/>
    <p:sldId id="302" r:id="rId29"/>
    <p:sldId id="305" r:id="rId30"/>
    <p:sldId id="308" r:id="rId31"/>
    <p:sldId id="310" r:id="rId32"/>
    <p:sldId id="311" r:id="rId33"/>
    <p:sldId id="313" r:id="rId34"/>
    <p:sldId id="314" r:id="rId35"/>
    <p:sldId id="316" r:id="rId36"/>
    <p:sldId id="279" r:id="rId37"/>
    <p:sldId id="337" r:id="rId38"/>
    <p:sldId id="293" r:id="rId39"/>
    <p:sldId id="287" r:id="rId40"/>
    <p:sldId id="281" r:id="rId41"/>
    <p:sldId id="284" r:id="rId42"/>
    <p:sldId id="286" r:id="rId43"/>
    <p:sldId id="327" r:id="rId44"/>
    <p:sldId id="328" r:id="rId45"/>
    <p:sldId id="331" r:id="rId46"/>
    <p:sldId id="329" r:id="rId47"/>
    <p:sldId id="333" r:id="rId48"/>
    <p:sldId id="332" r:id="rId49"/>
    <p:sldId id="334" r:id="rId50"/>
    <p:sldId id="294" r:id="rId51"/>
    <p:sldId id="295" r:id="rId52"/>
    <p:sldId id="296" r:id="rId53"/>
    <p:sldId id="324" r:id="rId54"/>
    <p:sldId id="341" r:id="rId55"/>
    <p:sldId id="342" r:id="rId56"/>
    <p:sldId id="343" r:id="rId57"/>
    <p:sldId id="344" r:id="rId58"/>
    <p:sldId id="325" r:id="rId59"/>
    <p:sldId id="338" r:id="rId60"/>
    <p:sldId id="336" r:id="rId61"/>
    <p:sldId id="335" r:id="rId62"/>
    <p:sldId id="288" r:id="rId63"/>
    <p:sldId id="289" r:id="rId64"/>
    <p:sldId id="290" r:id="rId65"/>
    <p:sldId id="291" r:id="rId66"/>
    <p:sldId id="317" r:id="rId67"/>
    <p:sldId id="292" r:id="rId68"/>
    <p:sldId id="348" r:id="rId69"/>
    <p:sldId id="319" r:id="rId7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66CC"/>
    <a:srgbClr val="FF9933"/>
    <a:srgbClr val="FF0066"/>
    <a:srgbClr val="BF6019"/>
    <a:srgbClr val="2C666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08" autoAdjust="0"/>
    <p:restoredTop sz="87941" autoAdjust="0"/>
  </p:normalViewPr>
  <p:slideViewPr>
    <p:cSldViewPr>
      <p:cViewPr varScale="1">
        <p:scale>
          <a:sx n="103" d="100"/>
          <a:sy n="103" d="100"/>
        </p:scale>
        <p:origin x="14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8653"/>
    </p:cViewPr>
  </p:sorterViewPr>
  <p:notesViewPr>
    <p:cSldViewPr>
      <p:cViewPr varScale="1">
        <p:scale>
          <a:sx n="79" d="100"/>
          <a:sy n="79" d="100"/>
        </p:scale>
        <p:origin x="-2082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a typeface="ＭＳ Ｐゴシック" pitchFamily="-48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a typeface="ＭＳ Ｐゴシック" pitchFamily="-48" charset="-128"/>
              </a:defRPr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53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48" charset="-128"/>
              </a:defRPr>
            </a:lvl1pPr>
          </a:lstStyle>
          <a:p>
            <a:pPr>
              <a:defRPr/>
            </a:pPr>
            <a:fld id="{5FEEBD84-A572-4A38-8FFD-F0AE4D58E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99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4804A-B296-4629-A46E-24A370B777CB}" type="slidenum">
              <a:rPr lang="en-US" sz="1300" smtClean="0"/>
              <a:pPr/>
              <a:t>2</a:t>
            </a:fld>
            <a:endParaRPr lang="en-US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513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5B474-0916-4F4D-A08A-64DDD4655C7E}" type="slidenum">
              <a:rPr lang="en-US" sz="1300" smtClean="0"/>
              <a:pPr/>
              <a:t>13</a:t>
            </a:fld>
            <a:endParaRPr lang="en-US" sz="13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88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61095D-AF68-4BD1-B234-CB312FDDA691}" type="slidenum">
              <a:rPr lang="en-US" sz="1300" smtClean="0"/>
              <a:pPr/>
              <a:t>14</a:t>
            </a:fld>
            <a:endParaRPr lang="en-US" sz="13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47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CA479D-BB94-4B04-AA54-ACAF93C73DC1}" type="slidenum">
              <a:rPr lang="en-US" sz="1300" smtClean="0"/>
              <a:pPr/>
              <a:t>16</a:t>
            </a:fld>
            <a:endParaRPr lang="en-US" sz="13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13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504260-7361-4D6F-AE70-07A89E53C0C2}" type="slidenum">
              <a:rPr lang="en-US" sz="1300" smtClean="0"/>
              <a:pPr/>
              <a:t>17</a:t>
            </a:fld>
            <a:endParaRPr lang="en-US" sz="13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398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3846BEF-1D9A-4255-8553-AC6573550E7F}" type="slidenum">
              <a:rPr lang="en-US" sz="1300" smtClean="0"/>
              <a:pPr/>
              <a:t>18</a:t>
            </a:fld>
            <a:endParaRPr lang="en-US" sz="13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784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Pictured above is the process used to clone the </a:t>
            </a:r>
            <a:r>
              <a:rPr lang="en-US" sz="1200" i="1" dirty="0" smtClean="0">
                <a:solidFill>
                  <a:schemeClr val="bg1"/>
                </a:solidFill>
              </a:rPr>
              <a:t>Pyrenean ibex </a:t>
            </a:r>
            <a:r>
              <a:rPr lang="en-US" sz="1200" dirty="0" smtClean="0">
                <a:solidFill>
                  <a:schemeClr val="bg1"/>
                </a:solidFill>
              </a:rPr>
              <a:t>in 2003. The tissue culture was taken from the last living, female </a:t>
            </a:r>
            <a:r>
              <a:rPr lang="en-US" sz="1200" i="0" dirty="0" smtClean="0">
                <a:solidFill>
                  <a:schemeClr val="bg1"/>
                </a:solidFill>
              </a:rPr>
              <a:t>Pyrenean ibex (</a:t>
            </a:r>
            <a:r>
              <a:rPr lang="en-US" i="1" dirty="0" smtClean="0"/>
              <a:t>Capra </a:t>
            </a:r>
            <a:r>
              <a:rPr lang="en-US" i="1" dirty="0" err="1" smtClean="0"/>
              <a:t>pyrenaica</a:t>
            </a:r>
            <a:r>
              <a:rPr lang="en-US" i="1" dirty="0" smtClean="0"/>
              <a:t> </a:t>
            </a:r>
            <a:r>
              <a:rPr lang="en-US" i="1" dirty="0" err="1" smtClean="0"/>
              <a:t>pyrenaica</a:t>
            </a:r>
            <a:r>
              <a:rPr lang="en-US" sz="1200" i="0" dirty="0" smtClean="0">
                <a:solidFill>
                  <a:schemeClr val="bg1"/>
                </a:solidFill>
              </a:rPr>
              <a:t>) </a:t>
            </a:r>
            <a:r>
              <a:rPr lang="en-US" sz="1200" dirty="0" smtClean="0">
                <a:solidFill>
                  <a:schemeClr val="bg1"/>
                </a:solidFill>
              </a:rPr>
              <a:t>named Celia. The egg was taken from a goat (</a:t>
            </a:r>
            <a:r>
              <a:rPr lang="en-US" sz="1200" i="1" dirty="0" smtClean="0">
                <a:solidFill>
                  <a:schemeClr val="bg1"/>
                </a:solidFill>
              </a:rPr>
              <a:t>Capra </a:t>
            </a:r>
            <a:r>
              <a:rPr lang="en-US" sz="1200" i="1" dirty="0" err="1" smtClean="0">
                <a:solidFill>
                  <a:schemeClr val="bg1"/>
                </a:solidFill>
              </a:rPr>
              <a:t>hircus</a:t>
            </a:r>
            <a:r>
              <a:rPr lang="en-US" sz="1200" dirty="0" smtClean="0">
                <a:solidFill>
                  <a:schemeClr val="bg1"/>
                </a:solidFill>
              </a:rPr>
              <a:t>) and the nuclei removed to ensure the offspring was purely </a:t>
            </a:r>
            <a:r>
              <a:rPr lang="en-US" sz="1200" i="0" dirty="0" smtClean="0">
                <a:solidFill>
                  <a:schemeClr val="bg1"/>
                </a:solidFill>
              </a:rPr>
              <a:t>Pyrenean ibex</a:t>
            </a:r>
            <a:r>
              <a:rPr lang="en-US" sz="1200" dirty="0" smtClean="0">
                <a:solidFill>
                  <a:schemeClr val="bg1"/>
                </a:solidFill>
              </a:rPr>
              <a:t>. The egg was implanted into a surrogate goat mother for development. Following several failed attempts to revive the subspecies through cloning, a living specimen was born in 2009. However, this victory was short lived, as the specimen died several minutes later due to a lung defect.</a:t>
            </a:r>
            <a:endParaRPr lang="el-GR" sz="1200" dirty="0" smtClean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EEBD84-A572-4A38-8FFD-F0AE4D58E1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216B24-B31F-4276-A2A6-916B2EF1A767}" type="slidenum">
              <a:rPr lang="en-US" sz="1300" smtClean="0"/>
              <a:pPr/>
              <a:t>23</a:t>
            </a:fld>
            <a:endParaRPr lang="en-US" sz="13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989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237A98F-846F-488C-98A9-30E87C034871}" type="slidenum">
              <a:rPr lang="en-US" sz="1300" smtClean="0"/>
              <a:pPr/>
              <a:t>24</a:t>
            </a:fld>
            <a:endParaRPr lang="en-US" sz="13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305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3428B7-0821-4671-ADAF-2A0BDD3229FA}" type="slidenum">
              <a:rPr lang="en-US" sz="1300" smtClean="0"/>
              <a:pPr/>
              <a:t>25</a:t>
            </a:fld>
            <a:endParaRPr lang="en-US" sz="13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102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D87D004-32CD-4674-9F6D-23DBAED81134}" type="slidenum">
              <a:rPr lang="en-US" sz="1300" smtClean="0"/>
              <a:pPr/>
              <a:t>26</a:t>
            </a:fld>
            <a:endParaRPr lang="en-US" sz="13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66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A5C859-0809-4757-B36B-1A1EF606E127}" type="slidenum">
              <a:rPr lang="en-US" sz="1300" smtClean="0"/>
              <a:pPr/>
              <a:t>3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04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D14349-C728-4069-985C-39E8F9A34307}" type="slidenum">
              <a:rPr lang="en-US" sz="1300" smtClean="0"/>
              <a:pPr/>
              <a:t>27</a:t>
            </a:fld>
            <a:endParaRPr lang="en-US" sz="13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2783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F481EC-94C3-4D18-B8F0-AF33477BC14C}" type="slidenum">
              <a:rPr lang="en-US" sz="1300" smtClean="0"/>
              <a:pPr/>
              <a:t>28</a:t>
            </a:fld>
            <a:endParaRPr lang="en-US" sz="13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18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C42308A-B3B5-4397-97E7-07F258914648}" type="slidenum">
              <a:rPr lang="en-US" sz="1300" smtClean="0"/>
              <a:pPr/>
              <a:t>29</a:t>
            </a:fld>
            <a:endParaRPr lang="en-US" sz="13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750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766035-1AF3-4346-BDFB-DE87150BEB78}" type="slidenum">
              <a:rPr lang="en-US" sz="1300" smtClean="0"/>
              <a:pPr/>
              <a:t>30</a:t>
            </a:fld>
            <a:endParaRPr lang="en-US" sz="13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675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67DAA21-7C4D-4DD9-AB4C-40DE1A867227}" type="slidenum">
              <a:rPr lang="en-US" sz="1300" smtClean="0"/>
              <a:pPr/>
              <a:t>31</a:t>
            </a:fld>
            <a:endParaRPr lang="en-US" sz="13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977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7357FC-0806-4F19-BC69-F3533D2F019A}" type="slidenum">
              <a:rPr lang="en-US" sz="1300" smtClean="0"/>
              <a:pPr/>
              <a:t>32</a:t>
            </a:fld>
            <a:endParaRPr lang="en-US" sz="13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352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FEC3AF-1A4B-4469-A14C-4D5891FEA723}" type="slidenum">
              <a:rPr lang="en-US" sz="1300" smtClean="0"/>
              <a:pPr/>
              <a:t>33</a:t>
            </a:fld>
            <a:endParaRPr lang="en-US" sz="13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598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AA8C026-E99F-43F0-A23B-5D7ACCDCB7A9}" type="slidenum">
              <a:rPr lang="en-US" sz="1300" smtClean="0"/>
              <a:pPr/>
              <a:t>34</a:t>
            </a:fld>
            <a:endParaRPr lang="en-US" sz="13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751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66FAA0-A50B-4A19-AB59-F6861DE972F3}" type="slidenum">
              <a:rPr lang="en-US" sz="1300" smtClean="0"/>
              <a:pPr/>
              <a:t>35</a:t>
            </a:fld>
            <a:endParaRPr lang="en-US" sz="13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690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2611AA1-B9DD-4423-A635-CB65374DFF31}" type="slidenum">
              <a:rPr lang="en-US" sz="1300" smtClean="0"/>
              <a:pPr/>
              <a:t>62</a:t>
            </a:fld>
            <a:endParaRPr lang="en-US" sz="13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27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61F485C-40BC-43E9-8A1D-A63C1F300662}" type="slidenum">
              <a:rPr lang="en-US" sz="1300" smtClean="0"/>
              <a:pPr/>
              <a:t>4</a:t>
            </a:fld>
            <a:endParaRPr 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462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C30F997-3E55-4798-B0A1-8F6A135416A0}" type="slidenum">
              <a:rPr lang="en-US" sz="1300" smtClean="0"/>
              <a:pPr/>
              <a:t>63</a:t>
            </a:fld>
            <a:endParaRPr lang="en-US" sz="13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17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DBC58BB-AA2D-443E-9C8C-FBB787C2900F}" type="slidenum">
              <a:rPr lang="en-US" sz="1300" smtClean="0"/>
              <a:pPr/>
              <a:t>64</a:t>
            </a:fld>
            <a:endParaRPr lang="en-US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78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5FA7EA-98FA-422A-8BE1-614D3B53B577}" type="slidenum">
              <a:rPr lang="en-US" sz="1300" smtClean="0"/>
              <a:pPr/>
              <a:t>65</a:t>
            </a:fld>
            <a:endParaRPr lang="en-US" sz="13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037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CDAF5C-4F29-4D67-8EDD-8D3DC034A7DF}" type="slidenum">
              <a:rPr lang="en-US" sz="1300" smtClean="0"/>
              <a:pPr/>
              <a:t>67</a:t>
            </a:fld>
            <a:endParaRPr lang="en-US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05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29EDE2-0183-456A-B473-58F44321B613}" type="slidenum">
              <a:rPr lang="en-US" sz="1300" smtClean="0"/>
              <a:pPr/>
              <a:t>5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96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E22CF7-1D34-415B-AE1D-C120FC701395}" type="slidenum">
              <a:rPr lang="en-US" sz="1300" smtClean="0"/>
              <a:pPr/>
              <a:t>6</a:t>
            </a:fld>
            <a:endParaRPr lang="en-US" sz="13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91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2CD8CF-5F2F-4CB7-9526-0361FC3ABB89}" type="slidenum">
              <a:rPr lang="en-US" sz="1300" smtClean="0"/>
              <a:pPr/>
              <a:t>8</a:t>
            </a:fld>
            <a:endParaRPr lang="en-US" sz="13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14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9675312-8D2F-4C59-9152-A0CC87A801FD}" type="slidenum">
              <a:rPr lang="en-US" sz="1300" smtClean="0"/>
              <a:pPr/>
              <a:t>10</a:t>
            </a:fld>
            <a:endParaRPr lang="en-US" sz="13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78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A3A7A5E-5370-4EC2-B2F4-07351CBCE633}" type="slidenum">
              <a:rPr lang="en-US" sz="1300" smtClean="0"/>
              <a:pPr/>
              <a:t>11</a:t>
            </a:fld>
            <a:endParaRPr lang="en-US" sz="13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30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A68DEDA-82FA-43D8-8A0E-00FD73DE5102}" type="slidenum">
              <a:rPr lang="en-US" sz="1300" smtClean="0"/>
              <a:pPr/>
              <a:t>12</a:t>
            </a:fld>
            <a:endParaRPr lang="en-US" sz="13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29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AD1A-65BF-43CF-9E42-81005514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27A1-0A75-44B5-AC17-125672B41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F6D67-66C7-408F-B78E-4E411C453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A640-B220-40F9-95D0-7736CC73C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39B1-1E50-4AC2-A86A-CA0F4A393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841D1-6577-4CC0-8E95-B65CCD0A3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DFA6-B673-4132-B47F-A3CF694F3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B85B-A5C1-4410-9F26-2DDAD1AAB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D632-E9B7-4657-94B1-F7B8AEDF0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C590C-5AE5-47BA-B5FE-CF315722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9359-2FAE-4E17-98AA-F2E16AA0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47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48" charset="-128"/>
              </a:defRPr>
            </a:lvl1pPr>
          </a:lstStyle>
          <a:p>
            <a:pPr>
              <a:defRPr/>
            </a:pPr>
            <a:fld id="{60C60827-FD65-4E20-8B64-BD78A818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sciencenews.org/view/download/id/58935/name/Surprising_connection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43150"/>
          </a:xfrm>
        </p:spPr>
        <p:txBody>
          <a:bodyPr/>
          <a:lstStyle/>
          <a:p>
            <a:pPr eaLnBrk="1" hangingPunct="1"/>
            <a:r>
              <a:rPr lang="el-GR" sz="5400" b="1" dirty="0" smtClean="0">
                <a:solidFill>
                  <a:srgbClr val="FFFF99"/>
                </a:solidFill>
                <a:latin typeface="Calibri" pitchFamily="34" charset="0"/>
              </a:rPr>
              <a:t>Μοριακοί δείκτες στην αρχαιολογία και παλαιοντολογία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39"/>
          <a:stretch>
            <a:fillRect/>
          </a:stretch>
        </p:blipFill>
        <p:spPr bwMode="auto">
          <a:xfrm>
            <a:off x="989013" y="152400"/>
            <a:ext cx="7402512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6634163"/>
            <a:ext cx="2836863" cy="212725"/>
          </a:xfrm>
          <a:prstGeom prst="rect">
            <a:avLst/>
          </a:prstGeom>
          <a:solidFill>
            <a:srgbClr val="BF6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Futura" pitchFamily="-48" charset="0"/>
              </a:rPr>
              <a:t>SB Carroll (2003) </a:t>
            </a:r>
            <a:r>
              <a:rPr lang="en-US" sz="1400" i="1">
                <a:solidFill>
                  <a:schemeClr val="bg1"/>
                </a:solidFill>
                <a:latin typeface="Futura" pitchFamily="-48" charset="0"/>
              </a:rPr>
              <a:t>Nature</a:t>
            </a:r>
            <a:r>
              <a:rPr lang="en-US" sz="1400">
                <a:solidFill>
                  <a:schemeClr val="bg1"/>
                </a:solidFill>
                <a:latin typeface="Futura" pitchFamily="-48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Futura" pitchFamily="-48" charset="0"/>
              </a:rPr>
              <a:t>422</a:t>
            </a:r>
            <a:r>
              <a:rPr lang="en-US" sz="1400">
                <a:solidFill>
                  <a:schemeClr val="bg1"/>
                </a:solidFill>
                <a:latin typeface="Futura" pitchFamily="-48" charset="0"/>
              </a:rPr>
              <a:t> p. 849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7963"/>
            <a:ext cx="8763000" cy="612775"/>
          </a:xfrm>
          <a:noFill/>
        </p:spPr>
        <p:txBody>
          <a:bodyPr/>
          <a:lstStyle/>
          <a:p>
            <a:pPr eaLnBrk="1" hangingPunct="1"/>
            <a:r>
              <a:rPr lang="el-GR" sz="3600" smtClean="0">
                <a:solidFill>
                  <a:schemeClr val="bg1"/>
                </a:solidFill>
              </a:rPr>
              <a:t>Οι πρώτες απομονώσεις αρχαίου</a:t>
            </a:r>
            <a:r>
              <a:rPr lang="en-US" sz="3600" smtClean="0">
                <a:solidFill>
                  <a:schemeClr val="bg1"/>
                </a:solidFill>
                <a:latin typeface="Futura" pitchFamily="-48" charset="0"/>
              </a:rPr>
              <a:t> DNA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92213"/>
            <a:ext cx="8624888" cy="5537200"/>
          </a:xfrm>
          <a:noFill/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chemeClr val="bg1"/>
                </a:solidFill>
              </a:rPr>
              <a:t>Κλωνοποίηση 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DNA </a:t>
            </a:r>
            <a:r>
              <a:rPr lang="el-GR" sz="2400" dirty="0" smtClean="0">
                <a:solidFill>
                  <a:schemeClr val="bg1"/>
                </a:solidFill>
              </a:rPr>
              <a:t>από </a:t>
            </a:r>
            <a:r>
              <a:rPr lang="en-US" sz="2400" dirty="0" err="1" smtClean="0">
                <a:solidFill>
                  <a:schemeClr val="bg1"/>
                </a:solidFill>
                <a:latin typeface="Futura" pitchFamily="-48" charset="0"/>
              </a:rPr>
              <a:t>Quagga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(</a:t>
            </a:r>
            <a:r>
              <a:rPr lang="el-GR" sz="2400" dirty="0" smtClean="0">
                <a:solidFill>
                  <a:schemeClr val="bg1"/>
                </a:solidFill>
              </a:rPr>
              <a:t>εξαφανισμένος συγγενής της ζέβρας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) </a:t>
            </a:r>
            <a:r>
              <a:rPr lang="el-GR" sz="2400" dirty="0" smtClean="0">
                <a:solidFill>
                  <a:schemeClr val="bg1"/>
                </a:solidFill>
              </a:rPr>
              <a:t>από μουσειακό δείγμα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(Higuchi et al. 1984)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/>
            <a:r>
              <a:rPr lang="el-GR" sz="2400" dirty="0" smtClean="0">
                <a:solidFill>
                  <a:schemeClr val="bg1"/>
                </a:solidFill>
              </a:rPr>
              <a:t>Κλωνοποίηση </a:t>
            </a:r>
            <a:r>
              <a:rPr lang="en-US" sz="2400" dirty="0" smtClean="0">
                <a:solidFill>
                  <a:schemeClr val="bg1"/>
                </a:solidFill>
              </a:rPr>
              <a:t>DNA </a:t>
            </a:r>
            <a:r>
              <a:rPr lang="el-GR" sz="2400" dirty="0" smtClean="0">
                <a:solidFill>
                  <a:schemeClr val="bg1"/>
                </a:solidFill>
              </a:rPr>
              <a:t>από μούμια 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2430 </a:t>
            </a:r>
            <a:r>
              <a:rPr lang="el-GR" sz="2400" dirty="0" smtClean="0">
                <a:solidFill>
                  <a:schemeClr val="bg1"/>
                </a:solidFill>
              </a:rPr>
              <a:t>ετών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Futura" pitchFamily="-48" charset="0"/>
              </a:rPr>
              <a:t>Paabo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1985)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1) </a:t>
            </a:r>
            <a:r>
              <a:rPr lang="el-GR" sz="2400" dirty="0" smtClean="0">
                <a:solidFill>
                  <a:schemeClr val="bg1"/>
                </a:solidFill>
              </a:rPr>
              <a:t>Απομόνωση 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DNA (20 micrograms/gram mummy tissue)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2) </a:t>
            </a:r>
            <a:r>
              <a:rPr lang="el-GR" sz="2400" dirty="0" smtClean="0">
                <a:solidFill>
                  <a:schemeClr val="bg1"/>
                </a:solidFill>
              </a:rPr>
              <a:t>Επεξεργασία με </a:t>
            </a:r>
            <a:r>
              <a:rPr lang="en-US" sz="2400" dirty="0" err="1" smtClean="0">
                <a:solidFill>
                  <a:schemeClr val="bg1"/>
                </a:solidFill>
                <a:latin typeface="Futura" pitchFamily="-48" charset="0"/>
              </a:rPr>
              <a:t>Klenow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(DNA polymerase)</a:t>
            </a:r>
            <a:r>
              <a:rPr lang="el-GR" sz="2400" dirty="0" smtClean="0">
                <a:solidFill>
                  <a:schemeClr val="bg1"/>
                </a:solidFill>
              </a:rPr>
              <a:t> για τη δημιουργία </a:t>
            </a:r>
            <a:r>
              <a:rPr lang="en-US" sz="2400" dirty="0" smtClean="0">
                <a:solidFill>
                  <a:schemeClr val="bg1"/>
                </a:solidFill>
              </a:rPr>
              <a:t>DNA </a:t>
            </a:r>
            <a:r>
              <a:rPr lang="el-GR" sz="2400" dirty="0" smtClean="0">
                <a:solidFill>
                  <a:schemeClr val="bg1"/>
                </a:solidFill>
              </a:rPr>
              <a:t>τμημάτων με τυφλά άκρα</a:t>
            </a:r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  <a:p>
            <a:pPr lvl="1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3) </a:t>
            </a:r>
            <a:r>
              <a:rPr lang="el-GR" sz="2400" dirty="0" smtClean="0">
                <a:solidFill>
                  <a:schemeClr val="bg1"/>
                </a:solidFill>
              </a:rPr>
              <a:t>Κλωνοποίηση σε προ-επεξεργασμένο με αλκαλική </a:t>
            </a:r>
            <a:r>
              <a:rPr lang="el-GR" sz="2400" dirty="0" err="1" smtClean="0">
                <a:solidFill>
                  <a:schemeClr val="bg1"/>
                </a:solidFill>
              </a:rPr>
              <a:t>φωσφατάση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pUC8 (</a:t>
            </a:r>
            <a:r>
              <a:rPr lang="en-US" sz="2400" dirty="0" err="1" smtClean="0">
                <a:solidFill>
                  <a:schemeClr val="bg1"/>
                </a:solidFill>
                <a:latin typeface="Futura" pitchFamily="-48" charset="0"/>
              </a:rPr>
              <a:t>pMUM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plasmids)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***</a:t>
            </a:r>
            <a:r>
              <a:rPr lang="el-GR" sz="2400" dirty="0" smtClean="0">
                <a:solidFill>
                  <a:schemeClr val="bg1"/>
                </a:solidFill>
              </a:rPr>
              <a:t>Η κλωνοποίηση, όμως, έχει τα προβλήματά της, πχ επιδιόρθωση του </a:t>
            </a:r>
            <a:r>
              <a:rPr lang="en-US" sz="2400" dirty="0" smtClean="0">
                <a:solidFill>
                  <a:schemeClr val="bg1"/>
                </a:solidFill>
              </a:rPr>
              <a:t>DNA </a:t>
            </a:r>
            <a:r>
              <a:rPr lang="el-GR" sz="2400" dirty="0" smtClean="0">
                <a:solidFill>
                  <a:schemeClr val="bg1"/>
                </a:solidFill>
              </a:rPr>
              <a:t>μετά το μετασχηματισμό 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(</a:t>
            </a:r>
            <a:r>
              <a:rPr lang="el-GR" sz="2400" dirty="0" smtClean="0">
                <a:solidFill>
                  <a:schemeClr val="bg1"/>
                </a:solidFill>
              </a:rPr>
              <a:t>&gt; ψευδείς μεταλλάξεις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895600"/>
            <a:ext cx="8216900" cy="2133600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54000" y="1054100"/>
            <a:ext cx="8772525" cy="57150"/>
          </a:xfrm>
          <a:prstGeom prst="parallelogram">
            <a:avLst>
              <a:gd name="adj" fmla="val 3837500"/>
            </a:avLst>
          </a:prstGeom>
          <a:solidFill>
            <a:srgbClr val="00FF00"/>
          </a:solidFill>
          <a:ln w="19050">
            <a:solidFill>
              <a:srgbClr val="0E9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96850"/>
            <a:ext cx="8766175" cy="1065213"/>
          </a:xfrm>
          <a:noFill/>
        </p:spPr>
        <p:txBody>
          <a:bodyPr/>
          <a:lstStyle/>
          <a:p>
            <a:pPr eaLnBrk="1" hangingPunct="1"/>
            <a:r>
              <a:rPr lang="el-GR" sz="3600" smtClean="0">
                <a:solidFill>
                  <a:schemeClr val="bg1"/>
                </a:solidFill>
              </a:rPr>
              <a:t>Η επανάσταση στην απομόνωση </a:t>
            </a:r>
            <a:br>
              <a:rPr lang="el-GR" sz="3600" smtClean="0">
                <a:solidFill>
                  <a:schemeClr val="bg1"/>
                </a:solidFill>
              </a:rPr>
            </a:br>
            <a:r>
              <a:rPr lang="el-GR" sz="3600" smtClean="0">
                <a:solidFill>
                  <a:schemeClr val="bg1"/>
                </a:solidFill>
              </a:rPr>
              <a:t>αρχαίου</a:t>
            </a:r>
            <a:r>
              <a:rPr lang="en-US" sz="3600" smtClean="0">
                <a:solidFill>
                  <a:schemeClr val="bg1"/>
                </a:solidFill>
                <a:latin typeface="Futura" pitchFamily="-48" charset="0"/>
              </a:rPr>
              <a:t> DNA: PCR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7363"/>
            <a:ext cx="8686800" cy="4840287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PCR--</a:t>
            </a:r>
            <a:r>
              <a:rPr lang="el-GR" smtClean="0">
                <a:solidFill>
                  <a:schemeClr val="bg1"/>
                </a:solidFill>
              </a:rPr>
              <a:t>κερδίζεις πολλά από λίγα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, </a:t>
            </a:r>
            <a:r>
              <a:rPr lang="el-GR" smtClean="0">
                <a:solidFill>
                  <a:schemeClr val="bg1"/>
                </a:solidFill>
              </a:rPr>
              <a:t>απευθείας αλληλούχιση 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PCR </a:t>
            </a:r>
            <a:r>
              <a:rPr lang="el-GR" smtClean="0">
                <a:solidFill>
                  <a:schemeClr val="bg1"/>
                </a:solidFill>
              </a:rPr>
              <a:t>προϊόντων</a:t>
            </a:r>
            <a:endParaRPr lang="en-US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Επιτρέπει στοχευμένες μελέτες συγκεκρι-μένων γονιδίων ή περιοχών του 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DNA 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Το μιτοχονδριακό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 DNA </a:t>
            </a:r>
            <a:r>
              <a:rPr lang="el-GR" smtClean="0">
                <a:solidFill>
                  <a:schemeClr val="bg1"/>
                </a:solidFill>
              </a:rPr>
              <a:t>είναι ο κλασικός στόχος μελετών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 aDNA </a:t>
            </a:r>
            <a:r>
              <a:rPr lang="el-GR" smtClean="0">
                <a:solidFill>
                  <a:schemeClr val="bg1"/>
                </a:solidFill>
              </a:rPr>
              <a:t>με 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PCR 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Ο αριθμός αντιγράφων των μιτοχονδρίων είναι σχετικά ψηλός σε σύγκριση με το πυρηνικό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 DNA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07963" y="1400175"/>
            <a:ext cx="8772525" cy="58738"/>
          </a:xfrm>
          <a:prstGeom prst="parallelogram">
            <a:avLst>
              <a:gd name="adj" fmla="val 3733752"/>
            </a:avLst>
          </a:prstGeom>
          <a:solidFill>
            <a:srgbClr val="00FF00"/>
          </a:solidFill>
          <a:ln w="19050">
            <a:solidFill>
              <a:srgbClr val="0E9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el-GR" sz="3200" smtClean="0">
                <a:solidFill>
                  <a:schemeClr val="bg1"/>
                </a:solidFill>
              </a:rPr>
              <a:t>Προσδιορίζοντας αρχαία υπολείμματα που είναι πιθανό να δώσουν καλής ποιότητας </a:t>
            </a:r>
            <a:r>
              <a:rPr lang="en-US" sz="3200" smtClean="0">
                <a:solidFill>
                  <a:schemeClr val="bg1"/>
                </a:solidFill>
                <a:latin typeface="Futura" pitchFamily="-48" charset="0"/>
              </a:rPr>
              <a:t>PCR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908175"/>
            <a:ext cx="8278812" cy="47974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Ρακεμοποίηση των αμινοξέων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: </a:t>
            </a:r>
            <a:r>
              <a:rPr lang="el-GR" sz="2800" smtClean="0">
                <a:solidFill>
                  <a:schemeClr val="bg1"/>
                </a:solidFill>
              </a:rPr>
              <a:t>η μετατροπή των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L-</a:t>
            </a:r>
            <a:r>
              <a:rPr lang="el-GR" sz="2800" smtClean="0">
                <a:solidFill>
                  <a:schemeClr val="bg1"/>
                </a:solidFill>
              </a:rPr>
              <a:t>αμινοξέων σε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D-</a:t>
            </a:r>
            <a:r>
              <a:rPr lang="el-GR" sz="2800" smtClean="0">
                <a:solidFill>
                  <a:schemeClr val="bg1"/>
                </a:solidFill>
              </a:rPr>
              <a:t>αμινοξέα</a:t>
            </a:r>
            <a:endParaRPr lang="en-US" sz="280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Ο ρυθμός εξαρτάται από το νερό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,</a:t>
            </a:r>
            <a:r>
              <a:rPr lang="el-GR" sz="2800" smtClean="0">
                <a:solidFill>
                  <a:schemeClr val="bg1"/>
                </a:solidFill>
              </a:rPr>
              <a:t> τη θερμοκρασία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, </a:t>
            </a:r>
            <a:r>
              <a:rPr lang="el-GR" sz="2800" smtClean="0">
                <a:solidFill>
                  <a:schemeClr val="bg1"/>
                </a:solidFill>
              </a:rPr>
              <a:t>χηλικά μεταλλικά ιόντα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 (</a:t>
            </a:r>
            <a:r>
              <a:rPr lang="el-GR" sz="2800" smtClean="0">
                <a:solidFill>
                  <a:schemeClr val="bg1"/>
                </a:solidFill>
              </a:rPr>
              <a:t>καταστάσεις που επηρεάζουν επίσης και το ρυθμό της απο-πουρίνωσης του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DNA)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Όσο ψηλότερος ο λόγος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 D/L, </a:t>
            </a:r>
            <a:r>
              <a:rPr lang="el-GR" sz="2800" smtClean="0">
                <a:solidFill>
                  <a:schemeClr val="bg1"/>
                </a:solidFill>
              </a:rPr>
              <a:t>τόσο δυσκολότερη η απομόνωση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DNA: &gt;0.08, </a:t>
            </a:r>
            <a:r>
              <a:rPr lang="el-GR" sz="2800" smtClean="0">
                <a:solidFill>
                  <a:schemeClr val="bg1"/>
                </a:solidFill>
              </a:rPr>
              <a:t>δεν είναι δυνατή η απομόνωση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DNA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Ο υπολογισμός του λόγου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D/L </a:t>
            </a:r>
            <a:r>
              <a:rPr lang="el-GR" sz="2800" smtClean="0">
                <a:solidFill>
                  <a:schemeClr val="bg1"/>
                </a:solidFill>
              </a:rPr>
              <a:t>είναι εύκολος και γρήγορος</a:t>
            </a:r>
            <a:endParaRPr lang="en-US" sz="2800" smtClean="0">
              <a:solidFill>
                <a:schemeClr val="bg1"/>
              </a:solidFill>
              <a:latin typeface="Futura" pitchFamily="-4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00025" y="1565275"/>
            <a:ext cx="8772525" cy="58738"/>
          </a:xfrm>
          <a:prstGeom prst="parallelogram">
            <a:avLst>
              <a:gd name="adj" fmla="val 3733752"/>
            </a:avLst>
          </a:prstGeom>
          <a:solidFill>
            <a:srgbClr val="00FF00"/>
          </a:solidFill>
          <a:ln w="19050">
            <a:solidFill>
              <a:srgbClr val="0E9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5413"/>
            <a:ext cx="8863012" cy="1143000"/>
          </a:xfrm>
          <a:noFill/>
        </p:spPr>
        <p:txBody>
          <a:bodyPr/>
          <a:lstStyle/>
          <a:p>
            <a:pPr eaLnBrk="1" hangingPunct="1"/>
            <a:r>
              <a:rPr lang="el-GR" sz="3600" smtClean="0">
                <a:solidFill>
                  <a:schemeClr val="bg1"/>
                </a:solidFill>
              </a:rPr>
              <a:t>Προφυλάξεις για την</a:t>
            </a:r>
            <a:r>
              <a:rPr lang="en-US" sz="3600" smtClean="0">
                <a:solidFill>
                  <a:schemeClr val="bg1"/>
                </a:solidFill>
                <a:latin typeface="Futura" pitchFamily="-48" charset="0"/>
              </a:rPr>
              <a:t> PCR </a:t>
            </a:r>
            <a:r>
              <a:rPr lang="el-GR" sz="3600" smtClean="0">
                <a:solidFill>
                  <a:schemeClr val="bg1"/>
                </a:solidFill>
              </a:rPr>
              <a:t>αρχαίου</a:t>
            </a:r>
            <a:r>
              <a:rPr lang="en-US" sz="3600" smtClean="0">
                <a:solidFill>
                  <a:schemeClr val="bg1"/>
                </a:solidFill>
                <a:latin typeface="Futura" pitchFamily="-48" charset="0"/>
              </a:rPr>
              <a:t> DNA (</a:t>
            </a:r>
            <a:r>
              <a:rPr lang="el-GR" sz="3600" smtClean="0">
                <a:solidFill>
                  <a:schemeClr val="bg1"/>
                </a:solidFill>
              </a:rPr>
              <a:t>ιδιαίτερα από ανθρώπινα υπολείμματα)</a:t>
            </a:r>
            <a:endParaRPr lang="en-US" sz="3600" smtClean="0">
              <a:solidFill>
                <a:schemeClr val="bg1"/>
              </a:solidFill>
              <a:latin typeface="Futura" pitchFamily="-48" charset="0"/>
            </a:endParaRPr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207963" y="1452563"/>
            <a:ext cx="8772525" cy="68262"/>
          </a:xfrm>
          <a:prstGeom prst="parallelogram">
            <a:avLst>
              <a:gd name="adj" fmla="val 3212814"/>
            </a:avLst>
          </a:prstGeom>
          <a:solidFill>
            <a:srgbClr val="00FF00"/>
          </a:solidFill>
          <a:ln w="19050">
            <a:solidFill>
              <a:srgbClr val="0E9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025" y="1773238"/>
            <a:ext cx="89281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Βιοχημικές δοκιμές για την κατάσταση του δείγματος</a:t>
            </a:r>
            <a:endParaRPr lang="en-US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000" smtClean="0">
                <a:solidFill>
                  <a:schemeClr val="bg1"/>
                </a:solidFill>
              </a:rPr>
              <a:t>Αναλογία </a:t>
            </a:r>
            <a:r>
              <a:rPr lang="en-US" sz="2000" smtClean="0">
                <a:solidFill>
                  <a:schemeClr val="bg1"/>
                </a:solidFill>
              </a:rPr>
              <a:t>L/D </a:t>
            </a:r>
            <a:r>
              <a:rPr lang="el-GR" sz="2000" smtClean="0">
                <a:solidFill>
                  <a:schemeClr val="bg1"/>
                </a:solidFill>
              </a:rPr>
              <a:t>αμινοξέα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Αντιδράσεις ελέγχου και κοντρόλ </a:t>
            </a:r>
            <a:r>
              <a:rPr lang="en-US" sz="2400" smtClean="0">
                <a:solidFill>
                  <a:schemeClr val="bg1"/>
                </a:solidFill>
              </a:rPr>
              <a:t>PCR</a:t>
            </a:r>
            <a:endParaRPr lang="el-GR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Αντίστροφη σχέση ανάμεσα στο μέγεθος του ενισχυόμενου </a:t>
            </a:r>
            <a:r>
              <a:rPr lang="en-US" sz="2400" smtClean="0">
                <a:solidFill>
                  <a:schemeClr val="bg1"/>
                </a:solidFill>
              </a:rPr>
              <a:t>DNA </a:t>
            </a:r>
            <a:r>
              <a:rPr lang="el-GR" sz="2400" smtClean="0">
                <a:solidFill>
                  <a:schemeClr val="bg1"/>
                </a:solidFill>
              </a:rPr>
              <a:t>και της απόδοσης της </a:t>
            </a:r>
            <a:r>
              <a:rPr lang="en-US" sz="2400" smtClean="0">
                <a:solidFill>
                  <a:schemeClr val="bg1"/>
                </a:solidFill>
              </a:rPr>
              <a:t>PCR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Ποσοτικοποίηση του προς ενίσχυση </a:t>
            </a:r>
            <a:r>
              <a:rPr lang="en-US" sz="2400" smtClean="0">
                <a:solidFill>
                  <a:schemeClr val="bg1"/>
                </a:solidFill>
              </a:rPr>
              <a:t>DNA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smtClean="0">
                <a:solidFill>
                  <a:schemeClr val="bg1"/>
                </a:solidFill>
              </a:rPr>
              <a:t>Αν ο αριθμός των μορίων </a:t>
            </a:r>
            <a:r>
              <a:rPr lang="en-US" sz="2000" smtClean="0">
                <a:solidFill>
                  <a:schemeClr val="bg1"/>
                </a:solidFill>
              </a:rPr>
              <a:t>DNA </a:t>
            </a:r>
            <a:r>
              <a:rPr lang="el-GR" sz="2000" smtClean="0">
                <a:solidFill>
                  <a:schemeClr val="bg1"/>
                </a:solidFill>
              </a:rPr>
              <a:t>για την </a:t>
            </a:r>
            <a:r>
              <a:rPr lang="en-US" sz="2000" smtClean="0">
                <a:solidFill>
                  <a:schemeClr val="bg1"/>
                </a:solidFill>
              </a:rPr>
              <a:t>PCR </a:t>
            </a:r>
            <a:r>
              <a:rPr lang="el-GR" sz="2000" smtClean="0">
                <a:solidFill>
                  <a:schemeClr val="bg1"/>
                </a:solidFill>
              </a:rPr>
              <a:t>είναι μικρότερος του 1000, απαιτούνται τουλάχιστον 3 ανεξάρτητες αντιδράσεις ενίσχυσης, τα προϊόντα πρέπει να κλωνοποιηθούν και αρκετοί κλώνοι πρέπει να αλληλουχηθούν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Ενίσχυση από δεύτερη, ξεχωριστή απομόνωση γενετικού υλικού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Αναπαραγωγή σε δεύτερο εργαστήριο</a:t>
            </a:r>
            <a:endParaRPr lang="el-GR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47750"/>
            <a:ext cx="72009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65113"/>
            <a:ext cx="9017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600">
                <a:solidFill>
                  <a:schemeClr val="bg1"/>
                </a:solidFill>
              </a:rPr>
              <a:t>Απολιθωμένα κόπρανα</a:t>
            </a:r>
            <a:r>
              <a:rPr lang="en-US" sz="2600">
                <a:solidFill>
                  <a:schemeClr val="bg1"/>
                </a:solidFill>
              </a:rPr>
              <a:t>: </a:t>
            </a:r>
            <a:r>
              <a:rPr lang="el-GR" sz="2600">
                <a:solidFill>
                  <a:schemeClr val="bg1"/>
                </a:solidFill>
              </a:rPr>
              <a:t>πλούσια πηγή πληροφοριών</a:t>
            </a:r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86400" y="1717675"/>
            <a:ext cx="3657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Για την απομόνωση </a:t>
            </a:r>
            <a:r>
              <a:rPr lang="en-US">
                <a:solidFill>
                  <a:schemeClr val="bg1"/>
                </a:solidFill>
              </a:rPr>
              <a:t>DNA </a:t>
            </a:r>
            <a:r>
              <a:rPr lang="el-GR">
                <a:solidFill>
                  <a:schemeClr val="bg1"/>
                </a:solidFill>
              </a:rPr>
              <a:t>ικανού προς </a:t>
            </a:r>
            <a:r>
              <a:rPr lang="en-US">
                <a:solidFill>
                  <a:schemeClr val="bg1"/>
                </a:solidFill>
              </a:rPr>
              <a:t>PCR </a:t>
            </a:r>
            <a:r>
              <a:rPr lang="el-GR">
                <a:solidFill>
                  <a:schemeClr val="bg1"/>
                </a:solidFill>
              </a:rPr>
              <a:t>ενίσχυση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l-GR">
                <a:solidFill>
                  <a:schemeClr val="bg1"/>
                </a:solidFill>
              </a:rPr>
              <a:t>κατεργασία με αντιδραστήρια που διασπούν πολυμερισμένα σάκχαρα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44364"/>
            <a:ext cx="5481638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1143000"/>
          </a:xfrm>
          <a:noFill/>
        </p:spPr>
        <p:txBody>
          <a:bodyPr/>
          <a:lstStyle/>
          <a:p>
            <a:pPr eaLnBrk="1" hangingPunct="1"/>
            <a:r>
              <a:rPr lang="el-GR" sz="3600" smtClean="0">
                <a:solidFill>
                  <a:schemeClr val="bg1"/>
                </a:solidFill>
              </a:rPr>
              <a:t>Δύο </a:t>
            </a:r>
            <a:r>
              <a:rPr lang="en-US" sz="3600" smtClean="0">
                <a:solidFill>
                  <a:schemeClr val="bg1"/>
                </a:solidFill>
                <a:latin typeface="Futura" pitchFamily="-48" charset="0"/>
              </a:rPr>
              <a:t>DNA</a:t>
            </a:r>
            <a:r>
              <a:rPr lang="el-GR" sz="3600" smtClean="0">
                <a:solidFill>
                  <a:schemeClr val="bg1"/>
                </a:solidFill>
              </a:rPr>
              <a:t> μελέτες απολιθωμένων κοπράνων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6781800" cy="2438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Από απολιθωμένα κόπρανα των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ground sloths (</a:t>
            </a:r>
            <a:r>
              <a:rPr lang="el-GR" sz="2800" smtClean="0">
                <a:solidFill>
                  <a:schemeClr val="bg1"/>
                </a:solidFill>
              </a:rPr>
              <a:t>βραδύποδες εδάφους)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: </a:t>
            </a:r>
            <a:r>
              <a:rPr lang="el-GR" sz="2800" smtClean="0">
                <a:solidFill>
                  <a:schemeClr val="bg1"/>
                </a:solidFill>
              </a:rPr>
              <a:t>κωνοφόρα δάση υπήρχαν στη νότια Νεβάδα πριν από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28,500</a:t>
            </a:r>
            <a:r>
              <a:rPr lang="el-GR" sz="2800" smtClean="0">
                <a:solidFill>
                  <a:schemeClr val="bg1"/>
                </a:solidFill>
              </a:rPr>
              <a:t> χρόνια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, </a:t>
            </a:r>
            <a:r>
              <a:rPr lang="el-GR" sz="2800" smtClean="0">
                <a:solidFill>
                  <a:schemeClr val="bg1"/>
                </a:solidFill>
              </a:rPr>
              <a:t>αλλά εξαφανίστηκαν περίπου πριν από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20,000</a:t>
            </a:r>
            <a:r>
              <a:rPr lang="el-GR" sz="2800" smtClean="0">
                <a:solidFill>
                  <a:schemeClr val="bg1"/>
                </a:solidFill>
              </a:rPr>
              <a:t> χρόνια</a:t>
            </a:r>
            <a:endParaRPr lang="en-US" sz="2800" smtClean="0">
              <a:solidFill>
                <a:schemeClr val="bg1"/>
              </a:solidFill>
              <a:latin typeface="Futura" pitchFamily="-48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54000" y="1614488"/>
            <a:ext cx="8772525" cy="42862"/>
          </a:xfrm>
          <a:prstGeom prst="parallelogram">
            <a:avLst>
              <a:gd name="adj" fmla="val 5116726"/>
            </a:avLst>
          </a:prstGeom>
          <a:solidFill>
            <a:srgbClr val="00FF00"/>
          </a:solidFill>
          <a:ln w="19050">
            <a:solidFill>
              <a:srgbClr val="0E9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28600" y="47244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l-GR" sz="2800">
                <a:solidFill>
                  <a:schemeClr val="bg1"/>
                </a:solidFill>
              </a:rPr>
              <a:t>Ανάλυση της δίαιτας αρχαίων ανθρώπων</a:t>
            </a:r>
            <a:r>
              <a:rPr lang="en-US" sz="2800">
                <a:solidFill>
                  <a:schemeClr val="bg1"/>
                </a:solidFill>
                <a:latin typeface="Futura" pitchFamily="-48" charset="0"/>
              </a:rPr>
              <a:t>: </a:t>
            </a:r>
            <a:r>
              <a:rPr lang="el-GR" sz="2800">
                <a:solidFill>
                  <a:schemeClr val="bg1"/>
                </a:solidFill>
              </a:rPr>
              <a:t>σε μια μελέτη βρέθηκαν μιτοχονδριακές αλληλουχίες από 8 διαφορετικά φυτά και από κρέας πολλών τύπων μεγάλων ζώων</a:t>
            </a:r>
            <a:endParaRPr lang="en-US" sz="2800">
              <a:solidFill>
                <a:schemeClr val="bg1"/>
              </a:solidFill>
              <a:latin typeface="Futura" pitchFamily="-48" charset="0"/>
            </a:endParaRPr>
          </a:p>
        </p:txBody>
      </p:sp>
      <p:pic>
        <p:nvPicPr>
          <p:cNvPr id="18438" name="Picture 9" descr="0808112000286644185l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990600"/>
            <a:ext cx="2255837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65113" y="295275"/>
            <a:ext cx="8450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Νέες πρόοδοι στην </a:t>
            </a:r>
            <a:r>
              <a:rPr lang="el-GR" sz="2800" dirty="0" smtClean="0">
                <a:solidFill>
                  <a:schemeClr val="bg1"/>
                </a:solidFill>
              </a:rPr>
              <a:t>αλληλούχηση </a:t>
            </a:r>
            <a:r>
              <a:rPr lang="el-GR" sz="2800" dirty="0">
                <a:solidFill>
                  <a:schemeClr val="bg1"/>
                </a:solidFill>
              </a:rPr>
              <a:t>αρχαίου </a:t>
            </a:r>
            <a:r>
              <a:rPr lang="en-US" sz="2800" dirty="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2725" y="1231900"/>
            <a:ext cx="8604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dirty="0" smtClean="0">
                <a:solidFill>
                  <a:schemeClr val="bg1"/>
                </a:solidFill>
              </a:rPr>
              <a:t>αλληλούχηση </a:t>
            </a:r>
            <a:r>
              <a:rPr lang="el-GR" dirty="0">
                <a:solidFill>
                  <a:schemeClr val="bg1"/>
                </a:solidFill>
              </a:rPr>
              <a:t>του μαμούθ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el-GR" dirty="0">
                <a:solidFill>
                  <a:schemeClr val="bg1"/>
                </a:solidFill>
              </a:rPr>
              <a:t> Η πλήρης αλληλουχία του </a:t>
            </a:r>
            <a:r>
              <a:rPr lang="el-GR" dirty="0" err="1">
                <a:solidFill>
                  <a:schemeClr val="bg1"/>
                </a:solidFill>
              </a:rPr>
              <a:t>μιτοχονδριακού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DNA </a:t>
            </a:r>
            <a:r>
              <a:rPr lang="el-GR" dirty="0">
                <a:solidFill>
                  <a:schemeClr val="bg1"/>
                </a:solidFill>
              </a:rPr>
              <a:t>επετεύχθη με </a:t>
            </a:r>
            <a:r>
              <a:rPr lang="en-US" u="sng" dirty="0">
                <a:solidFill>
                  <a:schemeClr val="bg1"/>
                </a:solidFill>
              </a:rPr>
              <a:t>“multiplex” PCR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l-GR" dirty="0">
                <a:solidFill>
                  <a:schemeClr val="bg1"/>
                </a:solidFill>
              </a:rPr>
              <a:t>ταυτόχρονη ενίσχυση πολλών στόχων</a:t>
            </a:r>
            <a:r>
              <a:rPr lang="en-US" dirty="0">
                <a:solidFill>
                  <a:schemeClr val="bg1"/>
                </a:solidFill>
              </a:rPr>
              <a:t>--</a:t>
            </a:r>
            <a:r>
              <a:rPr lang="el-GR" dirty="0">
                <a:solidFill>
                  <a:schemeClr val="bg1"/>
                </a:solidFill>
              </a:rPr>
              <a:t>ιδανική για ελάχιστες ποσότητες </a:t>
            </a:r>
            <a:r>
              <a:rPr lang="en-US" dirty="0">
                <a:solidFill>
                  <a:schemeClr val="bg1"/>
                </a:solidFill>
              </a:rPr>
              <a:t>DNA)</a:t>
            </a:r>
          </a:p>
          <a:p>
            <a:pPr lvl="1"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el-GR" dirty="0">
                <a:solidFill>
                  <a:schemeClr val="bg1"/>
                </a:solidFill>
              </a:rPr>
              <a:t> Ανάκτηση </a:t>
            </a:r>
            <a:r>
              <a:rPr lang="en-US" dirty="0">
                <a:solidFill>
                  <a:schemeClr val="bg1"/>
                </a:solidFill>
              </a:rPr>
              <a:t>28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err="1">
                <a:solidFill>
                  <a:schemeClr val="bg1"/>
                </a:solidFill>
              </a:rPr>
              <a:t>εκατ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αλληλουχίας του "</a:t>
            </a:r>
            <a:r>
              <a:rPr lang="el-GR" dirty="0" err="1" smtClean="0">
                <a:solidFill>
                  <a:schemeClr val="bg1"/>
                </a:solidFill>
              </a:rPr>
              <a:t>μεταγονιδιώματος</a:t>
            </a:r>
            <a:r>
              <a:rPr lang="el-GR" dirty="0">
                <a:solidFill>
                  <a:schemeClr val="bg1"/>
                </a:solidFill>
              </a:rPr>
              <a:t>" του μαμούθ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dirty="0">
                <a:solidFill>
                  <a:schemeClr val="bg1"/>
                </a:solidFill>
              </a:rPr>
              <a:t>χρησιμοποιώντας πολύ βραχείες αλληλουχίες και την τεχνική </a:t>
            </a:r>
            <a:r>
              <a:rPr lang="en-US" u="sng" dirty="0" err="1">
                <a:solidFill>
                  <a:schemeClr val="bg1"/>
                </a:solidFill>
              </a:rPr>
              <a:t>pyrosequencing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l-GR" dirty="0">
                <a:solidFill>
                  <a:schemeClr val="bg1"/>
                </a:solidFill>
              </a:rPr>
              <a:t>είναι δυνατή η </a:t>
            </a:r>
            <a:r>
              <a:rPr lang="el-GR" dirty="0" smtClean="0">
                <a:solidFill>
                  <a:schemeClr val="bg1"/>
                </a:solidFill>
              </a:rPr>
              <a:t>αλληλούχηση </a:t>
            </a:r>
            <a:r>
              <a:rPr lang="el-GR" dirty="0">
                <a:solidFill>
                  <a:schemeClr val="bg1"/>
                </a:solidFill>
              </a:rPr>
              <a:t>ολόκληρου του </a:t>
            </a:r>
            <a:r>
              <a:rPr lang="el-GR" dirty="0" err="1">
                <a:solidFill>
                  <a:schemeClr val="bg1"/>
                </a:solidFill>
              </a:rPr>
              <a:t>γονιδιώματος</a:t>
            </a:r>
            <a:r>
              <a:rPr lang="el-GR" dirty="0">
                <a:solidFill>
                  <a:schemeClr val="bg1"/>
                </a:solidFill>
              </a:rPr>
              <a:t> του μαμούθ, εγκαινιάζοντας το πεδίο της </a:t>
            </a:r>
            <a:r>
              <a:rPr lang="el-GR" dirty="0" err="1">
                <a:solidFill>
                  <a:schemeClr val="bg1"/>
                </a:solidFill>
              </a:rPr>
              <a:t>παλαιο-γονιδιωματικής</a:t>
            </a:r>
            <a:r>
              <a:rPr lang="en-US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63513" y="963613"/>
            <a:ext cx="8772525" cy="80962"/>
          </a:xfrm>
          <a:prstGeom prst="parallelogram">
            <a:avLst>
              <a:gd name="adj" fmla="val 2708840"/>
            </a:avLst>
          </a:prstGeom>
          <a:solidFill>
            <a:srgbClr val="00FF00"/>
          </a:solidFill>
          <a:ln w="19050">
            <a:solidFill>
              <a:srgbClr val="0E9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912269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36389"/>
            <a:ext cx="8915400" cy="1616075"/>
          </a:xfrm>
          <a:noFill/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3200" b="1" smtClean="0">
                <a:solidFill>
                  <a:schemeClr val="bg1"/>
                </a:solidFill>
              </a:rPr>
              <a:t>Επανάκτηση και ανάλυση </a:t>
            </a:r>
            <a:br>
              <a:rPr lang="el-GR" sz="3200" b="1" smtClean="0">
                <a:solidFill>
                  <a:schemeClr val="bg1"/>
                </a:solidFill>
              </a:rPr>
            </a:br>
            <a:r>
              <a:rPr lang="el-GR" sz="3200" b="1" smtClean="0">
                <a:solidFill>
                  <a:schemeClr val="bg1"/>
                </a:solidFill>
              </a:rPr>
              <a:t>παλαιού ή αρχαίου </a:t>
            </a:r>
            <a:r>
              <a:rPr lang="en-US" sz="3200" b="1" smtClean="0">
                <a:solidFill>
                  <a:schemeClr val="bg1"/>
                </a:solidFill>
                <a:latin typeface="Futura" pitchFamily="-48" charset="0"/>
              </a:rPr>
              <a:t>DNA: </a:t>
            </a:r>
            <a:r>
              <a:rPr lang="el-GR" sz="3200" b="1" smtClean="0">
                <a:solidFill>
                  <a:schemeClr val="bg1"/>
                </a:solidFill>
              </a:rPr>
              <a:t/>
            </a:r>
            <a:br>
              <a:rPr lang="el-GR" sz="3200" b="1" smtClean="0">
                <a:solidFill>
                  <a:schemeClr val="bg1"/>
                </a:solidFill>
              </a:rPr>
            </a:br>
            <a:r>
              <a:rPr lang="el-GR" sz="3200" b="1" smtClean="0">
                <a:solidFill>
                  <a:schemeClr val="bg1"/>
                </a:solidFill>
              </a:rPr>
              <a:t>μοριακή αρχαιολογία / ανθρωπολογία</a:t>
            </a:r>
            <a:endParaRPr lang="en-US" sz="3200" b="1" smtClean="0">
              <a:solidFill>
                <a:schemeClr val="bg1"/>
              </a:solidFill>
              <a:latin typeface="Futura" pitchFamily="-4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2901553"/>
            <a:ext cx="8859837" cy="340776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chemeClr val="bg1"/>
                </a:solidFill>
              </a:rPr>
              <a:t>Γιατί να μελετήσουμε αρχαίο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 DNA (</a:t>
            </a:r>
            <a:r>
              <a:rPr lang="en-US" sz="2800" dirty="0" err="1" smtClean="0">
                <a:solidFill>
                  <a:schemeClr val="bg1"/>
                </a:solidFill>
                <a:latin typeface="Futura" pitchFamily="-48" charset="0"/>
              </a:rPr>
              <a:t>aDNA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)?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chemeClr val="bg1"/>
                </a:solidFill>
              </a:rPr>
              <a:t>Πώς απομονώνουμε </a:t>
            </a:r>
            <a:r>
              <a:rPr lang="en-US" sz="2800" dirty="0" err="1" smtClean="0">
                <a:solidFill>
                  <a:schemeClr val="bg1"/>
                </a:solidFill>
                <a:latin typeface="Futura" pitchFamily="-48" charset="0"/>
              </a:rPr>
              <a:t>aDNA</a:t>
            </a:r>
            <a:endParaRPr lang="en-US" sz="28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chemeClr val="bg1"/>
                </a:solidFill>
              </a:rPr>
              <a:t>Παλιές μελέτες </a:t>
            </a:r>
            <a:r>
              <a:rPr lang="en-US" sz="2800" dirty="0" err="1" smtClean="0">
                <a:solidFill>
                  <a:schemeClr val="bg1"/>
                </a:solidFill>
                <a:latin typeface="Futura" pitchFamily="-48" charset="0"/>
              </a:rPr>
              <a:t>aDNA</a:t>
            </a:r>
            <a:endParaRPr lang="en-US" sz="28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chemeClr val="bg1"/>
                </a:solidFill>
              </a:rPr>
              <a:t>Οδηγίες για μελέτη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Futura" pitchFamily="-48" charset="0"/>
              </a:rPr>
              <a:t>aDNA</a:t>
            </a:r>
            <a:endParaRPr lang="en-US" sz="28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chemeClr val="bg1"/>
                </a:solidFill>
              </a:rPr>
              <a:t>Ξαναφτιάχνοντας εξαφανισμένες αλληλουχίες</a:t>
            </a:r>
            <a:endParaRPr lang="en-US" sz="2800" dirty="0" smtClean="0">
              <a:solidFill>
                <a:schemeClr val="bg1"/>
              </a:solidFill>
              <a:latin typeface="Futura" pitchFamily="-4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  <a:latin typeface="Futura" pitchFamily="-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480720" cy="55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052736"/>
            <a:ext cx="7344816" cy="55086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5800" y="177552"/>
            <a:ext cx="7772400" cy="80317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 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κλωνοποίηση του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Pyrenean ibex</a:t>
            </a:r>
            <a:endParaRPr lang="el-G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8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2588" y="2307644"/>
            <a:ext cx="85534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Times" pitchFamily="-48" charset="0"/>
              <a:buAutoNum type="arabicParenR"/>
            </a:pPr>
            <a:r>
              <a:rPr lang="el-GR" dirty="0" smtClean="0">
                <a:solidFill>
                  <a:schemeClr val="bg1"/>
                </a:solidFill>
              </a:rPr>
              <a:t>Σύγκριση </a:t>
            </a:r>
            <a:r>
              <a:rPr lang="el-GR" dirty="0">
                <a:solidFill>
                  <a:schemeClr val="bg1"/>
                </a:solidFill>
              </a:rPr>
              <a:t>αλληλουχιών σύγχρονων ανθρώπων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γονιδιακή ροή, προέλευση, ποικιλομορφία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l-GR" dirty="0">
              <a:solidFill>
                <a:schemeClr val="bg1"/>
              </a:solidFill>
            </a:endParaRPr>
          </a:p>
          <a:p>
            <a:pPr marL="457200" indent="-457200">
              <a:buFont typeface="Times" pitchFamily="-48" charset="0"/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Times" pitchFamily="-48" charset="0"/>
              <a:buAutoNum type="arabicParenR"/>
            </a:pPr>
            <a:r>
              <a:rPr lang="el-GR" dirty="0">
                <a:solidFill>
                  <a:schemeClr val="bg1"/>
                </a:solidFill>
              </a:rPr>
              <a:t>Σύγκριση αλληλουχιών μεταξύ σύγχρονων ανθρώπων και του κοντινότερου συγγενή</a:t>
            </a:r>
            <a:r>
              <a:rPr lang="en-US" dirty="0">
                <a:solidFill>
                  <a:schemeClr val="bg1"/>
                </a:solidFill>
              </a:rPr>
              <a:t> -- </a:t>
            </a:r>
            <a:r>
              <a:rPr lang="en-US" i="1" dirty="0">
                <a:solidFill>
                  <a:schemeClr val="bg1"/>
                </a:solidFill>
              </a:rPr>
              <a:t>Pan troglodytes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l-GR" dirty="0">
                <a:solidFill>
                  <a:schemeClr val="bg1"/>
                </a:solidFill>
              </a:rPr>
              <a:t>χιμπατζή</a:t>
            </a:r>
            <a:r>
              <a:rPr lang="en-US" dirty="0">
                <a:solidFill>
                  <a:schemeClr val="bg1"/>
                </a:solidFill>
              </a:rPr>
              <a:t> -- </a:t>
            </a:r>
            <a:r>
              <a:rPr lang="el-GR" dirty="0">
                <a:solidFill>
                  <a:schemeClr val="bg1"/>
                </a:solidFill>
              </a:rPr>
              <a:t>Πού είναι οι διαφορές, ποια γονίδια επιλέγονται κατά την απόκλιση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l-GR" dirty="0">
              <a:solidFill>
                <a:schemeClr val="bg1"/>
              </a:solidFill>
            </a:endParaRPr>
          </a:p>
          <a:p>
            <a:pPr marL="457200" indent="-457200">
              <a:buFont typeface="Times" pitchFamily="-48" charset="0"/>
              <a:buAutoNum type="arabicParenR"/>
            </a:pPr>
            <a:endParaRPr lang="el-GR" dirty="0">
              <a:solidFill>
                <a:schemeClr val="bg1"/>
              </a:solidFill>
            </a:endParaRPr>
          </a:p>
          <a:p>
            <a:pPr marL="457200" indent="-457200">
              <a:buFont typeface="Times" pitchFamily="-48" charset="0"/>
              <a:buAutoNum type="arabicParenR"/>
            </a:pPr>
            <a:r>
              <a:rPr lang="el-GR" dirty="0">
                <a:solidFill>
                  <a:schemeClr val="bg1"/>
                </a:solidFill>
              </a:rPr>
              <a:t>Σύγκριση αλληλουχιών μεταξύ σύγχρονων ανθρώπων και εξαφανισμένων ανθρωποειδών</a:t>
            </a:r>
            <a:r>
              <a:rPr lang="en-US" dirty="0">
                <a:solidFill>
                  <a:schemeClr val="bg1"/>
                </a:solidFill>
              </a:rPr>
              <a:t> --</a:t>
            </a:r>
            <a:r>
              <a:rPr lang="en-US" i="1" dirty="0">
                <a:solidFill>
                  <a:schemeClr val="bg1"/>
                </a:solidFill>
              </a:rPr>
              <a:t> Homo </a:t>
            </a:r>
            <a:r>
              <a:rPr lang="en-US" i="1" dirty="0" err="1">
                <a:solidFill>
                  <a:schemeClr val="bg1"/>
                </a:solidFill>
              </a:rPr>
              <a:t>neanderthalensis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/>
          <a:lstStyle/>
          <a:p>
            <a:r>
              <a:rPr lang="el-GR" sz="5400" b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Μοριακή Ανθρωπολογία</a:t>
            </a:r>
            <a:r>
              <a:rPr lang="en-US" sz="5400" b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lang="el-GR" sz="5400" b="1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rtl="1" eaLnBrk="1" hangingPunct="1"/>
            <a:r>
              <a:rPr lang="en-US" sz="4000">
                <a:cs typeface="Arial" charset="0"/>
              </a:rPr>
              <a:t>Neandert</a:t>
            </a:r>
            <a:r>
              <a:rPr lang="en-US" sz="4000"/>
              <a:t>h</a:t>
            </a:r>
            <a:r>
              <a:rPr lang="en-US" sz="4000">
                <a:cs typeface="Arial" charset="0"/>
              </a:rPr>
              <a:t>als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823913" y="835025"/>
            <a:ext cx="3794125" cy="149225"/>
            <a:chOff x="0" y="0"/>
            <a:chExt cx="2390" cy="135"/>
          </a:xfrm>
        </p:grpSpPr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39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eaLnBrk="1" fontAlgn="t" hangingPunct="1"/>
              <a:r>
                <a:rPr lang="ar-SA" sz="800">
                  <a:latin typeface="Verdana" pitchFamily="34" charset="0"/>
                  <a:cs typeface="Arial" charset="0"/>
                </a:rPr>
                <a:t>  </a:t>
              </a:r>
              <a:endParaRPr lang="ar-SA" sz="32400"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22532" name="Picture 6" descr="Neanderthal Man  Giclee 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562100"/>
            <a:ext cx="3851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52400" y="836613"/>
            <a:ext cx="5334000" cy="191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/>
              <a:t>Οι </a:t>
            </a:r>
            <a:r>
              <a:rPr lang="en-US">
                <a:cs typeface="Arial" charset="0"/>
              </a:rPr>
              <a:t>Neanderthals </a:t>
            </a:r>
            <a:r>
              <a:rPr lang="el-GR"/>
              <a:t>είναι μια ομάδα εξαφανισμένων ανθρωποειδών που έζησαν στην Ευρώπη και τη δυτική Ασία (και στην Παλαιστίνη</a:t>
            </a:r>
            <a:r>
              <a:rPr lang="en-US">
                <a:cs typeface="Arial" charset="0"/>
              </a:rPr>
              <a:t>) </a:t>
            </a:r>
            <a:r>
              <a:rPr lang="el-GR"/>
              <a:t>περίπου πριν από </a:t>
            </a:r>
            <a:r>
              <a:rPr lang="en-US">
                <a:cs typeface="Arial" charset="0"/>
              </a:rPr>
              <a:t>300,000</a:t>
            </a:r>
            <a:r>
              <a:rPr lang="el-GR"/>
              <a:t> έως</a:t>
            </a:r>
            <a:r>
              <a:rPr lang="en-US">
                <a:cs typeface="Arial" charset="0"/>
              </a:rPr>
              <a:t> 30,000</a:t>
            </a:r>
            <a:r>
              <a:rPr lang="el-GR"/>
              <a:t> χρόνια</a:t>
            </a:r>
            <a:r>
              <a:rPr lang="en-US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" y="762000"/>
            <a:ext cx="8915400" cy="13700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“Tal” </a:t>
            </a:r>
            <a:r>
              <a:rPr lang="el-GR"/>
              <a:t>στα Γερμανικά σημαίνει "κοιλάδα"</a:t>
            </a:r>
            <a:r>
              <a:rPr lang="en-US"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l-GR"/>
              <a:t>Ανακαλύφτηκαν στην κοιλάδα</a:t>
            </a:r>
            <a:r>
              <a:rPr lang="en-US"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Neander</a:t>
            </a:r>
            <a:r>
              <a:rPr lang="en-US">
                <a:cs typeface="Arial" charset="0"/>
              </a:rPr>
              <a:t>, </a:t>
            </a:r>
            <a:r>
              <a:rPr lang="el-GR"/>
              <a:t>κοντά στο</a:t>
            </a:r>
            <a:r>
              <a:rPr lang="en-US">
                <a:cs typeface="Arial" charset="0"/>
              </a:rPr>
              <a:t> Dusseldorf </a:t>
            </a:r>
            <a:r>
              <a:rPr lang="el-GR"/>
              <a:t>το</a:t>
            </a:r>
            <a:r>
              <a:rPr lang="en-US">
                <a:cs typeface="Arial" charset="0"/>
              </a:rPr>
              <a:t> 1856.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rtl="1" eaLnBrk="1" hangingPunct="1"/>
            <a:r>
              <a:rPr lang="en-US" sz="4000">
                <a:cs typeface="Arial" charset="0"/>
              </a:rPr>
              <a:t>Neandert</a:t>
            </a:r>
            <a:r>
              <a:rPr lang="en-US" sz="4000"/>
              <a:t>h</a:t>
            </a:r>
            <a:r>
              <a:rPr lang="en-US" sz="4000">
                <a:cs typeface="Arial" charset="0"/>
              </a:rPr>
              <a:t>als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28342" r="29329" b="22440"/>
          <a:stretch>
            <a:fillRect/>
          </a:stretch>
        </p:blipFill>
        <p:spPr bwMode="auto">
          <a:xfrm>
            <a:off x="2051050" y="1771650"/>
            <a:ext cx="640873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116013" y="2636838"/>
            <a:ext cx="2303462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3850" y="1628800"/>
            <a:ext cx="8280400" cy="36009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/>
              <a:t>Είναι γνωστό ότι συνυπήρξαν με τους "μοντέρνους" ανθρώπους (</a:t>
            </a:r>
            <a:r>
              <a:rPr lang="en-US" i="1" dirty="0"/>
              <a:t>Homo sapiens</a:t>
            </a:r>
            <a:r>
              <a:rPr lang="en-US" dirty="0" smtClean="0"/>
              <a:t>)</a:t>
            </a:r>
            <a:r>
              <a:rPr lang="el-GR" dirty="0" smtClean="0"/>
              <a:t> μέχρι πριν από 30-40,000 χρόνια</a:t>
            </a:r>
            <a:r>
              <a:rPr lang="en-US" dirty="0" smtClean="0"/>
              <a:t>. </a:t>
            </a:r>
            <a:r>
              <a:rPr lang="el-GR" dirty="0"/>
              <a:t>Πολλοί έχουν ισχυριστεί ότι</a:t>
            </a:r>
            <a:r>
              <a:rPr lang="en-US" dirty="0"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dirty="0"/>
              <a:t>Είναι οι πρόγονοι των σημερινών Ευρωπαίων</a:t>
            </a:r>
            <a:endParaRPr lang="en-US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dirty="0"/>
              <a:t>Συνεισέφεραν στη γονιδιακή δεξαμενή των σημερινών Ευρωπαίων</a:t>
            </a:r>
            <a:endParaRPr lang="en-US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dirty="0"/>
              <a:t>Εξαφανίστηκαν και αντικαταστάθηκαν από τους σημερινούς Ευρωπαίους χωρίς γενετική συνεισφορά</a:t>
            </a:r>
            <a:endParaRPr lang="en-US" dirty="0">
              <a:cs typeface="Arial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rtl="1" eaLnBrk="1" hangingPunct="1"/>
            <a:r>
              <a:rPr lang="en-US" sz="4000">
                <a:cs typeface="Arial" charset="0"/>
              </a:rPr>
              <a:t>Neanderthals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95963" y="5240338"/>
            <a:ext cx="3024187" cy="1008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767600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867400" y="981075"/>
            <a:ext cx="2987675" cy="4108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/>
              <a:t>Ένας τρόπος για να μάθουμε για τις φυλογενετικές σχέσεις μεταξύ των σημερινών ανθρώπων και των </a:t>
            </a:r>
            <a:r>
              <a:rPr lang="en-US">
                <a:cs typeface="Arial" charset="0"/>
              </a:rPr>
              <a:t> Neanderthals </a:t>
            </a:r>
            <a:r>
              <a:rPr lang="el-GR"/>
              <a:t>θα ήταν να αναλύσουμε αλληλουχίες </a:t>
            </a:r>
            <a:r>
              <a:rPr lang="en-US">
                <a:cs typeface="Arial" charset="0"/>
              </a:rPr>
              <a:t>DNA </a:t>
            </a:r>
            <a:r>
              <a:rPr lang="el-GR"/>
              <a:t>από απολιθώματα των </a:t>
            </a:r>
            <a:r>
              <a:rPr lang="en-US">
                <a:cs typeface="Arial" charset="0"/>
              </a:rPr>
              <a:t> Neandert</a:t>
            </a:r>
            <a:r>
              <a:rPr lang="en-US"/>
              <a:t>h</a:t>
            </a:r>
            <a:r>
              <a:rPr lang="en-US">
                <a:cs typeface="Arial" charset="0"/>
              </a:rPr>
              <a:t>als: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rtl="1" eaLnBrk="1" hangingPunct="1"/>
            <a:r>
              <a:rPr lang="en-US" sz="4000">
                <a:cs typeface="Arial" charset="0"/>
              </a:rPr>
              <a:t>Neanderthals</a:t>
            </a:r>
          </a:p>
        </p:txBody>
      </p:sp>
      <p:pic>
        <p:nvPicPr>
          <p:cNvPr id="25605" name="Picture 5" descr="q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1"/>
          <a:stretch>
            <a:fillRect/>
          </a:stretch>
        </p:blipFill>
        <p:spPr bwMode="auto">
          <a:xfrm>
            <a:off x="0" y="692150"/>
            <a:ext cx="56832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6227763" y="5638800"/>
            <a:ext cx="207645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ancient DNA</a:t>
            </a:r>
            <a:endParaRPr lang="el-GR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42988" y="2200275"/>
            <a:ext cx="6840537" cy="1552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/>
              <a:t>Ομάδα ερευνητών του </a:t>
            </a:r>
            <a:r>
              <a:rPr lang="en-US">
                <a:cs typeface="Arial" charset="0"/>
              </a:rPr>
              <a:t>Zoological Institute, University of Munich </a:t>
            </a:r>
            <a:r>
              <a:rPr lang="el-GR"/>
              <a:t>προσπάθησε να προσδιορίσει την αλληλουχία</a:t>
            </a:r>
            <a:r>
              <a:rPr lang="en-US">
                <a:cs typeface="Arial" charset="0"/>
              </a:rPr>
              <a:t> DNA</a:t>
            </a:r>
            <a:r>
              <a:rPr lang="el-GR"/>
              <a:t> από το αρχικό δείγμα ανθρώπου του </a:t>
            </a:r>
            <a:r>
              <a:rPr lang="en-US"/>
              <a:t>Neanderthal </a:t>
            </a:r>
            <a:r>
              <a:rPr lang="el-GR"/>
              <a:t>του</a:t>
            </a:r>
            <a:r>
              <a:rPr lang="en-US">
                <a:cs typeface="Arial" charset="0"/>
              </a:rPr>
              <a:t> 1856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423863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rtl="1" eaLnBrk="1" hangingPunct="1"/>
            <a:r>
              <a:rPr lang="el-GR" sz="4000">
                <a:cs typeface="Arial" charset="0"/>
              </a:rPr>
              <a:t>Αρχαίο</a:t>
            </a:r>
            <a:r>
              <a:rPr lang="en-US" sz="4000">
                <a:cs typeface="Arial" charset="0"/>
              </a:rPr>
              <a:t> DNA</a:t>
            </a:r>
          </a:p>
        </p:txBody>
      </p:sp>
      <p:pic>
        <p:nvPicPr>
          <p:cNvPr id="26628" name="Picture 4" descr="svante_paa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14287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2339975" y="5157788"/>
            <a:ext cx="863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302000" y="4761148"/>
            <a:ext cx="4150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bg1"/>
                </a:solidFill>
                <a:cs typeface="Arial" charset="0"/>
              </a:rPr>
              <a:t>Svante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Paabo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l-GR" dirty="0" smtClean="0">
                <a:solidFill>
                  <a:schemeClr val="bg1"/>
                </a:solidFill>
                <a:cs typeface="Arial" charset="0"/>
              </a:rPr>
              <a:t>επικεφαλής της ερευνητικής ομάδας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5312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>
                <a:cs typeface="Arial" charset="0"/>
              </a:rPr>
              <a:t>Δείγμα απομονωμένο από το δεξί βραχίονα</a:t>
            </a:r>
            <a:r>
              <a:rPr lang="en-US">
                <a:cs typeface="Arial" charset="0"/>
              </a:rPr>
              <a:t> Neanderthal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rtl="1" eaLnBrk="1" hangingPunct="1"/>
            <a:r>
              <a:rPr lang="el-GR" sz="4000">
                <a:cs typeface="Arial" charset="0"/>
              </a:rPr>
              <a:t>Αρχαίο</a:t>
            </a:r>
            <a:r>
              <a:rPr lang="en-US" sz="4000">
                <a:cs typeface="Arial" charset="0"/>
              </a:rPr>
              <a:t> DNA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51641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27590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044700" y="5830888"/>
            <a:ext cx="535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rtl="1" eaLnBrk="1" hangingPunct="1"/>
            <a:r>
              <a:rPr lang="en-US">
                <a:solidFill>
                  <a:schemeClr val="bg1"/>
                </a:solidFill>
                <a:cs typeface="Arial" charset="0"/>
              </a:rPr>
              <a:t>Right Humerus of a modern humanoid</a:t>
            </a:r>
            <a:endParaRPr lang="en-US" sz="3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716463" y="4365625"/>
            <a:ext cx="1511300" cy="136842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sz="4000"/>
              <a:t>Μερικά λόγια για το</a:t>
            </a:r>
            <a:r>
              <a:rPr lang="en-US" sz="4000">
                <a:cs typeface="Arial" charset="0"/>
              </a:rPr>
              <a:t> mtDNA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9383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/>
              <a:t>Το μιτοχονδριακό </a:t>
            </a:r>
            <a:r>
              <a:rPr lang="en-US" sz="2000">
                <a:cs typeface="Arial" charset="0"/>
              </a:rPr>
              <a:t>DNA </a:t>
            </a:r>
            <a:r>
              <a:rPr lang="el-GR" sz="2000"/>
              <a:t>των ζώων είναι ένα κυκλικό μόριο</a:t>
            </a:r>
            <a:r>
              <a:rPr lang="en-US" sz="2000">
                <a:cs typeface="Arial" charset="0"/>
              </a:rPr>
              <a:t> 15-20 kb</a:t>
            </a:r>
            <a:r>
              <a:rPr lang="el-GR" sz="2000"/>
              <a:t> και στα σπονδυλωτά περιέχει γονίδια για </a:t>
            </a:r>
            <a:r>
              <a:rPr lang="en-US" sz="2000">
                <a:cs typeface="Arial" charset="0"/>
              </a:rPr>
              <a:t>22 tRNAs, 2 rRNAs </a:t>
            </a:r>
            <a:r>
              <a:rPr lang="el-GR" sz="2000"/>
              <a:t>και</a:t>
            </a:r>
            <a:r>
              <a:rPr lang="en-US" sz="2000">
                <a:cs typeface="Arial" charset="0"/>
              </a:rPr>
              <a:t> 13 mRNAs </a:t>
            </a:r>
            <a:r>
              <a:rPr lang="el-GR" sz="2000"/>
              <a:t>που κωδικοποιούν πρωτεΐνες μεταφοράς ηλεκτρονίων και οξειδωτικής φωσφορυλίωσης</a:t>
            </a:r>
            <a:r>
              <a:rPr lang="en-US" sz="2000">
                <a:cs typeface="Arial" charset="0"/>
              </a:rPr>
              <a:t>. </a:t>
            </a:r>
            <a:r>
              <a:rPr lang="el-GR" sz="2000"/>
              <a:t>Η μόνη μη κωδική περιοχή του</a:t>
            </a:r>
            <a:r>
              <a:rPr lang="en-US" sz="2000">
                <a:cs typeface="Arial" charset="0"/>
              </a:rPr>
              <a:t> mtDNA</a:t>
            </a:r>
            <a:r>
              <a:rPr lang="el-GR" sz="2000"/>
              <a:t> είναι η περιοχή ελέγχου (~</a:t>
            </a:r>
            <a:r>
              <a:rPr lang="en-US" sz="2000">
                <a:cs typeface="Arial" charset="0"/>
              </a:rPr>
              <a:t> 1 kb</a:t>
            </a:r>
            <a:r>
              <a:rPr lang="el-GR" sz="2000"/>
              <a:t>)</a:t>
            </a:r>
            <a:r>
              <a:rPr lang="en-US" sz="2000">
                <a:cs typeface="Arial" charset="0"/>
              </a:rPr>
              <a:t>, </a:t>
            </a:r>
            <a:r>
              <a:rPr lang="el-GR" sz="2000"/>
              <a:t>που εμπλέκεται στη ρύθμιση της έναρξης της αντιγραφής και μεταγραφής του </a:t>
            </a:r>
            <a:r>
              <a:rPr lang="en-US" sz="2000">
                <a:cs typeface="Arial" charset="0"/>
              </a:rPr>
              <a:t>mtDNA.</a:t>
            </a:r>
          </a:p>
        </p:txBody>
      </p:sp>
      <p:pic>
        <p:nvPicPr>
          <p:cNvPr id="28676" name="Picture 4" descr="mitochondriald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9"/>
          <a:stretch>
            <a:fillRect/>
          </a:stretch>
        </p:blipFill>
        <p:spPr bwMode="auto">
          <a:xfrm>
            <a:off x="2268538" y="2609850"/>
            <a:ext cx="467995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07438" cy="904875"/>
          </a:xfrm>
          <a:noFill/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3400" smtClean="0">
                <a:solidFill>
                  <a:schemeClr val="bg1"/>
                </a:solidFill>
              </a:rPr>
              <a:t>Τι είναι </a:t>
            </a:r>
            <a:r>
              <a:rPr lang="en-US" sz="3400" smtClean="0">
                <a:solidFill>
                  <a:schemeClr val="bg1"/>
                </a:solidFill>
                <a:latin typeface="Futura" pitchFamily="-48" charset="0"/>
              </a:rPr>
              <a:t>aDNA </a:t>
            </a:r>
            <a:r>
              <a:rPr lang="el-GR" sz="3400" smtClean="0">
                <a:solidFill>
                  <a:schemeClr val="bg1"/>
                </a:solidFill>
              </a:rPr>
              <a:t>και γιατί είναι ενδιαφέρον</a:t>
            </a:r>
            <a:r>
              <a:rPr lang="en-US" sz="3400" smtClean="0">
                <a:solidFill>
                  <a:schemeClr val="bg1"/>
                </a:solidFill>
                <a:latin typeface="Futura" pitchFamily="-48" charset="0"/>
              </a:rPr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371600"/>
            <a:ext cx="8920162" cy="51863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Το </a:t>
            </a:r>
            <a:r>
              <a:rPr lang="en-US" sz="2400" smtClean="0">
                <a:solidFill>
                  <a:schemeClr val="bg1"/>
                </a:solidFill>
                <a:latin typeface="Futura" pitchFamily="-48" charset="0"/>
              </a:rPr>
              <a:t>aDNA</a:t>
            </a:r>
            <a:r>
              <a:rPr lang="el-GR" sz="2400" smtClean="0">
                <a:solidFill>
                  <a:schemeClr val="bg1"/>
                </a:solidFill>
              </a:rPr>
              <a:t> απομονώνεται από αρχαιολογικά ή παλαιοντολογικά υπολείμματα, μουσειακά δείγματα κλπ</a:t>
            </a:r>
            <a:r>
              <a:rPr lang="en-US" sz="2400" smtClean="0">
                <a:solidFill>
                  <a:schemeClr val="bg1"/>
                </a:solidFill>
                <a:latin typeface="Futura" pitchFamily="-4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Το </a:t>
            </a:r>
            <a:r>
              <a:rPr lang="en-US" sz="2400" smtClean="0">
                <a:solidFill>
                  <a:schemeClr val="bg1"/>
                </a:solidFill>
                <a:latin typeface="Futura" pitchFamily="-48" charset="0"/>
              </a:rPr>
              <a:t>aDNA </a:t>
            </a:r>
            <a:r>
              <a:rPr lang="el-GR" sz="2400" smtClean="0">
                <a:solidFill>
                  <a:schemeClr val="bg1"/>
                </a:solidFill>
              </a:rPr>
              <a:t>είναι σημαντική πηγή πληροφοριών για μοριακές εξελικτικές μελέτες:</a:t>
            </a:r>
            <a:endParaRPr lang="en-US" sz="2400" smtClean="0">
              <a:solidFill>
                <a:schemeClr val="bg1"/>
              </a:solidFill>
              <a:latin typeface="Futura" pitchFamily="-4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Σύγκριση</a:t>
            </a:r>
            <a:r>
              <a:rPr lang="en-US" sz="2400" smtClean="0">
                <a:solidFill>
                  <a:schemeClr val="bg1"/>
                </a:solidFill>
                <a:latin typeface="Futura" pitchFamily="-48" charset="0"/>
              </a:rPr>
              <a:t> DNA </a:t>
            </a:r>
            <a:r>
              <a:rPr lang="el-GR" sz="2400" smtClean="0">
                <a:solidFill>
                  <a:schemeClr val="bg1"/>
                </a:solidFill>
              </a:rPr>
              <a:t>αλληλουχιών μοντέρνων και προγονικών οργανισμών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Futura" pitchFamily="-48" charset="0"/>
              </a:rPr>
              <a:t>Αποκάλυψη του μυστηρίου των εξαφανίσεων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2000" smtClean="0">
                <a:solidFill>
                  <a:schemeClr val="bg1"/>
                </a:solidFill>
                <a:latin typeface="Futura" pitchFamily="-48" charset="0"/>
              </a:rPr>
              <a:t>Μείωση ποικιλομορφίας ή εξαφάνιση ωφέλιμων αλληλομόρφων;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2000" smtClean="0">
                <a:solidFill>
                  <a:schemeClr val="bg1"/>
                </a:solidFill>
                <a:latin typeface="Futura" pitchFamily="-48" charset="0"/>
              </a:rPr>
              <a:t>Εξάπλωση παθογόνων ή αύξηση επιβλαβών αλληλομόρφων;</a:t>
            </a:r>
            <a:endParaRPr lang="en-US" sz="2000" smtClean="0">
              <a:solidFill>
                <a:schemeClr val="bg1"/>
              </a:solidFill>
              <a:latin typeface="Futura" pitchFamily="-4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Εξιχνίαση ειδογένεσης στο μοριακό επίπεδο</a:t>
            </a:r>
            <a:endParaRPr lang="en-US" sz="2400" smtClean="0">
              <a:solidFill>
                <a:schemeClr val="bg1"/>
              </a:solidFill>
              <a:latin typeface="Futura" pitchFamily="-4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u="sng" smtClean="0">
                <a:solidFill>
                  <a:schemeClr val="bg1"/>
                </a:solidFill>
              </a:rPr>
              <a:t>Μεγάλο ενδιαφέρον </a:t>
            </a:r>
            <a:r>
              <a:rPr lang="en-US" sz="2400" smtClean="0">
                <a:solidFill>
                  <a:schemeClr val="bg1"/>
                </a:solidFill>
                <a:latin typeface="Futura" pitchFamily="-48" charset="0"/>
              </a:rPr>
              <a:t> </a:t>
            </a:r>
            <a:r>
              <a:rPr lang="el-GR" sz="2400" smtClean="0">
                <a:solidFill>
                  <a:schemeClr val="bg1"/>
                </a:solidFill>
              </a:rPr>
              <a:t>στην ανθρώπινη εξέλιξη</a:t>
            </a:r>
            <a:r>
              <a:rPr lang="en-US" sz="2400" smtClean="0">
                <a:solidFill>
                  <a:schemeClr val="bg1"/>
                </a:solidFill>
                <a:latin typeface="Futura" pitchFamily="-48" charset="0"/>
              </a:rPr>
              <a:t>/</a:t>
            </a:r>
            <a:r>
              <a:rPr lang="el-GR" sz="2400" smtClean="0">
                <a:solidFill>
                  <a:schemeClr val="bg1"/>
                </a:solidFill>
              </a:rPr>
              <a:t>ειδογένεση</a:t>
            </a:r>
            <a:endParaRPr lang="en-US" sz="240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</a:rPr>
              <a:t>Το </a:t>
            </a:r>
            <a:r>
              <a:rPr lang="en-US" sz="2400" smtClean="0">
                <a:solidFill>
                  <a:schemeClr val="bg1"/>
                </a:solidFill>
                <a:latin typeface="Futura" pitchFamily="-48" charset="0"/>
              </a:rPr>
              <a:t>aDNA</a:t>
            </a:r>
            <a:r>
              <a:rPr lang="el-GR" sz="2400" smtClean="0">
                <a:solidFill>
                  <a:schemeClr val="bg1"/>
                </a:solidFill>
              </a:rPr>
              <a:t> μπορεί να χρησιμοποιηθεί για να καθορίσει ζωικές δίαιτες</a:t>
            </a:r>
            <a:endParaRPr lang="en-US" sz="2400" smtClean="0">
              <a:solidFill>
                <a:schemeClr val="bg1"/>
              </a:solidFill>
              <a:latin typeface="Futura" pitchFamily="-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>
                <a:cs typeface="Arial" charset="0"/>
              </a:rPr>
              <a:t>Sequencing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971550" y="2987675"/>
            <a:ext cx="71294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98550"/>
            <a:ext cx="822960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/>
              <a:t>Με χρήση διαφορετικών εκκινητών και πολλαπλών </a:t>
            </a:r>
            <a:r>
              <a:rPr lang="en-US"/>
              <a:t>PCR </a:t>
            </a:r>
            <a:r>
              <a:rPr lang="el-GR"/>
              <a:t>συντέθηκε η αλληλουχία </a:t>
            </a:r>
            <a:r>
              <a:rPr lang="en-US">
                <a:cs typeface="Arial" charset="0"/>
              </a:rPr>
              <a:t>379 bp </a:t>
            </a:r>
            <a:r>
              <a:rPr lang="el-GR"/>
              <a:t>από τον άνθρωπο του</a:t>
            </a:r>
            <a:r>
              <a:rPr lang="en-US">
                <a:cs typeface="Arial" charset="0"/>
              </a:rPr>
              <a:t> Neanderthal.</a:t>
            </a:r>
          </a:p>
        </p:txBody>
      </p:sp>
      <p:sp>
        <p:nvSpPr>
          <p:cNvPr id="29701" name="AutoShape 5"/>
          <p:cNvSpPr>
            <a:spLocks/>
          </p:cNvSpPr>
          <p:nvPr/>
        </p:nvSpPr>
        <p:spPr bwMode="auto">
          <a:xfrm rot="-5400000">
            <a:off x="3600450" y="2951163"/>
            <a:ext cx="431800" cy="23749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2" name="AutoShape 6"/>
          <p:cNvSpPr>
            <a:spLocks/>
          </p:cNvSpPr>
          <p:nvPr/>
        </p:nvSpPr>
        <p:spPr bwMode="auto">
          <a:xfrm rot="-5400000">
            <a:off x="4752975" y="3527425"/>
            <a:ext cx="431800" cy="23749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3" name="AutoShape 7"/>
          <p:cNvSpPr>
            <a:spLocks/>
          </p:cNvSpPr>
          <p:nvPr/>
        </p:nvSpPr>
        <p:spPr bwMode="auto">
          <a:xfrm rot="-5400000">
            <a:off x="5832475" y="4032250"/>
            <a:ext cx="431800" cy="23749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4" name="AutoShape 8"/>
          <p:cNvSpPr>
            <a:spLocks/>
          </p:cNvSpPr>
          <p:nvPr/>
        </p:nvSpPr>
        <p:spPr bwMode="auto">
          <a:xfrm rot="-5400000">
            <a:off x="6769100" y="4464050"/>
            <a:ext cx="431800" cy="23749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5" name="AutoShape 9"/>
          <p:cNvSpPr>
            <a:spLocks/>
          </p:cNvSpPr>
          <p:nvPr/>
        </p:nvSpPr>
        <p:spPr bwMode="auto">
          <a:xfrm rot="-5400000">
            <a:off x="2447925" y="2519363"/>
            <a:ext cx="431800" cy="23749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530225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sz="4000"/>
              <a:t>Η αλληλουχία</a:t>
            </a:r>
            <a:endParaRPr lang="en-US" sz="40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1511300"/>
            <a:ext cx="8531225" cy="452431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/>
              <a:t>Έγινε, επίσης, σύγκριση της αλληλουχίας αυτής με </a:t>
            </a:r>
            <a:r>
              <a:rPr lang="en-US" dirty="0">
                <a:cs typeface="Arial" charset="0"/>
              </a:rPr>
              <a:t>994 </a:t>
            </a:r>
            <a:r>
              <a:rPr lang="el-GR" dirty="0" err="1"/>
              <a:t>μιτοχονδριακές</a:t>
            </a:r>
            <a:r>
              <a:rPr lang="el-GR" dirty="0"/>
              <a:t> αλληλουχίες από διαφορετικές ομάδες σύγχρονων ανθρώπων</a:t>
            </a:r>
            <a:r>
              <a:rPr lang="en-US" dirty="0">
                <a:cs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Arial" charset="0"/>
              </a:rPr>
              <a:t>478 </a:t>
            </a:r>
            <a:r>
              <a:rPr lang="el-GR" dirty="0" smtClean="0">
                <a:cs typeface="Arial" charset="0"/>
              </a:rPr>
              <a:t>Αφρικανοί</a:t>
            </a:r>
            <a:r>
              <a:rPr lang="en-US" dirty="0" smtClean="0">
                <a:cs typeface="Arial" charset="0"/>
              </a:rPr>
              <a:t>,</a:t>
            </a:r>
            <a:endParaRPr lang="en-US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Arial" charset="0"/>
              </a:rPr>
              <a:t>510 </a:t>
            </a:r>
            <a:r>
              <a:rPr lang="el-GR" dirty="0" smtClean="0">
                <a:cs typeface="Arial" charset="0"/>
              </a:rPr>
              <a:t>Ευρωπαίοι</a:t>
            </a:r>
            <a:r>
              <a:rPr lang="en-US" dirty="0" smtClean="0">
                <a:cs typeface="Arial" charset="0"/>
              </a:rPr>
              <a:t>,</a:t>
            </a:r>
            <a:endParaRPr lang="en-US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Arial" charset="0"/>
              </a:rPr>
              <a:t>494 </a:t>
            </a:r>
            <a:r>
              <a:rPr lang="el-GR" dirty="0" smtClean="0">
                <a:cs typeface="Arial" charset="0"/>
              </a:rPr>
              <a:t>Ασιάτες</a:t>
            </a:r>
            <a:r>
              <a:rPr lang="en-US" dirty="0" smtClean="0">
                <a:cs typeface="Arial" charset="0"/>
              </a:rPr>
              <a:t>,</a:t>
            </a:r>
            <a:endParaRPr lang="en-US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Arial" charset="0"/>
              </a:rPr>
              <a:t>167 </a:t>
            </a:r>
            <a:r>
              <a:rPr lang="el-GR" dirty="0" smtClean="0">
                <a:cs typeface="Arial" charset="0"/>
              </a:rPr>
              <a:t>Γηγενείς Αμερικανοί</a:t>
            </a:r>
            <a:endParaRPr lang="en-US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Arial" charset="0"/>
              </a:rPr>
              <a:t>20 </a:t>
            </a:r>
            <a:r>
              <a:rPr lang="el-GR" dirty="0" smtClean="0">
                <a:cs typeface="Arial" charset="0"/>
              </a:rPr>
              <a:t>από Αυστραλία και Ωκεανία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8864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>
                <a:cs typeface="Arial" charset="0"/>
              </a:rPr>
              <a:t>DNA of Neanderthals vs. Humans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1421" y="980728"/>
            <a:ext cx="8855075" cy="581697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/>
              <a:t>Οι διαφορές των ανθρώπινων αλληλουχιών ήταν από 1 έως 24 υποκαταστάσεις</a:t>
            </a:r>
            <a:r>
              <a:rPr lang="en-US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/>
              <a:t>Οι διαφορές των ανθρώπινων αλληλουχιών από εκείνες του </a:t>
            </a:r>
            <a:r>
              <a:rPr lang="en-US" dirty="0">
                <a:cs typeface="Arial" charset="0"/>
              </a:rPr>
              <a:t> Neandert</a:t>
            </a:r>
            <a:r>
              <a:rPr lang="en-US" dirty="0"/>
              <a:t>h</a:t>
            </a:r>
            <a:r>
              <a:rPr lang="en-US" dirty="0">
                <a:cs typeface="Arial" charset="0"/>
              </a:rPr>
              <a:t>al </a:t>
            </a:r>
            <a:r>
              <a:rPr lang="el-GR" dirty="0"/>
              <a:t>ήταν από 22 έως 36 υποκαταστάσεις</a:t>
            </a:r>
            <a:r>
              <a:rPr lang="en-US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dirty="0">
              <a:cs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/>
              <a:t>Η μέση τιμή των υποκαταστάσεων μεταξύ των ανθρώπινων ομάδων ήταν </a:t>
            </a:r>
            <a:r>
              <a:rPr lang="en-US" dirty="0">
                <a:cs typeface="Arial" charset="0"/>
              </a:rPr>
              <a:t>8.0</a:t>
            </a:r>
            <a:r>
              <a:rPr lang="en-US" dirty="0">
                <a:cs typeface="Times New Roman" pitchFamily="18" charset="0"/>
              </a:rPr>
              <a:t>±3.1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/>
              <a:t>Η μέση τιμή των υποκαταστάσεων μεταξύ ανθρώπων και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Neandertal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l-GR" dirty="0"/>
              <a:t>ήταν</a:t>
            </a:r>
            <a:r>
              <a:rPr lang="en-US" dirty="0">
                <a:cs typeface="Times New Roman" pitchFamily="18" charset="0"/>
              </a:rPr>
              <a:t> 27.2±2.2</a:t>
            </a:r>
            <a:r>
              <a:rPr lang="en-US" dirty="0" smtClean="0">
                <a:cs typeface="Times New Roman" pitchFamily="18" charset="0"/>
              </a:rPr>
              <a:t>. </a:t>
            </a:r>
            <a:endParaRPr lang="el-GR" dirty="0" smtClean="0"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 smtClean="0">
                <a:cs typeface="Times New Roman" pitchFamily="18" charset="0"/>
              </a:rPr>
              <a:t>Η απόσταση αυτή ήταν ίδια τόσο ως προς τους Ευρωπαίους όσο και ως προς τους υπόλοιπους σύγχρονους πληθυσμούς. Δηλαδή, παρότι οι </a:t>
            </a:r>
            <a:r>
              <a:rPr lang="en-US" dirty="0" smtClean="0">
                <a:cs typeface="Times New Roman" pitchFamily="18" charset="0"/>
              </a:rPr>
              <a:t>Neanderthal </a:t>
            </a:r>
            <a:r>
              <a:rPr lang="el-GR" dirty="0" smtClean="0">
                <a:cs typeface="Times New Roman" pitchFamily="18" charset="0"/>
              </a:rPr>
              <a:t>έζησαν στην Ευρώπη δεν είναι στενότεροι συγγενείς των Ευρωπαίων.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>
                <a:cs typeface="Arial" charset="0"/>
              </a:rPr>
              <a:t>DNA of Neanderthals vs. Chimps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850" y="1216025"/>
            <a:ext cx="8531225" cy="5021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dirty="0"/>
              <a:t>Έγινε σύγκριση της αλληλουχίας με </a:t>
            </a:r>
            <a:r>
              <a:rPr lang="en-US" dirty="0">
                <a:cs typeface="Times New Roman" pitchFamily="18" charset="0"/>
              </a:rPr>
              <a:t>16 </a:t>
            </a:r>
            <a:r>
              <a:rPr lang="el-GR" dirty="0"/>
              <a:t>σειρές χιμπατζήδων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(</a:t>
            </a:r>
            <a:r>
              <a:rPr lang="el-GR" dirty="0"/>
              <a:t>Σημείωση: εδώ συγκρίθηκαν μόνο οι κοινές </a:t>
            </a:r>
            <a:r>
              <a:rPr lang="el-GR" dirty="0" err="1"/>
              <a:t>νουκλεοτιδικές</a:t>
            </a:r>
            <a:r>
              <a:rPr lang="el-GR" dirty="0"/>
              <a:t> θέσεις ανάμεσα σε άνθρωπο και χιμπατζή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Ο μέσος αριθμός υποκαταστάσεων ανάμεσα στους ανθρώπους ήταν</a:t>
            </a:r>
            <a:r>
              <a:rPr lang="en-US" dirty="0">
                <a:cs typeface="Arial" charset="0"/>
              </a:rPr>
              <a:t> 8.0</a:t>
            </a:r>
            <a:r>
              <a:rPr lang="en-US" dirty="0">
                <a:cs typeface="Times New Roman" pitchFamily="18" charset="0"/>
              </a:rPr>
              <a:t>±3.0</a:t>
            </a:r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Ο μέσος αριθμός υποκαταστάσεων ανάμεσα στον άνθρωπο και τον </a:t>
            </a:r>
            <a:r>
              <a:rPr lang="en-US" dirty="0">
                <a:cs typeface="Times New Roman" pitchFamily="18" charset="0"/>
              </a:rPr>
              <a:t>Neanderthal </a:t>
            </a:r>
            <a:r>
              <a:rPr lang="el-GR" dirty="0"/>
              <a:t>ήταν</a:t>
            </a:r>
            <a:r>
              <a:rPr lang="en-US" dirty="0">
                <a:cs typeface="Times New Roman" pitchFamily="18" charset="0"/>
              </a:rPr>
              <a:t> 25.6±2.2.</a:t>
            </a:r>
          </a:p>
          <a:p>
            <a:pPr eaLnBrk="1" hangingPunct="1">
              <a:spcBef>
                <a:spcPct val="50000"/>
              </a:spcBef>
            </a:pPr>
            <a:r>
              <a:rPr lang="el-GR" dirty="0"/>
              <a:t>Ο μέσος αριθμός υποκαταστάσεων ανάμεσα σε χιμπατζή και άνθρωπο ήταν </a:t>
            </a:r>
            <a:r>
              <a:rPr lang="en-US" dirty="0">
                <a:cs typeface="Times New Roman" pitchFamily="18" charset="0"/>
              </a:rPr>
              <a:t>55.0±3.0</a:t>
            </a:r>
          </a:p>
          <a:p>
            <a:pPr eaLnBrk="1" hangingPunct="1">
              <a:spcBef>
                <a:spcPct val="50000"/>
              </a:spcBef>
            </a:pPr>
            <a:r>
              <a:rPr lang="el-GR" u="sng" dirty="0"/>
              <a:t>Συμπέρασμα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l-GR" dirty="0"/>
              <a:t>Οι </a:t>
            </a:r>
            <a:r>
              <a:rPr lang="en-US" dirty="0">
                <a:cs typeface="Times New Roman" pitchFamily="18" charset="0"/>
              </a:rPr>
              <a:t>Neanderthals </a:t>
            </a:r>
            <a:r>
              <a:rPr lang="el-GR" dirty="0"/>
              <a:t>είναι συγγενέστεροι των ανθρώπων παρά των χιμπατζήδων.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sz="4000"/>
              <a:t>Ένα δέντρο</a:t>
            </a:r>
            <a:endParaRPr lang="en-US" sz="40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6525" y="764704"/>
            <a:ext cx="8855075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dirty="0"/>
              <a:t>Ένα φυλογενετικό δέντρο κατασκευάστηκε από </a:t>
            </a:r>
            <a:r>
              <a:rPr lang="en-US" sz="1800" dirty="0">
                <a:cs typeface="Times New Roman" pitchFamily="18" charset="0"/>
              </a:rPr>
              <a:t>1</a:t>
            </a:r>
            <a:r>
              <a:rPr lang="el-GR" sz="1800" dirty="0"/>
              <a:t> αλληλουχία</a:t>
            </a:r>
            <a:r>
              <a:rPr lang="en-US" sz="1800" dirty="0">
                <a:cs typeface="Times New Roman" pitchFamily="18" charset="0"/>
              </a:rPr>
              <a:t> Neanderthal, 16 </a:t>
            </a:r>
            <a:r>
              <a:rPr lang="el-GR" sz="1800" dirty="0"/>
              <a:t>αλληλουχίες χιμπατζήδων και 986 αλληλουχίες ανθρώπων</a:t>
            </a:r>
            <a:r>
              <a:rPr lang="en-US" sz="1800" dirty="0">
                <a:cs typeface="Times New Roman" pitchFamily="18" charset="0"/>
              </a:rPr>
              <a:t>. </a:t>
            </a:r>
            <a:r>
              <a:rPr lang="el-GR" sz="1800" dirty="0"/>
              <a:t>Χρησιμοποιήθηκε η μέθοδος</a:t>
            </a:r>
            <a:r>
              <a:rPr lang="en-US" sz="1800" dirty="0">
                <a:cs typeface="Times New Roman" pitchFamily="18" charset="0"/>
              </a:rPr>
              <a:t> Neighbor-Joining.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701345" y="1844824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cs typeface="Arial" charset="0"/>
              </a:rPr>
              <a:t>Chimps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9408" y="2014101"/>
            <a:ext cx="6478407" cy="3297393"/>
            <a:chOff x="1066800" y="1918296"/>
            <a:chExt cx="8312301" cy="4323787"/>
          </a:xfrm>
        </p:grpSpPr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930400" y="2710458"/>
              <a:ext cx="36004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2579688" y="6021983"/>
              <a:ext cx="295116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1930400" y="2710458"/>
              <a:ext cx="0" cy="27352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H="1">
              <a:off x="1930400" y="5445721"/>
              <a:ext cx="6492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V="1">
              <a:off x="3011488" y="5013921"/>
              <a:ext cx="251936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 flipH="1" flipV="1">
              <a:off x="2579688" y="4724996"/>
              <a:ext cx="0" cy="129698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H="1" flipV="1">
              <a:off x="2579688" y="4724996"/>
              <a:ext cx="431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3443288" y="4509096"/>
              <a:ext cx="208756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H="1" flipV="1">
              <a:off x="3011488" y="4364633"/>
              <a:ext cx="0" cy="649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 flipH="1" flipV="1">
              <a:off x="3011488" y="4364633"/>
              <a:ext cx="431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H="1" flipV="1">
              <a:off x="4235450" y="3501033"/>
              <a:ext cx="122396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 flipH="1" flipV="1">
              <a:off x="3443288" y="4005858"/>
              <a:ext cx="0" cy="5032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 flipH="1" flipV="1">
              <a:off x="3443288" y="4005858"/>
              <a:ext cx="79216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4235450" y="4148733"/>
              <a:ext cx="122396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H="1" flipV="1">
              <a:off x="4235450" y="3501033"/>
              <a:ext cx="0" cy="6477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 flipH="1">
              <a:off x="1066800" y="3934421"/>
              <a:ext cx="8636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 flipV="1">
              <a:off x="1066800" y="1918296"/>
              <a:ext cx="439261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 flipV="1">
              <a:off x="1066800" y="1918296"/>
              <a:ext cx="0" cy="20161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5746749" y="3285133"/>
              <a:ext cx="2818197" cy="44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Africans+non-Africans</a:t>
              </a:r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5746749" y="3932833"/>
              <a:ext cx="2818197" cy="44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Africans+non-Africans</a:t>
              </a:r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5746749" y="4358283"/>
              <a:ext cx="1261051" cy="44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1 African</a:t>
              </a:r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5746749" y="4790083"/>
              <a:ext cx="3632352" cy="44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bg1"/>
                  </a:solidFill>
                  <a:cs typeface="Arial" charset="0"/>
                </a:rPr>
                <a:t>1 African, 1 African-American</a:t>
              </a:r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5746750" y="5798146"/>
              <a:ext cx="1392685" cy="44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bg1"/>
                  </a:solidFill>
                  <a:cs typeface="Arial" charset="0"/>
                </a:rPr>
                <a:t>4 Africans</a:t>
              </a:r>
            </a:p>
          </p:txBody>
        </p:sp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>
              <a:off x="5710138" y="2518837"/>
              <a:ext cx="1668458" cy="44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bg1"/>
                  </a:solidFill>
                  <a:cs typeface="Arial" charset="0"/>
                </a:rPr>
                <a:t>Neanderthal</a:t>
              </a: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-10074" y="5408056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dirty="0"/>
              <a:t>Συνεπώς: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cs typeface="Times New Roman" pitchFamily="18" charset="0"/>
              </a:rPr>
              <a:t>(a) </a:t>
            </a:r>
            <a:r>
              <a:rPr lang="el-GR" sz="1800" dirty="0"/>
              <a:t>Οι </a:t>
            </a:r>
            <a:r>
              <a:rPr lang="en-US" sz="1800" dirty="0">
                <a:cs typeface="Times New Roman" pitchFamily="18" charset="0"/>
              </a:rPr>
              <a:t>Neanderthal </a:t>
            </a:r>
            <a:r>
              <a:rPr lang="el-GR" sz="1800" dirty="0"/>
              <a:t>είναι ένα </a:t>
            </a:r>
            <a:r>
              <a:rPr lang="en-US" sz="1800" u="sng" dirty="0">
                <a:cs typeface="Times New Roman" pitchFamily="18" charset="0"/>
              </a:rPr>
              <a:t>outgroup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l-GR" sz="1800" dirty="0"/>
              <a:t>των ανθρώπων</a:t>
            </a:r>
            <a:r>
              <a:rPr lang="en-US" sz="18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cs typeface="Times New Roman" pitchFamily="18" charset="0"/>
              </a:rPr>
              <a:t>(b) </a:t>
            </a:r>
            <a:r>
              <a:rPr lang="el-GR" sz="1800" dirty="0"/>
              <a:t>Οι άνθρωποι έχουν Αφρικάνικη καταγωγή</a:t>
            </a:r>
            <a:r>
              <a:rPr lang="en-US" sz="1800" dirty="0">
                <a:cs typeface="Times New Roman" pitchFamily="18" charset="0"/>
              </a:rPr>
              <a:t>. </a:t>
            </a:r>
            <a:r>
              <a:rPr lang="el-GR" sz="1800" dirty="0"/>
              <a:t>Αφού το μιτοχόνδριο είναι μητρικής προέλευσης, μπορούμε να ισχυριστούμε ότι η "Εύα ήταν Αφρικανή"</a:t>
            </a:r>
            <a:r>
              <a:rPr lang="en-US" sz="1800" dirty="0"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l-GR" sz="4000"/>
              <a:t>Μοριακή χρονολόγηση</a:t>
            </a:r>
            <a:endParaRPr lang="en-US" sz="40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1211263"/>
            <a:ext cx="8763000" cy="39703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dirty="0"/>
              <a:t> Η πιο πρόσφατη αρχέγονη </a:t>
            </a:r>
            <a:r>
              <a:rPr lang="en-US" dirty="0" err="1"/>
              <a:t>mtDNA</a:t>
            </a:r>
            <a:r>
              <a:rPr lang="en-US" dirty="0"/>
              <a:t> </a:t>
            </a:r>
            <a:r>
              <a:rPr lang="el-GR" dirty="0"/>
              <a:t>αλληλουχία κοινή στους </a:t>
            </a:r>
            <a:r>
              <a:rPr lang="en-US" dirty="0">
                <a:cs typeface="Times New Roman" pitchFamily="18" charset="0"/>
              </a:rPr>
              <a:t>Neanderthal </a:t>
            </a:r>
            <a:r>
              <a:rPr lang="el-GR" dirty="0"/>
              <a:t>και τους μοντέρνους ανθρώπους υπήρξε πριν από </a:t>
            </a:r>
            <a:r>
              <a:rPr lang="en-US" dirty="0">
                <a:cs typeface="Times New Roman" pitchFamily="18" charset="0"/>
              </a:rPr>
              <a:t>550,000 </a:t>
            </a:r>
            <a:r>
              <a:rPr lang="el-GR" dirty="0"/>
              <a:t>με</a:t>
            </a:r>
            <a:r>
              <a:rPr lang="en-US" dirty="0">
                <a:cs typeface="Times New Roman" pitchFamily="18" charset="0"/>
              </a:rPr>
              <a:t> 690,000 </a:t>
            </a:r>
            <a:r>
              <a:rPr lang="el-GR" dirty="0"/>
              <a:t>χρόνια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dirty="0"/>
              <a:t> Η ζωή των ανθρώπων υπολογίζεται ανάμεσα στα </a:t>
            </a:r>
            <a:r>
              <a:rPr lang="en-US" dirty="0">
                <a:cs typeface="Times New Roman" pitchFamily="18" charset="0"/>
              </a:rPr>
              <a:t>120,000 </a:t>
            </a:r>
            <a:r>
              <a:rPr lang="el-GR" dirty="0"/>
              <a:t>και </a:t>
            </a:r>
            <a:r>
              <a:rPr lang="en-US" dirty="0">
                <a:cs typeface="Times New Roman" pitchFamily="18" charset="0"/>
              </a:rPr>
              <a:t>150,000</a:t>
            </a:r>
            <a:r>
              <a:rPr lang="el-GR" dirty="0"/>
              <a:t> χρόνια</a:t>
            </a:r>
            <a:endParaRPr lang="en-US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dirty="0"/>
              <a:t> Η μέθοδος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l-GR" dirty="0"/>
              <a:t>βαθμονόμηση</a:t>
            </a:r>
            <a:r>
              <a:rPr lang="en-US" dirty="0">
                <a:cs typeface="Times New Roman" pitchFamily="18" charset="0"/>
              </a:rPr>
              <a:t>: 4.05 </a:t>
            </a:r>
            <a:r>
              <a:rPr lang="el-GR" dirty="0" err="1"/>
              <a:t>εκατ</a:t>
            </a:r>
            <a:r>
              <a:rPr lang="el-GR" dirty="0"/>
              <a:t> χρόνια πριν απόκλιναν οι άνθρωποι και οι χιμπατζήδες. 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dirty="0"/>
              <a:t> Αυτό συμφωνεί με την αρχαιολογική χρονολόγηση - λόγω πολυμορφισμών στους πληθυσμούς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074738" y="152400"/>
            <a:ext cx="7119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sz="2800">
                <a:solidFill>
                  <a:schemeClr val="bg1"/>
                </a:solidFill>
              </a:rPr>
              <a:t>Μοντέλο εξάπλωσης μοντέρνων ανθρώπων</a:t>
            </a:r>
            <a:endParaRPr lang="en-US" sz="2800">
              <a:solidFill>
                <a:schemeClr val="bg1"/>
              </a:solidFill>
              <a:latin typeface="Futura" pitchFamily="-48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3892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8"/>
          <p:cNvGrpSpPr>
            <a:grpSpLocks/>
          </p:cNvGrpSpPr>
          <p:nvPr/>
        </p:nvGrpSpPr>
        <p:grpSpPr bwMode="auto">
          <a:xfrm>
            <a:off x="838200" y="685800"/>
            <a:ext cx="7793038" cy="4995863"/>
            <a:chOff x="528" y="576"/>
            <a:chExt cx="4909" cy="3147"/>
          </a:xfrm>
        </p:grpSpPr>
        <p:pic>
          <p:nvPicPr>
            <p:cNvPr id="38918" name="Picture 2"/>
            <p:cNvPicPr>
              <a:picLocks noChangeAspect="1" noChangeArrowheads="1"/>
            </p:cNvPicPr>
            <p:nvPr/>
          </p:nvPicPr>
          <p:blipFill>
            <a:blip r:embed="rId3">
              <a:lum bright="-8000" contras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76"/>
              <a:ext cx="4909" cy="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5"/>
            <p:cNvSpPr>
              <a:spLocks noChangeArrowheads="1"/>
            </p:cNvSpPr>
            <p:nvPr/>
          </p:nvSpPr>
          <p:spPr bwMode="auto">
            <a:xfrm>
              <a:off x="1296" y="912"/>
              <a:ext cx="816" cy="173"/>
            </a:xfrm>
            <a:prstGeom prst="rect">
              <a:avLst/>
            </a:prstGeom>
            <a:solidFill>
              <a:srgbClr val="BF6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Neanderthal</a:t>
              </a:r>
            </a:p>
          </p:txBody>
        </p:sp>
        <p:sp>
          <p:nvSpPr>
            <p:cNvPr id="38920" name="Rectangle 6"/>
            <p:cNvSpPr>
              <a:spLocks noChangeArrowheads="1"/>
            </p:cNvSpPr>
            <p:nvPr/>
          </p:nvSpPr>
          <p:spPr bwMode="auto">
            <a:xfrm>
              <a:off x="3792" y="3331"/>
              <a:ext cx="1008" cy="173"/>
            </a:xfrm>
            <a:prstGeom prst="rect">
              <a:avLst/>
            </a:prstGeom>
            <a:solidFill>
              <a:srgbClr val="BF6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Modern human</a:t>
              </a:r>
            </a:p>
          </p:txBody>
        </p:sp>
      </p:grp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914400" y="6172200"/>
            <a:ext cx="154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 = </a:t>
            </a:r>
            <a:r>
              <a:rPr lang="el-GR">
                <a:solidFill>
                  <a:schemeClr val="bg1"/>
                </a:solidFill>
              </a:rPr>
              <a:t>γενιές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6683" y="5805264"/>
            <a:ext cx="517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 smtClean="0"/>
              <a:t>2004</a:t>
            </a:r>
            <a:endParaRPr lang="el-GR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volution.berkeley.edu/evolibrary/images/news/mitochondrialdn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857916" cy="4988493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143000"/>
          </a:xfrm>
        </p:spPr>
        <p:txBody>
          <a:bodyPr/>
          <a:lstStyle/>
          <a:p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Πυρηνική και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μιτοχονδριακή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συνεισφορά στην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κληρονόμηση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χαρακτήρων</a:t>
            </a:r>
            <a:endParaRPr lang="el-GR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11188" y="2012944"/>
            <a:ext cx="8058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Όμως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δεν βρέθηκαν καθόλου μιτοχόνδρια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Neanderthal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σε χιλιάδες μοντέρνους Ευρωπαίους που εξετάστηκαν. Αυτό συνάδει με βαθμό διασταυρώσεων λιγότερο του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0.1%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ή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 υψηλότερος βαθμός διασταύρωσης δεν είναι εμφανής λόγω της στειρότητας των αποτελεσμάτων των διασταυρώσεων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7740650" y="6129338"/>
            <a:ext cx="113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(2004)</a:t>
            </a:r>
            <a:endParaRPr lang="el-GR" sz="28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" y="225425"/>
            <a:ext cx="7772400" cy="1143000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Ποια η αξία της πλήρους αλληλούχησης του </a:t>
            </a:r>
            <a:r>
              <a:rPr lang="el-GR" sz="3200" dirty="0" err="1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γονιδιώματος</a:t>
            </a:r>
            <a:r>
              <a:rPr lang="el-GR" sz="3200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του </a:t>
            </a:r>
            <a:r>
              <a:rPr lang="en-US" sz="3200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Neanderthal</a:t>
            </a:r>
            <a:r>
              <a:rPr lang="el-GR" sz="3200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13" y="1665288"/>
            <a:ext cx="8928100" cy="46878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rgbClr val="FFFF99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Ποιες είναι οι αλλαγές ανάμεσα σε χιμπατζή, 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Neanderthal 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και σημερινό άνθρωπο;</a:t>
            </a:r>
            <a:endParaRPr lang="en-US" sz="24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Έχουν υπάρξει 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επιλογικές σαρώσεις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selective sweeps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στο ανθρώπινο γονιδίωμα από την εποχή της διαφοροποίησης από τους 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Neanderthals? (selective sweep: 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μείωση ποικιλομορφίας στο γονιδιωματικό 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DNA 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που βρίσκεται κοντά σε μια μετάλλαξη που υφίσταται ισχυρές δυνάμεις επιλογής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Πώς ήταν η βιολογία των </a:t>
            </a:r>
            <a:r>
              <a:rPr lang="en-US" sz="24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Neanderthal?</a:t>
            </a:r>
            <a:endParaRPr lang="el-GR" sz="24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0"/>
            <a:ext cx="5989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28800" y="2192338"/>
            <a:ext cx="4041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/>
              <a:t>Αλληλουχίες </a:t>
            </a:r>
            <a:r>
              <a:rPr lang="en-US">
                <a:latin typeface="Futura" pitchFamily="-48" charset="0"/>
              </a:rPr>
              <a:t>DNA </a:t>
            </a:r>
            <a:r>
              <a:rPr lang="el-GR"/>
              <a:t>από εξαφανισμένα είδη ζώων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147638"/>
            <a:ext cx="80867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Πυρηνικές αλληλουχίες του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Neanderthal – </a:t>
            </a:r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Πώς ήταν η γενετική των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Neanderthal? </a:t>
            </a:r>
            <a:r>
              <a:rPr lang="el-GR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Πώς συγκρίνονται με τους μοντέρνους ανθρώπους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6850" y="1795463"/>
            <a:ext cx="8404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l-GR" sz="2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Απευθείας κλωνοποίηση χωρίς ενίσχυση</a:t>
            </a:r>
            <a:r>
              <a:rPr lang="en-US" sz="2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 (</a:t>
            </a:r>
            <a:r>
              <a:rPr lang="el-GR" sz="2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απαλλαγή προβλημάτων-λαθών </a:t>
            </a:r>
            <a:r>
              <a:rPr lang="en-US" sz="2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PCR </a:t>
            </a:r>
            <a:r>
              <a:rPr lang="el-GR" sz="2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ενίσχυσης</a:t>
            </a:r>
            <a:r>
              <a:rPr lang="en-US" sz="26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025"/>
            <a:ext cx="91440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316038" y="5486400"/>
            <a:ext cx="6397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“Metagenome” from 38,000 year old bone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40450"/>
            <a:ext cx="32893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1206500"/>
            <a:ext cx="5183187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44463" y="233363"/>
            <a:ext cx="8443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Futura" pitchFamily="-48" charset="0"/>
              </a:rPr>
              <a:t>Majority of DNA from old samples: organisms that colonize after death…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2647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47675" y="5867400"/>
            <a:ext cx="358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Futura" pitchFamily="-48" charset="0"/>
              </a:rPr>
              <a:t>…of the way we were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60350" y="290513"/>
            <a:ext cx="2105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Futura" pitchFamily="-48" charset="0"/>
              </a:rPr>
              <a:t>Memories…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029200" y="5715000"/>
            <a:ext cx="381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Proposed time line for divergence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ownlo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979613"/>
            <a:ext cx="6199188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431800" y="368300"/>
            <a:ext cx="8316913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Αυτά τα τρία κομμάτια οστών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Neanderthal </a:t>
            </a:r>
            <a:r>
              <a:rPr lang="el-G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πρόσφεραν την πρώτη μαρτυρία για διασταυρώσεις ανάμεσα σε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Homo sapiens </a:t>
            </a:r>
            <a:r>
              <a:rPr lang="el-G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και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Neanderthal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vante Paabo with Neanderthal skull (Max Planck Institu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173163"/>
            <a:ext cx="55927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358775" y="5283200"/>
            <a:ext cx="838993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Svante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 </a:t>
            </a:r>
            <a:r>
              <a:rPr lang="en-GB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Paabo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ＭＳ Ｐゴシック" pitchFamily="-48" charset="-128"/>
              </a:rPr>
              <a:t> (pictured here with a Neanderthal skull) led the research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95288"/>
            <a:ext cx="9144000" cy="6094412"/>
          </a:xfrm>
        </p:spPr>
        <p:txBody>
          <a:bodyPr/>
          <a:lstStyle/>
          <a:p>
            <a:pPr>
              <a:defRPr/>
            </a:pP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1% έως 4% του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DNA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των μη Αφρικανικής προέλευσης σημερινών ανθρώπων έχει προσμίξεις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DNA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από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Neanderthal.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Το αντίθετο δεν ισχύει: το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DNA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του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Neanderthal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ΔΕΝ έχει προσμίξεις ανθρώπινου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DNA. 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Αυτό υποδηλώνει ότι η πρόσμιξη έγινε μετά την αποχώρηση από την Αφρική ενός μικρού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sapiens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πληθυσμού και πριν την εξέλιξη του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sapiens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σε ξεχωριστές ομάδες της Ευρώπης και της Ασίας</a:t>
            </a:r>
          </a:p>
          <a:p>
            <a:pPr>
              <a:defRPr/>
            </a:pP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Το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DNA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του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Neanderthal 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βρίσκεται διάσπαρτο στο ανθρώπινο </a:t>
            </a:r>
            <a:r>
              <a:rPr lang="el-GR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γονιδίωμα</a:t>
            </a:r>
            <a:r>
              <a:rPr lang="el-G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υποδηλώνοντας ότι δεν παρέχει κάποιο εξελικτικό πλεονέκτημα και είναι μονάχα ένα γενετικό απομεινάρι. </a:t>
            </a:r>
            <a:endParaRPr lang="el-GR" sz="28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uman and Neanderthal interbr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44563"/>
            <a:ext cx="84328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l-GR" smtClean="0">
                <a:solidFill>
                  <a:schemeClr val="bg1"/>
                </a:solidFill>
                <a:latin typeface="Calibri" pitchFamily="34" charset="0"/>
              </a:rPr>
              <a:t>Ποιοι ήταν οι </a:t>
            </a:r>
            <a:r>
              <a:rPr lang="en-US" smtClean="0">
                <a:solidFill>
                  <a:schemeClr val="bg1"/>
                </a:solidFill>
                <a:latin typeface="Calibri" pitchFamily="34" charset="0"/>
              </a:rPr>
              <a:t>Denisovans</a:t>
            </a:r>
            <a:endParaRPr 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628775"/>
            <a:ext cx="4267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20825"/>
            <a:ext cx="35623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562225"/>
            <a:ext cx="65817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l-GR" sz="4800" smtClean="0">
                <a:solidFill>
                  <a:schemeClr val="bg1"/>
                </a:solidFill>
                <a:latin typeface="Calibri" pitchFamily="34" charset="0"/>
              </a:rPr>
              <a:t>Οι άνθρωποι ως υβρίδια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534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6264275" y="4616450"/>
            <a:ext cx="1908175" cy="5048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cxnSp>
        <p:nvCxnSpPr>
          <p:cNvPr id="54277" name="Straight Arrow Connector 6"/>
          <p:cNvCxnSpPr>
            <a:cxnSpLocks noChangeShapeType="1"/>
          </p:cNvCxnSpPr>
          <p:nvPr/>
        </p:nvCxnSpPr>
        <p:spPr bwMode="auto">
          <a:xfrm flipH="1">
            <a:off x="5543550" y="5049838"/>
            <a:ext cx="1152525" cy="971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2879725" y="5984875"/>
            <a:ext cx="5329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The hobbits of the Indonesian island of Flores. </a:t>
            </a:r>
            <a:endParaRPr lang="el-GR" sz="1600"/>
          </a:p>
          <a:p>
            <a:r>
              <a:rPr lang="el-GR" sz="1600"/>
              <a:t>Κακής ποιότητας </a:t>
            </a:r>
            <a:r>
              <a:rPr lang="en-US" sz="1600"/>
              <a:t>DNA</a:t>
            </a:r>
            <a:r>
              <a:rPr lang="el-GR" sz="1600"/>
              <a:t> λόγω υγρού και ζεστού κλίματος.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247650"/>
            <a:ext cx="8569325" cy="766763"/>
          </a:xfrm>
          <a:noFill/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z="3400" b="1" smtClean="0">
                <a:solidFill>
                  <a:schemeClr val="bg1"/>
                </a:solidFill>
              </a:rPr>
              <a:t>Τι συμβαίνει στο</a:t>
            </a:r>
            <a:r>
              <a:rPr lang="en-US" sz="3400" b="1" smtClean="0">
                <a:solidFill>
                  <a:schemeClr val="bg1"/>
                </a:solidFill>
                <a:latin typeface="Futura" pitchFamily="-48" charset="0"/>
              </a:rPr>
              <a:t> DNA</a:t>
            </a:r>
            <a:r>
              <a:rPr lang="el-GR" sz="3400" b="1" smtClean="0">
                <a:solidFill>
                  <a:schemeClr val="bg1"/>
                </a:solidFill>
              </a:rPr>
              <a:t> μετά θάνατον</a:t>
            </a:r>
            <a:r>
              <a:rPr lang="en-US" sz="3400" b="1" smtClean="0">
                <a:solidFill>
                  <a:schemeClr val="bg1"/>
                </a:solidFill>
                <a:latin typeface="Futura" pitchFamily="-48" charset="0"/>
              </a:rPr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460500"/>
            <a:ext cx="8043863" cy="5135563"/>
          </a:xfrm>
          <a:noFill/>
        </p:spPr>
        <p:txBody>
          <a:bodyPr/>
          <a:lstStyle/>
          <a:p>
            <a:pPr eaLnBrk="1" hangingPunct="1"/>
            <a:r>
              <a:rPr lang="el-GR" sz="2800" dirty="0" smtClean="0">
                <a:solidFill>
                  <a:schemeClr val="bg1"/>
                </a:solidFill>
              </a:rPr>
              <a:t>Συνήθως, γρήγορη φθορά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: </a:t>
            </a:r>
            <a:r>
              <a:rPr lang="el-GR" sz="2800" dirty="0" err="1" smtClean="0">
                <a:solidFill>
                  <a:schemeClr val="bg1"/>
                </a:solidFill>
              </a:rPr>
              <a:t>νουκλεάσες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, </a:t>
            </a:r>
            <a:r>
              <a:rPr lang="el-GR" sz="2800" dirty="0" smtClean="0">
                <a:solidFill>
                  <a:schemeClr val="bg1"/>
                </a:solidFill>
              </a:rPr>
              <a:t>μικροβιακή αποσύνθεση</a:t>
            </a:r>
            <a:endParaRPr lang="en-US" sz="28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/>
            <a:r>
              <a:rPr lang="el-GR" sz="2800" dirty="0" smtClean="0">
                <a:solidFill>
                  <a:schemeClr val="bg1"/>
                </a:solidFill>
              </a:rPr>
              <a:t>Σπανιότερα το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 DNA</a:t>
            </a:r>
            <a:r>
              <a:rPr lang="el-GR" sz="2800" dirty="0" smtClean="0">
                <a:solidFill>
                  <a:schemeClr val="bg1"/>
                </a:solidFill>
              </a:rPr>
              <a:t> μπορεί να αποφύγει την αποσύνθεση λόγω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:</a:t>
            </a:r>
          </a:p>
          <a:p>
            <a:pPr lvl="1" eaLnBrk="1" hangingPunct="1"/>
            <a:r>
              <a:rPr lang="el-GR" sz="2400" dirty="0" smtClean="0">
                <a:solidFill>
                  <a:schemeClr val="bg1"/>
                </a:solidFill>
              </a:rPr>
              <a:t>Γρήγορης αφυδάτωσης</a:t>
            </a:r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  <a:p>
            <a:pPr lvl="1" eaLnBrk="1" hangingPunct="1"/>
            <a:r>
              <a:rPr lang="el-GR" sz="2400" dirty="0" smtClean="0">
                <a:solidFill>
                  <a:schemeClr val="bg1"/>
                </a:solidFill>
              </a:rPr>
              <a:t>Χαμηλών θερμοκρασιών</a:t>
            </a:r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  <a:p>
            <a:pPr lvl="1" eaLnBrk="1" hangingPunct="1"/>
            <a:r>
              <a:rPr lang="el-GR" sz="2400" dirty="0" smtClean="0">
                <a:solidFill>
                  <a:schemeClr val="bg1"/>
                </a:solidFill>
              </a:rPr>
              <a:t>Υψηλής </a:t>
            </a:r>
            <a:r>
              <a:rPr lang="el-GR" sz="2400" dirty="0" err="1" smtClean="0">
                <a:solidFill>
                  <a:schemeClr val="bg1"/>
                </a:solidFill>
              </a:rPr>
              <a:t>αλατότητας</a:t>
            </a:r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/>
            <a:r>
              <a:rPr lang="el-GR" sz="2800" dirty="0" smtClean="0">
                <a:solidFill>
                  <a:schemeClr val="bg1"/>
                </a:solidFill>
              </a:rPr>
              <a:t>Αργή φθορά</a:t>
            </a:r>
            <a:r>
              <a:rPr lang="en-US" sz="2800" dirty="0" smtClean="0">
                <a:solidFill>
                  <a:schemeClr val="bg1"/>
                </a:solidFill>
                <a:latin typeface="Futura" pitchFamily="-48" charset="0"/>
              </a:rPr>
              <a:t>:</a:t>
            </a:r>
          </a:p>
          <a:p>
            <a:pPr lvl="1" eaLnBrk="1" hangingPunct="1"/>
            <a:r>
              <a:rPr lang="el-GR" sz="2400" dirty="0" err="1" smtClean="0">
                <a:solidFill>
                  <a:schemeClr val="bg1"/>
                </a:solidFill>
                <a:latin typeface="Futura" pitchFamily="-48" charset="0"/>
              </a:rPr>
              <a:t>Αποπουρίνωση</a:t>
            </a:r>
            <a:r>
              <a:rPr lang="el-GR" sz="2400" dirty="0" smtClean="0">
                <a:solidFill>
                  <a:schemeClr val="bg1"/>
                </a:solidFill>
                <a:latin typeface="Futura" pitchFamily="-4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(</a:t>
            </a:r>
            <a:r>
              <a:rPr lang="el-GR" sz="2400" dirty="0" smtClean="0">
                <a:solidFill>
                  <a:schemeClr val="bg1"/>
                </a:solidFill>
              </a:rPr>
              <a:t>απώλεια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A </a:t>
            </a:r>
            <a:r>
              <a:rPr lang="el-GR" sz="2400" dirty="0" smtClean="0">
                <a:solidFill>
                  <a:schemeClr val="bg1"/>
                </a:solidFill>
              </a:rPr>
              <a:t>και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 G </a:t>
            </a:r>
            <a:r>
              <a:rPr lang="el-GR" sz="2400" dirty="0" smtClean="0">
                <a:solidFill>
                  <a:schemeClr val="bg1"/>
                </a:solidFill>
              </a:rPr>
              <a:t>βάσεων</a:t>
            </a:r>
            <a:r>
              <a:rPr lang="en-US" sz="2400" dirty="0" smtClean="0">
                <a:solidFill>
                  <a:schemeClr val="bg1"/>
                </a:solidFill>
                <a:latin typeface="Futura" pitchFamily="-48" charset="0"/>
              </a:rPr>
              <a:t>)</a:t>
            </a:r>
          </a:p>
          <a:p>
            <a:pPr lvl="1" eaLnBrk="1" hangingPunct="1"/>
            <a:r>
              <a:rPr lang="el-GR" sz="2400" dirty="0" smtClean="0">
                <a:solidFill>
                  <a:schemeClr val="bg1"/>
                </a:solidFill>
              </a:rPr>
              <a:t>Οξείδωση</a:t>
            </a:r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  <a:p>
            <a:pPr lvl="1" eaLnBrk="1" hangingPunct="1"/>
            <a:r>
              <a:rPr lang="el-GR" sz="2400" dirty="0" smtClean="0">
                <a:solidFill>
                  <a:schemeClr val="bg1"/>
                </a:solidFill>
              </a:rPr>
              <a:t>Υδρόλυση</a:t>
            </a:r>
            <a:endParaRPr lang="en-US" sz="2400" dirty="0" smtClean="0">
              <a:solidFill>
                <a:schemeClr val="bg1"/>
              </a:solidFill>
              <a:latin typeface="Futura" pitchFamily="-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85720" y="703263"/>
            <a:ext cx="849632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FOXP2: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ένα γονίδιο κλειδί της ανθρώπινης εξέλιξης που συνδέεται (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με τη γλώσσα και την ομιλία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Μεταλλάξεις στο γονιδιακό αυτό τόπο οδηγούν σε προβλήματα "γλωσσολογικών επεξεργασιών" και "κινήσεων στόματος-προσώπου"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Δύο συγκεκριμένες μεταλλάξεις στο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FOX2P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είναι αμετάβλητες ("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fixed")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ανάμεσα στους ανθρώπους και τους χιμπατζήδες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Σχετικά πρόσφατα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πριν από </a:t>
            </a:r>
            <a:r>
              <a:rPr lang="el-GR" dirty="0">
                <a:solidFill>
                  <a:schemeClr val="bg1"/>
                </a:solidFill>
                <a:latin typeface="+mj-lt"/>
                <a:cs typeface="Calibri" pitchFamily="34" charset="0"/>
              </a:rPr>
              <a:t>~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200,000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χρόνια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υπήρξε μια "</a:t>
            </a:r>
            <a:r>
              <a:rPr lang="el-GR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επιλογική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/επιλεκτική σάρωση" (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selective sweep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στην περιοχή του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FOX2P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του ανθρώπινου </a:t>
            </a:r>
            <a:r>
              <a:rPr lang="el-GR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γονιδιώματος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81000" y="1808163"/>
            <a:ext cx="83820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7"/>
          <p:cNvGrpSpPr>
            <a:grpSpLocks/>
          </p:cNvGrpSpPr>
          <p:nvPr/>
        </p:nvGrpSpPr>
        <p:grpSpPr bwMode="auto">
          <a:xfrm>
            <a:off x="381000" y="228600"/>
            <a:ext cx="8305800" cy="6172200"/>
            <a:chOff x="528" y="192"/>
            <a:chExt cx="4597" cy="3338"/>
          </a:xfrm>
        </p:grpSpPr>
        <p:pic>
          <p:nvPicPr>
            <p:cNvPr id="563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2"/>
              <a:ext cx="4597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324" name="Group 6"/>
            <p:cNvGrpSpPr>
              <a:grpSpLocks/>
            </p:cNvGrpSpPr>
            <p:nvPr/>
          </p:nvGrpSpPr>
          <p:grpSpPr bwMode="auto">
            <a:xfrm>
              <a:off x="2880" y="1296"/>
              <a:ext cx="2176" cy="2234"/>
              <a:chOff x="3208" y="720"/>
              <a:chExt cx="2176" cy="2234"/>
            </a:xfrm>
          </p:grpSpPr>
          <p:pic>
            <p:nvPicPr>
              <p:cNvPr id="5632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" y="720"/>
                <a:ext cx="2176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2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536"/>
                <a:ext cx="2152" cy="1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962400"/>
            <a:ext cx="8763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Implication: FOXP2 variants not a guarantee of survival</a:t>
            </a:r>
          </a:p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Σίγουρα υπήρχαν και άλλες σημαντικές μεταλλάξεις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δομή / λειτουργία του εγκεφάλου;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Neanderthals </a:t>
            </a:r>
            <a:r>
              <a:rPr lang="el-GR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μάλλον μπορούσαν να μιλήσουν, αλλά ίσως να είχαν λίγα ενδιαφέροντα να πουν</a:t>
            </a:r>
            <a:r>
              <a:rPr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74775"/>
            <a:ext cx="594042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8"/>
          <p:cNvGrpSpPr>
            <a:grpSpLocks/>
          </p:cNvGrpSpPr>
          <p:nvPr/>
        </p:nvGrpSpPr>
        <p:grpSpPr bwMode="auto">
          <a:xfrm>
            <a:off x="71438" y="0"/>
            <a:ext cx="7299325" cy="1308100"/>
            <a:chOff x="226" y="0"/>
            <a:chExt cx="4598" cy="824"/>
          </a:xfrm>
        </p:grpSpPr>
        <p:pic>
          <p:nvPicPr>
            <p:cNvPr id="5837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42"/>
              <a:ext cx="3447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0"/>
              <a:ext cx="459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597650"/>
            <a:ext cx="30956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8096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ομιλία εξαρτάται από τον ακριβή συντονισμό των μυών του λάρυγγα και του στόματος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l-GR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Μειωμένα επίπεδα της ρυθμιστικής πρωτεΐνης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FOXP2 </a:t>
            </a:r>
            <a:r>
              <a:rPr lang="el-GR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οδηγούν σε σημαντικά προβλήματα ομιλίας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l-GR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Άτομα που πλήττονται από αυτό έχουν προβλήματα στην άρθρωση. 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l-GR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Πιθανά γονίδια στόχοι της ρυθμιστικής πρωτεΐνης 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FOXP2 </a:t>
            </a:r>
            <a:r>
              <a:rPr lang="el-GR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πιθανόν να κωδικοποιούν νευροδιαβιβαστές ή άλλα σημαντικά σήματα της ανάπτυξης του λάρυγγα</a:t>
            </a:r>
            <a:r>
              <a:rPr lang="en-US" altLang="zh-TW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n-US" altLang="zh-TW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3400" y="692696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/>
            <a:r>
              <a:rPr lang="el-GR" altLang="zh-TW" sz="3200" b="1" dirty="0" smtClean="0">
                <a:solidFill>
                  <a:srgbClr val="FFCC00"/>
                </a:solidFill>
                <a:latin typeface="Calibri" panose="020F0502020204030204" pitchFamily="34" charset="0"/>
              </a:rPr>
              <a:t>Το εξελικτικό ξεκίνημα της ανθρώπινης ομιλίας</a:t>
            </a:r>
            <a:endParaRPr lang="en-US" altLang="zh-TW" sz="3200" b="1" dirty="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63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fg19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20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 flipH="1">
            <a:off x="838200" y="5105400"/>
            <a:ext cx="7696200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2255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8732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25209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31686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36258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40830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45402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9974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2000" b="1">
                <a:solidFill>
                  <a:srgbClr val="333399"/>
                </a:solidFill>
              </a:rPr>
              <a:t>Fig 19-17 summary of amino acid changes in the FOXP2 proteins of mice and primates.</a:t>
            </a:r>
          </a:p>
          <a:p>
            <a:endParaRPr lang="en-US" altLang="zh-TW" sz="2000" b="1" i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987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fg19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950"/>
            <a:ext cx="76104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 flipH="1">
            <a:off x="762000" y="3914750"/>
            <a:ext cx="7620000" cy="70788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2255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8732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25209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31686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36258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40830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45402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9974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l-GR" altLang="zh-TW" sz="2000" b="1" dirty="0" smtClean="0">
                <a:solidFill>
                  <a:srgbClr val="333399"/>
                </a:solidFill>
                <a:latin typeface="Calibri" panose="020F0502020204030204" pitchFamily="34" charset="0"/>
              </a:rPr>
              <a:t>Σύγκριση των αλληλουχιών του γονιδίου </a:t>
            </a:r>
            <a:r>
              <a:rPr lang="en-US" altLang="zh-TW" sz="2000" b="1" dirty="0" smtClean="0">
                <a:solidFill>
                  <a:srgbClr val="333399"/>
                </a:solidFill>
                <a:latin typeface="Calibri" panose="020F0502020204030204" pitchFamily="34" charset="0"/>
              </a:rPr>
              <a:t>FOXP2</a:t>
            </a:r>
            <a:r>
              <a:rPr lang="el-GR" altLang="zh-TW" sz="2000" b="1" dirty="0" smtClean="0">
                <a:solidFill>
                  <a:srgbClr val="333399"/>
                </a:solidFill>
                <a:latin typeface="Calibri" panose="020F0502020204030204" pitchFamily="34" charset="0"/>
              </a:rPr>
              <a:t> του ανθρώπου, χιμπατζή και ποντικού. </a:t>
            </a:r>
            <a:endParaRPr lang="en-US" altLang="zh-TW" sz="2000" b="1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fg19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6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 flipH="1">
            <a:off x="5486400" y="685800"/>
            <a:ext cx="3200400" cy="70788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2255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8732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25209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316865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36258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40830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45402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99745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l-GR" altLang="zh-TW" sz="2000" b="1" dirty="0" smtClean="0">
                <a:solidFill>
                  <a:srgbClr val="333399"/>
                </a:solidFill>
                <a:latin typeface="Calibri" panose="020F0502020204030204" pitchFamily="34" charset="0"/>
              </a:rPr>
              <a:t>Ένα σενάριο για την εξέλιξη της ομιλίας στον άνθρωπο</a:t>
            </a:r>
            <a:endParaRPr lang="en-US" altLang="zh-TW" sz="2000" b="1" i="1" dirty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89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617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40350"/>
            <a:ext cx="3276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785794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Using whole-genome microarrays, we uncovered genes that are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differentially regulated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upon mutation of these two amino acids,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including some with functions critical to the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development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the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human central nervous system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Moreover, this study reveals enrichment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differential FOXP2 targets with known involvement in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cerebellar</a:t>
            </a:r>
            <a:r>
              <a:rPr lang="el-GR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motor function, craniofacial formation, and cartilage and</a:t>
            </a:r>
            <a:r>
              <a:rPr lang="el-GR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connective tissue formation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suggesting an important role for human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FOXP2 in establishing both the neural circuitry and physical structures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needed for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spoken language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l-GR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 suggested over 30 years ago, and reaffirmed by the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sequencing of both the human and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chimpanzee genomes, the phenotypic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differences exhibited by humans and chimpanzees cannot be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explained by differences in DNA sequence alone, and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are probably</a:t>
            </a:r>
            <a:r>
              <a:rPr lang="el-GR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due to differences in gene expression and regulation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6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0" y="457200"/>
            <a:ext cx="4210050" cy="1800225"/>
          </a:xfrm>
          <a:prstGeom prst="rect">
            <a:avLst/>
          </a:prstGeom>
          <a:solidFill>
            <a:srgbClr val="BF6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2800" b="1">
                <a:solidFill>
                  <a:schemeClr val="bg1"/>
                </a:solidFill>
              </a:rPr>
              <a:t>Θέσεις στο </a:t>
            </a:r>
            <a:r>
              <a:rPr lang="en-US" sz="2800" b="1">
                <a:solidFill>
                  <a:schemeClr val="bg1"/>
                </a:solidFill>
              </a:rPr>
              <a:t>DNA</a:t>
            </a:r>
            <a:r>
              <a:rPr lang="el-GR" sz="2800" b="1">
                <a:solidFill>
                  <a:schemeClr val="bg1"/>
                </a:solidFill>
              </a:rPr>
              <a:t> που προσβάλλονται από μακροχρόνιες χημικές διεργασίες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107950" y="704850"/>
            <a:ext cx="5003800" cy="1836738"/>
          </a:xfrm>
        </p:spPr>
        <p:txBody>
          <a:bodyPr/>
          <a:lstStyle/>
          <a:p>
            <a:r>
              <a:rPr lang="el-GR" sz="4800" smtClean="0">
                <a:solidFill>
                  <a:schemeClr val="bg1"/>
                </a:solidFill>
                <a:latin typeface="Calibri" pitchFamily="34" charset="0"/>
              </a:rPr>
              <a:t>Ο άνθρωπος του </a:t>
            </a:r>
            <a:r>
              <a:rPr lang="en-US" sz="4800" smtClean="0">
                <a:solidFill>
                  <a:schemeClr val="bg1"/>
                </a:solidFill>
                <a:latin typeface="Calibri" pitchFamily="34" charset="0"/>
              </a:rPr>
              <a:t>Ötzi</a:t>
            </a:r>
            <a:endParaRPr lang="el-GR" sz="48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37909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828925"/>
            <a:ext cx="4286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Εικόνα 1" descr="http://www.nature.com/polopoly_fs/7.3069.1330440743%21/image/1.10130_Dr_Egarter_Dr_Zink_sampling.jpg_gen/derivatives/landscape_630/1.10130_Dr_Egarter_Dr_Zink_samp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60463"/>
            <a:ext cx="68897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3600">
                <a:solidFill>
                  <a:schemeClr val="bg1"/>
                </a:solidFill>
              </a:rPr>
              <a:t>Ανασταίνοντας εξαφανισμένα γονίδια</a:t>
            </a:r>
            <a:r>
              <a:rPr lang="en-US" sz="3600">
                <a:solidFill>
                  <a:schemeClr val="bg1"/>
                </a:solidFill>
              </a:rPr>
              <a:t>:</a:t>
            </a:r>
          </a:p>
          <a:p>
            <a:r>
              <a:rPr lang="el-GR" sz="3600">
                <a:solidFill>
                  <a:schemeClr val="bg1"/>
                </a:solidFill>
              </a:rPr>
              <a:t>η φυλογενετική προσέγγιση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698625"/>
            <a:ext cx="8610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Ποια είναι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l-GR">
                <a:solidFill>
                  <a:schemeClr val="bg1"/>
                </a:solidFill>
              </a:rPr>
              <a:t>ήταν</a:t>
            </a:r>
            <a:r>
              <a:rPr lang="en-US">
                <a:solidFill>
                  <a:schemeClr val="bg1"/>
                </a:solidFill>
              </a:rPr>
              <a:t>) </a:t>
            </a:r>
            <a:r>
              <a:rPr lang="el-GR">
                <a:solidFill>
                  <a:schemeClr val="bg1"/>
                </a:solidFill>
              </a:rPr>
              <a:t>η λειτουργία μιας προγονικής / ενδιάμεσης μορφής ενός σημερινού γονιδίου;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l-GR">
                <a:solidFill>
                  <a:schemeClr val="bg1"/>
                </a:solidFill>
              </a:rPr>
              <a:t>Μόνο λίγα μοριακά απολιθώματα υπάρχουν και αυτά δεν είναι πολύ παλιά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l-GR">
                <a:solidFill>
                  <a:schemeClr val="bg1"/>
                </a:solidFill>
              </a:rPr>
              <a:t>ΑΛΛΑ</a:t>
            </a: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 Υπάρχουν μέθοδοι που μας βοηθούν να συμπεράνουμε προγονικές γονιδιακές αλληλουχίες</a:t>
            </a: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l-GR">
                <a:solidFill>
                  <a:schemeClr val="bg1"/>
                </a:solidFill>
              </a:rPr>
              <a:t> Το "υποθετικό προγονικό" γονίδιο μπορεί να συντεθεί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l-GR">
                <a:solidFill>
                  <a:schemeClr val="bg1"/>
                </a:solidFill>
              </a:rPr>
              <a:t>κλωνοποιηθεί, μπορεί να υπερεκφραστεί και η αντίστοιχη πρωτεΐνη μπορεί να απομονωθεί και να μελετηθεί</a:t>
            </a:r>
            <a:r>
              <a:rPr lang="en-US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200025" y="1276350"/>
            <a:ext cx="8772525" cy="74613"/>
          </a:xfrm>
          <a:prstGeom prst="parallelogram">
            <a:avLst>
              <a:gd name="adj" fmla="val 2939342"/>
            </a:avLst>
          </a:prstGeom>
          <a:solidFill>
            <a:srgbClr val="00FF00"/>
          </a:solidFill>
          <a:ln w="19050">
            <a:solidFill>
              <a:srgbClr val="0E92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9"/>
          <a:stretch>
            <a:fillRect/>
          </a:stretch>
        </p:blipFill>
        <p:spPr bwMode="auto">
          <a:xfrm>
            <a:off x="352425" y="223838"/>
            <a:ext cx="84153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3"/>
          <a:stretch>
            <a:fillRect/>
          </a:stretch>
        </p:blipFill>
        <p:spPr bwMode="auto">
          <a:xfrm>
            <a:off x="2009775" y="3757613"/>
            <a:ext cx="60182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04800" y="352425"/>
            <a:ext cx="8301038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</a:rPr>
              <a:t>Πώς συνάγουμε την αλληλουχία ενός προγονικού γονιδίου;</a:t>
            </a:r>
            <a:endParaRPr lang="en-US" sz="32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l-GR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Maximum likelihood analysis:</a:t>
            </a:r>
          </a:p>
          <a:p>
            <a:pPr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l-GR" sz="2800">
                <a:solidFill>
                  <a:schemeClr val="bg1"/>
                </a:solidFill>
              </a:rPr>
              <a:t> Κατασκευή φυλογενετικού δένδρου</a:t>
            </a:r>
            <a:endParaRPr lang="en-US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l-GR" sz="2800">
                <a:solidFill>
                  <a:schemeClr val="bg1"/>
                </a:solidFill>
              </a:rPr>
              <a:t> Σε κάθε εσωτερικό κόμβο</a:t>
            </a:r>
            <a:r>
              <a:rPr lang="en-US" sz="2800">
                <a:solidFill>
                  <a:schemeClr val="bg1"/>
                </a:solidFill>
              </a:rPr>
              <a:t>, </a:t>
            </a:r>
            <a:r>
              <a:rPr lang="el-GR" sz="2800">
                <a:solidFill>
                  <a:schemeClr val="bg1"/>
                </a:solidFill>
              </a:rPr>
              <a:t>κάθε δυνατή προγονική κατάσταση εκτιμάται σε σχέση με την πιθανότητα να αποφέρει τις σημερινές αλληλουχίες</a:t>
            </a:r>
            <a:endParaRPr lang="en-US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l-GR" sz="2800">
                <a:solidFill>
                  <a:schemeClr val="bg1"/>
                </a:solidFill>
              </a:rPr>
              <a:t> Η κατάσταση με τη μεγαλύτερη πιθανότητα δίνει την καλύτερη υπόθεση προγονικής αλληλουχίας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8150" y="1016000"/>
            <a:ext cx="83248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success story: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προγονικός </a:t>
            </a:r>
            <a:r>
              <a:rPr lang="el-GR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βακτηριακός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EF-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Tu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(&gt;1 billion years ago)</a:t>
            </a:r>
          </a:p>
          <a:p>
            <a:pP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Σε ποιες θερμοκρασίες λειτουργεί καλύτερα ο προγονικός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EF-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Tu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ή: ήταν θερμόφιλα τα βακτήρια στο παρελθόν;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Ο ανακατασκευασμένος προγονικός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EF-</a:t>
            </a:r>
            <a:r>
              <a:rPr lang="en-US" sz="28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Tu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συνδέεται με το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GTP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καλύτερα στους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65°C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γεγονός που υποδηλώνει ότι τα βακτήρια αρχικά ήταν θερμόφιλα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640263" y="1905000"/>
          <a:ext cx="45037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Image" r:id="rId3" imgW="2944000" imgH="3236571" progId="">
                  <p:embed/>
                </p:oleObj>
              </mc:Choice>
              <mc:Fallback>
                <p:oleObj name="Image" r:id="rId3" imgW="2944000" imgH="323657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905000"/>
                        <a:ext cx="45037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0" y="0"/>
          <a:ext cx="478631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Image" r:id="rId5" imgW="3035429" imgH="4059944" progId="">
                  <p:embed/>
                </p:oleObj>
              </mc:Choice>
              <mc:Fallback>
                <p:oleObj name="Image" r:id="rId5" imgW="3035429" imgH="405994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8631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148263" y="274638"/>
            <a:ext cx="3538537" cy="1143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sz="3200" b="1">
                <a:solidFill>
                  <a:schemeClr val="tx2"/>
                </a:solidFill>
              </a:rPr>
              <a:t>Επιμήκυνση της μετάφρασης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76213" y="103188"/>
            <a:ext cx="873918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l-GR" sz="2800">
                <a:solidFill>
                  <a:schemeClr val="bg1"/>
                </a:solidFill>
              </a:rPr>
              <a:t>Όμως</a:t>
            </a:r>
            <a:r>
              <a:rPr lang="en-US" sz="2800">
                <a:solidFill>
                  <a:schemeClr val="bg1"/>
                </a:solidFill>
              </a:rPr>
              <a:t>: </a:t>
            </a:r>
          </a:p>
          <a:p>
            <a:pPr marL="457200" indent="-457200"/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Font typeface="Times" pitchFamily="-48" charset="0"/>
              <a:buAutoNum type="arabicParenR"/>
            </a:pPr>
            <a:r>
              <a:rPr lang="el-GR" sz="2800">
                <a:solidFill>
                  <a:schemeClr val="bg1"/>
                </a:solidFill>
              </a:rPr>
              <a:t>Πόσο καλή είναι η πρόβλεψη της μέγιστης πιθανότητας;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l-GR" sz="2800">
                <a:solidFill>
                  <a:schemeClr val="bg1"/>
                </a:solidFill>
              </a:rPr>
              <a:t>Πολλές προβλέψεις πρέπει να εκτελεστούν και τα αποτελέσματα να συγκριθούν: δίνουν παρεμφερή αποτελέσματα;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Times" pitchFamily="-48" charset="0"/>
              <a:buAutoNum type="arabicParenR"/>
            </a:pPr>
            <a:r>
              <a:rPr lang="el-GR" sz="2800">
                <a:solidFill>
                  <a:schemeClr val="bg1"/>
                </a:solidFill>
              </a:rPr>
              <a:t>Αναλύεται η λειτουργία της προγονικής πρωτεΐνης στις σωστές συνθήκες; Αν η πρωτεΐνη λειτουργεί ως μέρος μεγαλύτερου συμπλόκου;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491038"/>
            <a:ext cx="55784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6224588"/>
            <a:ext cx="3267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5767388"/>
            <a:ext cx="2676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2205017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Κατανόηση λειτουργίας εξαφανισμένων γονιδίων</a:t>
            </a:r>
            <a:endParaRPr lang="el-GR" b="1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53505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el-GR" sz="3600" b="1" smtClean="0">
                <a:solidFill>
                  <a:srgbClr val="FFCCCC"/>
                </a:solidFill>
              </a:rPr>
              <a:t>Η μεταλλαξιγόνος δράση της θερμότητας</a:t>
            </a:r>
          </a:p>
        </p:txBody>
      </p:sp>
      <p:pic>
        <p:nvPicPr>
          <p:cNvPr id="8195" name="Picture 3" descr="14-10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9144000" cy="5092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223963"/>
          </a:xfrm>
          <a:noFill/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Η επίδραση της καταστροφής του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 DNA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38300"/>
            <a:ext cx="7416800" cy="40957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Σπάσιμο του σκελετού του </a:t>
            </a:r>
            <a:r>
              <a:rPr lang="en-US" sz="2800" smtClean="0">
                <a:solidFill>
                  <a:schemeClr val="bg1"/>
                </a:solidFill>
              </a:rPr>
              <a:t>DNA</a:t>
            </a:r>
            <a:r>
              <a:rPr lang="el-GR" sz="2800" smtClean="0">
                <a:solidFill>
                  <a:schemeClr val="bg1"/>
                </a:solidFill>
              </a:rPr>
              <a:t>-κατάτμηση</a:t>
            </a:r>
          </a:p>
          <a:p>
            <a:pPr eaLnBrk="1" hangingPunct="1">
              <a:lnSpc>
                <a:spcPct val="90000"/>
              </a:lnSpc>
            </a:pP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Μετατροπή (οξείδωση) των καταλοίπων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C </a:t>
            </a:r>
            <a:r>
              <a:rPr lang="el-GR" sz="2800" smtClean="0">
                <a:solidFill>
                  <a:schemeClr val="bg1"/>
                </a:solidFill>
              </a:rPr>
              <a:t>και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 T </a:t>
            </a:r>
            <a:r>
              <a:rPr lang="el-GR" sz="2800" smtClean="0">
                <a:solidFill>
                  <a:schemeClr val="bg1"/>
                </a:solidFill>
              </a:rPr>
              <a:t>σε υδαντοΐνες, που αναστέλλουν τις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DNA </a:t>
            </a:r>
            <a:r>
              <a:rPr lang="el-GR" sz="2800" smtClean="0">
                <a:solidFill>
                  <a:schemeClr val="bg1"/>
                </a:solidFill>
              </a:rPr>
              <a:t>πολυμεράσες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 (PCR)</a:t>
            </a: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Απαμίνωση των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C </a:t>
            </a:r>
            <a:r>
              <a:rPr lang="el-GR" sz="2800" smtClean="0">
                <a:solidFill>
                  <a:schemeClr val="bg1"/>
                </a:solidFill>
              </a:rPr>
              <a:t>έχει σαν αποτέλεσμα την είσοδο λανθασμένης βάσης κατά την </a:t>
            </a:r>
            <a:r>
              <a:rPr lang="en-US" sz="2800" smtClean="0">
                <a:solidFill>
                  <a:schemeClr val="bg1"/>
                </a:solidFill>
                <a:latin typeface="Futura" pitchFamily="-48" charset="0"/>
              </a:rPr>
              <a:t>PCR--</a:t>
            </a:r>
            <a:r>
              <a:rPr lang="el-GR" sz="2800" smtClean="0">
                <a:solidFill>
                  <a:schemeClr val="bg1"/>
                </a:solidFill>
              </a:rPr>
              <a:t>ψευδείς μεταλλάξεις</a:t>
            </a:r>
            <a:endParaRPr lang="en-US" sz="2800" smtClean="0">
              <a:solidFill>
                <a:schemeClr val="bg1"/>
              </a:solidFill>
              <a:latin typeface="Futura" pitchFamily="-48" charset="0"/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92400"/>
            <a:ext cx="11572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4859338" y="5127625"/>
            <a:ext cx="4213225" cy="1685925"/>
            <a:chOff x="3061" y="3230"/>
            <a:chExt cx="2654" cy="1062"/>
          </a:xfrm>
        </p:grpSpPr>
        <p:pic>
          <p:nvPicPr>
            <p:cNvPr id="9222" name="Picture 8" descr="14-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3230"/>
              <a:ext cx="2654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4967" y="4206"/>
              <a:ext cx="63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/>
                <a:t>(Pairs with C)</a:t>
              </a:r>
              <a:endParaRPr lang="el-GR" sz="9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Όσο πιο αρχαίο, τόσο πιο αποικοδομημένο, τόσο λιγότερο χρήσιμο</a:t>
            </a:r>
            <a:endParaRPr lang="en-US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100,000 </a:t>
            </a:r>
            <a:r>
              <a:rPr lang="el-GR" smtClean="0">
                <a:solidFill>
                  <a:schemeClr val="bg1"/>
                </a:solidFill>
              </a:rPr>
              <a:t>με</a:t>
            </a:r>
            <a:r>
              <a:rPr lang="en-US" smtClean="0">
                <a:solidFill>
                  <a:schemeClr val="bg1"/>
                </a:solidFill>
                <a:latin typeface="Futura" pitchFamily="-48" charset="0"/>
              </a:rPr>
              <a:t> 1,000,000 </a:t>
            </a:r>
            <a:r>
              <a:rPr lang="el-GR" smtClean="0">
                <a:solidFill>
                  <a:schemeClr val="bg1"/>
                </a:solidFill>
              </a:rPr>
              <a:t>χρόνια θεωρείται το όριο που το </a:t>
            </a:r>
            <a:r>
              <a:rPr lang="en-US" smtClean="0">
                <a:solidFill>
                  <a:schemeClr val="bg1"/>
                </a:solidFill>
              </a:rPr>
              <a:t>DNA </a:t>
            </a:r>
            <a:r>
              <a:rPr lang="el-GR" smtClean="0">
                <a:solidFill>
                  <a:schemeClr val="bg1"/>
                </a:solidFill>
              </a:rPr>
              <a:t>μπορεί να δώσει χρήσιμες αλληλουχίες</a:t>
            </a:r>
            <a:endParaRPr lang="en-US" smtClean="0">
              <a:solidFill>
                <a:schemeClr val="bg1"/>
              </a:solidFill>
              <a:latin typeface="Futura" pitchFamily="-48" charset="0"/>
            </a:endParaRPr>
          </a:p>
          <a:p>
            <a:pPr eaLnBrk="1" hangingPunct="1">
              <a:buFontTx/>
              <a:buNone/>
            </a:pP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2479</Words>
  <Application>Microsoft Office PowerPoint</Application>
  <PresentationFormat>Προβολή στην οθόνη (4:3)</PresentationFormat>
  <Paragraphs>277</Paragraphs>
  <Slides>69</Slides>
  <Notes>33</Notes>
  <HiddenSlides>1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81" baseType="lpstr">
      <vt:lpstr>ＭＳ Ｐゴシック</vt:lpstr>
      <vt:lpstr>新細明體</vt:lpstr>
      <vt:lpstr>Arial</vt:lpstr>
      <vt:lpstr>Arial Black</vt:lpstr>
      <vt:lpstr>Calibri</vt:lpstr>
      <vt:lpstr>Candara</vt:lpstr>
      <vt:lpstr>Futura</vt:lpstr>
      <vt:lpstr>Times</vt:lpstr>
      <vt:lpstr>Times New Roman</vt:lpstr>
      <vt:lpstr>Verdana</vt:lpstr>
      <vt:lpstr>Blank Presentation</vt:lpstr>
      <vt:lpstr>Image</vt:lpstr>
      <vt:lpstr>Μοριακοί δείκτες στην αρχαιολογία και παλαιοντολογία</vt:lpstr>
      <vt:lpstr>Επανάκτηση και ανάλυση  παλαιού ή αρχαίου DNA:  μοριακή αρχαιολογία / ανθρωπολογία</vt:lpstr>
      <vt:lpstr>Τι είναι aDNA και γιατί είναι ενδιαφέρον?</vt:lpstr>
      <vt:lpstr>Παρουσίαση του PowerPoint</vt:lpstr>
      <vt:lpstr>Τι συμβαίνει στο DNA μετά θάνατον?</vt:lpstr>
      <vt:lpstr>Παρουσίαση του PowerPoint</vt:lpstr>
      <vt:lpstr>Η μεταλλαξιγόνος δράση της θερμότητας</vt:lpstr>
      <vt:lpstr>Η επίδραση της καταστροφής του DNA</vt:lpstr>
      <vt:lpstr>Παρουσίαση του PowerPoint</vt:lpstr>
      <vt:lpstr>Παρουσίαση του PowerPoint</vt:lpstr>
      <vt:lpstr>Οι πρώτες απομονώσεις αρχαίου DNA</vt:lpstr>
      <vt:lpstr>Η επανάσταση στην απομόνωση  αρχαίου DNA: PCR</vt:lpstr>
      <vt:lpstr>Προσδιορίζοντας αρχαία υπολείμματα που είναι πιθανό να δώσουν καλής ποιότητας PCR</vt:lpstr>
      <vt:lpstr>Προφυλάξεις για την PCR αρχαίου DNA (ιδιαίτερα από ανθρώπινα υπολείμματα)</vt:lpstr>
      <vt:lpstr>Παρουσίαση του PowerPoint</vt:lpstr>
      <vt:lpstr>Παρουσίαση του PowerPoint</vt:lpstr>
      <vt:lpstr>Δύο DNA μελέτες απολιθωμένων κοπράνων</vt:lpstr>
      <vt:lpstr>Παρουσίαση του PowerPoint</vt:lpstr>
      <vt:lpstr>Παρουσίαση του PowerPoint</vt:lpstr>
      <vt:lpstr>Παρουσίαση του PowerPoint</vt:lpstr>
      <vt:lpstr>H κλωνοποίηση του Pyrenean ibex</vt:lpstr>
      <vt:lpstr>Μοριακή Ανθρωπολογία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Πυρηνική και μιτοχονδριακή συνεισφορά στην κληρονόμηση χαρακτήρων</vt:lpstr>
      <vt:lpstr>Παρουσίαση του PowerPoint</vt:lpstr>
      <vt:lpstr> Ποια η αξία της πλήρους αλληλούχησης του γονιδιώματος του Neanderthal;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Ποιοι ήταν οι Denisovans</vt:lpstr>
      <vt:lpstr>Παρουσίαση του PowerPoint</vt:lpstr>
      <vt:lpstr>Οι άνθρωποι ως υβρίδια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άνθρωπος του Ötzi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Κατανόηση λειτουργίας εξαφανισμένων γονιδίων</vt:lpstr>
      <vt:lpstr>Παρουσίαση του PowerPoint</vt:lpstr>
    </vt:vector>
  </TitlesOfParts>
  <Company>Michael Bartlett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Bartlett</dc:creator>
  <cp:lastModifiedBy>user</cp:lastModifiedBy>
  <cp:revision>65</cp:revision>
  <dcterms:created xsi:type="dcterms:W3CDTF">2008-03-12T16:53:23Z</dcterms:created>
  <dcterms:modified xsi:type="dcterms:W3CDTF">2018-12-11T14:07:38Z</dcterms:modified>
</cp:coreProperties>
</file>