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3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50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Masters/slideMaster5.xml" ContentType="application/vnd.openxmlformats-officedocument.presentationml.slideMaster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theme/theme7.xml" ContentType="application/vnd.openxmlformats-officedocument.them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3" r:id="rId1"/>
    <p:sldMasterId id="2147483675" r:id="rId2"/>
    <p:sldMasterId id="2147483716" r:id="rId3"/>
    <p:sldMasterId id="2147483728" r:id="rId4"/>
    <p:sldMasterId id="2147483740" r:id="rId5"/>
  </p:sldMasterIdLst>
  <p:notesMasterIdLst>
    <p:notesMasterId r:id="rId67"/>
  </p:notesMasterIdLst>
  <p:handoutMasterIdLst>
    <p:handoutMasterId r:id="rId68"/>
  </p:handoutMasterIdLst>
  <p:sldIdLst>
    <p:sldId id="318" r:id="rId6"/>
    <p:sldId id="329" r:id="rId7"/>
    <p:sldId id="320" r:id="rId8"/>
    <p:sldId id="402" r:id="rId9"/>
    <p:sldId id="403" r:id="rId10"/>
    <p:sldId id="404" r:id="rId11"/>
    <p:sldId id="405" r:id="rId12"/>
    <p:sldId id="406" r:id="rId13"/>
    <p:sldId id="410" r:id="rId14"/>
    <p:sldId id="411" r:id="rId15"/>
    <p:sldId id="412" r:id="rId16"/>
    <p:sldId id="413" r:id="rId17"/>
    <p:sldId id="414" r:id="rId18"/>
    <p:sldId id="415" r:id="rId19"/>
    <p:sldId id="416" r:id="rId20"/>
    <p:sldId id="417" r:id="rId21"/>
    <p:sldId id="418" r:id="rId22"/>
    <p:sldId id="449" r:id="rId23"/>
    <p:sldId id="419" r:id="rId24"/>
    <p:sldId id="420" r:id="rId25"/>
    <p:sldId id="421" r:id="rId26"/>
    <p:sldId id="422" r:id="rId27"/>
    <p:sldId id="423" r:id="rId28"/>
    <p:sldId id="424" r:id="rId29"/>
    <p:sldId id="425" r:id="rId30"/>
    <p:sldId id="427" r:id="rId31"/>
    <p:sldId id="429" r:id="rId32"/>
    <p:sldId id="430" r:id="rId33"/>
    <p:sldId id="390" r:id="rId34"/>
    <p:sldId id="431" r:id="rId35"/>
    <p:sldId id="391" r:id="rId36"/>
    <p:sldId id="392" r:id="rId37"/>
    <p:sldId id="394" r:id="rId38"/>
    <p:sldId id="432" r:id="rId39"/>
    <p:sldId id="433" r:id="rId40"/>
    <p:sldId id="434" r:id="rId41"/>
    <p:sldId id="435" r:id="rId42"/>
    <p:sldId id="436" r:id="rId43"/>
    <p:sldId id="426" r:id="rId44"/>
    <p:sldId id="437" r:id="rId45"/>
    <p:sldId id="438" r:id="rId46"/>
    <p:sldId id="439" r:id="rId47"/>
    <p:sldId id="397" r:id="rId48"/>
    <p:sldId id="398" r:id="rId49"/>
    <p:sldId id="399" r:id="rId50"/>
    <p:sldId id="440" r:id="rId51"/>
    <p:sldId id="441" r:id="rId52"/>
    <p:sldId id="442" r:id="rId53"/>
    <p:sldId id="443" r:id="rId54"/>
    <p:sldId id="444" r:id="rId55"/>
    <p:sldId id="445" r:id="rId56"/>
    <p:sldId id="446" r:id="rId57"/>
    <p:sldId id="447" r:id="rId58"/>
    <p:sldId id="448" r:id="rId59"/>
    <p:sldId id="331" r:id="rId60"/>
    <p:sldId id="332" r:id="rId61"/>
    <p:sldId id="335" r:id="rId62"/>
    <p:sldId id="336" r:id="rId63"/>
    <p:sldId id="337" r:id="rId64"/>
    <p:sldId id="338" r:id="rId65"/>
    <p:sldId id="372" r:id="rId66"/>
  </p:sldIdLst>
  <p:sldSz cx="9144000" cy="6858000" type="screen4x3"/>
  <p:notesSz cx="6858000" cy="9144000"/>
  <p:defaultTextStyle>
    <a:defPPr>
      <a:defRPr lang="el-GR"/>
    </a:defPPr>
    <a:lvl1pPr algn="l" rtl="0" fontAlgn="base">
      <a:spcBef>
        <a:spcPct val="0"/>
      </a:spcBef>
      <a:spcAft>
        <a:spcPct val="0"/>
      </a:spcAft>
      <a:defRPr sz="1400" b="1" kern="1200">
        <a:solidFill>
          <a:srgbClr val="FFFF00"/>
        </a:solidFill>
        <a:latin typeface="Garamond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1400" b="1" kern="1200">
        <a:solidFill>
          <a:srgbClr val="FFFF00"/>
        </a:solidFill>
        <a:latin typeface="Garamond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1400" b="1" kern="1200">
        <a:solidFill>
          <a:srgbClr val="FFFF00"/>
        </a:solidFill>
        <a:latin typeface="Garamond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1400" b="1" kern="1200">
        <a:solidFill>
          <a:srgbClr val="FFFF00"/>
        </a:solidFill>
        <a:latin typeface="Garamond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1400" b="1" kern="1200">
        <a:solidFill>
          <a:srgbClr val="FFFF00"/>
        </a:solidFill>
        <a:latin typeface="Garamond" pitchFamily="18" charset="0"/>
        <a:ea typeface="+mn-ea"/>
        <a:cs typeface="+mn-cs"/>
      </a:defRPr>
    </a:lvl5pPr>
    <a:lvl6pPr marL="2286000" algn="l" defTabSz="914400" rtl="0" eaLnBrk="1" latinLnBrk="0" hangingPunct="1">
      <a:defRPr sz="1400" b="1" kern="1200">
        <a:solidFill>
          <a:srgbClr val="FFFF00"/>
        </a:solidFill>
        <a:latin typeface="Garamond" pitchFamily="18" charset="0"/>
        <a:ea typeface="+mn-ea"/>
        <a:cs typeface="+mn-cs"/>
      </a:defRPr>
    </a:lvl6pPr>
    <a:lvl7pPr marL="2743200" algn="l" defTabSz="914400" rtl="0" eaLnBrk="1" latinLnBrk="0" hangingPunct="1">
      <a:defRPr sz="1400" b="1" kern="1200">
        <a:solidFill>
          <a:srgbClr val="FFFF00"/>
        </a:solidFill>
        <a:latin typeface="Garamond" pitchFamily="18" charset="0"/>
        <a:ea typeface="+mn-ea"/>
        <a:cs typeface="+mn-cs"/>
      </a:defRPr>
    </a:lvl7pPr>
    <a:lvl8pPr marL="3200400" algn="l" defTabSz="914400" rtl="0" eaLnBrk="1" latinLnBrk="0" hangingPunct="1">
      <a:defRPr sz="1400" b="1" kern="1200">
        <a:solidFill>
          <a:srgbClr val="FFFF00"/>
        </a:solidFill>
        <a:latin typeface="Garamond" pitchFamily="18" charset="0"/>
        <a:ea typeface="+mn-ea"/>
        <a:cs typeface="+mn-cs"/>
      </a:defRPr>
    </a:lvl8pPr>
    <a:lvl9pPr marL="3657600" algn="l" defTabSz="914400" rtl="0" eaLnBrk="1" latinLnBrk="0" hangingPunct="1">
      <a:defRPr sz="1400" b="1" kern="1200">
        <a:solidFill>
          <a:srgbClr val="FFFF00"/>
        </a:solidFill>
        <a:latin typeface="Garamond" pitchFamily="18" charset="0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FFF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7686" autoAdjust="0"/>
    <p:restoredTop sz="94698" autoAdjust="0"/>
  </p:normalViewPr>
  <p:slideViewPr>
    <p:cSldViewPr snapToGrid="0">
      <p:cViewPr varScale="1">
        <p:scale>
          <a:sx n="69" d="100"/>
          <a:sy n="69" d="100"/>
        </p:scale>
        <p:origin x="-1032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0" d="100"/>
        <a:sy n="90" d="100"/>
      </p:scale>
      <p:origin x="0" y="15298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63" Type="http://schemas.openxmlformats.org/officeDocument/2006/relationships/slide" Target="slides/slide58.xml"/><Relationship Id="rId68" Type="http://schemas.openxmlformats.org/officeDocument/2006/relationships/handoutMaster" Target="handoutMasters/handoutMaster1.xml"/><Relationship Id="rId7" Type="http://schemas.openxmlformats.org/officeDocument/2006/relationships/slide" Target="slides/slide2.xml"/><Relationship Id="rId71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66" Type="http://schemas.openxmlformats.org/officeDocument/2006/relationships/slide" Target="slides/slide6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61" Type="http://schemas.openxmlformats.org/officeDocument/2006/relationships/slide" Target="slides/slide56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slide" Target="slides/slide59.xml"/><Relationship Id="rId69" Type="http://schemas.openxmlformats.org/officeDocument/2006/relationships/presProps" Target="presProps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spcBef>
                <a:spcPct val="0"/>
              </a:spcBef>
              <a:defRPr sz="1200" b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0"/>
              </a:spcBef>
              <a:defRPr sz="1200" b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2765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spcBef>
                <a:spcPct val="0"/>
              </a:spcBef>
              <a:defRPr sz="1200" b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r>
              <a:rPr lang="el-GR"/>
              <a:t>Protein Structure - Ακαδημαϊκές Εκδόσεις 2007</a:t>
            </a:r>
          </a:p>
        </p:txBody>
      </p:sp>
      <p:sp>
        <p:nvSpPr>
          <p:cNvPr id="2765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0"/>
              </a:spcBef>
              <a:defRPr sz="1200" b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fld id="{9E3ECC32-6692-4095-B61C-C53791350A91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195021593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spcBef>
                <a:spcPct val="0"/>
              </a:spcBef>
              <a:defRPr sz="1200" b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0"/>
              </a:spcBef>
              <a:defRPr sz="1200" b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83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6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l-GR" noProof="0" smtClean="0"/>
              <a:t>Κάντε κλικ για να επεξεργαστείτε τα στυλ κειμένου του υποδείγματος</a:t>
            </a:r>
          </a:p>
          <a:p>
            <a:pPr lvl="1"/>
            <a:r>
              <a:rPr lang="el-GR" noProof="0" smtClean="0"/>
              <a:t>Δεύτερου επιπέδου</a:t>
            </a:r>
          </a:p>
          <a:p>
            <a:pPr lvl="2"/>
            <a:r>
              <a:rPr lang="el-GR" noProof="0" smtClean="0"/>
              <a:t>Τρίτου επιπέδου</a:t>
            </a:r>
          </a:p>
          <a:p>
            <a:pPr lvl="3"/>
            <a:r>
              <a:rPr lang="el-GR" noProof="0" smtClean="0"/>
              <a:t>Τέταρτου επιπέδου</a:t>
            </a:r>
          </a:p>
          <a:p>
            <a:pPr lvl="4"/>
            <a:r>
              <a:rPr lang="el-GR" noProof="0" smtClean="0"/>
              <a:t>Πέμπτου επιπέδου</a:t>
            </a:r>
          </a:p>
        </p:txBody>
      </p:sp>
      <p:sp>
        <p:nvSpPr>
          <p:cNvPr id="256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spcBef>
                <a:spcPct val="0"/>
              </a:spcBef>
              <a:defRPr sz="1200" b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r>
              <a:rPr lang="el-GR"/>
              <a:t>Protein Structure - Ακαδημαϊκές Εκδόσεις 2007</a:t>
            </a:r>
          </a:p>
        </p:txBody>
      </p:sp>
      <p:sp>
        <p:nvSpPr>
          <p:cNvPr id="256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0"/>
              </a:spcBef>
              <a:defRPr sz="1200" b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fld id="{443FAA54-57FA-44BB-9ED6-3D7173713173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363390835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l-GR" smtClean="0"/>
          </a:p>
        </p:txBody>
      </p:sp>
    </p:spTree>
    <p:extLst>
      <p:ext uri="{BB962C8B-B14F-4D97-AF65-F5344CB8AC3E}">
        <p14:creationId xmlns:p14="http://schemas.microsoft.com/office/powerpoint/2010/main" xmlns="" val="27401546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l-GR" smtClean="0"/>
              <a:t>Κάντε κλικ για να επεξεργαστείτε τον υπότιτλο του υποδείγματος</a:t>
            </a:r>
            <a:endParaRPr lang="el-G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/>
              <a:t>Ανασυνδυασμένο DNA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/>
              <a:t>Ακαδημαϊκές Εκδόσεις 2007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90855F-E349-41D8-83C4-2FF6AAFBFC96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/>
              <a:t>Ανασυνδυασμένο DNA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/>
              <a:t>Ακαδημαϊκές Εκδόσεις 2007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BB13F0-2136-44B1-BE24-326BF73910E5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/>
              <a:t>Ανασυνδυασμένο DNA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/>
              <a:t>Ακαδημαϊκές Εκδόσεις 2007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CA7F9C-3DDE-4FEE-ADCA-F5EA1FF9AD63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- Ισοσκελές τρίγωνο"/>
          <p:cNvSpPr/>
          <p:nvPr/>
        </p:nvSpPr>
        <p:spPr>
          <a:xfrm rot="16200000">
            <a:off x="7553325" y="5254626"/>
            <a:ext cx="1893887" cy="1293812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50000"/>
              </a:spcBef>
              <a:defRPr/>
            </a:pPr>
            <a:endParaRPr lang="en-US"/>
          </a:p>
        </p:txBody>
      </p:sp>
      <p:sp>
        <p:nvSpPr>
          <p:cNvPr id="8" name="7 - Τίτλος"/>
          <p:cNvSpPr>
            <a:spLocks noGrp="1"/>
          </p:cNvSpPr>
          <p:nvPr>
            <p:ph type="ctrTitle"/>
          </p:nvPr>
        </p:nvSpPr>
        <p:spPr>
          <a:xfrm>
            <a:off x="540544" y="776288"/>
            <a:ext cx="8062912" cy="1470025"/>
          </a:xfrm>
        </p:spPr>
        <p:txBody>
          <a:bodyPr anchor="b"/>
          <a:lstStyle>
            <a:lvl1pPr algn="r">
              <a:defRPr sz="4400"/>
            </a:lvl1pPr>
          </a:lstStyle>
          <a:p>
            <a:r>
              <a:rPr lang="el-GR" smtClean="0"/>
              <a:t>Kλικ για επεξεργασία του τίτλου</a:t>
            </a:r>
            <a:endParaRPr lang="en-US"/>
          </a:p>
        </p:txBody>
      </p:sp>
      <p:sp>
        <p:nvSpPr>
          <p:cNvPr id="9" name="8 - Υπότιτλος"/>
          <p:cNvSpPr>
            <a:spLocks noGrp="1"/>
          </p:cNvSpPr>
          <p:nvPr>
            <p:ph type="subTitle" idx="1"/>
          </p:nvPr>
        </p:nvSpPr>
        <p:spPr>
          <a:xfrm>
            <a:off x="540544" y="2250280"/>
            <a:ext cx="8062912" cy="1752600"/>
          </a:xfrm>
        </p:spPr>
        <p:txBody>
          <a:bodyPr/>
          <a:lstStyle>
            <a:lvl1pPr marL="0" marR="36576" indent="0" algn="r">
              <a:spcBef>
                <a:spcPts val="0"/>
              </a:spcBef>
              <a:buNone/>
              <a:defRPr>
                <a:ln>
                  <a:solidFill>
                    <a:schemeClr val="bg2"/>
                  </a:solidFill>
                </a:ln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l-GR" smtClean="0"/>
              <a:t>Κάντε κλικ για να επεξεργαστείτε τον υπότιτλο του υποδείγματος</a:t>
            </a:r>
            <a:endParaRPr lang="en-US"/>
          </a:p>
        </p:txBody>
      </p:sp>
      <p:sp>
        <p:nvSpPr>
          <p:cNvPr id="5" name="27 - Θέση ημερομηνίας"/>
          <p:cNvSpPr>
            <a:spLocks noGrp="1"/>
          </p:cNvSpPr>
          <p:nvPr>
            <p:ph type="dt" sz="half" idx="10"/>
          </p:nvPr>
        </p:nvSpPr>
        <p:spPr>
          <a:xfrm>
            <a:off x="1371600" y="6011863"/>
            <a:ext cx="5791200" cy="365125"/>
          </a:xfrm>
        </p:spPr>
        <p:txBody>
          <a:bodyPr tIns="0" bIns="0" anchor="t"/>
          <a:lstStyle>
            <a:lvl1pPr algn="r">
              <a:defRPr sz="1000" smtClean="0"/>
            </a:lvl1pPr>
          </a:lstStyle>
          <a:p>
            <a:pPr>
              <a:defRPr/>
            </a:pPr>
            <a:r>
              <a:rPr lang="el-GR"/>
              <a:t>Ανασυνδυασμένο DNA</a:t>
            </a:r>
          </a:p>
        </p:txBody>
      </p:sp>
      <p:sp>
        <p:nvSpPr>
          <p:cNvPr id="6" name="16 - Θέση υποσέλιδου"/>
          <p:cNvSpPr>
            <a:spLocks noGrp="1"/>
          </p:cNvSpPr>
          <p:nvPr>
            <p:ph type="ftr" sz="quarter" idx="11"/>
          </p:nvPr>
        </p:nvSpPr>
        <p:spPr>
          <a:xfrm>
            <a:off x="1371600" y="5649913"/>
            <a:ext cx="5791200" cy="365125"/>
          </a:xfrm>
        </p:spPr>
        <p:txBody>
          <a:bodyPr tIns="0" bIns="0"/>
          <a:lstStyle>
            <a:lvl1pPr algn="r">
              <a:defRPr sz="1100" smtClean="0"/>
            </a:lvl1pPr>
          </a:lstStyle>
          <a:p>
            <a:pPr>
              <a:defRPr/>
            </a:pPr>
            <a:r>
              <a:rPr lang="el-GR"/>
              <a:t>Ακαδημαϊκές Εκδόσεις 2007</a:t>
            </a:r>
          </a:p>
        </p:txBody>
      </p:sp>
      <p:sp>
        <p:nvSpPr>
          <p:cNvPr id="7" name="28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8391525" y="5753100"/>
            <a:ext cx="503238" cy="365125"/>
          </a:xfrm>
        </p:spPr>
        <p:txBody>
          <a:bodyPr anchor="ctr"/>
          <a:lstStyle>
            <a:lvl1pPr algn="ctr">
              <a:defRPr sz="1300"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D2D00B45-DBDA-439D-AAED-785AD7521332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</p:spPr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n-US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457200" y="1882808"/>
            <a:ext cx="8229600" cy="4572000"/>
          </a:xfrm>
        </p:spPr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>
          <a:xfrm>
            <a:off x="4791075" y="6480175"/>
            <a:ext cx="2133600" cy="3016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/>
              <a:t>Ανασυνδυασμένο DNA</a:t>
            </a:r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>
          <a:xfrm>
            <a:off x="457200" y="6481763"/>
            <a:ext cx="4259263" cy="30003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/>
              <a:t>Ακαδημαϊκές Εκδόσεις 2007</a:t>
            </a: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430869-A8F2-4EEE-A51B-1FBF7E63CA41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- Ορθογώνιο τρίγωνο"/>
          <p:cNvSpPr/>
          <p:nvPr/>
        </p:nvSpPr>
        <p:spPr>
          <a:xfrm flipV="1">
            <a:off x="6350" y="6350"/>
            <a:ext cx="9131300" cy="6837363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50000"/>
              </a:spcBef>
              <a:defRPr/>
            </a:pPr>
            <a:endParaRPr lang="en-US" sz="1800"/>
          </a:p>
        </p:txBody>
      </p:sp>
      <p:sp>
        <p:nvSpPr>
          <p:cNvPr id="5" name="4 - Ισοσκελές τρίγωνο"/>
          <p:cNvSpPr/>
          <p:nvPr/>
        </p:nvSpPr>
        <p:spPr>
          <a:xfrm rot="5400000" flipV="1">
            <a:off x="7553325" y="309563"/>
            <a:ext cx="1893888" cy="1293812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50000"/>
              </a:spcBef>
              <a:defRPr/>
            </a:pPr>
            <a:endParaRPr lang="en-US"/>
          </a:p>
        </p:txBody>
      </p:sp>
      <p:cxnSp>
        <p:nvCxnSpPr>
          <p:cNvPr id="6" name="5 - Ευθεία γραμμή σύνδεσης"/>
          <p:cNvCxnSpPr/>
          <p:nvPr/>
        </p:nvCxnSpPr>
        <p:spPr>
          <a:xfrm rot="10800000">
            <a:off x="6469063" y="9525"/>
            <a:ext cx="2673350" cy="1900238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6 - Ευθεία γραμμή σύνδεσης"/>
          <p:cNvCxnSpPr/>
          <p:nvPr/>
        </p:nvCxnSpPr>
        <p:spPr>
          <a:xfrm flipV="1">
            <a:off x="0" y="6350"/>
            <a:ext cx="9137650" cy="6845300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381000" y="271464"/>
            <a:ext cx="7239000" cy="1362075"/>
          </a:xfrm>
        </p:spPr>
        <p:txBody>
          <a:bodyPr/>
          <a:lstStyle>
            <a:lvl1pPr marL="0" algn="l">
              <a:buNone/>
              <a:defRPr sz="3600" b="1" cap="none" baseline="0"/>
            </a:lvl1pPr>
          </a:lstStyle>
          <a:p>
            <a:r>
              <a:rPr lang="el-GR" smtClean="0"/>
              <a:t>Kλικ για επεξεργασία του τίτλου</a:t>
            </a:r>
            <a:endParaRPr lang="en-US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381000" y="1633536"/>
            <a:ext cx="3886200" cy="2286000"/>
          </a:xfrm>
        </p:spPr>
        <p:txBody>
          <a:bodyPr/>
          <a:lstStyle>
            <a:lvl1pPr marL="54864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8" name="3 - Θέση ημερομηνίας"/>
          <p:cNvSpPr>
            <a:spLocks noGrp="1"/>
          </p:cNvSpPr>
          <p:nvPr>
            <p:ph type="dt" sz="half" idx="10"/>
          </p:nvPr>
        </p:nvSpPr>
        <p:spPr>
          <a:xfrm>
            <a:off x="6956425" y="6477000"/>
            <a:ext cx="2133600" cy="3048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/>
              <a:t>Ανασυνδυασμένο DNA</a:t>
            </a:r>
          </a:p>
        </p:txBody>
      </p:sp>
      <p:sp>
        <p:nvSpPr>
          <p:cNvPr id="9" name="4 - Θέση υποσέλιδου"/>
          <p:cNvSpPr>
            <a:spLocks noGrp="1"/>
          </p:cNvSpPr>
          <p:nvPr>
            <p:ph type="ftr" sz="quarter" idx="11"/>
          </p:nvPr>
        </p:nvSpPr>
        <p:spPr>
          <a:xfrm>
            <a:off x="2619375" y="6481763"/>
            <a:ext cx="4260850" cy="30003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/>
              <a:t>Ακαδημαϊκές Εκδόσεις 2007</a:t>
            </a:r>
          </a:p>
        </p:txBody>
      </p:sp>
      <p:sp>
        <p:nvSpPr>
          <p:cNvPr id="10" name="5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8450263" y="809625"/>
            <a:ext cx="503237" cy="30003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90E7FF-78DB-46C9-BD74-89636AF4449C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 algn="l">
              <a:defRPr/>
            </a:lvl1pPr>
          </a:lstStyle>
          <a:p>
            <a:r>
              <a:rPr lang="el-GR" smtClean="0"/>
              <a:t>Kλικ για επεξεργασία του τίτλου</a:t>
            </a:r>
            <a:endParaRPr lang="en-US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457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648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/>
              <a:t>Ανασυνδυασμένο DNA</a:t>
            </a:r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/>
              <a:t>Ακαδημαϊκές Εκδόσεις 2007</a:t>
            </a:r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04090E-5E41-4B15-86A4-AD6EBE3DA6F7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248198" y="290732"/>
            <a:ext cx="1066800" cy="6153912"/>
          </a:xfrm>
        </p:spPr>
        <p:txBody>
          <a:bodyPr vert="vert270" anchor="b"/>
          <a:lstStyle>
            <a:lvl1pPr marL="0" algn="ctr">
              <a:defRPr sz="3300" b="1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</a:defRPr>
            </a:lvl1pPr>
          </a:lstStyle>
          <a:p>
            <a:r>
              <a:rPr lang="el-GR" smtClean="0"/>
              <a:t>Kλικ για επεξεργασία του τίτλου</a:t>
            </a:r>
            <a:endParaRPr lang="en-US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1365006" y="290732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3"/>
          </p:nvPr>
        </p:nvSpPr>
        <p:spPr>
          <a:xfrm>
            <a:off x="1365006" y="3427124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4 - Θέση περιεχομένου"/>
          <p:cNvSpPr>
            <a:spLocks noGrp="1"/>
          </p:cNvSpPr>
          <p:nvPr>
            <p:ph sz="quarter" idx="2"/>
          </p:nvPr>
        </p:nvSpPr>
        <p:spPr>
          <a:xfrm>
            <a:off x="2022230" y="290732"/>
            <a:ext cx="6858000" cy="301752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2022230" y="3427124"/>
            <a:ext cx="6858000" cy="30175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  <p:sp>
        <p:nvSpPr>
          <p:cNvPr id="7" name="6 - Θέση ημερομηνίας"/>
          <p:cNvSpPr>
            <a:spLocks noGrp="1"/>
          </p:cNvSpPr>
          <p:nvPr>
            <p:ph type="dt" sz="half" idx="10"/>
          </p:nvPr>
        </p:nvSpPr>
        <p:spPr>
          <a:xfrm>
            <a:off x="4791075" y="6481763"/>
            <a:ext cx="2130425" cy="3016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/>
              <a:t>Ανασυνδυασμένο DNA</a:t>
            </a:r>
          </a:p>
        </p:txBody>
      </p:sp>
      <p:sp>
        <p:nvSpPr>
          <p:cNvPr id="8" name="7 - Θέση υποσέλιδου"/>
          <p:cNvSpPr>
            <a:spLocks noGrp="1"/>
          </p:cNvSpPr>
          <p:nvPr>
            <p:ph type="ftr" sz="quarter" idx="11"/>
          </p:nvPr>
        </p:nvSpPr>
        <p:spPr>
          <a:xfrm>
            <a:off x="457200" y="6481763"/>
            <a:ext cx="4260850" cy="3016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/>
              <a:t>Ακαδημαϊκές Εκδόσεις 2007</a:t>
            </a:r>
          </a:p>
        </p:txBody>
      </p:sp>
      <p:sp>
        <p:nvSpPr>
          <p:cNvPr id="9" name="8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7589838" y="6483350"/>
            <a:ext cx="503237" cy="301625"/>
          </a:xfrm>
        </p:spPr>
        <p:txBody>
          <a:bodyPr/>
          <a:lstStyle>
            <a:lvl1pPr algn="ctr">
              <a:defRPr smtClean="0"/>
            </a:lvl1pPr>
          </a:lstStyle>
          <a:p>
            <a:pPr>
              <a:defRPr/>
            </a:pPr>
            <a:fld id="{98D595E5-438F-41BE-909A-8F2E89D19E65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lang="el-GR" smtClean="0"/>
              <a:t>Kλικ για επεξεργασία του τίτλου</a:t>
            </a:r>
            <a:endParaRPr lang="en-US"/>
          </a:p>
        </p:txBody>
      </p:sp>
      <p:sp>
        <p:nvSpPr>
          <p:cNvPr id="3" name="1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/>
              <a:t>Ανασυνδυασμένο DNA</a:t>
            </a:r>
          </a:p>
        </p:txBody>
      </p:sp>
      <p:sp>
        <p:nvSpPr>
          <p:cNvPr id="4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/>
              <a:t>Ακαδημαϊκές Εκδόσεις 2007</a:t>
            </a:r>
          </a:p>
        </p:txBody>
      </p:sp>
      <p:sp>
        <p:nvSpPr>
          <p:cNvPr id="5" name="22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C12C05-C7AF-4EEA-955C-3EBC27BFC1F8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/>
              <a:t>Ανασυνδυασμένο DNA</a:t>
            </a:r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/>
              <a:t>Ακαδημαϊκές Εκδόσεις 2007</a:t>
            </a:r>
          </a:p>
        </p:txBody>
      </p:sp>
      <p:sp>
        <p:nvSpPr>
          <p:cNvPr id="4" name="22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C0A137-CE19-4EB2-9B93-9746A0C36DF8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219456" y="367664"/>
            <a:ext cx="914400" cy="5943600"/>
          </a:xfrm>
        </p:spPr>
        <p:txBody>
          <a:bodyPr vert="vert270" anchor="b"/>
          <a:lstStyle>
            <a:lvl1pPr marL="0" marR="18288" algn="r">
              <a:spcBef>
                <a:spcPts val="0"/>
              </a:spcBef>
              <a:buNone/>
              <a:defRPr sz="2900" b="0" cap="all" baseline="0"/>
            </a:lvl1pPr>
          </a:lstStyle>
          <a:p>
            <a:r>
              <a:rPr lang="el-GR" smtClean="0"/>
              <a:t>Kλικ για επεξεργασία του τίτλου</a:t>
            </a:r>
            <a:endParaRPr lang="en-US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2"/>
          </p:nvPr>
        </p:nvSpPr>
        <p:spPr>
          <a:xfrm>
            <a:off x="1135856" y="367664"/>
            <a:ext cx="2438400" cy="59436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1"/>
          </p:nvPr>
        </p:nvSpPr>
        <p:spPr>
          <a:xfrm>
            <a:off x="3651250" y="320040"/>
            <a:ext cx="5276088" cy="5989320"/>
          </a:xfrm>
        </p:spPr>
        <p:txBody>
          <a:bodyPr/>
          <a:lstStyle>
            <a:lvl1pPr>
              <a:spcBef>
                <a:spcPts val="0"/>
              </a:spcBef>
              <a:defRPr sz="30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>
          <a:xfrm>
            <a:off x="6278563" y="6556375"/>
            <a:ext cx="2133600" cy="301625"/>
          </a:xfrm>
        </p:spPr>
        <p:txBody>
          <a:bodyPr/>
          <a:lstStyle>
            <a:lvl1pPr>
              <a:defRPr sz="900" smtClean="0"/>
            </a:lvl1pPr>
          </a:lstStyle>
          <a:p>
            <a:pPr>
              <a:defRPr/>
            </a:pPr>
            <a:r>
              <a:rPr lang="el-GR"/>
              <a:t>Ανασυνδυασμένο DNA</a:t>
            </a:r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>
          <a:xfrm>
            <a:off x="1135063" y="6556375"/>
            <a:ext cx="5143500" cy="301625"/>
          </a:xfrm>
        </p:spPr>
        <p:txBody>
          <a:bodyPr/>
          <a:lstStyle>
            <a:lvl1pPr>
              <a:defRPr sz="900" smtClean="0"/>
            </a:lvl1pPr>
          </a:lstStyle>
          <a:p>
            <a:pPr>
              <a:defRPr/>
            </a:pPr>
            <a:r>
              <a:rPr lang="el-GR"/>
              <a:t>Ακαδημαϊκές Εκδόσεις 2007</a:t>
            </a:r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8410575" y="6556375"/>
            <a:ext cx="503238" cy="301625"/>
          </a:xfrm>
        </p:spPr>
        <p:txBody>
          <a:bodyPr/>
          <a:lstStyle>
            <a:lvl1pPr>
              <a:defRPr sz="900" smtClean="0"/>
            </a:lvl1pPr>
          </a:lstStyle>
          <a:p>
            <a:pPr>
              <a:defRPr/>
            </a:pPr>
            <a:fld id="{D16CB06F-79A0-4F75-81C0-FC74478E8528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/>
              <a:t>Ανασυνδυασμένο DNA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/>
              <a:t>Ακαδημαϊκές Εκδόσεις 2007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6B3415-1797-447F-ACCE-16E2DA45FCD1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219456" y="150896"/>
            <a:ext cx="914400" cy="6400800"/>
          </a:xfrm>
        </p:spPr>
        <p:txBody>
          <a:bodyPr vert="vert270" anchor="b"/>
          <a:lstStyle>
            <a:lvl1pPr marL="0" algn="l">
              <a:buNone/>
              <a:defRPr sz="3000" b="0" cap="all" baseline="0"/>
            </a:lvl1pPr>
          </a:lstStyle>
          <a:p>
            <a:r>
              <a:rPr lang="el-GR" smtClean="0"/>
              <a:t>Kλικ για επεξεργασία του τίτλου</a:t>
            </a:r>
            <a:endParaRPr lang="en-US"/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>
            <a:off x="1138237" y="373966"/>
            <a:ext cx="7333488" cy="5486400"/>
          </a:xfrm>
          <a:solidFill>
            <a:schemeClr val="bg2">
              <a:shade val="50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l-GR" noProof="0" smtClean="0"/>
              <a:t>Κάντε κλικ στο εικονίδιο για να προσθέσετε μια εικόνα</a:t>
            </a:r>
            <a:endParaRPr lang="en-US" noProof="0" dirty="0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1143000" y="5867400"/>
            <a:ext cx="7333488" cy="685800"/>
          </a:xfrm>
          <a:solidFill>
            <a:schemeClr val="accent1">
              <a:alpha val="15000"/>
            </a:schemeClr>
          </a:solidFill>
          <a:ln>
            <a:solidFill>
              <a:schemeClr val="accent1"/>
            </a:solidFill>
            <a:miter lim="800000"/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>
          <a:xfrm>
            <a:off x="6108700" y="6556375"/>
            <a:ext cx="2101850" cy="301625"/>
          </a:xfrm>
        </p:spPr>
        <p:txBody>
          <a:bodyPr/>
          <a:lstStyle>
            <a:lvl1pPr>
              <a:defRPr sz="900" smtClean="0"/>
            </a:lvl1pPr>
          </a:lstStyle>
          <a:p>
            <a:pPr>
              <a:defRPr/>
            </a:pPr>
            <a:r>
              <a:rPr lang="el-GR"/>
              <a:t>Ανασυνδυασμένο DNA</a:t>
            </a:r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>
          <a:xfrm>
            <a:off x="1169988" y="6557963"/>
            <a:ext cx="4948237" cy="301625"/>
          </a:xfrm>
        </p:spPr>
        <p:txBody>
          <a:bodyPr/>
          <a:lstStyle>
            <a:lvl1pPr>
              <a:defRPr sz="900" smtClean="0"/>
            </a:lvl1pPr>
          </a:lstStyle>
          <a:p>
            <a:pPr>
              <a:defRPr/>
            </a:pPr>
            <a:r>
              <a:rPr lang="el-GR"/>
              <a:t>Ακαδημαϊκές Εκδόσεις 2007</a:t>
            </a:r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8216900" y="6556375"/>
            <a:ext cx="366713" cy="301625"/>
          </a:xfrm>
        </p:spPr>
        <p:txBody>
          <a:bodyPr/>
          <a:lstStyle>
            <a:lvl1pPr algn="ctr">
              <a:defRPr sz="900" smtClean="0"/>
            </a:lvl1pPr>
          </a:lstStyle>
          <a:p>
            <a:pPr>
              <a:defRPr/>
            </a:pPr>
            <a:fld id="{6CA127B6-1CA3-4D1A-A9E7-28BD6C58FF8B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n-US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  <p:sp>
        <p:nvSpPr>
          <p:cNvPr id="4" name="1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/>
              <a:t>Ανασυνδυασμένο DNA</a:t>
            </a:r>
          </a:p>
        </p:txBody>
      </p:sp>
      <p:sp>
        <p:nvSpPr>
          <p:cNvPr id="5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/>
              <a:t>Ακαδημαϊκές Εκδόσεις 2007</a:t>
            </a:r>
          </a:p>
        </p:txBody>
      </p:sp>
      <p:sp>
        <p:nvSpPr>
          <p:cNvPr id="6" name="22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0F2F0F-12E4-4D96-808F-89BBB4D20C42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6781800" y="381000"/>
            <a:ext cx="1905000" cy="5486400"/>
          </a:xfrm>
        </p:spPr>
        <p:txBody>
          <a:bodyPr vert="eaVert"/>
          <a:lstStyle/>
          <a:p>
            <a:r>
              <a:rPr lang="el-GR" smtClean="0"/>
              <a:t>Kλικ για επεξεργασία του τίτλου</a:t>
            </a:r>
            <a:endParaRPr lang="en-US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248400" cy="5486400"/>
          </a:xfrm>
        </p:spPr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  <p:sp>
        <p:nvSpPr>
          <p:cNvPr id="4" name="1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/>
              <a:t>Ανασυνδυασμένο DNA</a:t>
            </a:r>
          </a:p>
        </p:txBody>
      </p:sp>
      <p:sp>
        <p:nvSpPr>
          <p:cNvPr id="5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/>
              <a:t>Ακαδημαϊκές Εκδόσεις 2007</a:t>
            </a:r>
          </a:p>
        </p:txBody>
      </p:sp>
      <p:sp>
        <p:nvSpPr>
          <p:cNvPr id="6" name="22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6D03CC-62A1-470C-9E6A-0C2C5E08BF11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l-GR" smtClean="0"/>
              <a:t>Κάντε κλικ για να επεξεργαστείτε τον υπότιτλο του υποδείγματος</a:t>
            </a:r>
            <a:endParaRPr lang="el-G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F1BD8C-A32E-4EC0-9D26-2B5ADF7BE40D}" type="slidenum">
              <a:rPr lang="el-G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l-G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9798922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0F6531-3603-4251-98A9-2F96B9A475C3}" type="slidenum">
              <a:rPr lang="el-G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l-G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697811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E578E4-2CF7-4EFA-923B-DCB024235095}" type="slidenum">
              <a:rPr lang="el-G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l-G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2643671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D0E3BF-7AE1-408D-975E-B60E742BB819}" type="slidenum">
              <a:rPr lang="el-G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l-G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030050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κειμένου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70AA4A-D5DD-47C6-AED6-6607A1677536}" type="slidenum">
              <a:rPr lang="el-G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l-G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9711960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2B4A40-0838-4507-B6EE-A70DAEB31170}" type="slidenum">
              <a:rPr lang="el-G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l-G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1533642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FB8436-F1C7-4036-A2BD-B5C33114B419}" type="slidenum">
              <a:rPr lang="el-G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l-G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702053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/>
              <a:t>Ανασυνδυασμένο DNA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/>
              <a:t>Ακαδημαϊκές Εκδόσεις 2007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AA622D-2885-4982-A992-A290C9FA31B7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8125B5-B5F6-4EA0-8D22-858EC0444851}" type="slidenum">
              <a:rPr lang="el-G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l-G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3743829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l-GR" noProof="0" smtClean="0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9AC8EB-E5F2-43EE-9C37-075D615F4701}" type="slidenum">
              <a:rPr lang="el-G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l-G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7750456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767D46-D80A-4312-B721-D8F50A9E5998}" type="slidenum">
              <a:rPr lang="el-G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l-G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1265238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F81E96-15C7-4ABD-A211-3F4B0A2D8A4A}" type="slidenum">
              <a:rPr lang="el-G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l-G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753181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l-GR" smtClean="0"/>
              <a:t>Κάντε κλικ για να επεξεργαστείτε τον υπότιτλο του υποδείγματος</a:t>
            </a:r>
            <a:endParaRPr lang="el-G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DCB93B-3D53-4661-B8CA-73FEE0FE0A5C}" type="slidenum">
              <a:rPr lang="el-G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l-G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6291636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B8F20C-9CA8-41AD-AA2C-4E727C6AF74A}" type="slidenum">
              <a:rPr lang="el-G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l-G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6656800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0606D6-6ED0-44D8-8A60-F984EC5BC54E}" type="slidenum">
              <a:rPr lang="el-G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l-G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1912246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7C1E71-6CD7-4E2C-8F4E-6B50C8408584}" type="slidenum">
              <a:rPr lang="el-G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l-G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3294978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κειμένου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D612F5-4A90-47A0-8541-0B846DD13433}" type="slidenum">
              <a:rPr lang="el-G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l-G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3375214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41D37E-B2CE-4BC3-97F4-B43E54DD2457}" type="slidenum">
              <a:rPr lang="el-G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l-G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323836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/>
              <a:t>Ανασυνδυασμένο DNA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/>
              <a:t>Ακαδημαϊκές Εκδόσεις 2007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AC894C-B55B-43BB-A09C-D7C74898DC6C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39F086-C1B1-4A43-BC1A-4B26AB974628}" type="slidenum">
              <a:rPr lang="el-G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l-G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4347617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EA63AF-6CD0-4B6E-84BF-274B59D2B240}" type="slidenum">
              <a:rPr lang="el-G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l-G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8774259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l-GR" noProof="0" smtClean="0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B312D2-FAEE-4184-93ED-5176E6C88E7E}" type="slidenum">
              <a:rPr lang="el-G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l-G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556957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12A3F5-45E1-4530-B3DE-D0DEE62F6879}" type="slidenum">
              <a:rPr lang="el-G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l-G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7297543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D28A3F-E3DC-43CB-9F6F-9022BF6FF3A2}" type="slidenum">
              <a:rPr lang="el-G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l-G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8301794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l-GR" smtClean="0"/>
              <a:t>Κάντε κλικ για να επεξεργαστείτε τον υπότιτλο του υποδείγματος</a:t>
            </a:r>
            <a:endParaRPr lang="el-G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DCB93B-3D53-4661-B8CA-73FEE0FE0A5C}" type="slidenum">
              <a:rPr lang="el-G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l-G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4514877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B8F20C-9CA8-41AD-AA2C-4E727C6AF74A}" type="slidenum">
              <a:rPr lang="el-G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l-G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0901055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0606D6-6ED0-44D8-8A60-F984EC5BC54E}" type="slidenum">
              <a:rPr lang="el-G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l-G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3330000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7C1E71-6CD7-4E2C-8F4E-6B50C8408584}" type="slidenum">
              <a:rPr lang="el-G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l-G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3853888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κειμένου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D612F5-4A90-47A0-8541-0B846DD13433}" type="slidenum">
              <a:rPr lang="el-G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l-G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100475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κειμένου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/>
              <a:t>Ανασυνδυασμένο DNA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/>
              <a:t>Ακαδημαϊκές Εκδόσεις 2007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E435FA-50F6-4F37-895F-3582C5EF81E3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41D37E-B2CE-4BC3-97F4-B43E54DD2457}" type="slidenum">
              <a:rPr lang="el-G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l-G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4731479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39F086-C1B1-4A43-BC1A-4B26AB974628}" type="slidenum">
              <a:rPr lang="el-G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l-G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358548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EA63AF-6CD0-4B6E-84BF-274B59D2B240}" type="slidenum">
              <a:rPr lang="el-G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l-G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8420283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l-GR" noProof="0" smtClean="0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B312D2-FAEE-4184-93ED-5176E6C88E7E}" type="slidenum">
              <a:rPr lang="el-G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l-G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9074896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12A3F5-45E1-4530-B3DE-D0DEE62F6879}" type="slidenum">
              <a:rPr lang="el-G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l-G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8874832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D28A3F-E3DC-43CB-9F6F-9022BF6FF3A2}" type="slidenum">
              <a:rPr lang="el-G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l-G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197097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/>
              <a:t>Ανασυνδυασμένο DNA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/>
              <a:t>Ακαδημαϊκές Εκδόσεις 2007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082075-1713-45AD-A73E-0F4454A87772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/>
              <a:t>Ανασυνδυασμένο DNA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/>
              <a:t>Ακαδημαϊκές Εκδόσεις 2007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3B4077-7401-42B4-87BD-4B097A31F620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/>
              <a:t>Ανασυνδυασμένο DNA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/>
              <a:t>Ακαδημαϊκές Εκδόσεις 2007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C9BDBA-C74D-49EF-8602-C4C359A58D54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l-GR" noProof="0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/>
              <a:t>Ανασυνδυασμένο DNA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/>
              <a:t>Ακαδημαϊκές Εκδόσεις 2007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ADCF26-5853-40B2-B075-1F696917071A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60000">
              <a:schemeClr val="bg1"/>
            </a:gs>
            <a:gs pos="100000">
              <a:schemeClr val="accent6">
                <a:lumMod val="5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l-GR" smtClean="0"/>
              <a:t>Κάντε κλικ για να επεξεργαστείτε τον τίτλο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l-GR" smtClean="0"/>
              <a:t>Κάντε κλικ για να επεξεργαστείτε τα στυλ κειμένου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</a:p>
        </p:txBody>
      </p:sp>
      <p:sp>
        <p:nvSpPr>
          <p:cNvPr id="1105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spcBef>
                <a:spcPct val="0"/>
              </a:spcBef>
              <a:defRPr b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l-GR"/>
              <a:t>Ανασυνδυασμένο DNA</a:t>
            </a:r>
          </a:p>
        </p:txBody>
      </p:sp>
      <p:sp>
        <p:nvSpPr>
          <p:cNvPr id="1105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spcBef>
                <a:spcPct val="0"/>
              </a:spcBef>
              <a:defRPr b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l-GR"/>
              <a:t>Ακαδημαϊκές Εκδόσεις 2007</a:t>
            </a:r>
          </a:p>
        </p:txBody>
      </p:sp>
      <p:sp>
        <p:nvSpPr>
          <p:cNvPr id="1105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0"/>
              </a:spcBef>
              <a:defRPr b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fld id="{8CF2BA75-AA9D-4792-8432-9FC714A5ED70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60000">
              <a:schemeClr val="bg1"/>
            </a:gs>
            <a:gs pos="100000">
              <a:schemeClr val="accent6">
                <a:lumMod val="5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10 - Ορθογώνιο τρίγωνο"/>
          <p:cNvSpPr/>
          <p:nvPr/>
        </p:nvSpPr>
        <p:spPr>
          <a:xfrm>
            <a:off x="6350" y="14288"/>
            <a:ext cx="9131300" cy="6837362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50000"/>
              </a:spcBef>
              <a:defRPr/>
            </a:pPr>
            <a:endParaRPr lang="en-US"/>
          </a:p>
        </p:txBody>
      </p:sp>
      <p:cxnSp>
        <p:nvCxnSpPr>
          <p:cNvPr id="8" name="7 - Ευθεία γραμμή σύνδεσης"/>
          <p:cNvCxnSpPr/>
          <p:nvPr/>
        </p:nvCxnSpPr>
        <p:spPr>
          <a:xfrm>
            <a:off x="0" y="6350"/>
            <a:ext cx="9137650" cy="6845300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8 - Ευθεία γραμμή σύνδεσης"/>
          <p:cNvCxnSpPr/>
          <p:nvPr/>
        </p:nvCxnSpPr>
        <p:spPr>
          <a:xfrm rot="10800000" flipV="1">
            <a:off x="6469063" y="4948238"/>
            <a:ext cx="2673350" cy="1900237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21 - Θέση τίτλου"/>
          <p:cNvSpPr>
            <a:spLocks noGrp="1"/>
          </p:cNvSpPr>
          <p:nvPr>
            <p:ph type="title"/>
          </p:nvPr>
        </p:nvSpPr>
        <p:spPr>
          <a:xfrm>
            <a:off x="457200" y="268288"/>
            <a:ext cx="8229600" cy="1398587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lang="el-GR" smtClean="0"/>
              <a:t>Kλικ για επεξεργασία του τίτλου</a:t>
            </a:r>
            <a:endParaRPr lang="en-US"/>
          </a:p>
        </p:txBody>
      </p:sp>
      <p:sp>
        <p:nvSpPr>
          <p:cNvPr id="2054" name="12 - Θέση κειμένου"/>
          <p:cNvSpPr>
            <a:spLocks noGrp="1"/>
          </p:cNvSpPr>
          <p:nvPr>
            <p:ph type="body" idx="1"/>
          </p:nvPr>
        </p:nvSpPr>
        <p:spPr bwMode="auto">
          <a:xfrm>
            <a:off x="457200" y="1882775"/>
            <a:ext cx="82296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smtClean="0"/>
          </a:p>
        </p:txBody>
      </p:sp>
      <p:sp>
        <p:nvSpPr>
          <p:cNvPr id="14" name="13 - Θέση ημερομηνίας"/>
          <p:cNvSpPr>
            <a:spLocks noGrp="1"/>
          </p:cNvSpPr>
          <p:nvPr>
            <p:ph type="dt" sz="half" idx="2"/>
          </p:nvPr>
        </p:nvSpPr>
        <p:spPr>
          <a:xfrm>
            <a:off x="4791075" y="6481763"/>
            <a:ext cx="2133600" cy="3016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spcBef>
                <a:spcPct val="50000"/>
              </a:spcBef>
              <a:defRPr kumimoji="0" sz="1000" b="0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l-GR"/>
              <a:t>Ανασυνδυασμένο DNA</a:t>
            </a:r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3"/>
          </p:nvPr>
        </p:nvSpPr>
        <p:spPr>
          <a:xfrm>
            <a:off x="457200" y="6481763"/>
            <a:ext cx="4259263" cy="3016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spcBef>
                <a:spcPct val="50000"/>
              </a:spcBef>
              <a:defRPr kumimoji="0" sz="1000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l-GR"/>
              <a:t>Ακαδημαϊκές Εκδόσεις 2007</a:t>
            </a:r>
          </a:p>
        </p:txBody>
      </p:sp>
      <p:sp>
        <p:nvSpPr>
          <p:cNvPr id="23" name="22 - Θέση αριθμού διαφάνειας"/>
          <p:cNvSpPr>
            <a:spLocks noGrp="1"/>
          </p:cNvSpPr>
          <p:nvPr>
            <p:ph type="sldNum" sz="quarter" idx="4"/>
          </p:nvPr>
        </p:nvSpPr>
        <p:spPr>
          <a:xfrm>
            <a:off x="7589838" y="6481763"/>
            <a:ext cx="503237" cy="3016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spcBef>
                <a:spcPct val="50000"/>
              </a:spcBef>
              <a:defRPr kumimoji="0" sz="1200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7BA13BE3-2488-419B-8033-649254605317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05" r:id="rId6"/>
    <p:sldLayoutId id="2147483706" r:id="rId7"/>
    <p:sldLayoutId id="2147483714" r:id="rId8"/>
    <p:sldLayoutId id="2147483715" r:id="rId9"/>
    <p:sldLayoutId id="2147483707" r:id="rId10"/>
    <p:sldLayoutId id="2147483708" r:id="rId11"/>
  </p:sldLayoutIdLst>
  <p:hf hdr="0"/>
  <p:txStyles>
    <p:titleStyle>
      <a:lvl1pPr marL="484188" indent="-484188" algn="l" rtl="0" fontAlgn="base">
        <a:spcBef>
          <a:spcPct val="0"/>
        </a:spcBef>
        <a:spcAft>
          <a:spcPct val="0"/>
        </a:spcAft>
        <a:defRPr sz="4200" kern="1200">
          <a:ln w="6350">
            <a:solidFill>
              <a:schemeClr val="accent1">
                <a:shade val="43000"/>
              </a:schemeClr>
            </a:solidFill>
          </a:ln>
          <a:solidFill>
            <a:srgbClr val="FF5C9C"/>
          </a:solidFill>
          <a:effectLst>
            <a:outerShdw blurRad="26000" dist="26000" dir="145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  <a:lvl2pPr marL="484188" indent="-484188" algn="l" rtl="0" fontAlgn="base">
        <a:spcBef>
          <a:spcPct val="0"/>
        </a:spcBef>
        <a:spcAft>
          <a:spcPct val="0"/>
        </a:spcAft>
        <a:defRPr sz="4200">
          <a:solidFill>
            <a:srgbClr val="FF5C9C"/>
          </a:solidFill>
          <a:latin typeface="Century Gothic" pitchFamily="34" charset="0"/>
        </a:defRPr>
      </a:lvl2pPr>
      <a:lvl3pPr marL="484188" indent="-484188" algn="l" rtl="0" fontAlgn="base">
        <a:spcBef>
          <a:spcPct val="0"/>
        </a:spcBef>
        <a:spcAft>
          <a:spcPct val="0"/>
        </a:spcAft>
        <a:defRPr sz="4200">
          <a:solidFill>
            <a:srgbClr val="FF5C9C"/>
          </a:solidFill>
          <a:latin typeface="Century Gothic" pitchFamily="34" charset="0"/>
        </a:defRPr>
      </a:lvl3pPr>
      <a:lvl4pPr marL="484188" indent="-484188" algn="l" rtl="0" fontAlgn="base">
        <a:spcBef>
          <a:spcPct val="0"/>
        </a:spcBef>
        <a:spcAft>
          <a:spcPct val="0"/>
        </a:spcAft>
        <a:defRPr sz="4200">
          <a:solidFill>
            <a:srgbClr val="FF5C9C"/>
          </a:solidFill>
          <a:latin typeface="Century Gothic" pitchFamily="34" charset="0"/>
        </a:defRPr>
      </a:lvl4pPr>
      <a:lvl5pPr marL="484188" indent="-484188" algn="l" rtl="0" fontAlgn="base">
        <a:spcBef>
          <a:spcPct val="0"/>
        </a:spcBef>
        <a:spcAft>
          <a:spcPct val="0"/>
        </a:spcAft>
        <a:defRPr sz="4200">
          <a:solidFill>
            <a:srgbClr val="FF5C9C"/>
          </a:solidFill>
          <a:latin typeface="Century Gothic" pitchFamily="34" charset="0"/>
        </a:defRPr>
      </a:lvl5pPr>
      <a:lvl6pPr marL="941388" indent="-484188" algn="l" rtl="0" fontAlgn="base">
        <a:spcBef>
          <a:spcPct val="0"/>
        </a:spcBef>
        <a:spcAft>
          <a:spcPct val="0"/>
        </a:spcAft>
        <a:defRPr sz="4200">
          <a:solidFill>
            <a:srgbClr val="FF5C9C"/>
          </a:solidFill>
          <a:latin typeface="Century Gothic" pitchFamily="34" charset="0"/>
        </a:defRPr>
      </a:lvl6pPr>
      <a:lvl7pPr marL="1398588" indent="-484188" algn="l" rtl="0" fontAlgn="base">
        <a:spcBef>
          <a:spcPct val="0"/>
        </a:spcBef>
        <a:spcAft>
          <a:spcPct val="0"/>
        </a:spcAft>
        <a:defRPr sz="4200">
          <a:solidFill>
            <a:srgbClr val="FF5C9C"/>
          </a:solidFill>
          <a:latin typeface="Century Gothic" pitchFamily="34" charset="0"/>
        </a:defRPr>
      </a:lvl7pPr>
      <a:lvl8pPr marL="1855788" indent="-484188" algn="l" rtl="0" fontAlgn="base">
        <a:spcBef>
          <a:spcPct val="0"/>
        </a:spcBef>
        <a:spcAft>
          <a:spcPct val="0"/>
        </a:spcAft>
        <a:defRPr sz="4200">
          <a:solidFill>
            <a:srgbClr val="FF5C9C"/>
          </a:solidFill>
          <a:latin typeface="Century Gothic" pitchFamily="34" charset="0"/>
        </a:defRPr>
      </a:lvl8pPr>
      <a:lvl9pPr marL="2312988" indent="-484188" algn="l" rtl="0" fontAlgn="base">
        <a:spcBef>
          <a:spcPct val="0"/>
        </a:spcBef>
        <a:spcAft>
          <a:spcPct val="0"/>
        </a:spcAft>
        <a:defRPr sz="4200">
          <a:solidFill>
            <a:srgbClr val="FF5C9C"/>
          </a:solidFill>
          <a:latin typeface="Century Gothic" pitchFamily="34" charset="0"/>
        </a:defRPr>
      </a:lvl9pPr>
    </p:titleStyle>
    <p:bodyStyle>
      <a:lvl1pPr marL="447675" indent="-382588" algn="l" rtl="0" fontAlgn="base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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822325" indent="-285750" algn="l" rtl="0" fontAlgn="base">
        <a:spcBef>
          <a:spcPct val="20000"/>
        </a:spcBef>
        <a:spcAft>
          <a:spcPct val="0"/>
        </a:spcAft>
        <a:buClr>
          <a:schemeClr val="accent1"/>
        </a:buClr>
        <a:buSzPct val="95000"/>
        <a:buFont typeface="Verdana" pitchFamily="34" charset="0"/>
        <a:buChar char="›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049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0955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00200" indent="-209550" algn="l" rtl="0" fontAlgn="base">
        <a:spcBef>
          <a:spcPct val="20000"/>
        </a:spcBef>
        <a:spcAft>
          <a:spcPct val="0"/>
        </a:spcAft>
        <a:buClr>
          <a:srgbClr val="FF90B2"/>
        </a:buClr>
        <a:buFont typeface="Wingdings 2" pitchFamily="18" charset="2"/>
        <a:buChar char="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084832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146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33CC"/>
            </a:gs>
            <a:gs pos="100000">
              <a:srgbClr val="00104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l-GR" altLang="el-GR" smtClean="0"/>
              <a:t>Κάντε κλικ για να επεξεργαστείτε τον τίτλο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l-GR" altLang="el-GR" smtClean="0"/>
              <a:t>Κάντε κλικ για να επεξεργαστείτε τα στυλ κειμένου του υποδείγματος</a:t>
            </a:r>
          </a:p>
          <a:p>
            <a:pPr lvl="1"/>
            <a:r>
              <a:rPr lang="el-GR" altLang="el-GR" smtClean="0"/>
              <a:t>Δεύτερου επιπέδου</a:t>
            </a:r>
          </a:p>
          <a:p>
            <a:pPr lvl="2"/>
            <a:r>
              <a:rPr lang="el-GR" altLang="el-GR" smtClean="0"/>
              <a:t>Τρίτου επιπέδου</a:t>
            </a:r>
          </a:p>
          <a:p>
            <a:pPr lvl="3"/>
            <a:r>
              <a:rPr lang="el-GR" altLang="el-GR" smtClean="0"/>
              <a:t>Τέταρτου επιπέδου</a:t>
            </a:r>
          </a:p>
          <a:p>
            <a:pPr lvl="4"/>
            <a:r>
              <a:rPr lang="el-GR" altLang="el-GR" smtClean="0"/>
              <a:t>Πέμπτου επιπέδου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1">
                <a:latin typeface="+mn-lt"/>
              </a:defRPr>
            </a:lvl1pPr>
          </a:lstStyle>
          <a:p>
            <a:pPr>
              <a:defRPr/>
            </a:pPr>
            <a:endParaRPr lang="el-GR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1">
                <a:latin typeface="+mn-lt"/>
              </a:defRPr>
            </a:lvl1pPr>
          </a:lstStyle>
          <a:p>
            <a:pPr>
              <a:defRPr/>
            </a:pPr>
            <a:endParaRPr lang="el-GR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1">
                <a:latin typeface="+mn-lt"/>
              </a:defRPr>
            </a:lvl1pPr>
          </a:lstStyle>
          <a:p>
            <a:pPr>
              <a:defRPr/>
            </a:pPr>
            <a:fld id="{C7EE17E9-C4BB-48D0-A69F-69DECE1C052E}" type="slidenum">
              <a:rPr lang="el-G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l-G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038535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Garamond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Garamond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Garamond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Garamond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Garamond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Garamond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Garamond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b="1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b="1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b="1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33CC"/>
            </a:gs>
            <a:gs pos="100000">
              <a:srgbClr val="00104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l-GR" smtClean="0"/>
              <a:t>Κάντε κλικ για να επεξεργαστείτε τον τίτλο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l-GR" smtClean="0"/>
              <a:t>Κάντε κλικ για να επεξεργαστείτε τα στυλ κειμένου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1">
                <a:latin typeface="+mn-lt"/>
              </a:defRPr>
            </a:lvl1pPr>
          </a:lstStyle>
          <a:p>
            <a:pPr>
              <a:defRPr/>
            </a:pPr>
            <a:endParaRPr lang="el-GR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1">
                <a:latin typeface="+mn-lt"/>
              </a:defRPr>
            </a:lvl1pPr>
          </a:lstStyle>
          <a:p>
            <a:pPr>
              <a:defRPr/>
            </a:pPr>
            <a:endParaRPr lang="el-GR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1">
                <a:latin typeface="+mn-lt"/>
              </a:defRPr>
            </a:lvl1pPr>
          </a:lstStyle>
          <a:p>
            <a:pPr>
              <a:defRPr/>
            </a:pPr>
            <a:fld id="{4B5907E5-8125-4AF1-A834-971C98780A52}" type="slidenum">
              <a:rPr lang="el-G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l-G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871838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Garamond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Garamond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Garamond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Garamond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Garamond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Garamond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Garamond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b="1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b="1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b="1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33CC"/>
            </a:gs>
            <a:gs pos="100000">
              <a:srgbClr val="00104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l-GR" smtClean="0"/>
              <a:t>Κάντε κλικ για να επεξεργαστείτε τον τίτλο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l-GR" smtClean="0"/>
              <a:t>Κάντε κλικ για να επεξεργαστείτε τα στυλ κειμένου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1">
                <a:latin typeface="+mn-lt"/>
              </a:defRPr>
            </a:lvl1pPr>
          </a:lstStyle>
          <a:p>
            <a:pPr>
              <a:defRPr/>
            </a:pPr>
            <a:endParaRPr lang="el-GR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1">
                <a:latin typeface="+mn-lt"/>
              </a:defRPr>
            </a:lvl1pPr>
          </a:lstStyle>
          <a:p>
            <a:pPr>
              <a:defRPr/>
            </a:pPr>
            <a:endParaRPr lang="el-GR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1">
                <a:latin typeface="+mn-lt"/>
              </a:defRPr>
            </a:lvl1pPr>
          </a:lstStyle>
          <a:p>
            <a:pPr>
              <a:defRPr/>
            </a:pPr>
            <a:fld id="{4B5907E5-8125-4AF1-A834-971C98780A52}" type="slidenum">
              <a:rPr lang="el-G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l-G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657869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Garamond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Garamond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Garamond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Garamond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Garamond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Garamond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Garamond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b="1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b="1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b="1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9.xml"/><Relationship Id="rId1" Type="http://schemas.openxmlformats.org/officeDocument/2006/relationships/vmlDrawing" Target="../drawings/vmlDrawing2.v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9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9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9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9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9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16.xml"/><Relationship Id="rId1" Type="http://schemas.openxmlformats.org/officeDocument/2006/relationships/vmlDrawing" Target="../drawings/vmlDrawing3.v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39.xml"/><Relationship Id="rId1" Type="http://schemas.openxmlformats.org/officeDocument/2006/relationships/vmlDrawing" Target="../drawings/vmlDrawing4.v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0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9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1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1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0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9.xml"/><Relationship Id="rId1" Type="http://schemas.openxmlformats.org/officeDocument/2006/relationships/vmlDrawing" Target="../drawings/vmlDrawing1.v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0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watson_NEW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rightnessContrast contrast="72000"/>
                    </a14:imgEffect>
                  </a14:imgLayer>
                </a14:imgProps>
              </a:ext>
            </a:extLst>
          </a:blip>
          <a:srcRect b="17636"/>
          <a:stretch>
            <a:fillRect/>
          </a:stretch>
        </p:blipFill>
        <p:spPr bwMode="auto">
          <a:xfrm>
            <a:off x="0" y="26988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43" name="Rectangle 3"/>
          <p:cNvSpPr>
            <a:spLocks noChangeArrowheads="1"/>
          </p:cNvSpPr>
          <p:nvPr/>
        </p:nvSpPr>
        <p:spPr bwMode="auto">
          <a:xfrm>
            <a:off x="900113" y="1761057"/>
            <a:ext cx="7483396" cy="2883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  <a:defRPr/>
            </a:pPr>
            <a:r>
              <a:rPr lang="el-GR" sz="5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cs typeface="Arial" pitchFamily="34" charset="0"/>
              </a:rPr>
              <a:t>Παλιές </a:t>
            </a:r>
            <a:r>
              <a:rPr lang="el-GR" sz="540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cs typeface="Arial" pitchFamily="34" charset="0"/>
              </a:rPr>
              <a:t>και πιο σύγχρονες </a:t>
            </a:r>
            <a:r>
              <a:rPr lang="el-GR" sz="5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cs typeface="Arial" pitchFamily="34" charset="0"/>
              </a:rPr>
              <a:t>τεχνικές της </a:t>
            </a:r>
          </a:p>
          <a:p>
            <a:pPr algn="ctr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  <a:defRPr/>
            </a:pPr>
            <a:r>
              <a:rPr lang="el-GR" sz="5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cs typeface="Arial" pitchFamily="34" charset="0"/>
              </a:rPr>
              <a:t>Μοριακής Βιολογίας</a:t>
            </a:r>
            <a:endParaRPr lang="el-GR" sz="5400" dirty="0">
              <a:solidFill>
                <a:srgbClr val="00206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anose="020F0502020204030204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ChangeArrowheads="1"/>
          </p:cNvSpPr>
          <p:nvPr/>
        </p:nvSpPr>
        <p:spPr bwMode="auto">
          <a:xfrm>
            <a:off x="4572000" y="2186503"/>
            <a:ext cx="4391025" cy="206210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el-GR" sz="3200" dirty="0" smtClean="0">
                <a:solidFill>
                  <a:srgbClr val="FFFFFF"/>
                </a:solidFill>
                <a:latin typeface="Candara" panose="020E0502030303020204" pitchFamily="34" charset="0"/>
              </a:rPr>
              <a:t>Τα </a:t>
            </a:r>
            <a:r>
              <a:rPr lang="el-GR" sz="3200" dirty="0">
                <a:solidFill>
                  <a:srgbClr val="FFFFFF"/>
                </a:solidFill>
                <a:latin typeface="Candara" panose="020E0502030303020204" pitchFamily="34" charset="0"/>
              </a:rPr>
              <a:t>ένζυμα περιορισμού παράγουν είτε λεία (τυφλά) άκρα είτε κολλώδη άκρα.</a:t>
            </a:r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1625" y="163513"/>
            <a:ext cx="4216400" cy="628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530120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349250" y="593725"/>
            <a:ext cx="8458200" cy="1143000"/>
          </a:xfrm>
        </p:spPr>
        <p:txBody>
          <a:bodyPr/>
          <a:lstStyle/>
          <a:p>
            <a:pPr eaLnBrk="1" hangingPunct="1"/>
            <a:r>
              <a:rPr lang="el-GR" altLang="el-GR" sz="4000" dirty="0" smtClean="0">
                <a:solidFill>
                  <a:schemeClr val="bg1"/>
                </a:solidFill>
                <a:latin typeface="Candara" panose="020E0502030303020204" pitchFamily="34" charset="0"/>
              </a:rPr>
              <a:t>Πλασμίδια και ιοί χρησιμοποιούνται ως φορείς αλληλουχιών </a:t>
            </a:r>
            <a:r>
              <a:rPr lang="en-US" altLang="el-GR" sz="4000" dirty="0" smtClean="0">
                <a:solidFill>
                  <a:schemeClr val="bg1"/>
                </a:solidFill>
                <a:latin typeface="Candara" panose="020E0502030303020204" pitchFamily="34" charset="0"/>
              </a:rPr>
              <a:t>DNA</a:t>
            </a:r>
            <a:endParaRPr lang="el-GR" altLang="el-GR" sz="4000" dirty="0" smtClean="0">
              <a:solidFill>
                <a:schemeClr val="bg1"/>
              </a:solidFill>
              <a:latin typeface="Candara" panose="020E0502030303020204" pitchFamily="34" charset="0"/>
            </a:endParaRP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2393950"/>
            <a:ext cx="7772400" cy="3749675"/>
          </a:xfrm>
        </p:spPr>
        <p:txBody>
          <a:bodyPr/>
          <a:lstStyle/>
          <a:p>
            <a:pPr eaLnBrk="1" hangingPunct="1"/>
            <a:r>
              <a:rPr lang="el-GR" altLang="el-GR" smtClean="0">
                <a:solidFill>
                  <a:srgbClr val="FFFFCC"/>
                </a:solidFill>
                <a:latin typeface="Candara" panose="020E0502030303020204" pitchFamily="34" charset="0"/>
              </a:rPr>
              <a:t>Στόχος της κλωνοποίησης:</a:t>
            </a:r>
          </a:p>
          <a:p>
            <a:pPr lvl="1" eaLnBrk="1" hangingPunct="1"/>
            <a:r>
              <a:rPr lang="el-GR" altLang="el-GR" smtClean="0">
                <a:solidFill>
                  <a:srgbClr val="FFFFCC"/>
                </a:solidFill>
                <a:latin typeface="Candara" panose="020E0502030303020204" pitchFamily="34" charset="0"/>
              </a:rPr>
              <a:t>απομόνωση γονιδίου</a:t>
            </a:r>
          </a:p>
          <a:p>
            <a:pPr lvl="1" eaLnBrk="1" hangingPunct="1"/>
            <a:r>
              <a:rPr lang="el-GR" altLang="el-GR" smtClean="0">
                <a:solidFill>
                  <a:srgbClr val="FFFFCC"/>
                </a:solidFill>
                <a:latin typeface="Candara" panose="020E0502030303020204" pitchFamily="34" charset="0"/>
              </a:rPr>
              <a:t>παραγωγή σε μεγάλες ποσότητες</a:t>
            </a:r>
          </a:p>
          <a:p>
            <a:pPr eaLnBrk="1" hangingPunct="1"/>
            <a:r>
              <a:rPr lang="el-GR" altLang="el-GR" smtClean="0">
                <a:solidFill>
                  <a:srgbClr val="FFFFCC"/>
                </a:solidFill>
                <a:latin typeface="Candara" panose="020E0502030303020204" pitchFamily="34" charset="0"/>
              </a:rPr>
              <a:t>Προφανώς: βακτήρια</a:t>
            </a:r>
          </a:p>
        </p:txBody>
      </p:sp>
    </p:spTree>
    <p:extLst>
      <p:ext uri="{BB962C8B-B14F-4D97-AF65-F5344CB8AC3E}">
        <p14:creationId xmlns:p14="http://schemas.microsoft.com/office/powerpoint/2010/main" xmlns="" val="1063772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7907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l-GR" sz="5400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ndara" panose="020E0502030303020204" pitchFamily="34" charset="0"/>
              </a:rPr>
              <a:t>Βακτήρια ξενιστές</a:t>
            </a:r>
          </a:p>
        </p:txBody>
      </p:sp>
    </p:spTree>
    <p:extLst>
      <p:ext uri="{BB962C8B-B14F-4D97-AF65-F5344CB8AC3E}">
        <p14:creationId xmlns:p14="http://schemas.microsoft.com/office/powerpoint/2010/main" xmlns="" val="453355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3878263" cy="1143000"/>
          </a:xfrm>
        </p:spPr>
        <p:txBody>
          <a:bodyPr/>
          <a:lstStyle/>
          <a:p>
            <a:pPr>
              <a:defRPr/>
            </a:pPr>
            <a:r>
              <a:rPr lang="en-US" i="1" smtClean="0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ndara" panose="020E0502030303020204" pitchFamily="34" charset="0"/>
              </a:rPr>
              <a:t>E. coli</a:t>
            </a:r>
            <a:r>
              <a:rPr lang="en-US" smtClean="0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ndara" panose="020E0502030303020204" pitchFamily="34" charset="0"/>
              </a:rPr>
              <a:t> K-12</a:t>
            </a:r>
            <a:endParaRPr lang="el-GR" smtClean="0">
              <a:solidFill>
                <a:srgbClr val="FFFFC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ndara" panose="020E0502030303020204" pitchFamily="34" charset="0"/>
            </a:endParaRP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7175" y="1981200"/>
            <a:ext cx="4567238" cy="3935413"/>
          </a:xfrm>
        </p:spPr>
        <p:txBody>
          <a:bodyPr/>
          <a:lstStyle/>
          <a:p>
            <a:pPr>
              <a:buFontTx/>
              <a:buNone/>
            </a:pPr>
            <a:endParaRPr lang="en-US" altLang="el-GR" sz="2400" dirty="0" smtClean="0">
              <a:solidFill>
                <a:srgbClr val="FFFFCC"/>
              </a:solidFill>
              <a:latin typeface="Candara" panose="020E0502030303020204" pitchFamily="34" charset="0"/>
            </a:endParaRPr>
          </a:p>
          <a:p>
            <a:r>
              <a:rPr lang="en-US" altLang="el-GR" sz="2400" dirty="0" smtClean="0">
                <a:solidFill>
                  <a:srgbClr val="FFFFCC"/>
                </a:solidFill>
                <a:latin typeface="Candara" panose="020E0502030303020204" pitchFamily="34" charset="0"/>
              </a:rPr>
              <a:t>Gram </a:t>
            </a:r>
            <a:r>
              <a:rPr lang="el-GR" altLang="el-GR" sz="2400" dirty="0" smtClean="0">
                <a:solidFill>
                  <a:srgbClr val="FFFFCC"/>
                </a:solidFill>
                <a:latin typeface="Candara" panose="020E0502030303020204" pitchFamily="34" charset="0"/>
              </a:rPr>
              <a:t>(</a:t>
            </a:r>
            <a:r>
              <a:rPr lang="en-US" altLang="el-GR" sz="2400" dirty="0" smtClean="0">
                <a:solidFill>
                  <a:srgbClr val="FFFFCC"/>
                </a:solidFill>
                <a:latin typeface="Candara" panose="020E0502030303020204" pitchFamily="34" charset="0"/>
              </a:rPr>
              <a:t>-</a:t>
            </a:r>
            <a:r>
              <a:rPr lang="el-GR" altLang="el-GR" sz="2400" dirty="0" smtClean="0">
                <a:solidFill>
                  <a:srgbClr val="FFFFCC"/>
                </a:solidFill>
                <a:latin typeface="Candara" panose="020E0502030303020204" pitchFamily="34" charset="0"/>
              </a:rPr>
              <a:t>) βακτήριο</a:t>
            </a:r>
          </a:p>
          <a:p>
            <a:r>
              <a:rPr lang="el-GR" altLang="el-GR" sz="2400" dirty="0" smtClean="0">
                <a:solidFill>
                  <a:srgbClr val="FFFFCC"/>
                </a:solidFill>
                <a:latin typeface="Candara" panose="020E0502030303020204" pitchFamily="34" charset="0"/>
              </a:rPr>
              <a:t>Γονιδίωμα 4.639.221 </a:t>
            </a:r>
            <a:r>
              <a:rPr lang="en-US" altLang="el-GR" sz="2400" dirty="0" err="1" smtClean="0">
                <a:solidFill>
                  <a:srgbClr val="FFFFCC"/>
                </a:solidFill>
                <a:latin typeface="Candara" panose="020E0502030303020204" pitchFamily="34" charset="0"/>
              </a:rPr>
              <a:t>bp</a:t>
            </a:r>
            <a:r>
              <a:rPr lang="el-GR" altLang="el-GR" sz="2400" dirty="0" smtClean="0">
                <a:solidFill>
                  <a:srgbClr val="FFFFCC"/>
                </a:solidFill>
                <a:latin typeface="Candara" panose="020E0502030303020204" pitchFamily="34" charset="0"/>
              </a:rPr>
              <a:t> που κωδικοποιεί ~4000 γονίδια </a:t>
            </a:r>
          </a:p>
          <a:p>
            <a:r>
              <a:rPr lang="el-GR" altLang="el-GR" sz="2400" dirty="0" err="1" smtClean="0">
                <a:solidFill>
                  <a:srgbClr val="FFFFCC"/>
                </a:solidFill>
                <a:latin typeface="Candara" panose="020E0502030303020204" pitchFamily="34" charset="0"/>
              </a:rPr>
              <a:t>Πρωτοαπομονώθηκε</a:t>
            </a:r>
            <a:r>
              <a:rPr lang="el-GR" altLang="el-GR" sz="2400" dirty="0" smtClean="0">
                <a:solidFill>
                  <a:srgbClr val="FFFFCC"/>
                </a:solidFill>
                <a:latin typeface="Candara" panose="020E0502030303020204" pitchFamily="34" charset="0"/>
              </a:rPr>
              <a:t> το 1921 από τα κόπρανα ασθενούς ελονοσίας </a:t>
            </a:r>
            <a:r>
              <a:rPr lang="en-US" altLang="el-GR" sz="2400" dirty="0" smtClean="0">
                <a:solidFill>
                  <a:srgbClr val="FFFFCC"/>
                </a:solidFill>
                <a:latin typeface="Candara" panose="020E0502030303020204" pitchFamily="34" charset="0"/>
              </a:rPr>
              <a:t>(</a:t>
            </a:r>
            <a:r>
              <a:rPr lang="el-GR" altLang="el-GR" sz="2400" dirty="0" smtClean="0">
                <a:solidFill>
                  <a:srgbClr val="FFFFCC"/>
                </a:solidFill>
                <a:latin typeface="Candara" panose="020E0502030303020204" pitchFamily="34" charset="0"/>
              </a:rPr>
              <a:t>ή το 1922 από κόπρανα ασθενούς διφθερίτιδας*)</a:t>
            </a:r>
          </a:p>
          <a:p>
            <a:r>
              <a:rPr lang="el-GR" altLang="el-GR" sz="2400" dirty="0" smtClean="0">
                <a:solidFill>
                  <a:srgbClr val="FFFFCC"/>
                </a:solidFill>
                <a:latin typeface="Candara" panose="020E0502030303020204" pitchFamily="34" charset="0"/>
              </a:rPr>
              <a:t>Το #1</a:t>
            </a:r>
            <a:r>
              <a:rPr lang="en-US" altLang="el-GR" sz="2400" dirty="0" smtClean="0">
                <a:solidFill>
                  <a:srgbClr val="FFFFCC"/>
                </a:solidFill>
                <a:latin typeface="Candara" panose="020E0502030303020204" pitchFamily="34" charset="0"/>
              </a:rPr>
              <a:t> </a:t>
            </a:r>
            <a:r>
              <a:rPr lang="el-GR" altLang="el-GR" sz="2400" dirty="0" smtClean="0">
                <a:solidFill>
                  <a:srgbClr val="FFFFCC"/>
                </a:solidFill>
                <a:latin typeface="Candara" panose="020E0502030303020204" pitchFamily="34" charset="0"/>
              </a:rPr>
              <a:t>βακτηριακό μοντέλο</a:t>
            </a:r>
          </a:p>
        </p:txBody>
      </p:sp>
      <p:grpSp>
        <p:nvGrpSpPr>
          <p:cNvPr id="18436" name="Group 10"/>
          <p:cNvGrpSpPr>
            <a:grpSpLocks/>
          </p:cNvGrpSpPr>
          <p:nvPr/>
        </p:nvGrpSpPr>
        <p:grpSpPr bwMode="auto">
          <a:xfrm>
            <a:off x="4572000" y="6465657"/>
            <a:ext cx="0" cy="2147483647"/>
            <a:chOff x="0" y="748"/>
            <a:chExt cx="4572000" cy="7674018"/>
          </a:xfrm>
        </p:grpSpPr>
        <p:sp>
          <p:nvSpPr>
            <p:cNvPr id="18440" name="Rectangle 5"/>
            <p:cNvSpPr>
              <a:spLocks noChangeArrowheads="1"/>
            </p:cNvSpPr>
            <p:nvPr/>
          </p:nvSpPr>
          <p:spPr bwMode="auto">
            <a:xfrm>
              <a:off x="0" y="748"/>
              <a:ext cx="359" cy="21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l-GR" altLang="el-GR" b="0" smtClean="0">
                  <a:solidFill>
                    <a:srgbClr val="000000"/>
                  </a:solidFill>
                  <a:latin typeface="Candara" panose="020E0502030303020204" pitchFamily="34" charset="0"/>
                </a:rPr>
                <a:t>  </a:t>
              </a:r>
              <a:r>
                <a:rPr lang="el-GR" altLang="el-GR" sz="19900" b="0" smtClean="0">
                  <a:solidFill>
                    <a:srgbClr val="000000"/>
                  </a:solidFill>
                  <a:latin typeface="Candara" panose="020E0502030303020204" pitchFamily="34" charset="0"/>
                </a:rPr>
                <a:t> </a:t>
              </a:r>
              <a:r>
                <a:rPr lang="el-GR" altLang="el-GR" b="0" smtClean="0">
                  <a:solidFill>
                    <a:srgbClr val="000000"/>
                  </a:solidFill>
                  <a:latin typeface="Candara" panose="020E0502030303020204" pitchFamily="34" charset="0"/>
                </a:rPr>
                <a:t>                                          </a:t>
              </a:r>
            </a:p>
          </p:txBody>
        </p:sp>
        <p:sp>
          <p:nvSpPr>
            <p:cNvPr id="18441" name="Rectangle 7"/>
            <p:cNvSpPr>
              <a:spLocks noChangeArrowheads="1"/>
            </p:cNvSpPr>
            <p:nvPr/>
          </p:nvSpPr>
          <p:spPr bwMode="auto">
            <a:xfrm>
              <a:off x="4572000" y="7674475"/>
              <a:ext cx="0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endParaRPr lang="el-GR" altLang="el-GR" b="0" smtClean="0">
                <a:solidFill>
                  <a:srgbClr val="000000"/>
                </a:solidFill>
                <a:latin typeface="Candara" panose="020E0502030303020204" pitchFamily="34" charset="0"/>
              </a:endParaRPr>
            </a:p>
          </p:txBody>
        </p:sp>
        <p:sp>
          <p:nvSpPr>
            <p:cNvPr id="18442" name="Rectangle 8"/>
            <p:cNvSpPr>
              <a:spLocks noChangeArrowheads="1"/>
            </p:cNvSpPr>
            <p:nvPr/>
          </p:nvSpPr>
          <p:spPr bwMode="auto">
            <a:xfrm>
              <a:off x="359" y="748"/>
              <a:ext cx="381" cy="21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l-GR" altLang="el-GR" b="0" smtClean="0">
                  <a:solidFill>
                    <a:srgbClr val="000000"/>
                  </a:solidFill>
                  <a:latin typeface="Candara" panose="020E0502030303020204" pitchFamily="34" charset="0"/>
                </a:rPr>
                <a:t>  </a:t>
              </a:r>
              <a:r>
                <a:rPr lang="el-GR" altLang="el-GR" sz="15700" b="0" smtClean="0">
                  <a:solidFill>
                    <a:srgbClr val="000000"/>
                  </a:solidFill>
                  <a:latin typeface="Candara" panose="020E0502030303020204" pitchFamily="34" charset="0"/>
                </a:rPr>
                <a:t> </a:t>
              </a:r>
              <a:r>
                <a:rPr lang="el-GR" altLang="el-GR" b="0" smtClean="0">
                  <a:solidFill>
                    <a:srgbClr val="000000"/>
                  </a:solidFill>
                  <a:latin typeface="Candara" panose="020E0502030303020204" pitchFamily="34" charset="0"/>
                </a:rPr>
                <a:t>                                               </a:t>
              </a:r>
            </a:p>
          </p:txBody>
        </p:sp>
      </p:grpSp>
      <p:pic>
        <p:nvPicPr>
          <p:cNvPr id="18437" name="Picture 6" descr="ecolis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37188" y="2957513"/>
            <a:ext cx="3292475" cy="316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Picture 9" descr="procar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59375" y="188913"/>
            <a:ext cx="3657600" cy="2503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9" name="Rectangle 11"/>
          <p:cNvSpPr>
            <a:spLocks noChangeArrowheads="1"/>
          </p:cNvSpPr>
          <p:nvPr/>
        </p:nvSpPr>
        <p:spPr bwMode="auto">
          <a:xfrm>
            <a:off x="0" y="6430963"/>
            <a:ext cx="52387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l-GR" altLang="el-GR" sz="1000" b="0" smtClean="0">
                <a:solidFill>
                  <a:srgbClr val="FFFFFF"/>
                </a:solidFill>
                <a:latin typeface="Candara" panose="020E0502030303020204" pitchFamily="34" charset="0"/>
              </a:rPr>
              <a:t>* Bachmann, B., pp. 2460-2488 in Neidhardt et al.1996, </a:t>
            </a:r>
            <a:r>
              <a:rPr lang="el-GR" altLang="el-GR" sz="1000" b="0" i="1" smtClean="0">
                <a:solidFill>
                  <a:srgbClr val="FFFFFF"/>
                </a:solidFill>
                <a:latin typeface="Candara" panose="020E0502030303020204" pitchFamily="34" charset="0"/>
              </a:rPr>
              <a:t>Escherichia coli</a:t>
            </a:r>
            <a:r>
              <a:rPr lang="el-GR" altLang="el-GR" sz="1000" b="0" smtClean="0">
                <a:solidFill>
                  <a:srgbClr val="FFFFFF"/>
                </a:solidFill>
                <a:latin typeface="Candara" panose="020E0502030303020204" pitchFamily="34" charset="0"/>
              </a:rPr>
              <a:t> and </a:t>
            </a:r>
            <a:r>
              <a:rPr lang="el-GR" altLang="el-GR" sz="1000" b="0" i="1" smtClean="0">
                <a:solidFill>
                  <a:srgbClr val="FFFFFF"/>
                </a:solidFill>
                <a:latin typeface="Candara" panose="020E0502030303020204" pitchFamily="34" charset="0"/>
              </a:rPr>
              <a:t>Salmonella</a:t>
            </a:r>
            <a:r>
              <a:rPr lang="el-GR" altLang="el-GR" sz="1000" b="0" smtClean="0">
                <a:solidFill>
                  <a:srgbClr val="FFFFFF"/>
                </a:solidFill>
                <a:latin typeface="Candara" panose="020E0502030303020204" pitchFamily="34" charset="0"/>
              </a:rPr>
              <a:t>: Cellular and Molecular Biology, ASM Press </a:t>
            </a:r>
          </a:p>
        </p:txBody>
      </p:sp>
    </p:spTree>
    <p:extLst>
      <p:ext uri="{BB962C8B-B14F-4D97-AF65-F5344CB8AC3E}">
        <p14:creationId xmlns:p14="http://schemas.microsoft.com/office/powerpoint/2010/main" xmlns="" val="455732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l-GR" smtClean="0">
                <a:solidFill>
                  <a:srgbClr val="FFFFCC"/>
                </a:solidFill>
                <a:latin typeface="Candara" panose="020E0502030303020204" pitchFamily="34" charset="0"/>
              </a:rPr>
              <a:t>Γενετικές αλλαγές της </a:t>
            </a:r>
            <a:r>
              <a:rPr lang="en-US" altLang="el-GR" smtClean="0">
                <a:solidFill>
                  <a:srgbClr val="FFFFCC"/>
                </a:solidFill>
                <a:latin typeface="Candara" panose="020E0502030303020204" pitchFamily="34" charset="0"/>
              </a:rPr>
              <a:t/>
            </a:r>
            <a:br>
              <a:rPr lang="en-US" altLang="el-GR" smtClean="0">
                <a:solidFill>
                  <a:srgbClr val="FFFFCC"/>
                </a:solidFill>
                <a:latin typeface="Candara" panose="020E0502030303020204" pitchFamily="34" charset="0"/>
              </a:rPr>
            </a:br>
            <a:r>
              <a:rPr lang="en-US" altLang="el-GR" i="1" smtClean="0">
                <a:solidFill>
                  <a:srgbClr val="FFFFCC"/>
                </a:solidFill>
                <a:latin typeface="Candara" panose="020E0502030303020204" pitchFamily="34" charset="0"/>
              </a:rPr>
              <a:t>E.</a:t>
            </a:r>
            <a:r>
              <a:rPr lang="el-GR" altLang="el-GR" i="1" smtClean="0">
                <a:solidFill>
                  <a:srgbClr val="FFFFCC"/>
                </a:solidFill>
                <a:latin typeface="Candara" panose="020E0502030303020204" pitchFamily="34" charset="0"/>
              </a:rPr>
              <a:t> </a:t>
            </a:r>
            <a:r>
              <a:rPr lang="en-US" altLang="el-GR" i="1" smtClean="0">
                <a:solidFill>
                  <a:srgbClr val="FFFFCC"/>
                </a:solidFill>
                <a:latin typeface="Candara" panose="020E0502030303020204" pitchFamily="34" charset="0"/>
              </a:rPr>
              <a:t>coli </a:t>
            </a:r>
            <a:r>
              <a:rPr lang="en-US" altLang="el-GR" smtClean="0">
                <a:solidFill>
                  <a:srgbClr val="FFFFCC"/>
                </a:solidFill>
                <a:latin typeface="Candara" panose="020E0502030303020204" pitchFamily="34" charset="0"/>
              </a:rPr>
              <a:t>K-12</a:t>
            </a:r>
            <a:endParaRPr lang="el-GR" altLang="el-GR" smtClean="0">
              <a:solidFill>
                <a:srgbClr val="FFFFCC"/>
              </a:solidFill>
              <a:latin typeface="Candara" panose="020E0502030303020204" pitchFamily="34" charset="0"/>
            </a:endParaRP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2305050"/>
            <a:ext cx="7772400" cy="3455988"/>
          </a:xfrm>
        </p:spPr>
        <p:txBody>
          <a:bodyPr/>
          <a:lstStyle/>
          <a:p>
            <a:pPr>
              <a:buFontTx/>
              <a:buNone/>
            </a:pPr>
            <a:r>
              <a:rPr lang="el-GR" altLang="el-GR" smtClean="0">
                <a:solidFill>
                  <a:srgbClr val="FFFFCC"/>
                </a:solidFill>
                <a:latin typeface="Candara" panose="020E0502030303020204" pitchFamily="34" charset="0"/>
              </a:rPr>
              <a:t>1. Αφαίρεση συστημάτων περιοριστικών μετατροπών (restriction modification)</a:t>
            </a:r>
            <a:endParaRPr lang="en-US" altLang="el-GR" smtClean="0">
              <a:solidFill>
                <a:srgbClr val="FFFFCC"/>
              </a:solidFill>
              <a:latin typeface="Candara" panose="020E0502030303020204" pitchFamily="34" charset="0"/>
            </a:endParaRPr>
          </a:p>
          <a:p>
            <a:pPr>
              <a:buFontTx/>
              <a:buNone/>
            </a:pPr>
            <a:r>
              <a:rPr lang="el-GR" altLang="el-GR" smtClean="0">
                <a:solidFill>
                  <a:srgbClr val="FFFFCC"/>
                </a:solidFill>
                <a:latin typeface="Candara" panose="020E0502030303020204" pitchFamily="34" charset="0"/>
              </a:rPr>
              <a:t>2. Τροποποίηση συστημάτων ανασυνδυασμού του DNA</a:t>
            </a:r>
            <a:endParaRPr lang="en-US" altLang="el-GR" smtClean="0">
              <a:solidFill>
                <a:srgbClr val="FFFFCC"/>
              </a:solidFill>
              <a:latin typeface="Candara" panose="020E0502030303020204" pitchFamily="34" charset="0"/>
            </a:endParaRPr>
          </a:p>
          <a:p>
            <a:pPr>
              <a:buFontTx/>
              <a:buNone/>
            </a:pPr>
            <a:r>
              <a:rPr lang="el-GR" altLang="el-GR" smtClean="0">
                <a:solidFill>
                  <a:srgbClr val="FFFFCC"/>
                </a:solidFill>
                <a:latin typeface="Candara" panose="020E0502030303020204" pitchFamily="34" charset="0"/>
              </a:rPr>
              <a:t>3. Μετάλλαξη ενδονουκλεολυτικής δράσης για αύξηση πλασμιδιακής απόδοσης</a:t>
            </a:r>
          </a:p>
        </p:txBody>
      </p:sp>
    </p:spTree>
    <p:extLst>
      <p:ext uri="{BB962C8B-B14F-4D97-AF65-F5344CB8AC3E}">
        <p14:creationId xmlns:p14="http://schemas.microsoft.com/office/powerpoint/2010/main" xmlns="" val="1247285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ChangeArrowheads="1"/>
          </p:cNvSpPr>
          <p:nvPr/>
        </p:nvSpPr>
        <p:spPr bwMode="auto">
          <a:xfrm>
            <a:off x="438150" y="3190875"/>
            <a:ext cx="8331200" cy="3429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el-GR" altLang="el-GR" b="0" smtClean="0">
              <a:solidFill>
                <a:srgbClr val="000000"/>
              </a:solidFill>
              <a:latin typeface="Candara" panose="020E0502030303020204" pitchFamily="34" charset="0"/>
            </a:endParaRP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6583" y="312738"/>
            <a:ext cx="7712434" cy="2361452"/>
          </a:xfrm>
        </p:spPr>
        <p:txBody>
          <a:bodyPr/>
          <a:lstStyle/>
          <a:p>
            <a:pPr>
              <a:lnSpc>
                <a:spcPct val="90000"/>
              </a:lnSpc>
              <a:spcAft>
                <a:spcPts val="1200"/>
              </a:spcAft>
            </a:pPr>
            <a:r>
              <a:rPr lang="el-GR" altLang="el-GR" sz="2400" dirty="0" smtClean="0">
                <a:solidFill>
                  <a:srgbClr val="FFFFCC"/>
                </a:solidFill>
                <a:latin typeface="Candara" panose="020E0502030303020204" pitchFamily="34" charset="0"/>
              </a:rPr>
              <a:t>Απομάκρυνση συστημάτων περιοριστικών μετατροπών από στελέχη  </a:t>
            </a:r>
            <a:r>
              <a:rPr lang="el-GR" altLang="el-GR" sz="2400" i="1" dirty="0" smtClean="0">
                <a:solidFill>
                  <a:srgbClr val="FFFFCC"/>
                </a:solidFill>
                <a:latin typeface="Candara" panose="020E0502030303020204" pitchFamily="34" charset="0"/>
              </a:rPr>
              <a:t>E. </a:t>
            </a:r>
            <a:r>
              <a:rPr lang="el-GR" altLang="el-GR" sz="2400" i="1" dirty="0" err="1" smtClean="0">
                <a:solidFill>
                  <a:srgbClr val="FFFFCC"/>
                </a:solidFill>
                <a:latin typeface="Candara" panose="020E0502030303020204" pitchFamily="34" charset="0"/>
              </a:rPr>
              <a:t>coli</a:t>
            </a:r>
            <a:r>
              <a:rPr lang="el-GR" altLang="el-GR" sz="2400" dirty="0" smtClean="0">
                <a:solidFill>
                  <a:srgbClr val="FFFFCC"/>
                </a:solidFill>
                <a:latin typeface="Candara" panose="020E0502030303020204" pitchFamily="34" charset="0"/>
              </a:rPr>
              <a:t> K-12 </a:t>
            </a:r>
          </a:p>
          <a:p>
            <a:pPr lvl="1">
              <a:lnSpc>
                <a:spcPct val="90000"/>
              </a:lnSpc>
              <a:spcAft>
                <a:spcPts val="1200"/>
              </a:spcAft>
            </a:pPr>
            <a:r>
              <a:rPr lang="el-GR" altLang="el-GR" sz="1800" dirty="0" smtClean="0">
                <a:solidFill>
                  <a:srgbClr val="FFFFCC"/>
                </a:solidFill>
                <a:latin typeface="Candara" panose="020E0502030303020204" pitchFamily="34" charset="0"/>
              </a:rPr>
              <a:t>Υπό φυσιολογικές συνθήκες, ένα άγριο στέλεχος βακτηρίου θα </a:t>
            </a:r>
            <a:r>
              <a:rPr lang="el-GR" altLang="el-GR" sz="1800" dirty="0" err="1" smtClean="0">
                <a:solidFill>
                  <a:srgbClr val="FFFFCC"/>
                </a:solidFill>
                <a:latin typeface="Candara" panose="020E0502030303020204" pitchFamily="34" charset="0"/>
              </a:rPr>
              <a:t>αποικοδομούσε</a:t>
            </a:r>
            <a:r>
              <a:rPr lang="el-GR" altLang="el-GR" sz="1800" dirty="0" smtClean="0">
                <a:solidFill>
                  <a:srgbClr val="FFFFCC"/>
                </a:solidFill>
                <a:latin typeface="Candara" panose="020E0502030303020204" pitchFamily="34" charset="0"/>
              </a:rPr>
              <a:t> ξένο DNA</a:t>
            </a:r>
          </a:p>
          <a:p>
            <a:pPr lvl="1">
              <a:lnSpc>
                <a:spcPct val="90000"/>
              </a:lnSpc>
              <a:spcAft>
                <a:spcPts val="1200"/>
              </a:spcAft>
            </a:pPr>
            <a:r>
              <a:rPr lang="el-GR" altLang="el-GR" sz="1800" dirty="0" smtClean="0">
                <a:solidFill>
                  <a:srgbClr val="FFFFCC"/>
                </a:solidFill>
                <a:latin typeface="Candara" panose="020E0502030303020204" pitchFamily="34" charset="0"/>
              </a:rPr>
              <a:t>Το περιοριστικό σύστημα </a:t>
            </a:r>
            <a:r>
              <a:rPr lang="el-GR" altLang="el-GR" sz="1800" dirty="0" err="1" smtClean="0">
                <a:solidFill>
                  <a:srgbClr val="FFFFCC"/>
                </a:solidFill>
                <a:latin typeface="Candara" panose="020E0502030303020204" pitchFamily="34" charset="0"/>
              </a:rPr>
              <a:t>EcoK</a:t>
            </a:r>
            <a:r>
              <a:rPr lang="el-GR" altLang="el-GR" sz="1800" dirty="0" smtClean="0">
                <a:solidFill>
                  <a:srgbClr val="FFFFCC"/>
                </a:solidFill>
                <a:latin typeface="Candara" panose="020E0502030303020204" pitchFamily="34" charset="0"/>
              </a:rPr>
              <a:t> κωδικοποιεί πρωτεΐνες που </a:t>
            </a:r>
            <a:r>
              <a:rPr lang="el-GR" altLang="el-GR" sz="1800" dirty="0" err="1" smtClean="0">
                <a:solidFill>
                  <a:srgbClr val="FFFFCC"/>
                </a:solidFill>
                <a:latin typeface="Candara" panose="020E0502030303020204" pitchFamily="34" charset="0"/>
              </a:rPr>
              <a:t>αποικοδομούν</a:t>
            </a:r>
            <a:r>
              <a:rPr lang="el-GR" altLang="el-GR" sz="1800" dirty="0" smtClean="0">
                <a:solidFill>
                  <a:srgbClr val="FFFFCC"/>
                </a:solidFill>
                <a:latin typeface="Candara" panose="020E0502030303020204" pitchFamily="34" charset="0"/>
              </a:rPr>
              <a:t> ξένο DNA το οποίο δεν είναι σωστά </a:t>
            </a:r>
            <a:r>
              <a:rPr lang="el-GR" altLang="el-GR" sz="1800" dirty="0" err="1" smtClean="0">
                <a:solidFill>
                  <a:srgbClr val="FFFFCC"/>
                </a:solidFill>
                <a:latin typeface="Candara" panose="020E0502030303020204" pitchFamily="34" charset="0"/>
              </a:rPr>
              <a:t>μεθυλιωμένο</a:t>
            </a:r>
            <a:endParaRPr lang="el-GR" altLang="el-GR" sz="1800" dirty="0" smtClean="0">
              <a:solidFill>
                <a:srgbClr val="FFFFCC"/>
              </a:solidFill>
              <a:latin typeface="Candara" panose="020E0502030303020204" pitchFamily="34" charset="0"/>
            </a:endParaRPr>
          </a:p>
        </p:txBody>
      </p:sp>
      <p:pic>
        <p:nvPicPr>
          <p:cNvPr id="20485" name="Picture 6" descr="AMG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08050" y="3441700"/>
            <a:ext cx="74295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163529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00050" y="704850"/>
            <a:ext cx="8229600" cy="1966913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l-GR" altLang="el-GR" sz="2400" dirty="0" smtClean="0">
                <a:solidFill>
                  <a:srgbClr val="FFFFCC"/>
                </a:solidFill>
                <a:latin typeface="Candara" panose="020E0502030303020204" pitchFamily="34" charset="0"/>
              </a:rPr>
              <a:t>Το δεύτερο σύστημα τροποποιήσεων είναι το σύμπλοκο </a:t>
            </a:r>
            <a:r>
              <a:rPr lang="el-GR" altLang="el-GR" sz="2400" i="1" dirty="0" err="1" smtClean="0">
                <a:solidFill>
                  <a:srgbClr val="FFFFCC"/>
                </a:solidFill>
                <a:latin typeface="Candara" panose="020E0502030303020204" pitchFamily="34" charset="0"/>
              </a:rPr>
              <a:t>mcrA</a:t>
            </a:r>
            <a:r>
              <a:rPr lang="el-GR" altLang="el-GR" sz="2400" i="1" dirty="0" smtClean="0">
                <a:solidFill>
                  <a:srgbClr val="FFFFCC"/>
                </a:solidFill>
                <a:latin typeface="Candara" panose="020E0502030303020204" pitchFamily="34" charset="0"/>
              </a:rPr>
              <a:t>/</a:t>
            </a:r>
            <a:r>
              <a:rPr lang="el-GR" altLang="el-GR" sz="2400" i="1" dirty="0" err="1" smtClean="0">
                <a:solidFill>
                  <a:srgbClr val="FFFFCC"/>
                </a:solidFill>
                <a:latin typeface="Candara" panose="020E0502030303020204" pitchFamily="34" charset="0"/>
              </a:rPr>
              <a:t>mcrB</a:t>
            </a:r>
            <a:r>
              <a:rPr lang="el-GR" altLang="el-GR" sz="2400" i="1" dirty="0" smtClean="0">
                <a:solidFill>
                  <a:srgbClr val="FFFFCC"/>
                </a:solidFill>
                <a:latin typeface="Candara" panose="020E0502030303020204" pitchFamily="34" charset="0"/>
              </a:rPr>
              <a:t>/</a:t>
            </a:r>
            <a:r>
              <a:rPr lang="el-GR" altLang="el-GR" sz="2400" i="1" dirty="0" err="1" smtClean="0">
                <a:solidFill>
                  <a:srgbClr val="FFFFCC"/>
                </a:solidFill>
                <a:latin typeface="Candara" panose="020E0502030303020204" pitchFamily="34" charset="0"/>
              </a:rPr>
              <a:t>mrr</a:t>
            </a:r>
            <a:r>
              <a:rPr lang="el-GR" altLang="el-GR" sz="2400" dirty="0" smtClean="0">
                <a:solidFill>
                  <a:srgbClr val="FFFFCC"/>
                </a:solidFill>
                <a:latin typeface="Candara" panose="020E0502030303020204" pitchFamily="34" charset="0"/>
              </a:rPr>
              <a:t> που </a:t>
            </a:r>
            <a:r>
              <a:rPr lang="el-GR" altLang="el-GR" sz="2400" dirty="0" err="1" smtClean="0">
                <a:solidFill>
                  <a:srgbClr val="FFFFCC"/>
                </a:solidFill>
                <a:latin typeface="Candara" panose="020E0502030303020204" pitchFamily="34" charset="0"/>
              </a:rPr>
              <a:t>αποικοδομεί</a:t>
            </a:r>
            <a:r>
              <a:rPr lang="el-GR" altLang="el-GR" sz="2400" dirty="0" smtClean="0">
                <a:solidFill>
                  <a:srgbClr val="FFFFCC"/>
                </a:solidFill>
                <a:latin typeface="Candara" panose="020E0502030303020204" pitchFamily="34" charset="0"/>
              </a:rPr>
              <a:t> ξένο DNA που δεν είναι σωστά μεθυλιωμένο όπως, για παράδειγμα, αυτό που λαμβάνεται από κύτταρα ποντικού ή ανθρώπου που περιέχει μεθυλιωμένες νησίδες </a:t>
            </a:r>
            <a:r>
              <a:rPr lang="el-GR" altLang="el-GR" sz="2400" dirty="0" err="1" smtClean="0">
                <a:solidFill>
                  <a:srgbClr val="FFFFCC"/>
                </a:solidFill>
                <a:latin typeface="Candara" panose="020E0502030303020204" pitchFamily="34" charset="0"/>
              </a:rPr>
              <a:t>CpG</a:t>
            </a:r>
            <a:endParaRPr lang="el-GR" altLang="el-GR" sz="2400" dirty="0" smtClean="0">
              <a:solidFill>
                <a:srgbClr val="FFFFCC"/>
              </a:solidFill>
              <a:latin typeface="Candara" panose="020E0502030303020204" pitchFamily="34" charset="0"/>
            </a:endParaRPr>
          </a:p>
        </p:txBody>
      </p:sp>
      <p:sp>
        <p:nvSpPr>
          <p:cNvPr id="21507" name="Rectangle 4"/>
          <p:cNvSpPr>
            <a:spLocks noChangeArrowheads="1"/>
          </p:cNvSpPr>
          <p:nvPr/>
        </p:nvSpPr>
        <p:spPr bwMode="auto">
          <a:xfrm>
            <a:off x="438150" y="3190875"/>
            <a:ext cx="8331200" cy="3429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l-GR" altLang="el-GR" b="0" smtClean="0">
                <a:solidFill>
                  <a:srgbClr val="000000"/>
                </a:solidFill>
                <a:latin typeface="Geneva" pitchFamily="34" charset="0"/>
              </a:rPr>
              <a:t/>
            </a:r>
            <a:br>
              <a:rPr lang="el-GR" altLang="el-GR" b="0" smtClean="0">
                <a:solidFill>
                  <a:srgbClr val="000000"/>
                </a:solidFill>
                <a:latin typeface="Geneva" pitchFamily="34" charset="0"/>
              </a:rPr>
            </a:br>
            <a:r>
              <a:rPr lang="el-GR" altLang="el-GR" b="0" smtClean="0">
                <a:solidFill>
                  <a:srgbClr val="000000"/>
                </a:solidFill>
                <a:latin typeface="Geneva" pitchFamily="34" charset="0"/>
              </a:rPr>
              <a:t> </a:t>
            </a:r>
          </a:p>
        </p:txBody>
      </p:sp>
      <p:pic>
        <p:nvPicPr>
          <p:cNvPr id="21508" name="Picture 6" descr="AMG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57250" y="3567113"/>
            <a:ext cx="7429500" cy="2697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497623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46375" y="327024"/>
            <a:ext cx="8409709" cy="6184611"/>
          </a:xfrm>
        </p:spPr>
        <p:txBody>
          <a:bodyPr/>
          <a:lstStyle/>
          <a:p>
            <a:pPr>
              <a:lnSpc>
                <a:spcPct val="110000"/>
              </a:lnSpc>
              <a:spcAft>
                <a:spcPts val="1200"/>
              </a:spcAft>
            </a:pPr>
            <a:r>
              <a:rPr lang="el-GR" altLang="el-GR" sz="2800" dirty="0" smtClean="0">
                <a:solidFill>
                  <a:srgbClr val="FFFFCC"/>
                </a:solidFill>
                <a:latin typeface="Candara" panose="020E0502030303020204" pitchFamily="34" charset="0"/>
              </a:rPr>
              <a:t>Απενεργοποίηση συστημάτων </a:t>
            </a:r>
            <a:r>
              <a:rPr lang="el-GR" altLang="el-GR" sz="2800" dirty="0" err="1" smtClean="0">
                <a:solidFill>
                  <a:srgbClr val="FFFFCC"/>
                </a:solidFill>
                <a:latin typeface="Candara" panose="020E0502030303020204" pitchFamily="34" charset="0"/>
              </a:rPr>
              <a:t>ανασυνδυασμού</a:t>
            </a:r>
            <a:endParaRPr lang="el-GR" altLang="el-GR" sz="2800" dirty="0" smtClean="0">
              <a:solidFill>
                <a:srgbClr val="FFFFCC"/>
              </a:solidFill>
              <a:latin typeface="Candara" panose="020E0502030303020204" pitchFamily="34" charset="0"/>
            </a:endParaRP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l-GR" altLang="el-GR" sz="2400" dirty="0" smtClean="0">
                <a:solidFill>
                  <a:srgbClr val="FFFFCC"/>
                </a:solidFill>
                <a:latin typeface="Candara" panose="020E0502030303020204" pitchFamily="34" charset="0"/>
              </a:rPr>
              <a:t>Μεταλλάξεις στο γονίδιο </a:t>
            </a:r>
            <a:r>
              <a:rPr lang="el-GR" altLang="el-GR" sz="2400" i="1" dirty="0" err="1" smtClean="0">
                <a:solidFill>
                  <a:srgbClr val="FFFFCC"/>
                </a:solidFill>
                <a:latin typeface="Candara" panose="020E0502030303020204" pitchFamily="34" charset="0"/>
              </a:rPr>
              <a:t>recA</a:t>
            </a:r>
            <a:r>
              <a:rPr lang="el-GR" altLang="el-GR" sz="2400" dirty="0" smtClean="0">
                <a:solidFill>
                  <a:srgbClr val="FFFFCC"/>
                </a:solidFill>
                <a:latin typeface="Candara" panose="020E0502030303020204" pitchFamily="34" charset="0"/>
              </a:rPr>
              <a:t> που κωδικοποιεί μια καλά χαρακτηρισμένη πρωτεΐνη </a:t>
            </a:r>
            <a:r>
              <a:rPr lang="el-GR" altLang="el-GR" sz="2400" dirty="0" err="1" smtClean="0">
                <a:solidFill>
                  <a:srgbClr val="FFFFCC"/>
                </a:solidFill>
                <a:latin typeface="Candara" panose="020E0502030303020204" pitchFamily="34" charset="0"/>
              </a:rPr>
              <a:t>ανασυνδυασμού</a:t>
            </a:r>
            <a:endParaRPr lang="el-GR" altLang="el-GR" sz="2400" dirty="0" smtClean="0">
              <a:solidFill>
                <a:srgbClr val="FFFFCC"/>
              </a:solidFill>
              <a:latin typeface="Candara" panose="020E0502030303020204" pitchFamily="34" charset="0"/>
            </a:endParaRPr>
          </a:p>
          <a:p>
            <a:pPr lvl="1">
              <a:spcAft>
                <a:spcPts val="1200"/>
              </a:spcAft>
            </a:pPr>
            <a:r>
              <a:rPr lang="el-GR" altLang="el-GR" sz="2400" dirty="0" smtClean="0">
                <a:solidFill>
                  <a:srgbClr val="FFFFCC"/>
                </a:solidFill>
                <a:latin typeface="Candara" panose="020E0502030303020204" pitchFamily="34" charset="0"/>
              </a:rPr>
              <a:t>Μεταλλάξεις στο γονίδιο </a:t>
            </a:r>
            <a:r>
              <a:rPr lang="el-GR" altLang="el-GR" sz="2400" i="1" dirty="0" err="1" smtClean="0">
                <a:solidFill>
                  <a:srgbClr val="FFFFCC"/>
                </a:solidFill>
                <a:latin typeface="Candara" panose="020E0502030303020204" pitchFamily="34" charset="0"/>
              </a:rPr>
              <a:t>recA</a:t>
            </a:r>
            <a:r>
              <a:rPr lang="el-GR" altLang="el-GR" sz="2400" dirty="0" smtClean="0">
                <a:solidFill>
                  <a:srgbClr val="FFFFCC"/>
                </a:solidFill>
                <a:latin typeface="Candara" panose="020E0502030303020204" pitchFamily="34" charset="0"/>
              </a:rPr>
              <a:t> αυξάνουν τη </a:t>
            </a:r>
            <a:r>
              <a:rPr lang="el-GR" altLang="el-GR" sz="2400" u="sng" dirty="0" err="1" smtClean="0">
                <a:solidFill>
                  <a:srgbClr val="FFFFCC"/>
                </a:solidFill>
                <a:latin typeface="Candara" panose="020E0502030303020204" pitchFamily="34" charset="0"/>
              </a:rPr>
              <a:t>βιο</a:t>
            </a:r>
            <a:r>
              <a:rPr lang="el-GR" altLang="el-GR" sz="2400" u="sng" dirty="0" smtClean="0">
                <a:solidFill>
                  <a:srgbClr val="FFFFCC"/>
                </a:solidFill>
                <a:latin typeface="Candara" panose="020E0502030303020204" pitchFamily="34" charset="0"/>
              </a:rPr>
              <a:t>-ασφάλεια</a:t>
            </a:r>
            <a:r>
              <a:rPr lang="el-GR" altLang="el-GR" sz="2400" dirty="0" smtClean="0">
                <a:solidFill>
                  <a:srgbClr val="FFFFCC"/>
                </a:solidFill>
                <a:latin typeface="Candara" panose="020E0502030303020204" pitchFamily="34" charset="0"/>
              </a:rPr>
              <a:t> των στελεχών της  </a:t>
            </a:r>
            <a:r>
              <a:rPr lang="el-GR" altLang="el-GR" sz="2400" i="1" dirty="0" smtClean="0">
                <a:solidFill>
                  <a:srgbClr val="FFFFCC"/>
                </a:solidFill>
                <a:latin typeface="Candara" panose="020E0502030303020204" pitchFamily="34" charset="0"/>
              </a:rPr>
              <a:t>E. </a:t>
            </a:r>
            <a:r>
              <a:rPr lang="el-GR" altLang="el-GR" sz="2400" i="1" dirty="0" err="1" smtClean="0">
                <a:solidFill>
                  <a:srgbClr val="FFFFCC"/>
                </a:solidFill>
                <a:latin typeface="Candara" panose="020E0502030303020204" pitchFamily="34" charset="0"/>
              </a:rPr>
              <a:t>coli</a:t>
            </a:r>
            <a:r>
              <a:rPr lang="el-GR" altLang="el-GR" sz="2400" dirty="0" smtClean="0">
                <a:solidFill>
                  <a:srgbClr val="FFFFCC"/>
                </a:solidFill>
                <a:latin typeface="Candara" panose="020E0502030303020204" pitchFamily="34" charset="0"/>
              </a:rPr>
              <a:t> K12 αφού τα στελέχη </a:t>
            </a:r>
            <a:r>
              <a:rPr lang="el-GR" altLang="el-GR" sz="2400" i="1" dirty="0" err="1" smtClean="0">
                <a:solidFill>
                  <a:srgbClr val="FFFFCC"/>
                </a:solidFill>
                <a:latin typeface="Candara" panose="020E0502030303020204" pitchFamily="34" charset="0"/>
              </a:rPr>
              <a:t>recA</a:t>
            </a:r>
            <a:r>
              <a:rPr lang="el-GR" altLang="el-GR" sz="2400" i="1" dirty="0" smtClean="0">
                <a:solidFill>
                  <a:srgbClr val="FFFFCC"/>
                </a:solidFill>
                <a:latin typeface="Candara" panose="020E0502030303020204" pitchFamily="34" charset="0"/>
              </a:rPr>
              <a:t>-</a:t>
            </a:r>
            <a:r>
              <a:rPr lang="el-GR" altLang="el-GR" sz="2400" dirty="0" smtClean="0">
                <a:solidFill>
                  <a:srgbClr val="FFFFCC"/>
                </a:solidFill>
                <a:latin typeface="Candara" panose="020E0502030303020204" pitchFamily="34" charset="0"/>
              </a:rPr>
              <a:t> είναι ευαίσθητα στην υπεριώδη ακτινοβολία </a:t>
            </a:r>
          </a:p>
          <a:p>
            <a:pPr>
              <a:lnSpc>
                <a:spcPct val="110000"/>
              </a:lnSpc>
              <a:spcAft>
                <a:spcPts val="1200"/>
              </a:spcAft>
            </a:pPr>
            <a:r>
              <a:rPr lang="el-GR" altLang="el-GR" sz="2800" dirty="0" smtClean="0">
                <a:solidFill>
                  <a:srgbClr val="FFFFCC"/>
                </a:solidFill>
                <a:latin typeface="Candara" panose="020E0502030303020204" pitchFamily="34" charset="0"/>
              </a:rPr>
              <a:t>Μετάλλαξη στο γονίδιο  </a:t>
            </a:r>
            <a:r>
              <a:rPr lang="el-GR" altLang="el-GR" sz="2800" i="1" dirty="0" err="1" smtClean="0">
                <a:solidFill>
                  <a:srgbClr val="FFFFCC"/>
                </a:solidFill>
                <a:latin typeface="Candara" panose="020E0502030303020204" pitchFamily="34" charset="0"/>
              </a:rPr>
              <a:t>endA</a:t>
            </a:r>
            <a:r>
              <a:rPr lang="el-GR" altLang="el-GR" sz="2800" dirty="0" smtClean="0">
                <a:solidFill>
                  <a:srgbClr val="FFFFCC"/>
                </a:solidFill>
                <a:latin typeface="Candara" panose="020E0502030303020204" pitchFamily="34" charset="0"/>
              </a:rPr>
              <a:t> που κωδικοποιεί μια DNA-ειδική </a:t>
            </a:r>
            <a:r>
              <a:rPr lang="el-GR" altLang="el-GR" sz="2800" dirty="0" err="1" smtClean="0">
                <a:solidFill>
                  <a:srgbClr val="FFFFCC"/>
                </a:solidFill>
                <a:latin typeface="Candara" panose="020E0502030303020204" pitchFamily="34" charset="0"/>
              </a:rPr>
              <a:t>ενδονουκλεάση</a:t>
            </a:r>
            <a:r>
              <a:rPr lang="el-GR" altLang="el-GR" sz="2800" dirty="0" smtClean="0">
                <a:solidFill>
                  <a:srgbClr val="FFFFCC"/>
                </a:solidFill>
                <a:latin typeface="Candara" panose="020E0502030303020204" pitchFamily="34" charset="0"/>
              </a:rPr>
              <a:t> Ι</a:t>
            </a:r>
          </a:p>
          <a:p>
            <a:pPr lvl="1">
              <a:spcAft>
                <a:spcPts val="1200"/>
              </a:spcAft>
            </a:pPr>
            <a:r>
              <a:rPr lang="el-GR" altLang="el-GR" sz="2400" dirty="0" smtClean="0">
                <a:solidFill>
                  <a:srgbClr val="FFFFCC"/>
                </a:solidFill>
                <a:latin typeface="Candara" panose="020E0502030303020204" pitchFamily="34" charset="0"/>
              </a:rPr>
              <a:t>Η απώλεια αυτής της </a:t>
            </a:r>
            <a:r>
              <a:rPr lang="el-GR" altLang="el-GR" sz="2400" dirty="0" err="1" smtClean="0">
                <a:solidFill>
                  <a:srgbClr val="FFFFCC"/>
                </a:solidFill>
                <a:latin typeface="Candara" panose="020E0502030303020204" pitchFamily="34" charset="0"/>
              </a:rPr>
              <a:t>ενδονουκλεάσης</a:t>
            </a:r>
            <a:r>
              <a:rPr lang="el-GR" altLang="el-GR" sz="2400" dirty="0" smtClean="0">
                <a:solidFill>
                  <a:srgbClr val="FFFFCC"/>
                </a:solidFill>
                <a:latin typeface="Candara" panose="020E0502030303020204" pitchFamily="34" charset="0"/>
              </a:rPr>
              <a:t> αυξάνει σημαντικά την απόδοση του </a:t>
            </a:r>
            <a:r>
              <a:rPr lang="el-GR" altLang="el-GR" sz="2400" dirty="0" err="1" smtClean="0">
                <a:solidFill>
                  <a:srgbClr val="FFFFCC"/>
                </a:solidFill>
                <a:latin typeface="Candara" panose="020E0502030303020204" pitchFamily="34" charset="0"/>
              </a:rPr>
              <a:t>πλασμιδιακού</a:t>
            </a:r>
            <a:r>
              <a:rPr lang="el-GR" altLang="el-GR" sz="2400" dirty="0" smtClean="0">
                <a:solidFill>
                  <a:srgbClr val="FFFFCC"/>
                </a:solidFill>
                <a:latin typeface="Candara" panose="020E0502030303020204" pitchFamily="34" charset="0"/>
              </a:rPr>
              <a:t> DNA και βελτιώνει την ποιότητα του DNA που απομονώνεται με τις κλασικές μεθόδους παρασκευής </a:t>
            </a:r>
          </a:p>
        </p:txBody>
      </p:sp>
    </p:spTree>
    <p:extLst>
      <p:ext uri="{BB962C8B-B14F-4D97-AF65-F5344CB8AC3E}">
        <p14:creationId xmlns:p14="http://schemas.microsoft.com/office/powerpoint/2010/main" xmlns="" val="2320438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418011" y="1276267"/>
            <a:ext cx="8251371" cy="411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112713" marR="0" lvl="0" indent="-1588" algn="l" defTabSz="914400" rtl="0" eaLnBrk="0" fontAlgn="base" latinLnBrk="0" hangingPunct="0">
              <a:lnSpc>
                <a:spcPct val="11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tabLst/>
              <a:defRPr/>
            </a:pPr>
            <a:r>
              <a:rPr kumimoji="0" lang="el-GR" altLang="el-GR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Συνολικά, το τυπικό </a:t>
            </a:r>
            <a:r>
              <a:rPr kumimoji="0" lang="el-GR" altLang="el-GR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βακτηριακό</a:t>
            </a:r>
            <a:r>
              <a:rPr kumimoji="0" lang="el-GR" altLang="el-GR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 στέλεχος για τα</a:t>
            </a:r>
            <a:r>
              <a:rPr kumimoji="0" lang="el-GR" altLang="el-GR" sz="2800" b="1" i="0" u="none" strike="noStrike" kern="0" cap="none" spc="0" normalizeH="0" noProof="0" dirty="0" smtClean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 </a:t>
            </a:r>
            <a:r>
              <a:rPr kumimoji="0" lang="el-GR" altLang="el-GR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περισσότερα πειράματα κλωνοποίησης είναι ένα στέλεχος </a:t>
            </a:r>
            <a:r>
              <a:rPr kumimoji="0" lang="el-GR" altLang="el-GR" sz="2800" b="1" i="1" u="none" strike="noStrike" kern="0" cap="none" spc="0" normalizeH="0" baseline="0" noProof="0" dirty="0" smtClean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E. </a:t>
            </a:r>
            <a:r>
              <a:rPr kumimoji="0" lang="el-GR" altLang="el-GR" sz="28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coli</a:t>
            </a:r>
            <a:r>
              <a:rPr kumimoji="0" lang="el-GR" altLang="el-GR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 K12 με μεταλλάξεις σε: </a:t>
            </a:r>
          </a:p>
          <a:p>
            <a:pPr marL="971550" lvl="1" indent="-514350" eaLnBrk="0" hangingPunct="0">
              <a:lnSpc>
                <a:spcPct val="110000"/>
              </a:lnSpc>
              <a:spcBef>
                <a:spcPct val="20000"/>
              </a:spcBef>
              <a:buFont typeface="+mj-lt"/>
              <a:buAutoNum type="arabicPeriod"/>
            </a:pPr>
            <a:r>
              <a:rPr kumimoji="0" lang="el-GR" altLang="el-GR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Ένα ενδογενές περιοριστικό σύστημα (</a:t>
            </a:r>
            <a:r>
              <a:rPr kumimoji="0" lang="el-GR" altLang="el-GR" sz="28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hsdR</a:t>
            </a:r>
            <a:r>
              <a:rPr kumimoji="0" lang="el-GR" altLang="el-GR" sz="2800" b="1" i="1" u="none" strike="noStrike" kern="0" cap="none" spc="0" normalizeH="0" baseline="0" noProof="0" dirty="0" smtClean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-</a:t>
            </a:r>
            <a:r>
              <a:rPr kumimoji="0" lang="el-GR" altLang="el-GR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) </a:t>
            </a:r>
          </a:p>
          <a:p>
            <a:pPr marL="971550" lvl="1" indent="-514350" eaLnBrk="0" hangingPunct="0">
              <a:lnSpc>
                <a:spcPct val="110000"/>
              </a:lnSpc>
              <a:spcBef>
                <a:spcPct val="20000"/>
              </a:spcBef>
              <a:buFont typeface="+mj-lt"/>
              <a:buAutoNum type="arabicPeriod"/>
            </a:pPr>
            <a:r>
              <a:rPr lang="el-GR" altLang="el-GR" sz="2800" kern="0" dirty="0" smtClean="0">
                <a:solidFill>
                  <a:srgbClr val="FFFFCC"/>
                </a:solidFill>
                <a:latin typeface="Candara" panose="020E0502030303020204" pitchFamily="34" charset="0"/>
              </a:rPr>
              <a:t>Μ</a:t>
            </a:r>
            <a:r>
              <a:rPr kumimoji="0" lang="el-GR" altLang="el-GR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ια λειτουργία ομόλογου </a:t>
            </a:r>
            <a:r>
              <a:rPr kumimoji="0" lang="el-GR" altLang="el-GR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ανασυνδυασμού</a:t>
            </a:r>
            <a:r>
              <a:rPr kumimoji="0" lang="el-GR" altLang="el-GR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 του DNA (</a:t>
            </a:r>
            <a:r>
              <a:rPr kumimoji="0" lang="el-GR" altLang="el-GR" sz="28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recA</a:t>
            </a:r>
            <a:r>
              <a:rPr kumimoji="0" lang="el-GR" altLang="el-GR" sz="2800" b="1" i="1" u="none" strike="noStrike" kern="0" cap="none" spc="0" normalizeH="0" baseline="0" noProof="0" dirty="0" smtClean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-</a:t>
            </a:r>
            <a:r>
              <a:rPr kumimoji="0" lang="el-GR" altLang="el-GR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) </a:t>
            </a:r>
          </a:p>
          <a:p>
            <a:pPr marL="971550" lvl="1" indent="-514350" eaLnBrk="0" hangingPunct="0">
              <a:lnSpc>
                <a:spcPct val="110000"/>
              </a:lnSpc>
              <a:spcBef>
                <a:spcPct val="20000"/>
              </a:spcBef>
              <a:buFont typeface="+mj-lt"/>
              <a:buAutoNum type="arabicPeriod"/>
            </a:pPr>
            <a:r>
              <a:rPr lang="el-GR" altLang="el-GR" sz="2800" kern="0" dirty="0" smtClean="0">
                <a:solidFill>
                  <a:srgbClr val="FFFFCC"/>
                </a:solidFill>
                <a:latin typeface="Candara" panose="020E0502030303020204" pitchFamily="34" charset="0"/>
              </a:rPr>
              <a:t>Μ</a:t>
            </a:r>
            <a:r>
              <a:rPr kumimoji="0" lang="el-GR" altLang="el-GR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ια </a:t>
            </a:r>
            <a:r>
              <a:rPr kumimoji="0" lang="el-GR" altLang="el-GR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ενεργότητα</a:t>
            </a:r>
            <a:r>
              <a:rPr kumimoji="0" lang="el-GR" altLang="el-GR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 </a:t>
            </a:r>
            <a:r>
              <a:rPr kumimoji="0" lang="el-GR" altLang="el-GR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ενδονουκλεάσης</a:t>
            </a:r>
            <a:r>
              <a:rPr kumimoji="0" lang="el-GR" altLang="el-GR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 Ι (</a:t>
            </a:r>
            <a:r>
              <a:rPr kumimoji="0" lang="el-GR" altLang="el-GR" sz="28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endA</a:t>
            </a:r>
            <a:r>
              <a:rPr kumimoji="0" lang="el-GR" altLang="el-GR" sz="2800" b="1" i="1" u="none" strike="noStrike" kern="0" cap="none" spc="0" normalizeH="0" baseline="0" noProof="0" dirty="0" smtClean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-</a:t>
            </a:r>
            <a:r>
              <a:rPr kumimoji="0" lang="el-GR" altLang="el-GR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)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l-GR" smtClean="0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ndara" panose="020E0502030303020204" pitchFamily="34" charset="0"/>
              </a:rPr>
              <a:t>Βιολογία πλασμιδίων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5575" y="1389063"/>
            <a:ext cx="8731250" cy="4754562"/>
          </a:xfrm>
        </p:spPr>
        <p:txBody>
          <a:bodyPr/>
          <a:lstStyle/>
          <a:p>
            <a:r>
              <a:rPr lang="el-GR" altLang="el-GR" sz="2800" smtClean="0">
                <a:solidFill>
                  <a:srgbClr val="FFFFCC"/>
                </a:solidFill>
                <a:latin typeface="Candara" panose="020E0502030303020204" pitchFamily="34" charset="0"/>
              </a:rPr>
              <a:t>Στοιχεία από τρεις τύπους φυσικών πλασμιδίων  έχουν τύχει ευρείας εκμετάλλευσης σε εφαρμογές μοριακής γενετικής:</a:t>
            </a:r>
          </a:p>
          <a:p>
            <a:pPr lvl="1"/>
            <a:r>
              <a:rPr lang="el-GR" altLang="el-GR" sz="2400" smtClean="0">
                <a:solidFill>
                  <a:srgbClr val="FFFFCC"/>
                </a:solidFill>
                <a:latin typeface="Candara" panose="020E0502030303020204" pitchFamily="34" charset="0"/>
              </a:rPr>
              <a:t>παθογόνα πλασμίδια που κωδικοποιούν βακτηριακές τοξίνες όπως είναι οι κολισίνες (το </a:t>
            </a:r>
            <a:r>
              <a:rPr lang="el-GR" altLang="el-GR" sz="2400" i="1" smtClean="0">
                <a:solidFill>
                  <a:srgbClr val="FFFFCC"/>
                </a:solidFill>
                <a:latin typeface="Candara" panose="020E0502030303020204" pitchFamily="34" charset="0"/>
              </a:rPr>
              <a:t>ori</a:t>
            </a:r>
            <a:r>
              <a:rPr lang="el-GR" altLang="el-GR" sz="2400" smtClean="0">
                <a:solidFill>
                  <a:srgbClr val="FFFFCC"/>
                </a:solidFill>
                <a:latin typeface="Candara" panose="020E0502030303020204" pitchFamily="34" charset="0"/>
              </a:rPr>
              <a:t> του πλασμιδίου ColE1 βρίσκεται σχεδόν σε όλους τους φορείς κλωνοποίησης),</a:t>
            </a:r>
          </a:p>
          <a:p>
            <a:pPr lvl="1"/>
            <a:r>
              <a:rPr lang="el-GR" altLang="el-GR" sz="2400" smtClean="0">
                <a:solidFill>
                  <a:srgbClr val="FFFFCC"/>
                </a:solidFill>
                <a:latin typeface="Candara" panose="020E0502030303020204" pitchFamily="34" charset="0"/>
              </a:rPr>
              <a:t>πλασμίδια σύζευξης (ο παράγοντας F χρησιμοποιείται για να μεταφέρει το γονίδιο </a:t>
            </a:r>
            <a:r>
              <a:rPr lang="el-GR" altLang="el-GR" sz="2400" i="1" smtClean="0">
                <a:solidFill>
                  <a:srgbClr val="FFFFCC"/>
                </a:solidFill>
                <a:latin typeface="Candara" panose="020E0502030303020204" pitchFamily="34" charset="0"/>
              </a:rPr>
              <a:t>lacI</a:t>
            </a:r>
            <a:r>
              <a:rPr lang="el-GR" altLang="el-GR" sz="2400" smtClean="0">
                <a:solidFill>
                  <a:srgbClr val="FFFFCC"/>
                </a:solidFill>
                <a:latin typeface="Candara" panose="020E0502030303020204" pitchFamily="34" charset="0"/>
              </a:rPr>
              <a:t> και την πρωτεΐνη σύνδεσης για το φάγο M13) και </a:t>
            </a:r>
          </a:p>
          <a:p>
            <a:pPr lvl="1"/>
            <a:r>
              <a:rPr lang="el-GR" altLang="el-GR" sz="2400" smtClean="0">
                <a:solidFill>
                  <a:srgbClr val="FFFFCC"/>
                </a:solidFill>
                <a:latin typeface="Candara" panose="020E0502030303020204" pitchFamily="34" charset="0"/>
              </a:rPr>
              <a:t>πλασμίδια ανθεκτικότητας σε αντιβιοτικά (τα πλασμίδια R είναι η πηγή γονιδίων ανθεκτικότητας)</a:t>
            </a:r>
          </a:p>
        </p:txBody>
      </p:sp>
    </p:spTree>
    <p:extLst>
      <p:ext uri="{BB962C8B-B14F-4D97-AF65-F5344CB8AC3E}">
        <p14:creationId xmlns:p14="http://schemas.microsoft.com/office/powerpoint/2010/main" xmlns="" val="998221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484632" indent="0" algn="ctr" fontAlgn="auto">
              <a:spcAft>
                <a:spcPts val="0"/>
              </a:spcAft>
              <a:defRPr/>
            </a:pPr>
            <a:r>
              <a:rPr lang="el-GR" sz="3600" dirty="0" smtClean="0">
                <a:solidFill>
                  <a:schemeClr val="accent1">
                    <a:tint val="83000"/>
                    <a:satMod val="150000"/>
                  </a:schemeClr>
                </a:solidFill>
                <a:latin typeface="Candara" panose="020E0502030303020204" pitchFamily="34" charset="0"/>
                <a:cs typeface="Arial" pitchFamily="34" charset="0"/>
              </a:rPr>
              <a:t>Βασικά εργαλεία της τεχνολογίας του </a:t>
            </a:r>
            <a:r>
              <a:rPr lang="el-GR" sz="3600" dirty="0" err="1" smtClean="0">
                <a:solidFill>
                  <a:schemeClr val="accent1">
                    <a:tint val="83000"/>
                    <a:satMod val="150000"/>
                  </a:schemeClr>
                </a:solidFill>
                <a:latin typeface="Candara" panose="020E0502030303020204" pitchFamily="34" charset="0"/>
                <a:cs typeface="Arial" pitchFamily="34" charset="0"/>
              </a:rPr>
              <a:t>ανασυνδυασμένου</a:t>
            </a:r>
            <a:r>
              <a:rPr lang="el-GR" sz="3600" dirty="0" smtClean="0">
                <a:solidFill>
                  <a:schemeClr val="accent1">
                    <a:tint val="83000"/>
                    <a:satMod val="150000"/>
                  </a:schemeClr>
                </a:solidFill>
                <a:latin typeface="Candara" panose="020E0502030303020204" pitchFamily="34" charset="0"/>
                <a:cs typeface="Arial" pitchFamily="34" charset="0"/>
              </a:rPr>
              <a:t> </a:t>
            </a:r>
            <a:r>
              <a:rPr lang="en-US" sz="3600" dirty="0" smtClean="0">
                <a:solidFill>
                  <a:schemeClr val="accent1">
                    <a:tint val="83000"/>
                    <a:satMod val="150000"/>
                  </a:schemeClr>
                </a:solidFill>
                <a:latin typeface="Candara" panose="020E0502030303020204" pitchFamily="34" charset="0"/>
                <a:cs typeface="Arial" pitchFamily="34" charset="0"/>
              </a:rPr>
              <a:t>DNA</a:t>
            </a:r>
            <a:endParaRPr lang="el-GR" sz="3600" dirty="0">
              <a:solidFill>
                <a:schemeClr val="accent1">
                  <a:tint val="83000"/>
                  <a:satMod val="150000"/>
                </a:schemeClr>
              </a:solidFill>
              <a:latin typeface="Candara" panose="020E0502030303020204" pitchFamily="34" charset="0"/>
              <a:cs typeface="Arial" pitchFamily="34" charset="0"/>
            </a:endParaRPr>
          </a:p>
        </p:txBody>
      </p:sp>
      <p:sp>
        <p:nvSpPr>
          <p:cNvPr id="11267" name="2 - Θέση περιεχομένου"/>
          <p:cNvSpPr>
            <a:spLocks noGrp="1"/>
          </p:cNvSpPr>
          <p:nvPr>
            <p:ph idx="1"/>
          </p:nvPr>
        </p:nvSpPr>
        <p:spPr>
          <a:xfrm>
            <a:off x="457200" y="2025650"/>
            <a:ext cx="8229600" cy="4572000"/>
          </a:xfrm>
        </p:spPr>
        <p:txBody>
          <a:bodyPr/>
          <a:lstStyle/>
          <a:p>
            <a:r>
              <a:rPr lang="el-GR" dirty="0" smtClean="0">
                <a:latin typeface="Candara" panose="020E0502030303020204" pitchFamily="34" charset="0"/>
              </a:rPr>
              <a:t>Ένζυμα περιορισμού</a:t>
            </a:r>
          </a:p>
          <a:p>
            <a:r>
              <a:rPr lang="el-GR" dirty="0" smtClean="0">
                <a:latin typeface="Candara" panose="020E0502030303020204" pitchFamily="34" charset="0"/>
              </a:rPr>
              <a:t>Ηλεκτροφόρηση</a:t>
            </a:r>
          </a:p>
          <a:p>
            <a:r>
              <a:rPr lang="el-GR" dirty="0" smtClean="0">
                <a:latin typeface="Candara" panose="020E0502030303020204" pitchFamily="34" charset="0"/>
              </a:rPr>
              <a:t>Κλωνοποίηση</a:t>
            </a:r>
          </a:p>
          <a:p>
            <a:r>
              <a:rPr lang="el-GR" dirty="0" smtClean="0">
                <a:latin typeface="Candara" panose="020E0502030303020204" pitchFamily="34" charset="0"/>
              </a:rPr>
              <a:t>Στύπωμα κατά </a:t>
            </a:r>
            <a:r>
              <a:rPr lang="en-US" dirty="0" smtClean="0">
                <a:latin typeface="Candara" panose="020E0502030303020204" pitchFamily="34" charset="0"/>
              </a:rPr>
              <a:t>Southern-</a:t>
            </a:r>
            <a:r>
              <a:rPr lang="el-GR" dirty="0" smtClean="0">
                <a:latin typeface="Candara" panose="020E0502030303020204" pitchFamily="34" charset="0"/>
              </a:rPr>
              <a:t>τύπου </a:t>
            </a:r>
            <a:r>
              <a:rPr lang="en-US" dirty="0" smtClean="0">
                <a:latin typeface="Candara" panose="020E0502030303020204" pitchFamily="34" charset="0"/>
              </a:rPr>
              <a:t>Northern</a:t>
            </a:r>
            <a:endParaRPr lang="el-GR" dirty="0" smtClean="0">
              <a:latin typeface="Candara" panose="020E0502030303020204" pitchFamily="34" charset="0"/>
            </a:endParaRPr>
          </a:p>
          <a:p>
            <a:r>
              <a:rPr lang="el-GR" dirty="0" smtClean="0">
                <a:latin typeface="Candara" panose="020E0502030303020204" pitchFamily="34" charset="0"/>
              </a:rPr>
              <a:t>Αλληλούχ</a:t>
            </a:r>
            <a:r>
              <a:rPr lang="el-GR" dirty="0">
                <a:latin typeface="Candara" panose="020E0502030303020204" pitchFamily="34" charset="0"/>
              </a:rPr>
              <a:t>η</a:t>
            </a:r>
            <a:r>
              <a:rPr lang="el-GR" dirty="0" smtClean="0">
                <a:latin typeface="Candara" panose="020E0502030303020204" pitchFamily="34" charset="0"/>
              </a:rPr>
              <a:t>ση</a:t>
            </a:r>
          </a:p>
          <a:p>
            <a:r>
              <a:rPr lang="en-US" dirty="0" smtClean="0">
                <a:latin typeface="Candara" panose="020E0502030303020204" pitchFamily="34" charset="0"/>
              </a:rPr>
              <a:t>PCR</a:t>
            </a:r>
            <a:endParaRPr lang="el-GR" dirty="0" smtClean="0">
              <a:latin typeface="Candara" panose="020E0502030303020204" pitchFamily="34" charset="0"/>
            </a:endParaRPr>
          </a:p>
        </p:txBody>
      </p:sp>
      <p:sp>
        <p:nvSpPr>
          <p:cNvPr id="11268" name="5 - Θέση αριθμού διαφάνειας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fld id="{FAB11044-96E7-4B3D-9048-EDA73858EC72}" type="slidenum">
              <a:rPr lang="el-GR">
                <a:latin typeface="Candara" panose="020E0502030303020204" pitchFamily="34" charset="0"/>
              </a:rPr>
              <a:pPr/>
              <a:t>2</a:t>
            </a:fld>
            <a:endParaRPr lang="el-GR">
              <a:latin typeface="Candara" panose="020E0502030303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3" descr="Table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57250" y="-22225"/>
            <a:ext cx="7429500" cy="690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67259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14325"/>
            <a:ext cx="7772400" cy="941388"/>
          </a:xfrm>
        </p:spPr>
        <p:txBody>
          <a:bodyPr/>
          <a:lstStyle/>
          <a:p>
            <a:pPr>
              <a:defRPr/>
            </a:pPr>
            <a:r>
              <a:rPr lang="el-GR" smtClean="0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ndara" panose="020E0502030303020204" pitchFamily="34" charset="0"/>
              </a:rPr>
              <a:t>Φορείς κλωνοποίησης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5725" y="1312864"/>
            <a:ext cx="8997950" cy="5171064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l-GR" altLang="el-GR" sz="2400" dirty="0" smtClean="0">
                <a:solidFill>
                  <a:srgbClr val="FFFFCC"/>
                </a:solidFill>
                <a:latin typeface="Candara" panose="020E0502030303020204" pitchFamily="34" charset="0"/>
              </a:rPr>
              <a:t>Φορείς κλωνοποίησης είναι μόρια DNA που </a:t>
            </a:r>
            <a:r>
              <a:rPr lang="el-GR" altLang="el-GR" sz="2400" dirty="0" err="1" smtClean="0">
                <a:solidFill>
                  <a:srgbClr val="FFFFCC"/>
                </a:solidFill>
                <a:latin typeface="Candara" panose="020E0502030303020204" pitchFamily="34" charset="0"/>
              </a:rPr>
              <a:t>χρησιμο</a:t>
            </a:r>
            <a:r>
              <a:rPr lang="el-GR" altLang="el-GR" sz="2400" dirty="0" smtClean="0">
                <a:solidFill>
                  <a:srgbClr val="FFFFCC"/>
                </a:solidFill>
                <a:latin typeface="Candara" panose="020E0502030303020204" pitchFamily="34" charset="0"/>
              </a:rPr>
              <a:t>-ποιούνται για να "μεταφέρουν" </a:t>
            </a:r>
            <a:r>
              <a:rPr lang="el-GR" altLang="el-GR" sz="2400" dirty="0" err="1" smtClean="0">
                <a:solidFill>
                  <a:srgbClr val="FFFFCC"/>
                </a:solidFill>
                <a:latin typeface="Candara" panose="020E0502030303020204" pitchFamily="34" charset="0"/>
              </a:rPr>
              <a:t>κλωνοποιημένες</a:t>
            </a:r>
            <a:r>
              <a:rPr lang="el-GR" altLang="el-GR" sz="2400" dirty="0" smtClean="0">
                <a:solidFill>
                  <a:srgbClr val="FFFFCC"/>
                </a:solidFill>
                <a:latin typeface="Candara" panose="020E0502030303020204" pitchFamily="34" charset="0"/>
              </a:rPr>
              <a:t> </a:t>
            </a:r>
            <a:r>
              <a:rPr lang="el-GR" altLang="el-GR" sz="2400" dirty="0" err="1" smtClean="0">
                <a:solidFill>
                  <a:srgbClr val="FFFFCC"/>
                </a:solidFill>
                <a:latin typeface="Candara" panose="020E0502030303020204" pitchFamily="34" charset="0"/>
              </a:rPr>
              <a:t>αλληλου-χίες</a:t>
            </a:r>
            <a:r>
              <a:rPr lang="el-GR" altLang="el-GR" sz="2400" dirty="0" smtClean="0">
                <a:solidFill>
                  <a:srgbClr val="FFFFCC"/>
                </a:solidFill>
                <a:latin typeface="Candara" panose="020E0502030303020204" pitchFamily="34" charset="0"/>
              </a:rPr>
              <a:t> μεταξύ βιολογικών δεικτών και του δοκιμαστικού σωλήνα (πχ. από </a:t>
            </a:r>
            <a:r>
              <a:rPr lang="el-GR" altLang="el-GR" sz="2400" dirty="0" err="1" smtClean="0">
                <a:solidFill>
                  <a:srgbClr val="FFFFCC"/>
                </a:solidFill>
                <a:latin typeface="Candara" panose="020E0502030303020204" pitchFamily="34" charset="0"/>
              </a:rPr>
              <a:t>βακτηριακά</a:t>
            </a:r>
            <a:r>
              <a:rPr lang="el-GR" altLang="el-GR" sz="2400" dirty="0" smtClean="0">
                <a:solidFill>
                  <a:srgbClr val="FFFFCC"/>
                </a:solidFill>
                <a:latin typeface="Candara" panose="020E0502030303020204" pitchFamily="34" charset="0"/>
              </a:rPr>
              <a:t> κύτταρα στο δοκιμαστικό σωλήνα σε φυτικό κύτταρο) 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l-GR" altLang="el-GR" sz="2400" dirty="0" smtClean="0">
                <a:solidFill>
                  <a:srgbClr val="FFFFCC"/>
                </a:solidFill>
                <a:latin typeface="Candara" panose="020E0502030303020204" pitchFamily="34" charset="0"/>
              </a:rPr>
              <a:t>Οι φορείς κλωνοποίησης έχουν 4 κοινές ιδιότητες: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l-GR" altLang="el-GR" sz="2000" dirty="0" smtClean="0">
                <a:solidFill>
                  <a:srgbClr val="FFFFCC"/>
                </a:solidFill>
                <a:latin typeface="Candara" panose="020E0502030303020204" pitchFamily="34" charset="0"/>
              </a:rPr>
              <a:t>1. Ικανότητα αυτόνομης αντιγραφής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l-GR" altLang="el-GR" sz="2000" dirty="0" smtClean="0">
                <a:solidFill>
                  <a:srgbClr val="FFFFCC"/>
                </a:solidFill>
                <a:latin typeface="Candara" panose="020E0502030303020204" pitchFamily="34" charset="0"/>
              </a:rPr>
              <a:t>2. Περιέχουν ένα γενετικό δείκτη (συνήθως επικρατή) προς επιλογή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l-GR" altLang="el-GR" sz="2000" dirty="0" smtClean="0">
                <a:solidFill>
                  <a:srgbClr val="FFFFCC"/>
                </a:solidFill>
                <a:latin typeface="Candara" panose="020E0502030303020204" pitchFamily="34" charset="0"/>
              </a:rPr>
              <a:t>3. Μοναδικές θέσεις αναγνώρισης ενζύμων περιορισμού για να διευκολύνουν την πέψη του DNA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l-GR" altLang="el-GR" sz="2000" dirty="0" smtClean="0">
                <a:solidFill>
                  <a:srgbClr val="FFFFCC"/>
                </a:solidFill>
                <a:latin typeface="Candara" panose="020E0502030303020204" pitchFamily="34" charset="0"/>
              </a:rPr>
              <a:t>4. Ελάχιστη ποσότητα μη-απαραίτητου </a:t>
            </a:r>
            <a:r>
              <a:rPr lang="en-US" altLang="el-GR" sz="2000" dirty="0" smtClean="0">
                <a:solidFill>
                  <a:srgbClr val="FFFFCC"/>
                </a:solidFill>
                <a:latin typeface="Candara" panose="020E0502030303020204" pitchFamily="34" charset="0"/>
              </a:rPr>
              <a:t>DNA </a:t>
            </a:r>
            <a:r>
              <a:rPr lang="el-GR" altLang="el-GR" sz="2000" dirty="0" smtClean="0">
                <a:solidFill>
                  <a:srgbClr val="FFFFCC"/>
                </a:solidFill>
                <a:latin typeface="Candara" panose="020E0502030303020204" pitchFamily="34" charset="0"/>
              </a:rPr>
              <a:t>για τη βελτιστοποίηση της κλωνοποίησης </a:t>
            </a:r>
          </a:p>
        </p:txBody>
      </p:sp>
    </p:spTree>
    <p:extLst>
      <p:ext uri="{BB962C8B-B14F-4D97-AF65-F5344CB8AC3E}">
        <p14:creationId xmlns:p14="http://schemas.microsoft.com/office/powerpoint/2010/main" xmlns="" val="354376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5"/>
          <p:cNvSpPr>
            <a:spLocks noChangeArrowheads="1"/>
          </p:cNvSpPr>
          <p:nvPr/>
        </p:nvSpPr>
        <p:spPr bwMode="auto">
          <a:xfrm>
            <a:off x="1352550" y="1590675"/>
            <a:ext cx="6465888" cy="50577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el-GR" altLang="el-GR" b="0" smtClean="0">
              <a:solidFill>
                <a:srgbClr val="000000"/>
              </a:solidFill>
            </a:endParaRPr>
          </a:p>
        </p:txBody>
      </p:sp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20650"/>
            <a:ext cx="7772400" cy="1216025"/>
          </a:xfrm>
        </p:spPr>
        <p:txBody>
          <a:bodyPr/>
          <a:lstStyle/>
          <a:p>
            <a:pPr>
              <a:defRPr/>
            </a:pPr>
            <a:r>
              <a:rPr lang="el-GR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ndara" panose="020E0502030303020204" pitchFamily="34" charset="0"/>
              </a:rPr>
              <a:t>Αντιπροσωπευτικοί φορείς κλωνοποίησης</a:t>
            </a:r>
          </a:p>
        </p:txBody>
      </p:sp>
      <p:pic>
        <p:nvPicPr>
          <p:cNvPr id="26628" name="Picture 4" descr="AMG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28750" y="1651000"/>
            <a:ext cx="6286500" cy="491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594825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ChangeArrowheads="1"/>
          </p:cNvSpPr>
          <p:nvPr/>
        </p:nvSpPr>
        <p:spPr bwMode="auto">
          <a:xfrm>
            <a:off x="1352550" y="962025"/>
            <a:ext cx="6465888" cy="50577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el-GR" altLang="el-GR" b="0" smtClean="0">
              <a:solidFill>
                <a:srgbClr val="000000"/>
              </a:solidFill>
            </a:endParaRPr>
          </a:p>
        </p:txBody>
      </p:sp>
      <p:pic>
        <p:nvPicPr>
          <p:cNvPr id="27651" name="Picture 4" descr="AMG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28750" y="947738"/>
            <a:ext cx="6286500" cy="5040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491063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098" name="Object 4"/>
          <p:cNvGraphicFramePr>
            <a:graphicFrameLocks noChangeAspect="1"/>
          </p:cNvGraphicFramePr>
          <p:nvPr/>
        </p:nvGraphicFramePr>
        <p:xfrm>
          <a:off x="0" y="115888"/>
          <a:ext cx="9144000" cy="6626225"/>
        </p:xfrm>
        <a:graphic>
          <a:graphicData uri="http://schemas.openxmlformats.org/presentationml/2006/ole">
            <p:oleObj spid="_x0000_s2059" name="Image" r:id="rId3" imgW="6375889" imgH="4620386" progId="">
              <p:embed/>
            </p:oleObj>
          </a:graphicData>
        </a:graphic>
      </p:graphicFrame>
    </p:spTree>
    <p:extLst>
      <p:ext uri="{BB962C8B-B14F-4D97-AF65-F5344CB8AC3E}">
        <p14:creationId xmlns:p14="http://schemas.microsoft.com/office/powerpoint/2010/main" xmlns="" val="341811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ChangeArrowheads="1"/>
          </p:cNvSpPr>
          <p:nvPr/>
        </p:nvSpPr>
        <p:spPr bwMode="auto">
          <a:xfrm>
            <a:off x="997546" y="231408"/>
            <a:ext cx="7092084" cy="107721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el-GR" sz="3200" dirty="0" smtClean="0">
                <a:solidFill>
                  <a:srgbClr val="FFFFFF"/>
                </a:solidFill>
                <a:latin typeface="Candara" panose="020E0502030303020204" pitchFamily="34" charset="0"/>
              </a:rPr>
              <a:t>Φωτογραφία </a:t>
            </a:r>
            <a:r>
              <a:rPr lang="el-GR" sz="3200" dirty="0">
                <a:solidFill>
                  <a:srgbClr val="FFFFFF"/>
                </a:solidFill>
                <a:latin typeface="Candara" panose="020E0502030303020204" pitchFamily="34" charset="0"/>
              </a:rPr>
              <a:t>του </a:t>
            </a:r>
            <a:r>
              <a:rPr lang="el-GR" sz="3200" dirty="0" err="1">
                <a:solidFill>
                  <a:srgbClr val="FFFFFF"/>
                </a:solidFill>
                <a:latin typeface="Candara" panose="020E0502030303020204" pitchFamily="34" charset="0"/>
              </a:rPr>
              <a:t>πλασμιδίου</a:t>
            </a:r>
            <a:r>
              <a:rPr lang="el-GR" sz="3200" dirty="0">
                <a:solidFill>
                  <a:srgbClr val="FFFFFF"/>
                </a:solidFill>
                <a:latin typeface="Candara" panose="020E0502030303020204" pitchFamily="34" charset="0"/>
              </a:rPr>
              <a:t> pSC101 στο </a:t>
            </a:r>
            <a:r>
              <a:rPr lang="el-GR" sz="3200" dirty="0" smtClean="0">
                <a:solidFill>
                  <a:srgbClr val="FFFFFF"/>
                </a:solidFill>
                <a:latin typeface="Candara" panose="020E0502030303020204" pitchFamily="34" charset="0"/>
              </a:rPr>
              <a:t>ηλεκτρονικό μικροσκόπιο</a:t>
            </a:r>
            <a:r>
              <a:rPr lang="el-GR" sz="3200" dirty="0">
                <a:solidFill>
                  <a:srgbClr val="FFFFFF"/>
                </a:solidFill>
                <a:latin typeface="Candara" panose="020E0502030303020204" pitchFamily="34" charset="0"/>
              </a:rPr>
              <a:t>.</a:t>
            </a:r>
          </a:p>
        </p:txBody>
      </p:sp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84450" y="1293813"/>
            <a:ext cx="3875088" cy="556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44229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ChangeArrowheads="1"/>
          </p:cNvSpPr>
          <p:nvPr/>
        </p:nvSpPr>
        <p:spPr bwMode="auto">
          <a:xfrm>
            <a:off x="1408113" y="862013"/>
            <a:ext cx="62642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endParaRPr lang="el-GR" altLang="el-GR" smtClean="0">
              <a:solidFill>
                <a:srgbClr val="FFFFFF"/>
              </a:solidFill>
              <a:latin typeface="Garamond" pitchFamily="18" charset="0"/>
            </a:endParaRPr>
          </a:p>
        </p:txBody>
      </p:sp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9563" y="1865313"/>
            <a:ext cx="8542337" cy="294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2" name="Rectangle 4"/>
          <p:cNvSpPr>
            <a:spLocks noChangeArrowheads="1"/>
          </p:cNvSpPr>
          <p:nvPr/>
        </p:nvSpPr>
        <p:spPr bwMode="auto">
          <a:xfrm>
            <a:off x="318243" y="696760"/>
            <a:ext cx="842089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l-GR" sz="3200" dirty="0" smtClean="0">
                <a:solidFill>
                  <a:srgbClr val="FFFFFF"/>
                </a:solidFill>
                <a:latin typeface="Candara" panose="020E0502030303020204" pitchFamily="34" charset="0"/>
              </a:rPr>
              <a:t>Χωρητικότητα </a:t>
            </a:r>
            <a:r>
              <a:rPr lang="el-GR" sz="3200" dirty="0">
                <a:solidFill>
                  <a:srgbClr val="FFFFFF"/>
                </a:solidFill>
                <a:latin typeface="Candara" panose="020E0502030303020204" pitchFamily="34" charset="0"/>
              </a:rPr>
              <a:t>κοινών φορέων </a:t>
            </a:r>
            <a:r>
              <a:rPr lang="el-GR" sz="3200" dirty="0" smtClean="0">
                <a:solidFill>
                  <a:srgbClr val="FFFFFF"/>
                </a:solidFill>
                <a:latin typeface="Candara" panose="020E0502030303020204" pitchFamily="34" charset="0"/>
              </a:rPr>
              <a:t>κλωνοποίησης</a:t>
            </a:r>
            <a:endParaRPr lang="el-GR" sz="3200" dirty="0">
              <a:solidFill>
                <a:srgbClr val="FFFFFF"/>
              </a:solidFill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35436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950913"/>
            <a:ext cx="7772400" cy="2849562"/>
          </a:xfrm>
        </p:spPr>
        <p:txBody>
          <a:bodyPr/>
          <a:lstStyle/>
          <a:p>
            <a:pPr eaLnBrk="1" hangingPunct="1"/>
            <a:r>
              <a:rPr lang="el-GR" altLang="el-GR" sz="5400" dirty="0" smtClean="0">
                <a:solidFill>
                  <a:schemeClr val="bg1"/>
                </a:solidFill>
                <a:latin typeface="Candara" panose="020E0502030303020204" pitchFamily="34" charset="0"/>
              </a:rPr>
              <a:t>Τα πέντε βασικά βήματα της κλωνοποίησης</a:t>
            </a:r>
          </a:p>
        </p:txBody>
      </p:sp>
    </p:spTree>
    <p:extLst>
      <p:ext uri="{BB962C8B-B14F-4D97-AF65-F5344CB8AC3E}">
        <p14:creationId xmlns:p14="http://schemas.microsoft.com/office/powerpoint/2010/main" xmlns="" val="3501902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ChangeArrowheads="1"/>
          </p:cNvSpPr>
          <p:nvPr/>
        </p:nvSpPr>
        <p:spPr bwMode="auto">
          <a:xfrm>
            <a:off x="4510999" y="497575"/>
            <a:ext cx="3960812" cy="120032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el-GR" sz="2400" dirty="0" smtClean="0">
                <a:solidFill>
                  <a:srgbClr val="FFFFFF"/>
                </a:solidFill>
                <a:latin typeface="Candara" panose="020E0502030303020204" pitchFamily="34" charset="0"/>
              </a:rPr>
              <a:t>Τα </a:t>
            </a:r>
            <a:r>
              <a:rPr lang="el-GR" sz="2400" dirty="0">
                <a:solidFill>
                  <a:srgbClr val="FFFFFF"/>
                </a:solidFill>
                <a:latin typeface="Candara" panose="020E0502030303020204" pitchFamily="34" charset="0"/>
              </a:rPr>
              <a:t>πέντε βασικά βήματα της κλωνοποίησης DNA σε πλασμίδιο</a:t>
            </a:r>
          </a:p>
        </p:txBody>
      </p:sp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6613" y="0"/>
            <a:ext cx="327818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5 - Θέση περιεχομένου"/>
          <p:cNvSpPr txBox="1">
            <a:spLocks/>
          </p:cNvSpPr>
          <p:nvPr/>
        </p:nvSpPr>
        <p:spPr>
          <a:xfrm>
            <a:off x="4338992" y="2819260"/>
            <a:ext cx="4564590" cy="3421062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b="1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b="1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+mn-lt"/>
              </a:defRPr>
            </a:lvl9pPr>
          </a:lstStyle>
          <a:p>
            <a:pPr marL="411480" eaLnBrk="1" fontAlgn="auto" hangingPunct="1">
              <a:spcBef>
                <a:spcPts val="1200"/>
              </a:spcBef>
              <a:spcAft>
                <a:spcPts val="0"/>
              </a:spcAft>
              <a:buFont typeface="Wingdings"/>
              <a:buNone/>
              <a:defRPr/>
            </a:pPr>
            <a:r>
              <a:rPr lang="el-GR" sz="2000" dirty="0">
                <a:solidFill>
                  <a:srgbClr val="FFFFFF"/>
                </a:solidFill>
                <a:latin typeface="Candara" panose="020E0502030303020204" pitchFamily="34" charset="0"/>
              </a:rPr>
              <a:t>α) Ε</a:t>
            </a:r>
            <a:r>
              <a:rPr lang="el-GR" sz="2000" dirty="0" smtClean="0">
                <a:solidFill>
                  <a:srgbClr val="FFFFFF"/>
                </a:solidFill>
                <a:latin typeface="Candara" panose="020E0502030303020204" pitchFamily="34" charset="0"/>
              </a:rPr>
              <a:t>πιλογή </a:t>
            </a:r>
            <a:r>
              <a:rPr lang="en-US" sz="2000" dirty="0">
                <a:solidFill>
                  <a:srgbClr val="FFFFFF"/>
                </a:solidFill>
                <a:latin typeface="Candara" panose="020E0502030303020204" pitchFamily="34" charset="0"/>
              </a:rPr>
              <a:t>DNA </a:t>
            </a:r>
            <a:r>
              <a:rPr lang="el-GR" sz="2000" dirty="0">
                <a:solidFill>
                  <a:srgbClr val="FFFFFF"/>
                </a:solidFill>
                <a:latin typeface="Candara" panose="020E0502030303020204" pitchFamily="34" charset="0"/>
              </a:rPr>
              <a:t>που θα κλωνοποιηθεί</a:t>
            </a:r>
            <a:r>
              <a:rPr lang="en-US" sz="2000" dirty="0">
                <a:solidFill>
                  <a:srgbClr val="FFFFFF"/>
                </a:solidFill>
                <a:latin typeface="Candara" panose="020E0502030303020204" pitchFamily="34" charset="0"/>
              </a:rPr>
              <a:t> (</a:t>
            </a:r>
            <a:r>
              <a:rPr lang="el-GR" sz="2000" dirty="0">
                <a:solidFill>
                  <a:srgbClr val="FFFFFF"/>
                </a:solidFill>
                <a:latin typeface="Candara" panose="020E0502030303020204" pitchFamily="34" charset="0"/>
              </a:rPr>
              <a:t>ένθεμα)</a:t>
            </a:r>
          </a:p>
          <a:p>
            <a:pPr marL="411480" eaLnBrk="1" fontAlgn="auto" hangingPunct="1">
              <a:spcBef>
                <a:spcPts val="1200"/>
              </a:spcBef>
              <a:spcAft>
                <a:spcPts val="0"/>
              </a:spcAft>
              <a:buFont typeface="Wingdings"/>
              <a:buNone/>
              <a:defRPr/>
            </a:pPr>
            <a:r>
              <a:rPr lang="el-GR" sz="2000" dirty="0">
                <a:solidFill>
                  <a:srgbClr val="FFFFFF"/>
                </a:solidFill>
                <a:latin typeface="Candara" panose="020E0502030303020204" pitchFamily="34" charset="0"/>
              </a:rPr>
              <a:t>β) </a:t>
            </a:r>
            <a:r>
              <a:rPr lang="el-GR" sz="2000" dirty="0" smtClean="0">
                <a:solidFill>
                  <a:srgbClr val="FFFFFF"/>
                </a:solidFill>
                <a:latin typeface="Candara" panose="020E0502030303020204" pitchFamily="34" charset="0"/>
              </a:rPr>
              <a:t>Δημιουργία </a:t>
            </a:r>
            <a:r>
              <a:rPr lang="el-GR" sz="2000" dirty="0">
                <a:solidFill>
                  <a:srgbClr val="FFFFFF"/>
                </a:solidFill>
                <a:latin typeface="Candara" panose="020E0502030303020204" pitchFamily="34" charset="0"/>
              </a:rPr>
              <a:t>κατάλληλων άκρων</a:t>
            </a:r>
          </a:p>
          <a:p>
            <a:pPr marL="411480" eaLnBrk="1" fontAlgn="auto" hangingPunct="1">
              <a:spcBef>
                <a:spcPts val="1200"/>
              </a:spcBef>
              <a:spcAft>
                <a:spcPts val="0"/>
              </a:spcAft>
              <a:buFont typeface="Wingdings"/>
              <a:buNone/>
              <a:defRPr/>
            </a:pPr>
            <a:r>
              <a:rPr lang="el-GR" sz="2000" dirty="0">
                <a:solidFill>
                  <a:srgbClr val="FFFFFF"/>
                </a:solidFill>
                <a:latin typeface="Candara" panose="020E0502030303020204" pitchFamily="34" charset="0"/>
              </a:rPr>
              <a:t>γ) </a:t>
            </a:r>
            <a:r>
              <a:rPr lang="el-GR" sz="2000" dirty="0" smtClean="0">
                <a:solidFill>
                  <a:srgbClr val="FFFFFF"/>
                </a:solidFill>
                <a:latin typeface="Candara" panose="020E0502030303020204" pitchFamily="34" charset="0"/>
              </a:rPr>
              <a:t>Σύνδεση </a:t>
            </a:r>
            <a:r>
              <a:rPr lang="en-US" sz="2000" dirty="0">
                <a:solidFill>
                  <a:srgbClr val="FFFFFF"/>
                </a:solidFill>
                <a:latin typeface="Candara" panose="020E0502030303020204" pitchFamily="34" charset="0"/>
              </a:rPr>
              <a:t>DNA </a:t>
            </a:r>
            <a:r>
              <a:rPr lang="el-GR" sz="2000" dirty="0">
                <a:solidFill>
                  <a:srgbClr val="FFFFFF"/>
                </a:solidFill>
                <a:latin typeface="Candara" panose="020E0502030303020204" pitchFamily="34" charset="0"/>
              </a:rPr>
              <a:t>με το φορέα</a:t>
            </a:r>
          </a:p>
          <a:p>
            <a:pPr marL="411480" eaLnBrk="1" fontAlgn="auto" hangingPunct="1">
              <a:spcBef>
                <a:spcPts val="1200"/>
              </a:spcBef>
              <a:spcAft>
                <a:spcPts val="0"/>
              </a:spcAft>
              <a:buFont typeface="Wingdings"/>
              <a:buNone/>
              <a:defRPr/>
            </a:pPr>
            <a:r>
              <a:rPr lang="el-GR" sz="2000" dirty="0">
                <a:solidFill>
                  <a:srgbClr val="FFFFFF"/>
                </a:solidFill>
                <a:latin typeface="Candara" panose="020E0502030303020204" pitchFamily="34" charset="0"/>
              </a:rPr>
              <a:t>δ)</a:t>
            </a:r>
            <a:r>
              <a:rPr lang="en-US" sz="2000" dirty="0">
                <a:solidFill>
                  <a:srgbClr val="FFFFFF"/>
                </a:solidFill>
                <a:latin typeface="Candara" panose="020E0502030303020204" pitchFamily="34" charset="0"/>
              </a:rPr>
              <a:t> </a:t>
            </a:r>
            <a:r>
              <a:rPr lang="el-GR" sz="2000" dirty="0" smtClean="0">
                <a:solidFill>
                  <a:srgbClr val="FFFFFF"/>
                </a:solidFill>
                <a:latin typeface="Candara" panose="020E0502030303020204" pitchFamily="34" charset="0"/>
              </a:rPr>
              <a:t>Εισαγωγή </a:t>
            </a:r>
            <a:r>
              <a:rPr lang="el-GR" sz="2000" dirty="0">
                <a:solidFill>
                  <a:srgbClr val="FFFFFF"/>
                </a:solidFill>
                <a:latin typeface="Candara" panose="020E0502030303020204" pitchFamily="34" charset="0"/>
              </a:rPr>
              <a:t>σε βακτήρια (μετασχηματισμός) - βιβλιοθήκη</a:t>
            </a:r>
          </a:p>
          <a:p>
            <a:pPr marL="411480" eaLnBrk="1" fontAlgn="auto" hangingPunct="1">
              <a:spcBef>
                <a:spcPts val="1200"/>
              </a:spcBef>
              <a:spcAft>
                <a:spcPts val="0"/>
              </a:spcAft>
              <a:buFont typeface="Wingdings"/>
              <a:buNone/>
              <a:defRPr/>
            </a:pPr>
            <a:r>
              <a:rPr lang="el-GR" sz="2000" dirty="0">
                <a:solidFill>
                  <a:srgbClr val="FFFFFF"/>
                </a:solidFill>
                <a:latin typeface="Candara" panose="020E0502030303020204" pitchFamily="34" charset="0"/>
              </a:rPr>
              <a:t>ε) </a:t>
            </a:r>
            <a:r>
              <a:rPr lang="el-GR" sz="2000" dirty="0" smtClean="0">
                <a:solidFill>
                  <a:srgbClr val="FFFFFF"/>
                </a:solidFill>
                <a:latin typeface="Candara" panose="020E0502030303020204" pitchFamily="34" charset="0"/>
              </a:rPr>
              <a:t>Προσδιορισμός </a:t>
            </a:r>
            <a:r>
              <a:rPr lang="el-GR" sz="2000" dirty="0">
                <a:solidFill>
                  <a:srgbClr val="FFFFFF"/>
                </a:solidFill>
                <a:latin typeface="Candara" panose="020E0502030303020204" pitchFamily="34" charset="0"/>
              </a:rPr>
              <a:t>αποικιών με την αλληλουχία που </a:t>
            </a:r>
            <a:r>
              <a:rPr lang="el-GR" sz="2000" dirty="0" err="1">
                <a:solidFill>
                  <a:srgbClr val="FFFFFF"/>
                </a:solidFill>
                <a:latin typeface="Candara" panose="020E0502030303020204" pitchFamily="34" charset="0"/>
              </a:rPr>
              <a:t>κλωνοποιήθηκε</a:t>
            </a:r>
            <a:endParaRPr lang="el-GR" sz="2000" dirty="0">
              <a:solidFill>
                <a:srgbClr val="FFFFFF"/>
              </a:solidFill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27394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504825" y="512763"/>
            <a:ext cx="7772400" cy="1388465"/>
          </a:xfrm>
        </p:spPr>
        <p:txBody>
          <a:bodyPr vert="horz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l-GR" sz="4000" dirty="0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ndara" panose="020E0502030303020204" pitchFamily="34" charset="0"/>
              </a:rPr>
              <a:t>Βήμα </a:t>
            </a:r>
            <a:r>
              <a:rPr lang="el-GR" sz="4000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ndara" panose="020E0502030303020204" pitchFamily="34" charset="0"/>
              </a:rPr>
              <a:t>πρώτο: Επιλογή γενετικού υλικού</a:t>
            </a:r>
            <a:endParaRPr lang="el-GR" sz="4000" dirty="0">
              <a:solidFill>
                <a:schemeClr val="tx2">
                  <a:satMod val="200000"/>
                </a:schemeClr>
              </a:solidFill>
              <a:latin typeface="Candara" panose="020E0502030303020204" pitchFamily="34" charset="0"/>
              <a:cs typeface="Calibri" pitchFamily="34" charset="0"/>
            </a:endParaRPr>
          </a:p>
        </p:txBody>
      </p:sp>
      <p:sp>
        <p:nvSpPr>
          <p:cNvPr id="35844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817563" y="2636838"/>
            <a:ext cx="7786687" cy="1800225"/>
          </a:xfrm>
        </p:spPr>
        <p:txBody>
          <a:bodyPr/>
          <a:lstStyle/>
          <a:p>
            <a:pPr eaLnBrk="1" hangingPunct="1"/>
            <a:r>
              <a:rPr lang="el-GR" sz="3200" smtClean="0">
                <a:latin typeface="Candara" panose="020E0502030303020204" pitchFamily="34" charset="0"/>
                <a:cs typeface="Calibri" pitchFamily="34" charset="0"/>
              </a:rPr>
              <a:t>Χρωμοσωμικό </a:t>
            </a:r>
            <a:r>
              <a:rPr lang="en-US" sz="3200" smtClean="0">
                <a:latin typeface="Candara" panose="020E0502030303020204" pitchFamily="34" charset="0"/>
                <a:cs typeface="Calibri" pitchFamily="34" charset="0"/>
              </a:rPr>
              <a:t>DNA </a:t>
            </a:r>
            <a:r>
              <a:rPr lang="el-GR" sz="3200" smtClean="0">
                <a:latin typeface="Candara" panose="020E0502030303020204" pitchFamily="34" charset="0"/>
                <a:cs typeface="Calibri" pitchFamily="34" charset="0"/>
              </a:rPr>
              <a:t>ή </a:t>
            </a:r>
            <a:r>
              <a:rPr lang="en-US" sz="3200" smtClean="0">
                <a:latin typeface="Candara" panose="020E0502030303020204" pitchFamily="34" charset="0"/>
                <a:cs typeface="Calibri" pitchFamily="34" charset="0"/>
              </a:rPr>
              <a:t>cDNA</a:t>
            </a:r>
            <a:r>
              <a:rPr lang="el-GR" sz="3200" smtClean="0">
                <a:latin typeface="Candara" panose="020E0502030303020204" pitchFamily="34" charset="0"/>
                <a:cs typeface="Calibri" pitchFamily="34" charset="0"/>
              </a:rPr>
              <a:t> ?</a:t>
            </a:r>
          </a:p>
          <a:p>
            <a:pPr eaLnBrk="1" hangingPunct="1"/>
            <a:r>
              <a:rPr lang="el-GR" sz="3200" smtClean="0">
                <a:latin typeface="Candara" panose="020E0502030303020204" pitchFamily="34" charset="0"/>
                <a:cs typeface="Calibri" pitchFamily="34" charset="0"/>
              </a:rPr>
              <a:t>Καθαρότητα </a:t>
            </a:r>
          </a:p>
          <a:p>
            <a:pPr eaLnBrk="1" hangingPunct="1"/>
            <a:r>
              <a:rPr lang="el-GR" sz="3200" smtClean="0">
                <a:latin typeface="Candara" panose="020E0502030303020204" pitchFamily="34" charset="0"/>
                <a:cs typeface="Calibri" pitchFamily="34" charset="0"/>
              </a:rPr>
              <a:t>Επιλογή του κατάλληλου δείγματος </a:t>
            </a:r>
          </a:p>
        </p:txBody>
      </p:sp>
      <p:sp>
        <p:nvSpPr>
          <p:cNvPr id="35845" name="8 - Θέση αριθμού διαφάνειας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49AA23AC-0CEA-48C2-86F9-7EED840D56ED}" type="slidenum">
              <a:rPr lang="el-GR" smtClean="0">
                <a:latin typeface="Candara" panose="020E0502030303020204" pitchFamily="34" charset="0"/>
                <a:cs typeface="Calibri" pitchFamily="34" charset="0"/>
              </a:rPr>
              <a:pPr>
                <a:defRPr/>
              </a:pPr>
              <a:t>29</a:t>
            </a:fld>
            <a:endParaRPr lang="el-GR" smtClean="0">
              <a:latin typeface="Candara" panose="020E0502030303020204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9796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2699792" y="2333650"/>
            <a:ext cx="3744416" cy="1399032"/>
          </a:xfrm>
        </p:spPr>
        <p:txBody>
          <a:bodyPr/>
          <a:lstStyle/>
          <a:p>
            <a:pPr marL="484632" indent="0" fontAlgn="auto">
              <a:spcAft>
                <a:spcPts val="0"/>
              </a:spcAft>
              <a:defRPr/>
            </a:pPr>
            <a:r>
              <a:rPr lang="el-GR" sz="3600" dirty="0" smtClean="0">
                <a:solidFill>
                  <a:schemeClr val="accent1">
                    <a:tint val="83000"/>
                    <a:satMod val="150000"/>
                  </a:schemeClr>
                </a:solidFill>
                <a:latin typeface="Candara" panose="020E0502030303020204" pitchFamily="34" charset="0"/>
                <a:cs typeface="Arial" pitchFamily="34" charset="0"/>
              </a:rPr>
              <a:t>Λειτουργία? </a:t>
            </a:r>
            <a:endParaRPr lang="el-GR" sz="3600" dirty="0">
              <a:solidFill>
                <a:schemeClr val="accent1">
                  <a:tint val="83000"/>
                  <a:satMod val="150000"/>
                </a:schemeClr>
              </a:solidFill>
              <a:latin typeface="Candara" panose="020E0502030303020204" pitchFamily="34" charset="0"/>
              <a:cs typeface="Arial" pitchFamily="34" charset="0"/>
            </a:endParaRPr>
          </a:p>
        </p:txBody>
      </p:sp>
      <p:sp>
        <p:nvSpPr>
          <p:cNvPr id="12291" name="Rectangle 3"/>
          <p:cNvSpPr>
            <a:spLocks noGrp="1" noChangeArrowheads="1"/>
          </p:cNvSpPr>
          <p:nvPr>
            <p:ph idx="1"/>
          </p:nvPr>
        </p:nvSpPr>
        <p:spPr>
          <a:xfrm>
            <a:off x="144463" y="1470025"/>
            <a:ext cx="8891587" cy="1295400"/>
          </a:xfrm>
        </p:spPr>
        <p:txBody>
          <a:bodyPr/>
          <a:lstStyle/>
          <a:p>
            <a:r>
              <a:rPr lang="el-GR" sz="2800" smtClean="0">
                <a:latin typeface="Candara" panose="020E0502030303020204" pitchFamily="34" charset="0"/>
              </a:rPr>
              <a:t>Κλωνοποίηση γονιδίου</a:t>
            </a:r>
          </a:p>
          <a:p>
            <a:pPr>
              <a:spcAft>
                <a:spcPts val="1200"/>
              </a:spcAft>
            </a:pPr>
            <a:r>
              <a:rPr lang="el-GR" sz="2800" smtClean="0">
                <a:latin typeface="Candara" panose="020E0502030303020204" pitchFamily="34" charset="0"/>
              </a:rPr>
              <a:t>Εύρεση νουκλεοτιδικής αλληλουχίας του</a:t>
            </a:r>
          </a:p>
        </p:txBody>
      </p:sp>
      <p:sp>
        <p:nvSpPr>
          <p:cNvPr id="12292" name="4 - Θέση αριθμού διαφάνειας"/>
          <p:cNvSpPr>
            <a:spLocks noGrp="1"/>
          </p:cNvSpPr>
          <p:nvPr>
            <p:ph type="sldNum" sz="quarter" idx="12"/>
          </p:nvPr>
        </p:nvSpPr>
        <p:spPr bwMode="auto">
          <a:xfrm>
            <a:off x="7589838" y="6249988"/>
            <a:ext cx="503237" cy="301625"/>
          </a:xfrm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fld id="{AF217B81-DD8E-4E5D-896F-B7752DE9F809}" type="slidenum">
              <a:rPr lang="el-GR">
                <a:latin typeface="Candara" panose="020E0502030303020204" pitchFamily="34" charset="0"/>
              </a:rPr>
              <a:pPr/>
              <a:t>3</a:t>
            </a:fld>
            <a:endParaRPr lang="el-GR">
              <a:latin typeface="Candara" panose="020E0502030303020204" pitchFamily="34" charset="0"/>
            </a:endParaRP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215900" y="3773488"/>
            <a:ext cx="8893175" cy="1671637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448056" indent="-384048" fontAlgn="auto"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defRPr/>
            </a:pPr>
            <a:r>
              <a:rPr lang="el-GR" sz="2800" b="0" dirty="0">
                <a:solidFill>
                  <a:schemeClr val="tx1"/>
                </a:solidFill>
                <a:latin typeface="Candara" panose="020E0502030303020204" pitchFamily="34" charset="0"/>
              </a:rPr>
              <a:t>Τροποποίηση αλληλουχίας</a:t>
            </a:r>
          </a:p>
          <a:p>
            <a:pPr marL="448056" indent="-384048" fontAlgn="auto"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defRPr/>
            </a:pPr>
            <a:r>
              <a:rPr lang="el-GR" sz="2800" b="0" dirty="0" err="1">
                <a:solidFill>
                  <a:schemeClr val="tx1"/>
                </a:solidFill>
                <a:latin typeface="Candara" panose="020E0502030303020204" pitchFamily="34" charset="0"/>
              </a:rPr>
              <a:t>Επαναεισαγωγή</a:t>
            </a:r>
            <a:r>
              <a:rPr lang="el-GR" sz="2800" b="0" dirty="0">
                <a:solidFill>
                  <a:schemeClr val="tx1"/>
                </a:solidFill>
                <a:latin typeface="Candara" panose="020E0502030303020204" pitchFamily="34" charset="0"/>
              </a:rPr>
              <a:t> του σε κύτταρα</a:t>
            </a:r>
          </a:p>
          <a:p>
            <a:pPr marL="448056" indent="-384048" fontAlgn="auto"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defRPr/>
            </a:pPr>
            <a:r>
              <a:rPr lang="el-GR" sz="2800" b="0" dirty="0">
                <a:solidFill>
                  <a:schemeClr val="tx1"/>
                </a:solidFill>
                <a:latin typeface="Candara" panose="020E0502030303020204" pitchFamily="34" charset="0"/>
              </a:rPr>
              <a:t>Εισαγωγή σε σωστή θέση και διατήρησή του εκεί</a:t>
            </a:r>
          </a:p>
        </p:txBody>
      </p:sp>
      <p:sp>
        <p:nvSpPr>
          <p:cNvPr id="10" name="Rectangle 2"/>
          <p:cNvSpPr txBox="1">
            <a:spLocks noRot="1" noChangeArrowheads="1"/>
          </p:cNvSpPr>
          <p:nvPr/>
        </p:nvSpPr>
        <p:spPr>
          <a:xfrm>
            <a:off x="609600" y="188640"/>
            <a:ext cx="8229600" cy="1399032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marL="484632" fontAlgn="auto">
              <a:spcAft>
                <a:spcPts val="0"/>
              </a:spcAft>
              <a:defRPr/>
            </a:pPr>
            <a:r>
              <a:rPr lang="el-GR" sz="3600" b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>
                    <a:tint val="83000"/>
                    <a:satMod val="150000"/>
                  </a:schemeClr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  <a:latin typeface="Candara" panose="020E0502030303020204" pitchFamily="34" charset="0"/>
                <a:ea typeface="+mj-ea"/>
                <a:cs typeface="Arial" pitchFamily="34" charset="0"/>
              </a:rPr>
              <a:t>Κατανόηση λειτουργίας γονιδίων</a:t>
            </a:r>
            <a:endParaRPr lang="el-GR" sz="3600" b="0" dirty="0">
              <a:ln w="6350">
                <a:solidFill>
                  <a:schemeClr val="accent1">
                    <a:shade val="43000"/>
                  </a:schemeClr>
                </a:solidFill>
              </a:ln>
              <a:solidFill>
                <a:schemeClr val="accent1">
                  <a:tint val="83000"/>
                  <a:satMod val="150000"/>
                </a:schemeClr>
              </a:solidFill>
              <a:effectLst>
                <a:outerShdw blurRad="26000" dist="26000" dir="14500000" algn="tl" rotWithShape="0">
                  <a:srgbClr val="000000">
                    <a:alpha val="40000"/>
                  </a:srgbClr>
                </a:outerShdw>
              </a:effectLst>
              <a:latin typeface="Candara" panose="020E0502030303020204" pitchFamily="34" charset="0"/>
              <a:ea typeface="+mj-ea"/>
              <a:cs typeface="Arial" pitchFamily="34" charset="0"/>
            </a:endParaRP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>
          <a:xfrm>
            <a:off x="250825" y="5805488"/>
            <a:ext cx="8893175" cy="8636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448056" indent="-384048" fontAlgn="auto"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defRPr/>
            </a:pPr>
            <a:r>
              <a:rPr lang="el-GR" sz="2800" b="0" dirty="0">
                <a:solidFill>
                  <a:schemeClr val="tx1"/>
                </a:solidFill>
                <a:latin typeface="Candara" panose="020E0502030303020204" pitchFamily="34" charset="0"/>
              </a:rPr>
              <a:t>Ανάπτυξη κατάλληλων τεχνολογιών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57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57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5"/>
          <p:cNvSpPr>
            <a:spLocks noChangeArrowheads="1"/>
          </p:cNvSpPr>
          <p:nvPr/>
        </p:nvSpPr>
        <p:spPr bwMode="auto">
          <a:xfrm>
            <a:off x="722313" y="2312988"/>
            <a:ext cx="7735887" cy="38322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el-GR" altLang="el-GR" b="0" smtClean="0">
              <a:solidFill>
                <a:srgbClr val="000000"/>
              </a:solidFill>
              <a:latin typeface="Candara" panose="020E0502030303020204" pitchFamily="34" charset="0"/>
            </a:endParaRPr>
          </a:p>
        </p:txBody>
      </p:sp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25438"/>
            <a:ext cx="7772400" cy="1427162"/>
          </a:xfrm>
        </p:spPr>
        <p:txBody>
          <a:bodyPr/>
          <a:lstStyle/>
          <a:p>
            <a:pPr>
              <a:defRPr/>
            </a:pPr>
            <a:r>
              <a:rPr lang="el-GR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ndara" panose="020E0502030303020204" pitchFamily="34" charset="0"/>
              </a:rPr>
              <a:t>Βήμα πρώτο-1: πέψη δείγματος </a:t>
            </a:r>
            <a:r>
              <a:rPr lang="en-US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ndara" panose="020E0502030303020204" pitchFamily="34" charset="0"/>
              </a:rPr>
              <a:t>DNA </a:t>
            </a:r>
            <a:r>
              <a:rPr lang="el-GR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ndara" panose="020E0502030303020204" pitchFamily="34" charset="0"/>
              </a:rPr>
              <a:t>με ένζυμα περιορισμού</a:t>
            </a:r>
          </a:p>
        </p:txBody>
      </p:sp>
      <p:pic>
        <p:nvPicPr>
          <p:cNvPr id="33796" name="Picture 4" descr="Ligation-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66775" y="2443163"/>
            <a:ext cx="7429500" cy="354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908403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504825" y="512763"/>
            <a:ext cx="7772400" cy="9144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l-GR" dirty="0" smtClean="0">
                <a:solidFill>
                  <a:schemeClr val="tx2">
                    <a:satMod val="200000"/>
                  </a:schemeClr>
                </a:solidFill>
                <a:latin typeface="Candara" panose="020E0502030303020204" pitchFamily="34" charset="0"/>
                <a:cs typeface="Arial" pitchFamily="34" charset="0"/>
              </a:rPr>
              <a:t>Κλωνοποίηση</a:t>
            </a:r>
            <a:endParaRPr lang="el-GR" dirty="0">
              <a:solidFill>
                <a:schemeClr val="tx2">
                  <a:satMod val="200000"/>
                </a:schemeClr>
              </a:solidFill>
              <a:latin typeface="Candara" panose="020E0502030303020204" pitchFamily="34" charset="0"/>
            </a:endParaRPr>
          </a:p>
        </p:txBody>
      </p:sp>
      <p:sp>
        <p:nvSpPr>
          <p:cNvPr id="36868" name="4 - Θέση περιεχομένου"/>
          <p:cNvSpPr>
            <a:spLocks noGrp="1"/>
          </p:cNvSpPr>
          <p:nvPr>
            <p:ph sz="quarter" idx="2"/>
          </p:nvPr>
        </p:nvSpPr>
        <p:spPr>
          <a:xfrm>
            <a:off x="351796" y="4398114"/>
            <a:ext cx="4040188" cy="720725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el-GR" dirty="0" smtClean="0">
                <a:latin typeface="Candara" panose="020E0502030303020204" pitchFamily="34" charset="0"/>
                <a:cs typeface="Arial" charset="0"/>
              </a:rPr>
              <a:t>1. Απομόνωση </a:t>
            </a:r>
            <a:r>
              <a:rPr lang="en-US" dirty="0" smtClean="0">
                <a:latin typeface="Candara" panose="020E0502030303020204" pitchFamily="34" charset="0"/>
                <a:cs typeface="Arial" charset="0"/>
              </a:rPr>
              <a:t>mRNA</a:t>
            </a:r>
            <a:endParaRPr lang="el-GR" dirty="0" smtClean="0">
              <a:latin typeface="Candara" panose="020E0502030303020204" pitchFamily="34" charset="0"/>
              <a:cs typeface="Arial" charset="0"/>
            </a:endParaRPr>
          </a:p>
        </p:txBody>
      </p:sp>
      <p:sp>
        <p:nvSpPr>
          <p:cNvPr id="36869" name="8 - Θέση αριθμού διαφάνειας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CE42E9DE-E7DF-489A-BF2F-6BFC541232DB}" type="slidenum">
              <a:rPr lang="el-GR" smtClean="0">
                <a:latin typeface="Candara" panose="020E0502030303020204" pitchFamily="34" charset="0"/>
              </a:rPr>
              <a:pPr>
                <a:defRPr/>
              </a:pPr>
              <a:t>31</a:t>
            </a:fld>
            <a:endParaRPr lang="el-GR" smtClean="0">
              <a:latin typeface="Candara" panose="020E0502030303020204" pitchFamily="34" charset="0"/>
            </a:endParaRPr>
          </a:p>
        </p:txBody>
      </p:sp>
      <p:pic>
        <p:nvPicPr>
          <p:cNvPr id="36870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32363" y="144463"/>
            <a:ext cx="4103687" cy="66690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2422206" y="6468368"/>
            <a:ext cx="2396810" cy="3077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just">
              <a:defRPr/>
            </a:pPr>
            <a:r>
              <a:rPr lang="el-GR" dirty="0" smtClean="0">
                <a:solidFill>
                  <a:schemeClr val="tx1"/>
                </a:solidFill>
                <a:latin typeface="Candara" panose="020E0502030303020204" pitchFamily="34" charset="0"/>
                <a:cs typeface="Arial" pitchFamily="34" charset="0"/>
              </a:rPr>
              <a:t>Απομόνωση </a:t>
            </a:r>
            <a:r>
              <a:rPr lang="el-GR" dirty="0" err="1">
                <a:solidFill>
                  <a:schemeClr val="tx1"/>
                </a:solidFill>
                <a:latin typeface="Candara" panose="020E0502030303020204" pitchFamily="34" charset="0"/>
                <a:cs typeface="Arial" pitchFamily="34" charset="0"/>
              </a:rPr>
              <a:t>πολυ(Α</a:t>
            </a:r>
            <a:r>
              <a:rPr lang="el-GR" dirty="0">
                <a:solidFill>
                  <a:schemeClr val="tx1"/>
                </a:solidFill>
                <a:latin typeface="Candara" panose="020E0502030303020204" pitchFamily="34" charset="0"/>
                <a:cs typeface="Arial" pitchFamily="34" charset="0"/>
              </a:rPr>
              <a:t>) </a:t>
            </a:r>
            <a:r>
              <a:rPr lang="el-GR" dirty="0" err="1">
                <a:solidFill>
                  <a:schemeClr val="tx1"/>
                </a:solidFill>
                <a:latin typeface="Candara" panose="020E0502030303020204" pitchFamily="34" charset="0"/>
                <a:cs typeface="Arial" pitchFamily="34" charset="0"/>
              </a:rPr>
              <a:t>mRNA</a:t>
            </a:r>
            <a:r>
              <a:rPr lang="el-GR" dirty="0">
                <a:solidFill>
                  <a:schemeClr val="tx1"/>
                </a:solidFill>
                <a:latin typeface="Candara" panose="020E0502030303020204" pitchFamily="34" charset="0"/>
                <a:cs typeface="Arial" pitchFamily="34" charset="0"/>
              </a:rPr>
              <a:t>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90122" y="525101"/>
            <a:ext cx="451767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4400" dirty="0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ndara" panose="020E0502030303020204" pitchFamily="34" charset="0"/>
              </a:rPr>
              <a:t>Βήμα </a:t>
            </a:r>
            <a:r>
              <a:rPr lang="el-GR" sz="4400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ndara" panose="020E0502030303020204" pitchFamily="34" charset="0"/>
              </a:rPr>
              <a:t>πρώτο-2:  Κατασκευή </a:t>
            </a:r>
            <a:r>
              <a:rPr lang="en-US" sz="4400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ndara" panose="020E0502030303020204" pitchFamily="34" charset="0"/>
              </a:rPr>
              <a:t>cDNA </a:t>
            </a:r>
            <a:r>
              <a:rPr lang="el-GR" sz="4400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ndara" panose="020E0502030303020204" pitchFamily="34" charset="0"/>
              </a:rPr>
              <a:t>βιβλιοθήκης</a:t>
            </a:r>
            <a:endParaRPr lang="el-GR" sz="4400" dirty="0"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29873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2" name="4 - Θέση περιεχομένου"/>
          <p:cNvSpPr>
            <a:spLocks noGrp="1"/>
          </p:cNvSpPr>
          <p:nvPr>
            <p:ph sz="quarter" idx="2"/>
          </p:nvPr>
        </p:nvSpPr>
        <p:spPr>
          <a:xfrm>
            <a:off x="26988" y="3251200"/>
            <a:ext cx="5121275" cy="609600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en-US" sz="2800" dirty="0" smtClean="0">
                <a:latin typeface="Candara" panose="020E0502030303020204" pitchFamily="34" charset="0"/>
                <a:cs typeface="Arial" charset="0"/>
              </a:rPr>
              <a:t>2. </a:t>
            </a:r>
            <a:r>
              <a:rPr lang="el-GR" sz="2800" dirty="0" smtClean="0">
                <a:latin typeface="Candara" panose="020E0502030303020204" pitchFamily="34" charset="0"/>
                <a:cs typeface="Arial" charset="0"/>
              </a:rPr>
              <a:t>Σύνθεση </a:t>
            </a:r>
            <a:r>
              <a:rPr lang="en-US" sz="2800" dirty="0" smtClean="0">
                <a:latin typeface="Candara" panose="020E0502030303020204" pitchFamily="34" charset="0"/>
                <a:cs typeface="Arial" charset="0"/>
              </a:rPr>
              <a:t>cDNA</a:t>
            </a:r>
            <a:r>
              <a:rPr lang="en-US" sz="1600" dirty="0" smtClean="0">
                <a:latin typeface="Candara" panose="020E0502030303020204" pitchFamily="34" charset="0"/>
                <a:cs typeface="Arial" charset="0"/>
              </a:rPr>
              <a:t> </a:t>
            </a:r>
          </a:p>
          <a:p>
            <a:pPr eaLnBrk="1" hangingPunct="1">
              <a:buFont typeface="Wingdings" pitchFamily="2" charset="2"/>
              <a:buNone/>
            </a:pPr>
            <a:endParaRPr lang="en-US" sz="1600" dirty="0" smtClean="0">
              <a:latin typeface="Candara" panose="020E0502030303020204" pitchFamily="34" charset="0"/>
              <a:cs typeface="Arial" charset="0"/>
            </a:endParaRPr>
          </a:p>
          <a:p>
            <a:pPr eaLnBrk="1" hangingPunct="1">
              <a:buFont typeface="Wingdings" pitchFamily="2" charset="2"/>
              <a:buNone/>
            </a:pPr>
            <a:endParaRPr lang="en-US" sz="1600" dirty="0" smtClean="0">
              <a:latin typeface="Candara" panose="020E0502030303020204" pitchFamily="34" charset="0"/>
              <a:cs typeface="Arial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el-GR" sz="2000" dirty="0" smtClean="0">
                <a:latin typeface="Candara" panose="020E0502030303020204" pitchFamily="34" charset="0"/>
                <a:cs typeface="Arial" charset="0"/>
              </a:rPr>
              <a:t>Χρήση </a:t>
            </a:r>
            <a:r>
              <a:rPr lang="en-US" sz="2000" dirty="0" smtClean="0">
                <a:latin typeface="Candara" panose="020E0502030303020204" pitchFamily="34" charset="0"/>
                <a:cs typeface="Arial" charset="0"/>
              </a:rPr>
              <a:t>poly-T </a:t>
            </a:r>
            <a:r>
              <a:rPr lang="el-GR" sz="2000" dirty="0" smtClean="0">
                <a:latin typeface="Candara" panose="020E0502030303020204" pitchFamily="34" charset="0"/>
                <a:cs typeface="Arial" charset="0"/>
              </a:rPr>
              <a:t>ή </a:t>
            </a:r>
            <a:endParaRPr lang="en-US" sz="2000" dirty="0" smtClean="0">
              <a:latin typeface="Candara" panose="020E0502030303020204" pitchFamily="34" charset="0"/>
              <a:cs typeface="Arial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el-GR" sz="2000" dirty="0" smtClean="0">
                <a:latin typeface="Candara" panose="020E0502030303020204" pitchFamily="34" charset="0"/>
                <a:cs typeface="Arial" charset="0"/>
              </a:rPr>
              <a:t>Τυχαίοι </a:t>
            </a:r>
            <a:r>
              <a:rPr lang="el-GR" sz="2000" dirty="0" err="1" smtClean="0">
                <a:latin typeface="Candara" panose="020E0502030303020204" pitchFamily="34" charset="0"/>
                <a:cs typeface="Arial" charset="0"/>
              </a:rPr>
              <a:t>εκκινητές</a:t>
            </a:r>
            <a:r>
              <a:rPr lang="el-GR" sz="2000" dirty="0" smtClean="0">
                <a:latin typeface="Candara" panose="020E0502030303020204" pitchFamily="34" charset="0"/>
                <a:cs typeface="Arial" charset="0"/>
              </a:rPr>
              <a:t> (</a:t>
            </a:r>
            <a:r>
              <a:rPr lang="en-US" sz="2000" dirty="0" smtClean="0">
                <a:latin typeface="Candara" panose="020E0502030303020204" pitchFamily="34" charset="0"/>
                <a:cs typeface="Arial" charset="0"/>
              </a:rPr>
              <a:t>random priming</a:t>
            </a:r>
            <a:r>
              <a:rPr lang="el-GR" sz="2000" dirty="0" smtClean="0">
                <a:latin typeface="Candara" panose="020E0502030303020204" pitchFamily="34" charset="0"/>
                <a:cs typeface="Arial" charset="0"/>
              </a:rPr>
              <a:t>);</a:t>
            </a:r>
            <a:endParaRPr lang="en-US" sz="2000" dirty="0" smtClean="0">
              <a:latin typeface="Candara" panose="020E0502030303020204" pitchFamily="34" charset="0"/>
              <a:cs typeface="Arial" charset="0"/>
            </a:endParaRPr>
          </a:p>
          <a:p>
            <a:pPr eaLnBrk="1" hangingPunct="1">
              <a:buFont typeface="Wingdings" pitchFamily="2" charset="2"/>
              <a:buNone/>
            </a:pPr>
            <a:endParaRPr lang="en-US" sz="1600" dirty="0" smtClean="0">
              <a:latin typeface="Candara" panose="020E0502030303020204" pitchFamily="34" charset="0"/>
              <a:cs typeface="Arial" charset="0"/>
            </a:endParaRPr>
          </a:p>
          <a:p>
            <a:pPr eaLnBrk="1" hangingPunct="1">
              <a:buFont typeface="Wingdings" pitchFamily="2" charset="2"/>
              <a:buNone/>
            </a:pPr>
            <a:endParaRPr lang="en-US" sz="1600" dirty="0" smtClean="0">
              <a:latin typeface="Candara" panose="020E0502030303020204" pitchFamily="34" charset="0"/>
              <a:cs typeface="Arial" charset="0"/>
            </a:endParaRPr>
          </a:p>
          <a:p>
            <a:pPr eaLnBrk="1" hangingPunct="1">
              <a:buFont typeface="Wingdings" pitchFamily="2" charset="2"/>
              <a:buNone/>
            </a:pPr>
            <a:endParaRPr lang="en-US" sz="1600" dirty="0" smtClean="0">
              <a:latin typeface="Candara" panose="020E0502030303020204" pitchFamily="34" charset="0"/>
              <a:cs typeface="Arial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en-US" sz="1600" dirty="0" smtClean="0">
                <a:latin typeface="Candara" panose="020E0502030303020204" pitchFamily="34" charset="0"/>
                <a:cs typeface="Arial" charset="0"/>
              </a:rPr>
              <a:t> </a:t>
            </a:r>
            <a:endParaRPr lang="el-GR" sz="1600" dirty="0" smtClean="0">
              <a:latin typeface="Candara" panose="020E0502030303020204" pitchFamily="34" charset="0"/>
              <a:cs typeface="Arial" charset="0"/>
            </a:endParaRPr>
          </a:p>
        </p:txBody>
      </p:sp>
      <p:sp>
        <p:nvSpPr>
          <p:cNvPr id="37893" name="8 - Θέση αριθμού διαφάνειας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B7107BD7-5801-4E53-99CC-ACF0886EFC69}" type="slidenum">
              <a:rPr lang="el-GR" smtClean="0">
                <a:latin typeface="Candara" panose="020E0502030303020204" pitchFamily="34" charset="0"/>
              </a:rPr>
              <a:pPr>
                <a:defRPr/>
              </a:pPr>
              <a:t>32</a:t>
            </a:fld>
            <a:endParaRPr lang="el-GR" smtClean="0">
              <a:latin typeface="Candara" panose="020E0502030303020204" pitchFamily="34" charset="0"/>
            </a:endParaRPr>
          </a:p>
        </p:txBody>
      </p:sp>
      <p:pic>
        <p:nvPicPr>
          <p:cNvPr id="37894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115888"/>
            <a:ext cx="4608513" cy="67024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446337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9" name="2 - Θέση κειμένου"/>
          <p:cNvSpPr>
            <a:spLocks noGrp="1"/>
          </p:cNvSpPr>
          <p:nvPr>
            <p:ph type="body" idx="1"/>
          </p:nvPr>
        </p:nvSpPr>
        <p:spPr>
          <a:xfrm>
            <a:off x="251520" y="1565275"/>
            <a:ext cx="4762500" cy="639763"/>
          </a:xfrm>
        </p:spPr>
        <p:txBody>
          <a:bodyPr vert="horz"/>
          <a:lstStyle/>
          <a:p>
            <a:pPr marL="73025" eaLnBrk="1" hangingPunct="1"/>
            <a:r>
              <a:rPr lang="el-GR" dirty="0" smtClean="0">
                <a:latin typeface="Candara" panose="020E0502030303020204" pitchFamily="34" charset="0"/>
                <a:cs typeface="Arial" charset="0"/>
              </a:rPr>
              <a:t>Κατασκευή </a:t>
            </a:r>
            <a:r>
              <a:rPr lang="en-US" dirty="0" err="1" smtClean="0">
                <a:latin typeface="Candara" panose="020E0502030303020204" pitchFamily="34" charset="0"/>
                <a:cs typeface="Arial" charset="0"/>
              </a:rPr>
              <a:t>cDNA</a:t>
            </a:r>
            <a:r>
              <a:rPr lang="en-US" dirty="0" smtClean="0">
                <a:latin typeface="Candara" panose="020E0502030303020204" pitchFamily="34" charset="0"/>
                <a:cs typeface="Arial" charset="0"/>
              </a:rPr>
              <a:t> </a:t>
            </a:r>
            <a:r>
              <a:rPr lang="el-GR" dirty="0" smtClean="0">
                <a:latin typeface="Candara" panose="020E0502030303020204" pitchFamily="34" charset="0"/>
                <a:cs typeface="Arial" charset="0"/>
              </a:rPr>
              <a:t>βιβλιοθήκης</a:t>
            </a:r>
          </a:p>
        </p:txBody>
      </p:sp>
      <p:sp>
        <p:nvSpPr>
          <p:cNvPr id="39940" name="4 - Θέση περιεχομένου"/>
          <p:cNvSpPr>
            <a:spLocks noGrp="1"/>
          </p:cNvSpPr>
          <p:nvPr>
            <p:ph sz="quarter" idx="2"/>
          </p:nvPr>
        </p:nvSpPr>
        <p:spPr>
          <a:xfrm>
            <a:off x="261045" y="2459038"/>
            <a:ext cx="4040188" cy="609600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en-US" sz="2800" dirty="0" smtClean="0">
                <a:latin typeface="Candara" panose="020E0502030303020204" pitchFamily="34" charset="0"/>
                <a:cs typeface="Arial" charset="0"/>
              </a:rPr>
              <a:t>3. </a:t>
            </a:r>
            <a:r>
              <a:rPr lang="el-GR" sz="2800" dirty="0" smtClean="0">
                <a:latin typeface="Candara" panose="020E0502030303020204" pitchFamily="34" charset="0"/>
                <a:cs typeface="Arial" charset="0"/>
              </a:rPr>
              <a:t>Σύνδεση σε φορέα</a:t>
            </a:r>
          </a:p>
        </p:txBody>
      </p:sp>
      <p:sp>
        <p:nvSpPr>
          <p:cNvPr id="39941" name="8 - Θέση αριθμού διαφάνειας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E972E755-85FB-4C7A-A63F-A092555E6DA9}" type="slidenum">
              <a:rPr lang="el-GR" smtClean="0">
                <a:latin typeface="Candara" panose="020E0502030303020204" pitchFamily="34" charset="0"/>
              </a:rPr>
              <a:pPr>
                <a:defRPr/>
              </a:pPr>
              <a:t>33</a:t>
            </a:fld>
            <a:endParaRPr lang="el-GR" smtClean="0">
              <a:latin typeface="Candara" panose="020E0502030303020204" pitchFamily="34" charset="0"/>
            </a:endParaRPr>
          </a:p>
        </p:txBody>
      </p:sp>
      <p:sp>
        <p:nvSpPr>
          <p:cNvPr id="10" name="9 - TextBox"/>
          <p:cNvSpPr txBox="1"/>
          <p:nvPr/>
        </p:nvSpPr>
        <p:spPr>
          <a:xfrm>
            <a:off x="837308" y="3500438"/>
            <a:ext cx="2736850" cy="1154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l-GR" sz="1800" dirty="0" err="1">
                <a:solidFill>
                  <a:schemeClr val="tx2">
                    <a:lumMod val="90000"/>
                  </a:schemeClr>
                </a:solidFill>
                <a:latin typeface="Candara" panose="020E0502030303020204" pitchFamily="34" charset="0"/>
                <a:cs typeface="Arial" pitchFamily="34" charset="0"/>
              </a:rPr>
              <a:t>Πολυσυνδέτης</a:t>
            </a:r>
            <a:endParaRPr lang="el-GR" sz="1600" dirty="0">
              <a:solidFill>
                <a:schemeClr val="tx2">
                  <a:lumMod val="90000"/>
                </a:schemeClr>
              </a:solidFill>
              <a:latin typeface="Candara" panose="020E0502030303020204" pitchFamily="34" charset="0"/>
              <a:cs typeface="Arial" pitchFamily="34" charset="0"/>
            </a:endParaRPr>
          </a:p>
          <a:p>
            <a:pPr algn="ctr" eaLnBrk="0" hangingPunct="0">
              <a:spcBef>
                <a:spcPct val="50000"/>
              </a:spcBef>
              <a:defRPr/>
            </a:pPr>
            <a:r>
              <a:rPr lang="el-GR" sz="1800" dirty="0" err="1">
                <a:solidFill>
                  <a:schemeClr val="tx2">
                    <a:lumMod val="90000"/>
                  </a:schemeClr>
                </a:solidFill>
                <a:latin typeface="Candara" panose="020E0502030303020204" pitchFamily="34" charset="0"/>
                <a:cs typeface="Arial" pitchFamily="34" charset="0"/>
              </a:rPr>
              <a:t>Προσαρμοστές</a:t>
            </a:r>
            <a:endParaRPr lang="el-GR" sz="1600" dirty="0">
              <a:solidFill>
                <a:schemeClr val="tx2">
                  <a:lumMod val="90000"/>
                </a:schemeClr>
              </a:solidFill>
              <a:latin typeface="Candara" panose="020E0502030303020204" pitchFamily="34" charset="0"/>
              <a:cs typeface="Arial" pitchFamily="34" charset="0"/>
            </a:endParaRPr>
          </a:p>
          <a:p>
            <a:pPr algn="ctr" eaLnBrk="0" hangingPunct="0">
              <a:spcBef>
                <a:spcPct val="50000"/>
              </a:spcBef>
              <a:defRPr/>
            </a:pPr>
            <a:endParaRPr lang="el-GR" sz="1600" dirty="0">
              <a:solidFill>
                <a:schemeClr val="tx2">
                  <a:lumMod val="90000"/>
                </a:schemeClr>
              </a:solidFill>
              <a:latin typeface="Candara" panose="020E0502030303020204" pitchFamily="34" charset="0"/>
              <a:cs typeface="Arial" pitchFamily="34" charset="0"/>
            </a:endParaRPr>
          </a:p>
        </p:txBody>
      </p:sp>
      <p:pic>
        <p:nvPicPr>
          <p:cNvPr id="39943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08104" y="125413"/>
            <a:ext cx="3024336" cy="66881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12" name="Rectangle 2"/>
          <p:cNvSpPr>
            <a:spLocks noChangeArrowheads="1"/>
          </p:cNvSpPr>
          <p:nvPr/>
        </p:nvSpPr>
        <p:spPr bwMode="auto">
          <a:xfrm>
            <a:off x="405508" y="6144746"/>
            <a:ext cx="4751387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just">
              <a:defRPr/>
            </a:pPr>
            <a:r>
              <a:rPr lang="el-GR" dirty="0" smtClean="0">
                <a:solidFill>
                  <a:schemeClr val="tx1"/>
                </a:solidFill>
                <a:latin typeface="Candara" panose="020E0502030303020204" pitchFamily="34" charset="0"/>
                <a:cs typeface="Arial" pitchFamily="34" charset="0"/>
              </a:rPr>
              <a:t>Προσανατολισμένη </a:t>
            </a:r>
            <a:r>
              <a:rPr lang="el-GR" dirty="0">
                <a:solidFill>
                  <a:schemeClr val="tx1"/>
                </a:solidFill>
                <a:latin typeface="Candara" panose="020E0502030303020204" pitchFamily="34" charset="0"/>
                <a:cs typeface="Arial" pitchFamily="34" charset="0"/>
              </a:rPr>
              <a:t>κλωνοποίηση του δίκλωνου </a:t>
            </a:r>
            <a:r>
              <a:rPr lang="el-GR" dirty="0" err="1">
                <a:solidFill>
                  <a:schemeClr val="tx1"/>
                </a:solidFill>
                <a:latin typeface="Candara" panose="020E0502030303020204" pitchFamily="34" charset="0"/>
                <a:cs typeface="Arial" pitchFamily="34" charset="0"/>
              </a:rPr>
              <a:t>cDNA</a:t>
            </a:r>
            <a:r>
              <a:rPr lang="el-GR" dirty="0">
                <a:solidFill>
                  <a:schemeClr val="tx1"/>
                </a:solidFill>
                <a:latin typeface="Candara" panose="020E0502030303020204" pitchFamily="34" charset="0"/>
                <a:cs typeface="Arial" pitchFamily="34" charset="0"/>
              </a:rPr>
              <a:t> σε πλασμιδιακό φορέα.</a:t>
            </a:r>
          </a:p>
        </p:txBody>
      </p:sp>
    </p:spTree>
    <p:extLst>
      <p:ext uri="{BB962C8B-B14F-4D97-AF65-F5344CB8AC3E}">
        <p14:creationId xmlns:p14="http://schemas.microsoft.com/office/powerpoint/2010/main" xmlns="" val="3794877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>
          <a:xfrm>
            <a:off x="5578475" y="609600"/>
            <a:ext cx="2970213" cy="3027363"/>
          </a:xfrm>
        </p:spPr>
        <p:txBody>
          <a:bodyPr/>
          <a:lstStyle/>
          <a:p>
            <a:pPr>
              <a:defRPr/>
            </a:pPr>
            <a:r>
              <a:rPr lang="el-GR" sz="320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ndara" panose="020E0502030303020204" pitchFamily="34" charset="0"/>
              </a:rPr>
              <a:t>Βήμα δεύτερο: πέψη πλασμιδιακού φορέα με ένζυμα περιορισμού</a:t>
            </a:r>
          </a:p>
        </p:txBody>
      </p:sp>
      <p:sp>
        <p:nvSpPr>
          <p:cNvPr id="34819" name="Rectangle 4"/>
          <p:cNvSpPr>
            <a:spLocks noChangeArrowheads="1"/>
          </p:cNvSpPr>
          <p:nvPr/>
        </p:nvSpPr>
        <p:spPr bwMode="auto">
          <a:xfrm>
            <a:off x="392113" y="0"/>
            <a:ext cx="49403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el-GR" altLang="el-GR" b="0" smtClean="0">
              <a:solidFill>
                <a:srgbClr val="000000"/>
              </a:solidFill>
              <a:latin typeface="Candara" panose="020E0502030303020204" pitchFamily="34" charset="0"/>
            </a:endParaRPr>
          </a:p>
        </p:txBody>
      </p:sp>
      <p:pic>
        <p:nvPicPr>
          <p:cNvPr id="34820" name="Picture 6" descr="Ligation-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7675" y="0"/>
            <a:ext cx="4889500" cy="683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414602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5"/>
          <p:cNvSpPr>
            <a:spLocks noChangeArrowheads="1"/>
          </p:cNvSpPr>
          <p:nvPr/>
        </p:nvSpPr>
        <p:spPr bwMode="auto">
          <a:xfrm>
            <a:off x="219075" y="2189163"/>
            <a:ext cx="8696325" cy="38322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el-GR" altLang="el-GR" b="0" smtClean="0">
              <a:solidFill>
                <a:srgbClr val="000000"/>
              </a:solidFill>
              <a:latin typeface="Candara" panose="020E0502030303020204" pitchFamily="34" charset="0"/>
            </a:endParaRPr>
          </a:p>
        </p:txBody>
      </p:sp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28625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l-GR" sz="360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ndara" panose="020E0502030303020204" pitchFamily="34" charset="0"/>
              </a:rPr>
              <a:t>Βήμα τρίτο: σύνδεση προϊόντων πέψης </a:t>
            </a:r>
            <a:r>
              <a:rPr lang="en-US" sz="360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ndara" panose="020E0502030303020204" pitchFamily="34" charset="0"/>
              </a:rPr>
              <a:t>DNA </a:t>
            </a:r>
            <a:r>
              <a:rPr lang="el-GR" sz="360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ndara" panose="020E0502030303020204" pitchFamily="34" charset="0"/>
              </a:rPr>
              <a:t>με πλασμιδιακό φορέα</a:t>
            </a:r>
          </a:p>
        </p:txBody>
      </p:sp>
      <p:pic>
        <p:nvPicPr>
          <p:cNvPr id="35844" name="Picture 4" descr="Ligation-3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5750" y="2292350"/>
            <a:ext cx="8572500" cy="347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154422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title"/>
          </p:nvPr>
        </p:nvSpPr>
        <p:spPr>
          <a:xfrm>
            <a:off x="523875" y="371475"/>
            <a:ext cx="8220075" cy="1143000"/>
          </a:xfrm>
        </p:spPr>
        <p:txBody>
          <a:bodyPr/>
          <a:lstStyle/>
          <a:p>
            <a:pPr>
              <a:defRPr/>
            </a:pPr>
            <a:r>
              <a:rPr lang="el-GR" sz="3200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ndara" panose="020E0502030303020204" pitchFamily="34" charset="0"/>
              </a:rPr>
              <a:t>Βήμα τέταρτο: μετασχηματισμός δεκτικών κυττάρων με τα προϊόντα σύνδεσης</a:t>
            </a:r>
          </a:p>
        </p:txBody>
      </p:sp>
      <p:sp>
        <p:nvSpPr>
          <p:cNvPr id="36867" name="Rectangle 3"/>
          <p:cNvSpPr>
            <a:spLocks noChangeArrowheads="1"/>
          </p:cNvSpPr>
          <p:nvPr/>
        </p:nvSpPr>
        <p:spPr bwMode="auto">
          <a:xfrm>
            <a:off x="931863" y="2189163"/>
            <a:ext cx="7280275" cy="38322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el-GR" altLang="el-GR" b="0" smtClean="0">
              <a:solidFill>
                <a:srgbClr val="000000"/>
              </a:solidFill>
              <a:latin typeface="Candara" panose="020E0502030303020204" pitchFamily="34" charset="0"/>
            </a:endParaRPr>
          </a:p>
        </p:txBody>
      </p:sp>
      <p:pic>
        <p:nvPicPr>
          <p:cNvPr id="36868" name="Picture 5" descr="AMG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23938" y="2293938"/>
            <a:ext cx="7097712" cy="362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82" name="Text Box 6"/>
          <p:cNvSpPr txBox="1">
            <a:spLocks noChangeArrowheads="1"/>
          </p:cNvSpPr>
          <p:nvPr/>
        </p:nvSpPr>
        <p:spPr bwMode="auto">
          <a:xfrm>
            <a:off x="930275" y="6057900"/>
            <a:ext cx="54324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l-GR" sz="2400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ndara" panose="020E0502030303020204" pitchFamily="34" charset="0"/>
              </a:rPr>
              <a:t>Χημικός μετασχηματισμός με </a:t>
            </a:r>
            <a:r>
              <a:rPr lang="en-US" sz="2400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ndara" panose="020E0502030303020204" pitchFamily="34" charset="0"/>
              </a:rPr>
              <a:t>CaCl</a:t>
            </a:r>
            <a:r>
              <a:rPr lang="en-US" sz="2400" baseline="-25000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ndara" panose="020E0502030303020204" pitchFamily="34" charset="0"/>
              </a:rPr>
              <a:t>2</a:t>
            </a:r>
            <a:endParaRPr lang="el-GR" sz="2400" baseline="-25000">
              <a:solidFill>
                <a:srgbClr val="FFFFC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58207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ChangeArrowheads="1"/>
          </p:cNvSpPr>
          <p:nvPr/>
        </p:nvSpPr>
        <p:spPr bwMode="auto">
          <a:xfrm>
            <a:off x="684213" y="920750"/>
            <a:ext cx="7783512" cy="49291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el-GR" altLang="el-GR" b="0" smtClean="0">
              <a:solidFill>
                <a:srgbClr val="000000"/>
              </a:solidFill>
              <a:latin typeface="Candara" panose="020E0502030303020204" pitchFamily="34" charset="0"/>
            </a:endParaRPr>
          </a:p>
        </p:txBody>
      </p:sp>
      <p:pic>
        <p:nvPicPr>
          <p:cNvPr id="37891" name="Picture 4" descr="AMG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00125" y="1166813"/>
            <a:ext cx="7143750" cy="4183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805" name="Text Box 5"/>
          <p:cNvSpPr txBox="1">
            <a:spLocks noChangeArrowheads="1"/>
          </p:cNvSpPr>
          <p:nvPr/>
        </p:nvSpPr>
        <p:spPr bwMode="auto">
          <a:xfrm>
            <a:off x="682625" y="5910263"/>
            <a:ext cx="597420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l-GR" sz="2400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ndara" panose="020E0502030303020204" pitchFamily="34" charset="0"/>
              </a:rPr>
              <a:t>Μετασχηματισμός με ηλεκτροδιάτρηση</a:t>
            </a:r>
          </a:p>
        </p:txBody>
      </p:sp>
    </p:spTree>
    <p:extLst>
      <p:ext uri="{BB962C8B-B14F-4D97-AF65-F5344CB8AC3E}">
        <p14:creationId xmlns:p14="http://schemas.microsoft.com/office/powerpoint/2010/main" xmlns="" val="1681741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5"/>
          <p:cNvSpPr>
            <a:spLocks noChangeArrowheads="1"/>
          </p:cNvSpPr>
          <p:nvPr/>
        </p:nvSpPr>
        <p:spPr bwMode="auto">
          <a:xfrm>
            <a:off x="520700" y="1685925"/>
            <a:ext cx="8147050" cy="47640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el-GR" altLang="el-GR" b="0" smtClean="0">
              <a:solidFill>
                <a:srgbClr val="000000"/>
              </a:solidFill>
              <a:latin typeface="Candara" panose="020E0502030303020204" pitchFamily="34" charset="0"/>
            </a:endParaRPr>
          </a:p>
        </p:txBody>
      </p:sp>
      <p:sp>
        <p:nvSpPr>
          <p:cNvPr id="7782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38125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l-GR" sz="4000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ndara" panose="020E0502030303020204" pitchFamily="34" charset="0"/>
              </a:rPr>
              <a:t>Ανάπτυξη σε θρεπτικό μέσο με αντιβιοτικό</a:t>
            </a:r>
          </a:p>
        </p:txBody>
      </p:sp>
      <p:pic>
        <p:nvPicPr>
          <p:cNvPr id="38916" name="Picture 4" descr="Ligation-3Ne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1500" y="1895475"/>
            <a:ext cx="8001000" cy="440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813246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ChangeArrowheads="1"/>
          </p:cNvSpPr>
          <p:nvPr/>
        </p:nvSpPr>
        <p:spPr bwMode="auto">
          <a:xfrm>
            <a:off x="614363" y="82977"/>
            <a:ext cx="7399337" cy="83099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just">
              <a:defRPr/>
            </a:pPr>
            <a:r>
              <a:rPr lang="el-GR" sz="2400" dirty="0" smtClean="0">
                <a:solidFill>
                  <a:srgbClr val="FFFFFF"/>
                </a:solidFill>
                <a:latin typeface="Candara" panose="020E0502030303020204" pitchFamily="34" charset="0"/>
              </a:rPr>
              <a:t>Διάκριση </a:t>
            </a:r>
            <a:r>
              <a:rPr lang="el-GR" sz="2400" dirty="0">
                <a:solidFill>
                  <a:srgbClr val="FFFFFF"/>
                </a:solidFill>
                <a:latin typeface="Candara" panose="020E0502030303020204" pitchFamily="34" charset="0"/>
              </a:rPr>
              <a:t>μπλε-λευκών αποικιών για τον εντοπισμό ανασυνδυασμένων φορέων.</a:t>
            </a:r>
          </a:p>
        </p:txBody>
      </p:sp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6913" y="1057275"/>
            <a:ext cx="5832475" cy="580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916886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31838"/>
            <a:ext cx="7772400" cy="3362325"/>
          </a:xfrm>
        </p:spPr>
        <p:txBody>
          <a:bodyPr/>
          <a:lstStyle/>
          <a:p>
            <a:pPr eaLnBrk="1" hangingPunct="1"/>
            <a:r>
              <a:rPr lang="el-GR" altLang="el-GR" dirty="0" smtClean="0">
                <a:solidFill>
                  <a:schemeClr val="bg1"/>
                </a:solidFill>
                <a:latin typeface="Candara" panose="020E0502030303020204" pitchFamily="34" charset="0"/>
              </a:rPr>
              <a:t>Τα ένζυμα περιορισμού κόβουν το </a:t>
            </a:r>
            <a:r>
              <a:rPr lang="en-US" altLang="el-GR" dirty="0" smtClean="0">
                <a:solidFill>
                  <a:schemeClr val="bg1"/>
                </a:solidFill>
                <a:latin typeface="Candara" panose="020E0502030303020204" pitchFamily="34" charset="0"/>
              </a:rPr>
              <a:t>DNA </a:t>
            </a:r>
            <a:r>
              <a:rPr lang="el-GR" altLang="el-GR" dirty="0" smtClean="0">
                <a:solidFill>
                  <a:schemeClr val="bg1"/>
                </a:solidFill>
                <a:latin typeface="Candara" panose="020E0502030303020204" pitchFamily="34" charset="0"/>
              </a:rPr>
              <a:t>σε συγκεκριμένες αλληλουχίες</a:t>
            </a:r>
          </a:p>
        </p:txBody>
      </p:sp>
    </p:spTree>
    <p:extLst>
      <p:ext uri="{BB962C8B-B14F-4D97-AF65-F5344CB8AC3E}">
        <p14:creationId xmlns:p14="http://schemas.microsoft.com/office/powerpoint/2010/main" xmlns="" val="4234646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ChangeArrowheads="1"/>
          </p:cNvSpPr>
          <p:nvPr/>
        </p:nvSpPr>
        <p:spPr bwMode="auto">
          <a:xfrm>
            <a:off x="932688" y="236686"/>
            <a:ext cx="7415784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just">
              <a:defRPr/>
            </a:pPr>
            <a:r>
              <a:rPr lang="el-GR" sz="2400" dirty="0" smtClean="0">
                <a:solidFill>
                  <a:srgbClr val="FFFFFF"/>
                </a:solidFill>
                <a:latin typeface="Candara" panose="020E0502030303020204" pitchFamily="34" charset="0"/>
              </a:rPr>
              <a:t>Καθαρισμός </a:t>
            </a:r>
            <a:r>
              <a:rPr lang="el-GR" sz="2400" dirty="0" err="1">
                <a:solidFill>
                  <a:srgbClr val="FFFFFF"/>
                </a:solidFill>
                <a:latin typeface="Candara" panose="020E0502030303020204" pitchFamily="34" charset="0"/>
              </a:rPr>
              <a:t>πλασμιδιακού</a:t>
            </a:r>
            <a:r>
              <a:rPr lang="el-GR" sz="2400" dirty="0">
                <a:solidFill>
                  <a:srgbClr val="FFFFFF"/>
                </a:solidFill>
                <a:latin typeface="Candara" panose="020E0502030303020204" pitchFamily="34" charset="0"/>
              </a:rPr>
              <a:t> DNA από </a:t>
            </a:r>
            <a:r>
              <a:rPr lang="el-GR" sz="2400" i="1" dirty="0" err="1">
                <a:solidFill>
                  <a:srgbClr val="FFFFFF"/>
                </a:solidFill>
                <a:latin typeface="Candara" panose="020E0502030303020204" pitchFamily="34" charset="0"/>
              </a:rPr>
              <a:t>Escherichia</a:t>
            </a:r>
            <a:r>
              <a:rPr lang="el-GR" sz="2400" i="1" dirty="0">
                <a:solidFill>
                  <a:srgbClr val="FFFFFF"/>
                </a:solidFill>
                <a:latin typeface="Candara" panose="020E0502030303020204" pitchFamily="34" charset="0"/>
              </a:rPr>
              <a:t> </a:t>
            </a:r>
            <a:r>
              <a:rPr lang="el-GR" sz="2400" i="1" dirty="0" err="1">
                <a:solidFill>
                  <a:srgbClr val="FFFFFF"/>
                </a:solidFill>
                <a:latin typeface="Candara" panose="020E0502030303020204" pitchFamily="34" charset="0"/>
              </a:rPr>
              <a:t>coli</a:t>
            </a:r>
            <a:r>
              <a:rPr lang="el-GR" sz="2400" dirty="0">
                <a:solidFill>
                  <a:srgbClr val="FFFFFF"/>
                </a:solidFill>
                <a:latin typeface="Candara" panose="020E0502030303020204" pitchFamily="34" charset="0"/>
              </a:rPr>
              <a:t>.</a:t>
            </a:r>
          </a:p>
        </p:txBody>
      </p:sp>
      <p:pic>
        <p:nvPicPr>
          <p:cNvPr id="3993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40401"/>
          <a:stretch>
            <a:fillRect/>
          </a:stretch>
        </p:blipFill>
        <p:spPr bwMode="auto">
          <a:xfrm>
            <a:off x="1263650" y="993775"/>
            <a:ext cx="6661150" cy="572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044789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6017"/>
          <a:stretch>
            <a:fillRect/>
          </a:stretch>
        </p:blipFill>
        <p:spPr bwMode="auto">
          <a:xfrm>
            <a:off x="973138" y="1055688"/>
            <a:ext cx="7232650" cy="562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88" name="Rectangle 4"/>
          <p:cNvSpPr>
            <a:spLocks noChangeArrowheads="1"/>
          </p:cNvSpPr>
          <p:nvPr/>
        </p:nvSpPr>
        <p:spPr bwMode="auto">
          <a:xfrm>
            <a:off x="991172" y="318982"/>
            <a:ext cx="7214616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just">
              <a:defRPr/>
            </a:pPr>
            <a:r>
              <a:rPr lang="el-GR" sz="2400" dirty="0" smtClean="0">
                <a:solidFill>
                  <a:srgbClr val="FFFFFF"/>
                </a:solidFill>
                <a:latin typeface="Candara" panose="020E0502030303020204" pitchFamily="34" charset="0"/>
              </a:rPr>
              <a:t>Καθαρισμός </a:t>
            </a:r>
            <a:r>
              <a:rPr lang="el-GR" sz="2400" dirty="0" err="1">
                <a:solidFill>
                  <a:srgbClr val="FFFFFF"/>
                </a:solidFill>
                <a:latin typeface="Candara" panose="020E0502030303020204" pitchFamily="34" charset="0"/>
              </a:rPr>
              <a:t>πλασμιδιακού</a:t>
            </a:r>
            <a:r>
              <a:rPr lang="el-GR" sz="2400" dirty="0">
                <a:solidFill>
                  <a:srgbClr val="FFFFFF"/>
                </a:solidFill>
                <a:latin typeface="Candara" panose="020E0502030303020204" pitchFamily="34" charset="0"/>
              </a:rPr>
              <a:t> DNA από </a:t>
            </a:r>
            <a:r>
              <a:rPr lang="el-GR" sz="2400" i="1" dirty="0" err="1">
                <a:solidFill>
                  <a:srgbClr val="FFFFFF"/>
                </a:solidFill>
                <a:latin typeface="Candara" panose="020E0502030303020204" pitchFamily="34" charset="0"/>
              </a:rPr>
              <a:t>Escherichia</a:t>
            </a:r>
            <a:r>
              <a:rPr lang="el-GR" sz="2400" i="1" dirty="0">
                <a:solidFill>
                  <a:srgbClr val="FFFFFF"/>
                </a:solidFill>
                <a:latin typeface="Candara" panose="020E0502030303020204" pitchFamily="34" charset="0"/>
              </a:rPr>
              <a:t> </a:t>
            </a:r>
            <a:r>
              <a:rPr lang="el-GR" sz="2400" i="1" dirty="0" err="1">
                <a:solidFill>
                  <a:srgbClr val="FFFFFF"/>
                </a:solidFill>
                <a:latin typeface="Candara" panose="020E0502030303020204" pitchFamily="34" charset="0"/>
              </a:rPr>
              <a:t>coli</a:t>
            </a:r>
            <a:r>
              <a:rPr lang="el-GR" sz="2400" dirty="0">
                <a:solidFill>
                  <a:srgbClr val="FFFFFF"/>
                </a:solidFill>
                <a:latin typeface="Candara" panose="020E0502030303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xmlns="" val="1254917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58080"/>
            <a:ext cx="7772400" cy="1143000"/>
          </a:xfrm>
        </p:spPr>
        <p:txBody>
          <a:bodyPr/>
          <a:lstStyle/>
          <a:p>
            <a:r>
              <a:rPr lang="el-GR" sz="5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Υβριδοποιήσεις</a:t>
            </a:r>
            <a:endParaRPr lang="el-GR" sz="5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8297066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1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3"/>
          </a:xfrm>
        </p:spPr>
        <p:txBody>
          <a:bodyPr vert="horz"/>
          <a:lstStyle/>
          <a:p>
            <a:pPr marL="73025" eaLnBrk="1" hangingPunct="1"/>
            <a:r>
              <a:rPr lang="el-GR" dirty="0" smtClean="0">
                <a:latin typeface="Candara" panose="020E0502030303020204" pitchFamily="34" charset="0"/>
              </a:rPr>
              <a:t>Εντοπισμός κλώνων</a:t>
            </a:r>
          </a:p>
        </p:txBody>
      </p:sp>
      <p:sp>
        <p:nvSpPr>
          <p:cNvPr id="43012" name="4 - Θέση περιεχομένου"/>
          <p:cNvSpPr>
            <a:spLocks noGrp="1"/>
          </p:cNvSpPr>
          <p:nvPr>
            <p:ph sz="quarter" idx="2"/>
          </p:nvPr>
        </p:nvSpPr>
        <p:spPr>
          <a:xfrm>
            <a:off x="34925" y="3068638"/>
            <a:ext cx="4040188" cy="969962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el-GR" sz="2000" smtClean="0">
                <a:latin typeface="Candara" panose="020E0502030303020204" pitchFamily="34" charset="0"/>
                <a:cs typeface="Arial" charset="0"/>
              </a:rPr>
              <a:t>Ιχνηθέτες νουκλεϊνικών οξέων</a:t>
            </a:r>
          </a:p>
        </p:txBody>
      </p:sp>
      <p:sp>
        <p:nvSpPr>
          <p:cNvPr id="43013" name="8 - Θέση αριθμού διαφάνειας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6414DFB4-81A8-44EA-BE73-DF22784763FD}" type="slidenum">
              <a:rPr lang="el-GR" smtClean="0">
                <a:latin typeface="Candara" panose="020E0502030303020204" pitchFamily="34" charset="0"/>
              </a:rPr>
              <a:pPr>
                <a:defRPr/>
              </a:pPr>
              <a:t>43</a:t>
            </a:fld>
            <a:endParaRPr lang="el-GR" smtClean="0">
              <a:latin typeface="Candara" panose="020E0502030303020204" pitchFamily="34" charset="0"/>
            </a:endParaRPr>
          </a:p>
        </p:txBody>
      </p:sp>
      <p:pic>
        <p:nvPicPr>
          <p:cNvPr id="43014" name="Picture 6"/>
          <p:cNvPicPr>
            <a:picLocks noChangeAspect="1" noChangeArrowheads="1"/>
          </p:cNvPicPr>
          <p:nvPr/>
        </p:nvPicPr>
        <p:blipFill>
          <a:blip r:embed="rId2" cstate="print"/>
          <a:srcRect b="35008"/>
          <a:stretch>
            <a:fillRect/>
          </a:stretch>
        </p:blipFill>
        <p:spPr bwMode="auto">
          <a:xfrm>
            <a:off x="4211638" y="26988"/>
            <a:ext cx="4897437" cy="6858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-36513" y="6123315"/>
            <a:ext cx="4292601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just">
              <a:defRPr/>
            </a:pPr>
            <a:r>
              <a:rPr lang="el-GR" dirty="0" smtClean="0">
                <a:solidFill>
                  <a:schemeClr val="tx1"/>
                </a:solidFill>
                <a:latin typeface="Candara" panose="020E0502030303020204" pitchFamily="34" charset="0"/>
                <a:cs typeface="Arial" pitchFamily="34" charset="0"/>
              </a:rPr>
              <a:t>Σάρωση </a:t>
            </a:r>
            <a:r>
              <a:rPr lang="el-GR" dirty="0">
                <a:solidFill>
                  <a:schemeClr val="tx1"/>
                </a:solidFill>
                <a:latin typeface="Candara" panose="020E0502030303020204" pitchFamily="34" charset="0"/>
                <a:cs typeface="Arial" pitchFamily="34" charset="0"/>
              </a:rPr>
              <a:t>μιας βιβλιοθήκης για τον εντοπισμό του επιθυμητού κλώνου με ιχνηθέτη </a:t>
            </a:r>
            <a:r>
              <a:rPr lang="el-GR" dirty="0" err="1">
                <a:solidFill>
                  <a:schemeClr val="tx1"/>
                </a:solidFill>
                <a:latin typeface="Candara" panose="020E0502030303020204" pitchFamily="34" charset="0"/>
                <a:cs typeface="Arial" pitchFamily="34" charset="0"/>
              </a:rPr>
              <a:t>νουκλεϊκό</a:t>
            </a:r>
            <a:r>
              <a:rPr lang="el-GR" dirty="0">
                <a:solidFill>
                  <a:schemeClr val="tx1"/>
                </a:solidFill>
                <a:latin typeface="Candara" panose="020E0502030303020204" pitchFamily="34" charset="0"/>
                <a:cs typeface="Arial" pitchFamily="34" charset="0"/>
              </a:rPr>
              <a:t> οξύ.</a:t>
            </a:r>
          </a:p>
        </p:txBody>
      </p:sp>
    </p:spTree>
    <p:extLst>
      <p:ext uri="{BB962C8B-B14F-4D97-AF65-F5344CB8AC3E}">
        <p14:creationId xmlns:p14="http://schemas.microsoft.com/office/powerpoint/2010/main" xmlns="" val="2697038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5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3"/>
          </a:xfrm>
        </p:spPr>
        <p:txBody>
          <a:bodyPr vert="horz"/>
          <a:lstStyle/>
          <a:p>
            <a:pPr marL="73025" eaLnBrk="1" hangingPunct="1"/>
            <a:r>
              <a:rPr lang="el-GR" dirty="0" smtClean="0">
                <a:latin typeface="Candara" panose="020E0502030303020204" pitchFamily="34" charset="0"/>
              </a:rPr>
              <a:t>Εντοπισμός κλώνων</a:t>
            </a:r>
          </a:p>
        </p:txBody>
      </p:sp>
      <p:sp>
        <p:nvSpPr>
          <p:cNvPr id="44036" name="4 - Θέση περιεχομένου"/>
          <p:cNvSpPr>
            <a:spLocks noGrp="1"/>
          </p:cNvSpPr>
          <p:nvPr>
            <p:ph sz="quarter" idx="2"/>
          </p:nvPr>
        </p:nvSpPr>
        <p:spPr>
          <a:xfrm>
            <a:off x="34925" y="3068638"/>
            <a:ext cx="4040188" cy="969962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el-GR" sz="2000" smtClean="0">
                <a:latin typeface="Candara" panose="020E0502030303020204" pitchFamily="34" charset="0"/>
                <a:cs typeface="Arial" charset="0"/>
              </a:rPr>
              <a:t>Ιχνηθέτες νουκλεϊνικών οξέων</a:t>
            </a:r>
          </a:p>
        </p:txBody>
      </p:sp>
      <p:sp>
        <p:nvSpPr>
          <p:cNvPr id="44037" name="8 - Θέση αριθμού διαφάνειας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A303588F-72AE-41F9-BDCB-365456BED0F9}" type="slidenum">
              <a:rPr lang="el-GR" smtClean="0">
                <a:latin typeface="Candara" panose="020E0502030303020204" pitchFamily="34" charset="0"/>
              </a:rPr>
              <a:pPr>
                <a:defRPr/>
              </a:pPr>
              <a:t>44</a:t>
            </a:fld>
            <a:endParaRPr lang="el-GR" smtClean="0">
              <a:latin typeface="Candara" panose="020E0502030303020204" pitchFamily="34" charset="0"/>
            </a:endParaRPr>
          </a:p>
        </p:txBody>
      </p:sp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-36513" y="6123315"/>
            <a:ext cx="4292601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just">
              <a:defRPr/>
            </a:pPr>
            <a:r>
              <a:rPr lang="el-GR" dirty="0" smtClean="0">
                <a:solidFill>
                  <a:schemeClr val="tx1"/>
                </a:solidFill>
                <a:latin typeface="Candara" panose="020E0502030303020204" pitchFamily="34" charset="0"/>
                <a:cs typeface="Arial" pitchFamily="34" charset="0"/>
              </a:rPr>
              <a:t>Σάρωση </a:t>
            </a:r>
            <a:r>
              <a:rPr lang="el-GR" dirty="0">
                <a:solidFill>
                  <a:schemeClr val="tx1"/>
                </a:solidFill>
                <a:latin typeface="Candara" panose="020E0502030303020204" pitchFamily="34" charset="0"/>
                <a:cs typeface="Arial" pitchFamily="34" charset="0"/>
              </a:rPr>
              <a:t>μιας βιβλιοθήκης για τον εντοπισμό του επιθυμητού κλώνου με ιχνηθέτη </a:t>
            </a:r>
            <a:r>
              <a:rPr lang="el-GR" dirty="0" err="1">
                <a:solidFill>
                  <a:schemeClr val="tx1"/>
                </a:solidFill>
                <a:latin typeface="Candara" panose="020E0502030303020204" pitchFamily="34" charset="0"/>
                <a:cs typeface="Arial" pitchFamily="34" charset="0"/>
              </a:rPr>
              <a:t>νουκλεϊκό</a:t>
            </a:r>
            <a:r>
              <a:rPr lang="el-GR" dirty="0">
                <a:solidFill>
                  <a:schemeClr val="tx1"/>
                </a:solidFill>
                <a:latin typeface="Candara" panose="020E0502030303020204" pitchFamily="34" charset="0"/>
                <a:cs typeface="Arial" pitchFamily="34" charset="0"/>
              </a:rPr>
              <a:t> οξύ.</a:t>
            </a:r>
          </a:p>
        </p:txBody>
      </p:sp>
      <p:pic>
        <p:nvPicPr>
          <p:cNvPr id="44039" name="Picture 6"/>
          <p:cNvPicPr>
            <a:picLocks noChangeAspect="1" noChangeArrowheads="1"/>
          </p:cNvPicPr>
          <p:nvPr/>
        </p:nvPicPr>
        <p:blipFill>
          <a:blip r:embed="rId2" cstate="print"/>
          <a:srcRect t="50360"/>
          <a:stretch>
            <a:fillRect/>
          </a:stretch>
        </p:blipFill>
        <p:spPr bwMode="auto">
          <a:xfrm>
            <a:off x="4356100" y="144463"/>
            <a:ext cx="4752975" cy="66690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148570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504824" y="188913"/>
            <a:ext cx="8501389" cy="650331"/>
          </a:xfrm>
        </p:spPr>
        <p:txBody>
          <a:bodyPr vert="horz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l-GR" dirty="0" smtClean="0">
                <a:solidFill>
                  <a:schemeClr val="tx2">
                    <a:satMod val="200000"/>
                  </a:schemeClr>
                </a:solidFill>
                <a:latin typeface="Candara" panose="020E0502030303020204" pitchFamily="34" charset="0"/>
                <a:cs typeface="Arial" pitchFamily="34" charset="0"/>
              </a:rPr>
              <a:t>Στύπωμα κατά </a:t>
            </a:r>
            <a:r>
              <a:rPr lang="en-US" dirty="0" smtClean="0">
                <a:solidFill>
                  <a:schemeClr val="tx2">
                    <a:satMod val="200000"/>
                  </a:schemeClr>
                </a:solidFill>
                <a:latin typeface="Candara" panose="020E0502030303020204" pitchFamily="34" charset="0"/>
                <a:cs typeface="Arial" pitchFamily="34" charset="0"/>
              </a:rPr>
              <a:t>Southern</a:t>
            </a:r>
            <a:endParaRPr lang="el-GR" dirty="0">
              <a:solidFill>
                <a:schemeClr val="tx2">
                  <a:satMod val="200000"/>
                </a:schemeClr>
              </a:solidFill>
              <a:latin typeface="Candara" panose="020E0502030303020204" pitchFamily="34" charset="0"/>
            </a:endParaRPr>
          </a:p>
        </p:txBody>
      </p:sp>
      <p:sp>
        <p:nvSpPr>
          <p:cNvPr id="45059" name="8 - Θέση αριθμού διαφάνειας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5921D947-FF54-4CEB-B4C3-93C15E3A03F6}" type="slidenum">
              <a:rPr lang="el-GR" smtClean="0">
                <a:latin typeface="Candara" panose="020E0502030303020204" pitchFamily="34" charset="0"/>
              </a:rPr>
              <a:pPr>
                <a:defRPr/>
              </a:pPr>
              <a:t>45</a:t>
            </a:fld>
            <a:endParaRPr lang="el-GR" smtClean="0">
              <a:latin typeface="Candara" panose="020E0502030303020204" pitchFamily="34" charset="0"/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1402378246"/>
              </p:ext>
            </p:extLst>
          </p:nvPr>
        </p:nvGraphicFramePr>
        <p:xfrm>
          <a:off x="728149" y="1102291"/>
          <a:ext cx="7087048" cy="5636712"/>
        </p:xfrm>
        <a:graphic>
          <a:graphicData uri="http://schemas.openxmlformats.org/presentationml/2006/ole">
            <p:oleObj spid="_x0000_s3081" name="Image" r:id="rId3" imgW="6644091" imgH="5284795" progId="">
              <p:embed/>
            </p:oleObj>
          </a:graphicData>
        </a:graphic>
      </p:graphicFrame>
    </p:spTree>
    <p:extLst>
      <p:ext uri="{BB962C8B-B14F-4D97-AF65-F5344CB8AC3E}">
        <p14:creationId xmlns:p14="http://schemas.microsoft.com/office/powerpoint/2010/main" xmlns="" val="3823708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ChangeArrowheads="1"/>
          </p:cNvSpPr>
          <p:nvPr>
            <p:ph type="title"/>
          </p:nvPr>
        </p:nvSpPr>
        <p:spPr>
          <a:xfrm>
            <a:off x="2438400" y="76200"/>
            <a:ext cx="4343400" cy="609600"/>
          </a:xfrm>
          <a:solidFill>
            <a:srgbClr val="FFFF66"/>
          </a:solidFill>
        </p:spPr>
        <p:txBody>
          <a:bodyPr/>
          <a:lstStyle/>
          <a:p>
            <a:r>
              <a:rPr lang="en-US" sz="3200" b="0" smtClean="0">
                <a:latin typeface="Candara" panose="020E0502030303020204" pitchFamily="34" charset="0"/>
              </a:rPr>
              <a:t>Northern blotting</a:t>
            </a:r>
            <a:endParaRPr lang="en-GB" sz="3200" b="0" smtClean="0">
              <a:latin typeface="Candara" panose="020E0502030303020204" pitchFamily="34" charset="0"/>
            </a:endParaRPr>
          </a:p>
        </p:txBody>
      </p:sp>
      <p:graphicFrame>
        <p:nvGraphicFramePr>
          <p:cNvPr id="107523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307696505"/>
              </p:ext>
            </p:extLst>
          </p:nvPr>
        </p:nvGraphicFramePr>
        <p:xfrm>
          <a:off x="609600" y="863600"/>
          <a:ext cx="8001000" cy="5983288"/>
        </p:xfrm>
        <a:graphic>
          <a:graphicData uri="http://schemas.openxmlformats.org/presentationml/2006/ole">
            <p:oleObj spid="_x0000_s4104" name="Image" r:id="rId3" imgW="3126990" imgH="2340274" progId="">
              <p:embed/>
            </p:oleObj>
          </a:graphicData>
        </a:graphic>
      </p:graphicFrame>
    </p:spTree>
    <p:extLst>
      <p:ext uri="{BB962C8B-B14F-4D97-AF65-F5344CB8AC3E}">
        <p14:creationId xmlns:p14="http://schemas.microsoft.com/office/powerpoint/2010/main" xmlns="" val="166241589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4" name="Rectangle 4"/>
          <p:cNvSpPr>
            <a:spLocks noChangeArrowheads="1"/>
          </p:cNvSpPr>
          <p:nvPr/>
        </p:nvSpPr>
        <p:spPr bwMode="auto">
          <a:xfrm>
            <a:off x="385763" y="168970"/>
            <a:ext cx="8370887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>
            <a:spAutoFit/>
          </a:bodyPr>
          <a:lstStyle/>
          <a:p>
            <a:pPr algn="ctr" eaLnBrk="0" hangingPunct="0"/>
            <a:r>
              <a:rPr lang="el-GR" altLang="zh-TW" sz="3200" dirty="0">
                <a:solidFill>
                  <a:srgbClr val="FFFFFF"/>
                </a:solidFill>
                <a:latin typeface="Candara" panose="020E0502030303020204" pitchFamily="34" charset="0"/>
              </a:rPr>
              <a:t>Σύγκριση ανάμεσα σε </a:t>
            </a:r>
            <a:r>
              <a:rPr lang="en-US" altLang="zh-TW" sz="3200" dirty="0">
                <a:solidFill>
                  <a:srgbClr val="FFFFFF"/>
                </a:solidFill>
                <a:latin typeface="Candara" panose="020E0502030303020204" pitchFamily="34" charset="0"/>
                <a:ea typeface="新細明體" charset="-120"/>
              </a:rPr>
              <a:t>Southern, Northern </a:t>
            </a:r>
            <a:r>
              <a:rPr lang="el-GR" altLang="zh-TW" sz="3200" dirty="0">
                <a:solidFill>
                  <a:srgbClr val="FFFFFF"/>
                </a:solidFill>
                <a:latin typeface="Candara" panose="020E0502030303020204" pitchFamily="34" charset="0"/>
              </a:rPr>
              <a:t>και</a:t>
            </a:r>
            <a:r>
              <a:rPr lang="en-US" altLang="zh-TW" sz="3200" dirty="0">
                <a:solidFill>
                  <a:srgbClr val="FFFFFF"/>
                </a:solidFill>
                <a:latin typeface="Candara" panose="020E0502030303020204" pitchFamily="34" charset="0"/>
                <a:ea typeface="新細明體" charset="-120"/>
              </a:rPr>
              <a:t> Western</a:t>
            </a:r>
            <a:r>
              <a:rPr lang="el-GR" altLang="zh-TW" sz="3200" dirty="0">
                <a:solidFill>
                  <a:srgbClr val="FFFFFF"/>
                </a:solidFill>
                <a:latin typeface="Candara" panose="020E0502030303020204" pitchFamily="34" charset="0"/>
              </a:rPr>
              <a:t> ανάλυση του </a:t>
            </a:r>
            <a:r>
              <a:rPr lang="en-US" altLang="zh-TW" sz="3200" dirty="0">
                <a:solidFill>
                  <a:srgbClr val="FFFFFF"/>
                </a:solidFill>
                <a:latin typeface="Candara" panose="020E0502030303020204" pitchFamily="34" charset="0"/>
                <a:ea typeface="新細明體" charset="-120"/>
              </a:rPr>
              <a:t>Gene </a:t>
            </a:r>
            <a:r>
              <a:rPr lang="en-US" altLang="zh-TW" sz="3200" i="1" dirty="0">
                <a:solidFill>
                  <a:srgbClr val="FFFFFF"/>
                </a:solidFill>
                <a:latin typeface="Candara" panose="020E0502030303020204" pitchFamily="34" charset="0"/>
                <a:ea typeface="新細明體" charset="-120"/>
              </a:rPr>
              <a:t>X</a:t>
            </a:r>
            <a:endParaRPr lang="zh-TW" altLang="en-US" sz="3200" dirty="0">
              <a:solidFill>
                <a:srgbClr val="FFFFFF"/>
              </a:solidFill>
              <a:latin typeface="Candara" panose="020E0502030303020204" pitchFamily="34" charset="0"/>
              <a:ea typeface="新細明體" charset="-120"/>
            </a:endParaRPr>
          </a:p>
        </p:txBody>
      </p:sp>
      <p:pic>
        <p:nvPicPr>
          <p:cNvPr id="122885" name="Picture 5" descr="ch10f2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49463" y="1371600"/>
            <a:ext cx="5214937" cy="54864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10191128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ChangeArrowheads="1"/>
          </p:cNvSpPr>
          <p:nvPr/>
        </p:nvSpPr>
        <p:spPr bwMode="auto">
          <a:xfrm>
            <a:off x="1203396" y="426135"/>
            <a:ext cx="6846746" cy="64633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just"/>
            <a:r>
              <a:rPr lang="el-GR" sz="3600" dirty="0" err="1">
                <a:solidFill>
                  <a:srgbClr val="FFFFFF"/>
                </a:solidFill>
                <a:latin typeface="Candara" panose="020E0502030303020204" pitchFamily="34" charset="0"/>
              </a:rPr>
              <a:t>Εκκινητές</a:t>
            </a:r>
            <a:r>
              <a:rPr lang="el-GR" sz="3600" dirty="0">
                <a:solidFill>
                  <a:srgbClr val="FFFFFF"/>
                </a:solidFill>
                <a:latin typeface="Candara" panose="020E0502030303020204" pitchFamily="34" charset="0"/>
              </a:rPr>
              <a:t> της DNA πολυμεράσης.</a:t>
            </a:r>
          </a:p>
        </p:txBody>
      </p:sp>
      <p:pic>
        <p:nvPicPr>
          <p:cNvPr id="11161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1443038"/>
            <a:ext cx="8820150" cy="42862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1778596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ChangeArrowheads="1"/>
          </p:cNvSpPr>
          <p:nvPr/>
        </p:nvSpPr>
        <p:spPr bwMode="auto">
          <a:xfrm>
            <a:off x="1798955" y="210235"/>
            <a:ext cx="5482591" cy="64633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just"/>
            <a:r>
              <a:rPr lang="el-GR" sz="3600">
                <a:solidFill>
                  <a:srgbClr val="FFFFFF"/>
                </a:solidFill>
                <a:latin typeface="Candara" panose="020E0502030303020204" pitchFamily="34" charset="0"/>
              </a:rPr>
              <a:t>Ο κύκλος της τεχνικής PCR</a:t>
            </a:r>
          </a:p>
        </p:txBody>
      </p:sp>
      <p:pic>
        <p:nvPicPr>
          <p:cNvPr id="11264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150" y="1125538"/>
            <a:ext cx="5397500" cy="4943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296028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ChangeArrowheads="1"/>
          </p:cNvSpPr>
          <p:nvPr/>
        </p:nvSpPr>
        <p:spPr bwMode="auto">
          <a:xfrm>
            <a:off x="95249" y="0"/>
            <a:ext cx="8970373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el-GR" sz="2800" dirty="0" smtClean="0">
                <a:solidFill>
                  <a:srgbClr val="FFFFFF"/>
                </a:solidFill>
                <a:latin typeface="Candara" panose="020E0502030303020204" pitchFamily="34" charset="0"/>
              </a:rPr>
              <a:t>Ενζυμα </a:t>
            </a:r>
            <a:r>
              <a:rPr lang="el-GR" sz="2800" dirty="0">
                <a:solidFill>
                  <a:srgbClr val="FFFFFF"/>
                </a:solidFill>
                <a:latin typeface="Candara" panose="020E0502030303020204" pitchFamily="34" charset="0"/>
              </a:rPr>
              <a:t>περιορισμού και </a:t>
            </a:r>
            <a:r>
              <a:rPr lang="el-GR" sz="2800" dirty="0" smtClean="0">
                <a:solidFill>
                  <a:srgbClr val="FFFFFF"/>
                </a:solidFill>
                <a:latin typeface="Candara" panose="020E0502030303020204" pitchFamily="34" charset="0"/>
              </a:rPr>
              <a:t>αλληλουχίες </a:t>
            </a:r>
            <a:r>
              <a:rPr lang="el-GR" sz="2800" dirty="0">
                <a:solidFill>
                  <a:srgbClr val="FFFFFF"/>
                </a:solidFill>
                <a:latin typeface="Candara" panose="020E0502030303020204" pitchFamily="34" charset="0"/>
              </a:rPr>
              <a:t>που </a:t>
            </a:r>
            <a:r>
              <a:rPr lang="el-GR" sz="2800" dirty="0" smtClean="0">
                <a:solidFill>
                  <a:srgbClr val="FFFFFF"/>
                </a:solidFill>
                <a:latin typeface="Candara" panose="020E0502030303020204" pitchFamily="34" charset="0"/>
              </a:rPr>
              <a:t>αναγνωρίζουν</a:t>
            </a:r>
            <a:endParaRPr lang="el-GR" sz="2800" dirty="0">
              <a:solidFill>
                <a:srgbClr val="FFFFFF"/>
              </a:solidFill>
              <a:latin typeface="Candara" panose="020E0502030303020204" pitchFamily="34" charset="0"/>
            </a:endParaRP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22898"/>
          <a:stretch>
            <a:fillRect/>
          </a:stretch>
        </p:blipFill>
        <p:spPr bwMode="auto">
          <a:xfrm>
            <a:off x="131080" y="627017"/>
            <a:ext cx="8882296" cy="6230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30250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ChangeArrowheads="1"/>
          </p:cNvSpPr>
          <p:nvPr/>
        </p:nvSpPr>
        <p:spPr bwMode="auto">
          <a:xfrm>
            <a:off x="5060950" y="2254250"/>
            <a:ext cx="3800475" cy="22891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r>
              <a:rPr lang="el-GR" sz="3600">
                <a:solidFill>
                  <a:srgbClr val="FFFFFF"/>
                </a:solidFill>
                <a:latin typeface="Candara" panose="020E0502030303020204" pitchFamily="34" charset="0"/>
              </a:rPr>
              <a:t>Η εκθετική αύξηση των αντιγράφων DNA κατά την PCR.</a:t>
            </a:r>
          </a:p>
        </p:txBody>
      </p:sp>
      <p:pic>
        <p:nvPicPr>
          <p:cNvPr id="113667" name="Picture 3"/>
          <p:cNvPicPr>
            <a:picLocks noChangeAspect="1" noChangeArrowheads="1"/>
          </p:cNvPicPr>
          <p:nvPr/>
        </p:nvPicPr>
        <p:blipFill>
          <a:blip r:embed="rId2" cstate="print"/>
          <a:srcRect b="44318"/>
          <a:stretch>
            <a:fillRect/>
          </a:stretch>
        </p:blipFill>
        <p:spPr bwMode="auto">
          <a:xfrm>
            <a:off x="279400" y="74613"/>
            <a:ext cx="4495800" cy="67500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3040747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1" name="Picture 3"/>
          <p:cNvPicPr>
            <a:picLocks noChangeAspect="1" noChangeArrowheads="1"/>
          </p:cNvPicPr>
          <p:nvPr/>
        </p:nvPicPr>
        <p:blipFill>
          <a:blip r:embed="rId2" cstate="print"/>
          <a:srcRect t="55682"/>
          <a:stretch>
            <a:fillRect/>
          </a:stretch>
        </p:blipFill>
        <p:spPr bwMode="auto">
          <a:xfrm>
            <a:off x="106363" y="573088"/>
            <a:ext cx="4768850" cy="56975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sp>
        <p:nvSpPr>
          <p:cNvPr id="114692" name="Rectangle 4"/>
          <p:cNvSpPr>
            <a:spLocks noChangeArrowheads="1"/>
          </p:cNvSpPr>
          <p:nvPr/>
        </p:nvSpPr>
        <p:spPr bwMode="auto">
          <a:xfrm>
            <a:off x="5060950" y="2254250"/>
            <a:ext cx="3800475" cy="22891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r>
              <a:rPr lang="el-GR" sz="3600">
                <a:solidFill>
                  <a:srgbClr val="FFFFFF"/>
                </a:solidFill>
                <a:latin typeface="Candara" panose="020E0502030303020204" pitchFamily="34" charset="0"/>
              </a:rPr>
              <a:t>Η εκθετική αύξηση των αντιγράφων DNA κατά την PCR.</a:t>
            </a:r>
          </a:p>
        </p:txBody>
      </p:sp>
    </p:spTree>
    <p:extLst>
      <p:ext uri="{BB962C8B-B14F-4D97-AF65-F5344CB8AC3E}">
        <p14:creationId xmlns:p14="http://schemas.microsoft.com/office/powerpoint/2010/main" xmlns="" val="1384545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ChangeArrowheads="1"/>
          </p:cNvSpPr>
          <p:nvPr/>
        </p:nvSpPr>
        <p:spPr bwMode="auto">
          <a:xfrm>
            <a:off x="4716463" y="1942336"/>
            <a:ext cx="4311650" cy="206210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r>
              <a:rPr lang="el-GR" sz="3200">
                <a:solidFill>
                  <a:srgbClr val="FFFFFF"/>
                </a:solidFill>
                <a:latin typeface="Candara" panose="020E0502030303020204" pitchFamily="34" charset="0"/>
              </a:rPr>
              <a:t>Πολλαπλασιασμός μορίων κατά την αλυσιδωτή αντίδραση πολυμεράσης.</a:t>
            </a:r>
          </a:p>
        </p:txBody>
      </p:sp>
      <p:pic>
        <p:nvPicPr>
          <p:cNvPr id="11571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9225" y="0"/>
            <a:ext cx="4445000" cy="6858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474260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2" name="Rectangle 4"/>
          <p:cNvSpPr>
            <a:spLocks noGrp="1" noChangeArrowheads="1"/>
          </p:cNvSpPr>
          <p:nvPr>
            <p:ph type="title"/>
          </p:nvPr>
        </p:nvSpPr>
        <p:spPr>
          <a:xfrm>
            <a:off x="685800" y="2032000"/>
            <a:ext cx="7772400" cy="1143000"/>
          </a:xfrm>
        </p:spPr>
        <p:txBody>
          <a:bodyPr/>
          <a:lstStyle/>
          <a:p>
            <a:r>
              <a:rPr lang="el-GR" sz="6000" smtClean="0">
                <a:solidFill>
                  <a:srgbClr val="FFFFCC"/>
                </a:solidFill>
                <a:latin typeface="Candara" panose="020E0502030303020204" pitchFamily="34" charset="0"/>
              </a:rPr>
              <a:t>Εφαρμογές </a:t>
            </a:r>
            <a:r>
              <a:rPr lang="en-US" sz="6000" smtClean="0">
                <a:solidFill>
                  <a:srgbClr val="FFFFCC"/>
                </a:solidFill>
                <a:latin typeface="Candara" panose="020E0502030303020204" pitchFamily="34" charset="0"/>
              </a:rPr>
              <a:t>PCR</a:t>
            </a:r>
            <a:endParaRPr lang="el-GR" sz="6000" smtClean="0">
              <a:solidFill>
                <a:srgbClr val="FFFFCC"/>
              </a:solidFill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1316197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986" name="Picture 2" descr="ch6f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71800" y="152400"/>
            <a:ext cx="5410200" cy="4548188"/>
          </a:xfrm>
          <a:prstGeom prst="rect">
            <a:avLst/>
          </a:prstGeom>
          <a:noFill/>
        </p:spPr>
      </p:pic>
      <p:sp>
        <p:nvSpPr>
          <p:cNvPr id="169987" name="Rectangle 3"/>
          <p:cNvSpPr>
            <a:spLocks noChangeArrowheads="1"/>
          </p:cNvSpPr>
          <p:nvPr/>
        </p:nvSpPr>
        <p:spPr bwMode="auto">
          <a:xfrm>
            <a:off x="0" y="5046663"/>
            <a:ext cx="9144000" cy="1658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r>
              <a:rPr lang="el-GR" sz="1600">
                <a:solidFill>
                  <a:srgbClr val="CCCCFF"/>
                </a:solidFill>
                <a:latin typeface="Candara" panose="020E0502030303020204" pitchFamily="34" charset="0"/>
              </a:rPr>
              <a:t>Restriction site polymorphisms can easily be typed by PCR as an alternative to laborious RFLP assays.</a:t>
            </a:r>
            <a:r>
              <a:rPr lang="el-GR" sz="1600" b="0">
                <a:solidFill>
                  <a:srgbClr val="000000"/>
                </a:solidFill>
                <a:latin typeface="Candara" panose="020E0502030303020204" pitchFamily="34" charset="0"/>
              </a:rPr>
              <a:t> </a:t>
            </a:r>
            <a:r>
              <a:rPr lang="el-GR" sz="1600" b="0">
                <a:solidFill>
                  <a:srgbClr val="FFFFFF"/>
                </a:solidFill>
                <a:latin typeface="Candara" panose="020E0502030303020204" pitchFamily="34" charset="0"/>
              </a:rPr>
              <a:t>Alleles 1 and 2 are distinguished by a polymorphism which alters the nucleotide sequence of a specific restriction site for restriction nuclease R: allele 1 possesses the site, but allele 2 has an altered nucleotide(s) X, X' and so lacks it. PCR primers can be designed simply from sequences flanking the restriction site to produce a short product. Digestion of the PCR product with enzyme R and size-fractionation can result in simple typing for the two alleles. </a:t>
            </a:r>
          </a:p>
        </p:txBody>
      </p:sp>
      <p:sp>
        <p:nvSpPr>
          <p:cNvPr id="169988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228600" y="609600"/>
            <a:ext cx="2543175" cy="1595438"/>
          </a:xfrm>
        </p:spPr>
        <p:txBody>
          <a:bodyPr/>
          <a:lstStyle/>
          <a:p>
            <a:r>
              <a:rPr lang="en-US" smtClean="0">
                <a:solidFill>
                  <a:srgbClr val="FFFFCC"/>
                </a:solidFill>
                <a:latin typeface="Candara" panose="020E0502030303020204" pitchFamily="34" charset="0"/>
              </a:rPr>
              <a:t>PCR-RFLP</a:t>
            </a:r>
            <a:endParaRPr lang="el-GR" smtClean="0">
              <a:solidFill>
                <a:srgbClr val="FFFFCC"/>
              </a:solidFill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4226435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248096" y="548680"/>
            <a:ext cx="7239000" cy="1362075"/>
          </a:xfrm>
        </p:spPr>
        <p:txBody>
          <a:bodyPr>
            <a:noAutofit/>
          </a:bodyPr>
          <a:lstStyle/>
          <a:p>
            <a:pPr indent="0" algn="ctr" fontAlgn="auto">
              <a:spcAft>
                <a:spcPts val="0"/>
              </a:spcAft>
              <a:defRPr/>
            </a:pPr>
            <a:r>
              <a:rPr lang="en-US" sz="3200" i="1" dirty="0" smtClean="0">
                <a:solidFill>
                  <a:schemeClr val="accent1">
                    <a:tint val="83000"/>
                    <a:satMod val="150000"/>
                  </a:schemeClr>
                </a:solidFill>
                <a:latin typeface="Candara" panose="020E0502030303020204" pitchFamily="34" charset="0"/>
              </a:rPr>
              <a:t>In vitro </a:t>
            </a:r>
            <a:r>
              <a:rPr lang="el-GR" sz="3200" dirty="0" err="1" smtClean="0">
                <a:solidFill>
                  <a:schemeClr val="accent1">
                    <a:tint val="83000"/>
                    <a:satMod val="150000"/>
                  </a:schemeClr>
                </a:solidFill>
                <a:latin typeface="Candara" panose="020E0502030303020204" pitchFamily="34" charset="0"/>
              </a:rPr>
              <a:t>μεταλλαξιγένεση</a:t>
            </a:r>
            <a:endParaRPr lang="el-GR" sz="3200" dirty="0">
              <a:solidFill>
                <a:schemeClr val="accent1">
                  <a:tint val="83000"/>
                  <a:satMod val="150000"/>
                </a:schemeClr>
              </a:solidFill>
              <a:latin typeface="Candara" panose="020E0502030303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303213"/>
            <a:ext cx="8013032" cy="817562"/>
          </a:xfrm>
        </p:spPr>
        <p:txBody>
          <a:bodyPr>
            <a:noAutofit/>
          </a:bodyPr>
          <a:lstStyle/>
          <a:p>
            <a:pPr marL="484632" indent="0" algn="ctr" fontAlgn="auto">
              <a:spcAft>
                <a:spcPts val="0"/>
              </a:spcAft>
              <a:defRPr/>
            </a:pPr>
            <a:r>
              <a:rPr lang="el-GR" sz="40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Candara" panose="020E0502030303020204" pitchFamily="34" charset="0"/>
              </a:rPr>
              <a:t>Γιατί</a:t>
            </a:r>
            <a:r>
              <a:rPr lang="en-US" sz="40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sz="4000" i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Candara" panose="020E0502030303020204" pitchFamily="34" charset="0"/>
              </a:rPr>
              <a:t>in vitro </a:t>
            </a:r>
            <a:r>
              <a:rPr lang="el-GR" sz="4000" dirty="0" err="1" smtClean="0">
                <a:solidFill>
                  <a:schemeClr val="accent2">
                    <a:lumMod val="60000"/>
                    <a:lumOff val="40000"/>
                  </a:schemeClr>
                </a:solidFill>
                <a:latin typeface="Candara" panose="020E0502030303020204" pitchFamily="34" charset="0"/>
              </a:rPr>
              <a:t>μεταλλαξιγένεση</a:t>
            </a:r>
            <a:r>
              <a:rPr lang="en-US" sz="40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Candara" panose="020E0502030303020204" pitchFamily="34" charset="0"/>
              </a:rPr>
              <a:t>?</a:t>
            </a:r>
            <a:endParaRPr lang="da-DK" sz="4000" dirty="0" smtClean="0">
              <a:solidFill>
                <a:schemeClr val="accent2">
                  <a:lumMod val="60000"/>
                  <a:lumOff val="40000"/>
                </a:schemeClr>
              </a:solidFill>
              <a:latin typeface="Candara" panose="020E0502030303020204" pitchFamily="34" charset="0"/>
            </a:endParaRP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42888" y="1416050"/>
            <a:ext cx="8901112" cy="1000125"/>
          </a:xfrm>
        </p:spPr>
        <p:txBody>
          <a:bodyPr/>
          <a:lstStyle/>
          <a:p>
            <a:pPr>
              <a:buFontTx/>
              <a:buNone/>
            </a:pPr>
            <a:endParaRPr lang="en-US" sz="2000" dirty="0" smtClean="0">
              <a:latin typeface="Candara" panose="020E0502030303020204" pitchFamily="34" charset="0"/>
            </a:endParaRPr>
          </a:p>
          <a:p>
            <a:r>
              <a:rPr lang="el-GR" sz="2400" dirty="0" err="1" smtClean="0">
                <a:latin typeface="Candara" panose="020E0502030303020204" pitchFamily="34" charset="0"/>
              </a:rPr>
              <a:t>Μεταλλαξιγένεση</a:t>
            </a:r>
            <a:r>
              <a:rPr lang="en-US" sz="2000" dirty="0" smtClean="0">
                <a:latin typeface="Candara" panose="020E0502030303020204" pitchFamily="34" charset="0"/>
              </a:rPr>
              <a:t>  </a:t>
            </a:r>
            <a:r>
              <a:rPr lang="el-GR" sz="2000" dirty="0" smtClean="0">
                <a:latin typeface="Candara" panose="020E0502030303020204" pitchFamily="34" charset="0"/>
              </a:rPr>
              <a:t>     </a:t>
            </a:r>
            <a:r>
              <a:rPr lang="en-US" sz="2000" dirty="0" smtClean="0">
                <a:latin typeface="Candara" panose="020E0502030303020204" pitchFamily="34" charset="0"/>
              </a:rPr>
              <a:t>       </a:t>
            </a:r>
            <a:r>
              <a:rPr lang="el-GR" sz="2000" dirty="0" smtClean="0">
                <a:latin typeface="Candara" panose="020E0502030303020204" pitchFamily="34" charset="0"/>
              </a:rPr>
              <a:t>σχέση δομής και λειτουργίας ενός γονιδίου</a:t>
            </a:r>
            <a:endParaRPr lang="en-US" sz="2000" dirty="0" smtClean="0">
              <a:latin typeface="Candara" panose="020E0502030303020204" pitchFamily="34" charset="0"/>
            </a:endParaRPr>
          </a:p>
          <a:p>
            <a:pPr>
              <a:buFont typeface="Arial" charset="0"/>
              <a:buNone/>
            </a:pPr>
            <a:r>
              <a:rPr lang="en-US" sz="2000" dirty="0" smtClean="0">
                <a:latin typeface="Candara" panose="020E0502030303020204" pitchFamily="34" charset="0"/>
              </a:rPr>
              <a:t>                                    </a:t>
            </a:r>
          </a:p>
          <a:p>
            <a:pPr>
              <a:buFont typeface="Arial" charset="0"/>
              <a:buNone/>
            </a:pPr>
            <a:r>
              <a:rPr lang="en-US" sz="2000" dirty="0" smtClean="0">
                <a:latin typeface="Candara" panose="020E0502030303020204" pitchFamily="34" charset="0"/>
              </a:rPr>
              <a:t>                                            </a:t>
            </a:r>
          </a:p>
          <a:p>
            <a:pPr>
              <a:buFont typeface="Arial" charset="0"/>
              <a:buNone/>
            </a:pPr>
            <a:r>
              <a:rPr lang="en-US" sz="2000" dirty="0" smtClean="0">
                <a:latin typeface="Candara" panose="020E0502030303020204" pitchFamily="34" charset="0"/>
              </a:rPr>
              <a:t>                                      </a:t>
            </a:r>
          </a:p>
          <a:p>
            <a:pPr>
              <a:buFont typeface="Arial" charset="0"/>
              <a:buNone/>
            </a:pPr>
            <a:r>
              <a:rPr lang="en-US" sz="2000" dirty="0" smtClean="0">
                <a:latin typeface="Candara" panose="020E0502030303020204" pitchFamily="34" charset="0"/>
              </a:rPr>
              <a:t>                                         </a:t>
            </a:r>
          </a:p>
          <a:p>
            <a:pPr>
              <a:buFontTx/>
              <a:buNone/>
            </a:pPr>
            <a:endParaRPr lang="en-US" sz="2000" b="1" dirty="0" smtClean="0">
              <a:latin typeface="Candara" panose="020E0502030303020204" pitchFamily="34" charset="0"/>
            </a:endParaRPr>
          </a:p>
        </p:txBody>
      </p:sp>
      <p:sp>
        <p:nvSpPr>
          <p:cNvPr id="6" name="5 - Δεξιό βέλος"/>
          <p:cNvSpPr/>
          <p:nvPr/>
        </p:nvSpPr>
        <p:spPr>
          <a:xfrm>
            <a:off x="3278188" y="2060575"/>
            <a:ext cx="357187" cy="46038"/>
          </a:xfrm>
          <a:prstGeom prst="rightArrow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spcBef>
                <a:spcPct val="50000"/>
              </a:spcBef>
              <a:defRPr/>
            </a:pPr>
            <a:endParaRPr lang="el-GR">
              <a:latin typeface="Candara" panose="020E0502030303020204" pitchFamily="34" charset="0"/>
            </a:endParaRPr>
          </a:p>
        </p:txBody>
      </p:sp>
      <p:cxnSp>
        <p:nvCxnSpPr>
          <p:cNvPr id="10" name="9 - Ευθύγραμμο βέλος σύνδεσης"/>
          <p:cNvCxnSpPr/>
          <p:nvPr/>
        </p:nvCxnSpPr>
        <p:spPr bwMode="auto">
          <a:xfrm flipV="1">
            <a:off x="2928938" y="5029200"/>
            <a:ext cx="642937" cy="428625"/>
          </a:xfrm>
          <a:prstGeom prst="straightConnector1">
            <a:avLst/>
          </a:prstGeom>
          <a:ln w="12700">
            <a:solidFill>
              <a:schemeClr val="accent1">
                <a:lumMod val="60000"/>
                <a:lumOff val="40000"/>
              </a:schemeClr>
            </a:solidFill>
            <a:tailEnd type="arrow"/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27 - Ομάδα"/>
          <p:cNvGrpSpPr>
            <a:grpSpLocks/>
          </p:cNvGrpSpPr>
          <p:nvPr/>
        </p:nvGrpSpPr>
        <p:grpSpPr bwMode="auto">
          <a:xfrm>
            <a:off x="3429000" y="2420938"/>
            <a:ext cx="5246688" cy="508000"/>
            <a:chOff x="3428992" y="2416726"/>
            <a:chExt cx="3303260" cy="508290"/>
          </a:xfrm>
        </p:grpSpPr>
        <p:sp>
          <p:nvSpPr>
            <p:cNvPr id="21" name="20 - Καμπύλο δεξιό βέλος"/>
            <p:cNvSpPr/>
            <p:nvPr/>
          </p:nvSpPr>
          <p:spPr>
            <a:xfrm>
              <a:off x="3428992" y="2416726"/>
              <a:ext cx="285849" cy="428870"/>
            </a:xfrm>
            <a:prstGeom prst="curvedRightArrow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tx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spcBef>
                  <a:spcPct val="50000"/>
                </a:spcBef>
                <a:defRPr/>
              </a:pPr>
              <a:endParaRPr lang="el-GR">
                <a:solidFill>
                  <a:schemeClr val="tx1"/>
                </a:solidFill>
                <a:latin typeface="Candara" panose="020E0502030303020204" pitchFamily="34" charset="0"/>
                <a:cs typeface="Arial" pitchFamily="34" charset="0"/>
              </a:endParaRPr>
            </a:p>
          </p:txBody>
        </p:sp>
        <p:sp>
          <p:nvSpPr>
            <p:cNvPr id="17426" name="21 - TextBox"/>
            <p:cNvSpPr txBox="1">
              <a:spLocks noChangeArrowheads="1"/>
            </p:cNvSpPr>
            <p:nvPr/>
          </p:nvSpPr>
          <p:spPr bwMode="auto">
            <a:xfrm>
              <a:off x="3731858" y="2556034"/>
              <a:ext cx="3000394" cy="3689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l-GR" sz="1800">
                  <a:solidFill>
                    <a:schemeClr val="tx1"/>
                  </a:solidFill>
                  <a:latin typeface="Candara" panose="020E0502030303020204" pitchFamily="34" charset="0"/>
                  <a:cs typeface="Arial" charset="0"/>
                </a:rPr>
                <a:t>Μεταλλάξεις σε νουκλεοτιδική αλληλουχία</a:t>
              </a:r>
            </a:p>
          </p:txBody>
        </p:sp>
      </p:grpSp>
      <p:grpSp>
        <p:nvGrpSpPr>
          <p:cNvPr id="3" name="28 - Ομάδα"/>
          <p:cNvGrpSpPr>
            <a:grpSpLocks/>
          </p:cNvGrpSpPr>
          <p:nvPr/>
        </p:nvGrpSpPr>
        <p:grpSpPr bwMode="auto">
          <a:xfrm>
            <a:off x="3438525" y="3071813"/>
            <a:ext cx="5599113" cy="914400"/>
            <a:chOff x="3438516" y="3072962"/>
            <a:chExt cx="3776458" cy="914615"/>
          </a:xfrm>
        </p:grpSpPr>
        <p:sp>
          <p:nvSpPr>
            <p:cNvPr id="17423" name="22 - TextBox"/>
            <p:cNvSpPr txBox="1">
              <a:spLocks noChangeArrowheads="1"/>
            </p:cNvSpPr>
            <p:nvPr/>
          </p:nvSpPr>
          <p:spPr bwMode="auto">
            <a:xfrm>
              <a:off x="3571636" y="3202546"/>
              <a:ext cx="3643338" cy="7850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 sz="1800">
                  <a:solidFill>
                    <a:schemeClr val="tx1"/>
                  </a:solidFill>
                  <a:latin typeface="Candara" panose="020E0502030303020204" pitchFamily="34" charset="0"/>
                  <a:cs typeface="Arial" charset="0"/>
                </a:rPr>
                <a:t> </a:t>
              </a:r>
              <a:r>
                <a:rPr lang="el-GR" sz="1800">
                  <a:solidFill>
                    <a:schemeClr val="tx1"/>
                  </a:solidFill>
                  <a:latin typeface="Candara" panose="020E0502030303020204" pitchFamily="34" charset="0"/>
                  <a:cs typeface="Arial" charset="0"/>
                </a:rPr>
                <a:t>Αντικατάσταση στην αμινοξική αλληλουχία</a:t>
              </a:r>
              <a:endParaRPr lang="en-US" sz="1800">
                <a:solidFill>
                  <a:schemeClr val="tx1"/>
                </a:solidFill>
                <a:latin typeface="Candara" panose="020E0502030303020204" pitchFamily="34" charset="0"/>
                <a:cs typeface="Arial" charset="0"/>
              </a:endParaRPr>
            </a:p>
            <a:p>
              <a:pPr algn="ctr" eaLnBrk="0" hangingPunct="0">
                <a:spcBef>
                  <a:spcPct val="50000"/>
                </a:spcBef>
              </a:pPr>
              <a:endParaRPr lang="el-GR" sz="1800">
                <a:solidFill>
                  <a:schemeClr val="tx1"/>
                </a:solidFill>
                <a:latin typeface="Candara" panose="020E0502030303020204" pitchFamily="34" charset="0"/>
                <a:cs typeface="Arial" charset="0"/>
              </a:endParaRPr>
            </a:p>
          </p:txBody>
        </p:sp>
        <p:sp>
          <p:nvSpPr>
            <p:cNvPr id="25" name="24 - Καμπύλο δεξιό βέλος"/>
            <p:cNvSpPr/>
            <p:nvPr/>
          </p:nvSpPr>
          <p:spPr>
            <a:xfrm>
              <a:off x="3438516" y="3072962"/>
              <a:ext cx="285885" cy="428726"/>
            </a:xfrm>
            <a:prstGeom prst="curvedRightArrow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tx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spcBef>
                  <a:spcPct val="50000"/>
                </a:spcBef>
                <a:defRPr/>
              </a:pPr>
              <a:endParaRPr lang="el-GR" sz="1800">
                <a:solidFill>
                  <a:schemeClr val="tx1"/>
                </a:solidFill>
                <a:latin typeface="Candara" panose="020E0502030303020204" pitchFamily="34" charset="0"/>
                <a:cs typeface="Arial" pitchFamily="34" charset="0"/>
              </a:endParaRPr>
            </a:p>
          </p:txBody>
        </p:sp>
      </p:grpSp>
      <p:grpSp>
        <p:nvGrpSpPr>
          <p:cNvPr id="4" name="29 - Ομάδα"/>
          <p:cNvGrpSpPr>
            <a:grpSpLocks/>
          </p:cNvGrpSpPr>
          <p:nvPr/>
        </p:nvGrpSpPr>
        <p:grpSpPr bwMode="auto">
          <a:xfrm>
            <a:off x="3429000" y="3716338"/>
            <a:ext cx="3806825" cy="504825"/>
            <a:chOff x="3428992" y="3717445"/>
            <a:chExt cx="2610642" cy="503583"/>
          </a:xfrm>
        </p:grpSpPr>
        <p:sp>
          <p:nvSpPr>
            <p:cNvPr id="26" name="25 - Καμπύλο δεξιό βέλος"/>
            <p:cNvSpPr/>
            <p:nvPr/>
          </p:nvSpPr>
          <p:spPr>
            <a:xfrm>
              <a:off x="3428992" y="3717445"/>
              <a:ext cx="285233" cy="427570"/>
            </a:xfrm>
            <a:prstGeom prst="curvedRightArrow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tx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spcBef>
                  <a:spcPct val="50000"/>
                </a:spcBef>
                <a:defRPr/>
              </a:pPr>
              <a:endParaRPr lang="el-GR" sz="1800">
                <a:solidFill>
                  <a:schemeClr val="tx1"/>
                </a:solidFill>
                <a:latin typeface="Candara" panose="020E0502030303020204" pitchFamily="34" charset="0"/>
                <a:cs typeface="Arial" pitchFamily="34" charset="0"/>
              </a:endParaRPr>
            </a:p>
          </p:txBody>
        </p:sp>
        <p:sp>
          <p:nvSpPr>
            <p:cNvPr id="17422" name="26 - TextBox"/>
            <p:cNvSpPr txBox="1">
              <a:spLocks noChangeArrowheads="1"/>
            </p:cNvSpPr>
            <p:nvPr/>
          </p:nvSpPr>
          <p:spPr bwMode="auto">
            <a:xfrm>
              <a:off x="3467867" y="3852046"/>
              <a:ext cx="2571767" cy="3689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l-GR" sz="1800">
                  <a:solidFill>
                    <a:schemeClr val="tx1"/>
                  </a:solidFill>
                  <a:latin typeface="Candara" panose="020E0502030303020204" pitchFamily="34" charset="0"/>
                  <a:cs typeface="Arial" charset="0"/>
                </a:rPr>
                <a:t>Τροποποίηση πρωτεΐνης</a:t>
              </a:r>
              <a:r>
                <a:rPr lang="en-US" sz="1800">
                  <a:solidFill>
                    <a:schemeClr val="tx1"/>
                  </a:solidFill>
                  <a:latin typeface="Candara" panose="020E0502030303020204" pitchFamily="34" charset="0"/>
                  <a:cs typeface="Arial" charset="0"/>
                </a:rPr>
                <a:t> </a:t>
              </a:r>
              <a:endParaRPr lang="el-GR" sz="1800">
                <a:solidFill>
                  <a:schemeClr val="tx1"/>
                </a:solidFill>
                <a:latin typeface="Candara" panose="020E0502030303020204" pitchFamily="34" charset="0"/>
                <a:cs typeface="Arial" charset="0"/>
              </a:endParaRPr>
            </a:p>
          </p:txBody>
        </p:sp>
      </p:grpSp>
      <p:sp>
        <p:nvSpPr>
          <p:cNvPr id="19" name="18 - TextBox"/>
          <p:cNvSpPr txBox="1">
            <a:spLocks noChangeArrowheads="1"/>
          </p:cNvSpPr>
          <p:nvPr/>
        </p:nvSpPr>
        <p:spPr bwMode="auto">
          <a:xfrm>
            <a:off x="179388" y="5229225"/>
            <a:ext cx="27368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l-GR" sz="2400" b="0">
                <a:solidFill>
                  <a:schemeClr val="tx1"/>
                </a:solidFill>
                <a:latin typeface="Candara" panose="020E0502030303020204" pitchFamily="34" charset="0"/>
                <a:cs typeface="Arial" charset="0"/>
              </a:rPr>
              <a:t>Μεταλλαξιγένεση</a:t>
            </a:r>
          </a:p>
        </p:txBody>
      </p:sp>
      <p:cxnSp>
        <p:nvCxnSpPr>
          <p:cNvPr id="22" name="21 - Ευθύγραμμο βέλος σύνδεσης"/>
          <p:cNvCxnSpPr/>
          <p:nvPr/>
        </p:nvCxnSpPr>
        <p:spPr bwMode="auto">
          <a:xfrm>
            <a:off x="2915816" y="5517232"/>
            <a:ext cx="648072" cy="432048"/>
          </a:xfrm>
          <a:prstGeom prst="straightConnector1">
            <a:avLst/>
          </a:prstGeom>
          <a:ln w="12700">
            <a:solidFill>
              <a:schemeClr val="accent1">
                <a:lumMod val="60000"/>
                <a:lumOff val="40000"/>
              </a:schemeClr>
            </a:solidFill>
            <a:tailEnd type="arrow"/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26 - TextBox"/>
          <p:cNvSpPr txBox="1"/>
          <p:nvPr/>
        </p:nvSpPr>
        <p:spPr>
          <a:xfrm>
            <a:off x="3707904" y="4797152"/>
            <a:ext cx="3960440" cy="4616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l-GR" sz="2400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Candara" panose="020E0502030303020204" pitchFamily="34" charset="0"/>
                <a:cs typeface="Arial" pitchFamily="34" charset="0"/>
              </a:rPr>
              <a:t>Τυχαία </a:t>
            </a:r>
            <a:r>
              <a:rPr lang="el-GR" sz="2400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Candara" panose="020E0502030303020204" pitchFamily="34" charset="0"/>
                <a:cs typeface="Arial" pitchFamily="34" charset="0"/>
              </a:rPr>
              <a:t>μεταλλαξιγένεση</a:t>
            </a:r>
            <a:endParaRPr lang="el-GR" sz="240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Candara" panose="020E0502030303020204" pitchFamily="34" charset="0"/>
              <a:cs typeface="Arial" pitchFamily="34" charset="0"/>
            </a:endParaRPr>
          </a:p>
        </p:txBody>
      </p:sp>
      <p:sp>
        <p:nvSpPr>
          <p:cNvPr id="28" name="27 - TextBox"/>
          <p:cNvSpPr txBox="1"/>
          <p:nvPr/>
        </p:nvSpPr>
        <p:spPr>
          <a:xfrm>
            <a:off x="3707904" y="5733256"/>
            <a:ext cx="4968552" cy="4616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l-GR" sz="2400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Candara" panose="020E0502030303020204" pitchFamily="34" charset="0"/>
                <a:cs typeface="Arial" pitchFamily="34" charset="0"/>
              </a:rPr>
              <a:t>Κατευθυνόμενη </a:t>
            </a:r>
            <a:r>
              <a:rPr lang="el-GR" sz="2400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Candara" panose="020E0502030303020204" pitchFamily="34" charset="0"/>
                <a:cs typeface="Arial" pitchFamily="34" charset="0"/>
              </a:rPr>
              <a:t>μεταλλαξιγένεση</a:t>
            </a:r>
            <a:endParaRPr lang="el-GR" sz="240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Candara" panose="020E0502030303020204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79512" y="-243408"/>
            <a:ext cx="723402" cy="6153912"/>
          </a:xfrm>
        </p:spPr>
        <p:txBody>
          <a:bodyPr/>
          <a:lstStyle/>
          <a:p>
            <a:pPr indent="0" fontAlgn="auto">
              <a:spcAft>
                <a:spcPts val="0"/>
              </a:spcAft>
              <a:defRPr/>
            </a:pPr>
            <a:r>
              <a:rPr lang="el-GR" b="0" dirty="0" err="1" smtClean="0">
                <a:latin typeface="Candara" panose="020E0502030303020204" pitchFamily="34" charset="0"/>
              </a:rPr>
              <a:t>Μεταλλαξιγένεση</a:t>
            </a:r>
            <a:endParaRPr lang="el-GR" b="0" dirty="0">
              <a:latin typeface="Candara" panose="020E0502030303020204" pitchFamily="34" charset="0"/>
            </a:endParaRPr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1110656" y="290732"/>
            <a:ext cx="581024" cy="2520000"/>
          </a:xfrm>
        </p:spPr>
        <p:txBody>
          <a:bodyPr>
            <a:normAutofit fontScale="92500"/>
          </a:bodyPr>
          <a:lstStyle/>
          <a:p>
            <a:pPr fontAlgn="auto">
              <a:spcAft>
                <a:spcPts val="0"/>
              </a:spcAft>
              <a:buFont typeface="Wingdings 2"/>
              <a:buNone/>
              <a:defRPr/>
            </a:pPr>
            <a:r>
              <a:rPr lang="el-GR" sz="1800" dirty="0" smtClean="0">
                <a:latin typeface="Candara" panose="020E0502030303020204" pitchFamily="34" charset="0"/>
                <a:cs typeface="Arial" pitchFamily="34" charset="0"/>
              </a:rPr>
              <a:t>Τυχαία </a:t>
            </a:r>
            <a:r>
              <a:rPr lang="el-GR" sz="1800" dirty="0" err="1" smtClean="0">
                <a:latin typeface="Candara" panose="020E0502030303020204" pitchFamily="34" charset="0"/>
                <a:cs typeface="Arial" pitchFamily="34" charset="0"/>
              </a:rPr>
              <a:t>μεταλλαξιγένεση</a:t>
            </a:r>
            <a:endParaRPr lang="el-GR" sz="1800" dirty="0">
              <a:latin typeface="Candara" panose="020E0502030303020204" pitchFamily="34" charset="0"/>
              <a:cs typeface="Arial" pitchFamily="34" charset="0"/>
            </a:endParaRPr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3"/>
          </p:nvPr>
        </p:nvSpPr>
        <p:spPr>
          <a:xfrm>
            <a:off x="1115616" y="3068960"/>
            <a:ext cx="581024" cy="2520000"/>
          </a:xfrm>
        </p:spPr>
        <p:txBody>
          <a:bodyPr>
            <a:noAutofit/>
          </a:bodyPr>
          <a:lstStyle/>
          <a:p>
            <a:pPr fontAlgn="auto">
              <a:spcAft>
                <a:spcPts val="0"/>
              </a:spcAft>
              <a:buFont typeface="Wingdings 2"/>
              <a:buNone/>
              <a:defRPr/>
            </a:pPr>
            <a:r>
              <a:rPr lang="el-GR" sz="1800" dirty="0" smtClean="0">
                <a:latin typeface="Candara" panose="020E0502030303020204" pitchFamily="34" charset="0"/>
                <a:cs typeface="Arial" pitchFamily="34" charset="0"/>
              </a:rPr>
              <a:t>Κατευθυνόμενη </a:t>
            </a:r>
            <a:r>
              <a:rPr lang="el-GR" sz="1800" dirty="0" err="1" smtClean="0">
                <a:latin typeface="Candara" panose="020E0502030303020204" pitchFamily="34" charset="0"/>
                <a:cs typeface="Arial" pitchFamily="34" charset="0"/>
              </a:rPr>
              <a:t>μεταλλαξιγένεση</a:t>
            </a:r>
            <a:endParaRPr lang="el-GR" sz="1800" dirty="0">
              <a:latin typeface="Candara" panose="020E0502030303020204" pitchFamily="34" charset="0"/>
              <a:cs typeface="Arial" pitchFamily="34" charset="0"/>
            </a:endParaRPr>
          </a:p>
        </p:txBody>
      </p:sp>
      <p:sp>
        <p:nvSpPr>
          <p:cNvPr id="5" name="4 - Θέση περιεχομένου"/>
          <p:cNvSpPr>
            <a:spLocks noGrp="1"/>
          </p:cNvSpPr>
          <p:nvPr>
            <p:ph sz="quarter" idx="2"/>
          </p:nvPr>
        </p:nvSpPr>
        <p:spPr>
          <a:xfrm>
            <a:off x="1835150" y="290513"/>
            <a:ext cx="6858000" cy="1027112"/>
          </a:xfrm>
        </p:spPr>
        <p:txBody>
          <a:bodyPr>
            <a:normAutofit/>
          </a:bodyPr>
          <a:lstStyle/>
          <a:p>
            <a:pPr marL="448056" indent="-384048" fontAlgn="auto">
              <a:spcAft>
                <a:spcPts val="600"/>
              </a:spcAft>
              <a:buFont typeface="Wingdings 2"/>
              <a:buChar char=""/>
              <a:defRPr/>
            </a:pPr>
            <a:r>
              <a:rPr lang="el-GR" dirty="0" smtClean="0">
                <a:latin typeface="Candara" panose="020E0502030303020204" pitchFamily="34" charset="0"/>
              </a:rPr>
              <a:t>Σημειακές μεταλλάξεις σε </a:t>
            </a:r>
            <a:r>
              <a:rPr lang="el-GR" sz="28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Candara" panose="020E0502030303020204" pitchFamily="34" charset="0"/>
              </a:rPr>
              <a:t>τυχαίο </a:t>
            </a:r>
            <a:r>
              <a:rPr lang="el-GR" dirty="0" smtClean="0">
                <a:latin typeface="Candara" panose="020E0502030303020204" pitchFamily="34" charset="0"/>
              </a:rPr>
              <a:t>σημείο ενός τμήματος </a:t>
            </a:r>
            <a:r>
              <a:rPr lang="en-US" dirty="0" smtClean="0">
                <a:latin typeface="Candara" panose="020E0502030303020204" pitchFamily="34" charset="0"/>
              </a:rPr>
              <a:t>DNA</a:t>
            </a:r>
            <a:endParaRPr lang="el-GR" sz="1200" dirty="0">
              <a:latin typeface="Candara" panose="020E0502030303020204" pitchFamily="34" charset="0"/>
            </a:endParaRPr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1835150" y="3068638"/>
            <a:ext cx="6858000" cy="1084262"/>
          </a:xfrm>
        </p:spPr>
        <p:txBody>
          <a:bodyPr>
            <a:normAutofit/>
          </a:bodyPr>
          <a:lstStyle/>
          <a:p>
            <a:pPr marL="448056" indent="-384048" fontAlgn="auto">
              <a:spcAft>
                <a:spcPts val="0"/>
              </a:spcAft>
              <a:buFont typeface="Wingdings 2"/>
              <a:buChar char=""/>
              <a:defRPr/>
            </a:pPr>
            <a:r>
              <a:rPr lang="el-GR" dirty="0" smtClean="0">
                <a:latin typeface="Candara" panose="020E0502030303020204" pitchFamily="34" charset="0"/>
              </a:rPr>
              <a:t>Σημειακές μεταλλάξεις σε </a:t>
            </a:r>
            <a:r>
              <a:rPr lang="el-GR" sz="28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Candara" panose="020E0502030303020204" pitchFamily="34" charset="0"/>
              </a:rPr>
              <a:t>συγκεκριμένο</a:t>
            </a:r>
            <a:r>
              <a:rPr lang="el-GR" dirty="0" smtClean="0">
                <a:latin typeface="Candara" panose="020E0502030303020204" pitchFamily="34" charset="0"/>
              </a:rPr>
              <a:t> σημείο ενός τμήματος </a:t>
            </a:r>
            <a:r>
              <a:rPr lang="en-US" dirty="0" smtClean="0">
                <a:latin typeface="Candara" panose="020E0502030303020204" pitchFamily="34" charset="0"/>
              </a:rPr>
              <a:t>DNA</a:t>
            </a:r>
            <a:r>
              <a:rPr lang="el-GR" dirty="0" smtClean="0">
                <a:latin typeface="Candara" panose="020E0502030303020204" pitchFamily="34" charset="0"/>
              </a:rPr>
              <a:t> </a:t>
            </a:r>
            <a:endParaRPr lang="en-US" dirty="0" smtClean="0">
              <a:latin typeface="Candara" panose="020E0502030303020204" pitchFamily="34" charset="0"/>
            </a:endParaRPr>
          </a:p>
        </p:txBody>
      </p:sp>
      <p:sp>
        <p:nvSpPr>
          <p:cNvPr id="18439" name="8 - Θέση αριθμού διαφάνειας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fld id="{B504787B-A248-4D00-B80A-F6DA6172B65F}" type="slidenum">
              <a:rPr lang="el-GR">
                <a:latin typeface="Candara" panose="020E0502030303020204" pitchFamily="34" charset="0"/>
              </a:rPr>
              <a:pPr/>
              <a:t>57</a:t>
            </a:fld>
            <a:endParaRPr lang="el-GR">
              <a:latin typeface="Candara" panose="020E0502030303020204" pitchFamily="34" charset="0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71775" y="5805488"/>
            <a:ext cx="4448175" cy="72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" name="17 - Ομάδα"/>
          <p:cNvGrpSpPr>
            <a:grpSpLocks/>
          </p:cNvGrpSpPr>
          <p:nvPr/>
        </p:nvGrpSpPr>
        <p:grpSpPr bwMode="auto">
          <a:xfrm>
            <a:off x="1895475" y="1217613"/>
            <a:ext cx="6858000" cy="2562225"/>
            <a:chOff x="1895108" y="1218044"/>
            <a:chExt cx="6858000" cy="2562204"/>
          </a:xfrm>
        </p:grpSpPr>
        <p:sp>
          <p:nvSpPr>
            <p:cNvPr id="10" name="9 - Καμπύλο δεξιό βέλος"/>
            <p:cNvSpPr/>
            <p:nvPr/>
          </p:nvSpPr>
          <p:spPr>
            <a:xfrm>
              <a:off x="2674571" y="2148311"/>
              <a:ext cx="360362" cy="431796"/>
            </a:xfrm>
            <a:prstGeom prst="curvedRightArrow">
              <a:avLst>
                <a:gd name="adj1" fmla="val 25000"/>
                <a:gd name="adj2" fmla="val 53765"/>
                <a:gd name="adj3" fmla="val 25000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spcBef>
                  <a:spcPct val="50000"/>
                </a:spcBef>
                <a:defRPr/>
              </a:pPr>
              <a:endParaRPr lang="el-GR">
                <a:solidFill>
                  <a:schemeClr val="tx1"/>
                </a:solidFill>
                <a:latin typeface="Candara" panose="020E0502030303020204" pitchFamily="34" charset="0"/>
              </a:endParaRPr>
            </a:p>
          </p:txBody>
        </p:sp>
        <p:grpSp>
          <p:nvGrpSpPr>
            <p:cNvPr id="18446" name="16 - Ομάδα"/>
            <p:cNvGrpSpPr>
              <a:grpSpLocks/>
            </p:cNvGrpSpPr>
            <p:nvPr/>
          </p:nvGrpSpPr>
          <p:grpSpPr bwMode="auto">
            <a:xfrm>
              <a:off x="1895108" y="1218044"/>
              <a:ext cx="6858000" cy="2562204"/>
              <a:chOff x="1910607" y="2147944"/>
              <a:chExt cx="6858000" cy="2562204"/>
            </a:xfrm>
          </p:grpSpPr>
          <p:sp>
            <p:nvSpPr>
              <p:cNvPr id="11" name="10 - Δεξιό βέλος"/>
              <p:cNvSpPr/>
              <p:nvPr/>
            </p:nvSpPr>
            <p:spPr>
              <a:xfrm>
                <a:off x="5328495" y="2830563"/>
                <a:ext cx="215900" cy="46037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0" hangingPunct="0">
                  <a:spcBef>
                    <a:spcPct val="50000"/>
                  </a:spcBef>
                  <a:defRPr/>
                </a:pPr>
                <a:endParaRPr lang="el-GR">
                  <a:latin typeface="Candara" panose="020E0502030303020204" pitchFamily="34" charset="0"/>
                </a:endParaRPr>
              </a:p>
            </p:txBody>
          </p:sp>
          <p:sp>
            <p:nvSpPr>
              <p:cNvPr id="14" name="4 - Θέση περιεχομένου"/>
              <p:cNvSpPr txBox="1">
                <a:spLocks/>
              </p:cNvSpPr>
              <p:nvPr/>
            </p:nvSpPr>
            <p:spPr>
              <a:xfrm>
                <a:off x="1910607" y="2147944"/>
                <a:ext cx="6858000" cy="2562204"/>
              </a:xfrm>
              <a:prstGeom prst="rect">
                <a:avLst/>
              </a:prstGeom>
            </p:spPr>
            <p:txBody>
              <a:bodyPr>
                <a:normAutofit/>
              </a:bodyPr>
              <a:lstStyle/>
              <a:p>
                <a:pPr marL="822960" lvl="1" indent="-285750" fontAlgn="auto">
                  <a:spcBef>
                    <a:spcPct val="20000"/>
                  </a:spcBef>
                  <a:spcAft>
                    <a:spcPts val="0"/>
                  </a:spcAft>
                  <a:buClr>
                    <a:schemeClr val="accent1"/>
                  </a:buClr>
                  <a:buSzPct val="95000"/>
                  <a:buFont typeface="Verdana"/>
                  <a:buChar char="›"/>
                  <a:defRPr/>
                </a:pPr>
                <a:r>
                  <a:rPr lang="el-GR" sz="1600" b="0" dirty="0">
                    <a:solidFill>
                      <a:schemeClr val="tx1"/>
                    </a:solidFill>
                    <a:latin typeface="Candara" panose="020E0502030303020204" pitchFamily="34" charset="0"/>
                  </a:rPr>
                  <a:t>Βιβλιοθήκη αγρίου τύπου και τυχαίων μεταλλαγμένων αλληλουχιών </a:t>
                </a:r>
              </a:p>
              <a:p>
                <a:pPr marL="822960" lvl="1" indent="-285750" fontAlgn="auto">
                  <a:spcBef>
                    <a:spcPct val="20000"/>
                  </a:spcBef>
                  <a:spcAft>
                    <a:spcPts val="0"/>
                  </a:spcAft>
                  <a:buClr>
                    <a:schemeClr val="accent1"/>
                  </a:buClr>
                  <a:buSzPct val="95000"/>
                  <a:buFont typeface="Verdana"/>
                  <a:buChar char="›"/>
                  <a:defRPr/>
                </a:pPr>
                <a:r>
                  <a:rPr lang="en-US" sz="1600" b="0" dirty="0">
                    <a:solidFill>
                      <a:schemeClr val="tx1"/>
                    </a:solidFill>
                    <a:latin typeface="Candara" panose="020E0502030303020204" pitchFamily="34" charset="0"/>
                  </a:rPr>
                  <a:t>“</a:t>
                </a:r>
                <a:r>
                  <a:rPr lang="el-GR" sz="1600" b="0" dirty="0">
                    <a:solidFill>
                      <a:schemeClr val="tx1"/>
                    </a:solidFill>
                    <a:latin typeface="Candara" panose="020E0502030303020204" pitchFamily="34" charset="0"/>
                  </a:rPr>
                  <a:t>πραγματική</a:t>
                </a:r>
                <a:r>
                  <a:rPr lang="en-US" sz="1600" b="0" dirty="0">
                    <a:solidFill>
                      <a:schemeClr val="tx1"/>
                    </a:solidFill>
                    <a:latin typeface="Candara" panose="020E0502030303020204" pitchFamily="34" charset="0"/>
                  </a:rPr>
                  <a:t>”</a:t>
                </a:r>
                <a:r>
                  <a:rPr lang="el-GR" sz="1600" b="0" dirty="0">
                    <a:solidFill>
                      <a:schemeClr val="tx1"/>
                    </a:solidFill>
                    <a:latin typeface="Candara" panose="020E0502030303020204" pitchFamily="34" charset="0"/>
                  </a:rPr>
                  <a:t> βιβλιοθήκη      </a:t>
                </a:r>
                <a:r>
                  <a:rPr lang="el-GR" sz="1600" b="0" dirty="0" smtClean="0">
                    <a:solidFill>
                      <a:schemeClr val="tx1"/>
                    </a:solidFill>
                    <a:latin typeface="Candara" panose="020E0502030303020204" pitchFamily="34" charset="0"/>
                  </a:rPr>
                  <a:t>      </a:t>
                </a:r>
                <a:r>
                  <a:rPr lang="en-US" sz="1600" b="0" dirty="0" smtClean="0">
                    <a:solidFill>
                      <a:schemeClr val="tx1"/>
                    </a:solidFill>
                    <a:latin typeface="Candara" panose="020E0502030303020204" pitchFamily="34" charset="0"/>
                  </a:rPr>
                  <a:t> </a:t>
                </a:r>
                <a:r>
                  <a:rPr lang="el-GR" sz="1600" b="0" dirty="0">
                    <a:solidFill>
                      <a:schemeClr val="tx1"/>
                    </a:solidFill>
                    <a:latin typeface="Candara" panose="020E0502030303020204" pitchFamily="34" charset="0"/>
                  </a:rPr>
                  <a:t>πολλά </a:t>
                </a:r>
                <a:r>
                  <a:rPr lang="el-GR" sz="1600" b="0" dirty="0" err="1">
                    <a:solidFill>
                      <a:schemeClr val="tx1"/>
                    </a:solidFill>
                    <a:latin typeface="Candara" panose="020E0502030303020204" pitchFamily="34" charset="0"/>
                  </a:rPr>
                  <a:t>μεταλλάγματα</a:t>
                </a:r>
                <a:endParaRPr lang="el-GR" sz="1600" b="0" dirty="0">
                  <a:solidFill>
                    <a:schemeClr val="tx1"/>
                  </a:solidFill>
                  <a:latin typeface="Candara" panose="020E0502030303020204" pitchFamily="34" charset="0"/>
                </a:endParaRPr>
              </a:p>
              <a:p>
                <a:pPr marL="822960" lvl="1" indent="-285750" fontAlgn="auto">
                  <a:spcBef>
                    <a:spcPct val="20000"/>
                  </a:spcBef>
                  <a:spcAft>
                    <a:spcPts val="0"/>
                  </a:spcAft>
                  <a:buClr>
                    <a:schemeClr val="accent1"/>
                  </a:buClr>
                  <a:buSzPct val="95000"/>
                  <a:buFont typeface="Verdana"/>
                  <a:buChar char="›"/>
                  <a:defRPr/>
                </a:pPr>
                <a:endParaRPr lang="el-GR" sz="1600" b="0" dirty="0">
                  <a:solidFill>
                    <a:schemeClr val="tx1"/>
                  </a:solidFill>
                  <a:latin typeface="Candara" panose="020E0502030303020204" pitchFamily="34" charset="0"/>
                </a:endParaRPr>
              </a:p>
              <a:p>
                <a:pPr lvl="3" indent="-210312" fontAlgn="auto">
                  <a:spcBef>
                    <a:spcPct val="20000"/>
                  </a:spcBef>
                  <a:spcAft>
                    <a:spcPts val="0"/>
                  </a:spcAft>
                  <a:buClr>
                    <a:schemeClr val="accent1"/>
                  </a:buClr>
                  <a:buFont typeface="Wingdings 2"/>
                  <a:buChar char=""/>
                  <a:defRPr/>
                </a:pPr>
                <a:r>
                  <a:rPr lang="el-GR" sz="1800" b="0" dirty="0">
                    <a:solidFill>
                      <a:schemeClr val="tx1"/>
                    </a:solidFill>
                    <a:latin typeface="Candara" panose="020E0502030303020204" pitchFamily="34" charset="0"/>
                  </a:rPr>
                  <a:t>Διαλογή</a:t>
                </a:r>
                <a:r>
                  <a:rPr lang="el-GR" sz="1200" b="0" dirty="0">
                    <a:solidFill>
                      <a:schemeClr val="tx1"/>
                    </a:solidFill>
                    <a:latin typeface="Candara" panose="020E0502030303020204" pitchFamily="34" charset="0"/>
                  </a:rPr>
                  <a:t> </a:t>
                </a:r>
              </a:p>
            </p:txBody>
          </p:sp>
        </p:grpSp>
      </p:grpSp>
      <p:grpSp>
        <p:nvGrpSpPr>
          <p:cNvPr id="16" name="15 - Ομάδα"/>
          <p:cNvGrpSpPr>
            <a:grpSpLocks/>
          </p:cNvGrpSpPr>
          <p:nvPr/>
        </p:nvGrpSpPr>
        <p:grpSpPr bwMode="auto">
          <a:xfrm>
            <a:off x="1755775" y="4029075"/>
            <a:ext cx="6858000" cy="1038225"/>
            <a:chOff x="1755621" y="3456121"/>
            <a:chExt cx="6858000" cy="1038387"/>
          </a:xfrm>
        </p:grpSpPr>
        <p:sp>
          <p:nvSpPr>
            <p:cNvPr id="12" name="11 - Δεξιό βέλος"/>
            <p:cNvSpPr/>
            <p:nvPr/>
          </p:nvSpPr>
          <p:spPr>
            <a:xfrm>
              <a:off x="5621184" y="4173783"/>
              <a:ext cx="215900" cy="46045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spcBef>
                  <a:spcPct val="50000"/>
                </a:spcBef>
                <a:defRPr/>
              </a:pPr>
              <a:endParaRPr lang="el-GR">
                <a:latin typeface="Candara" panose="020E0502030303020204" pitchFamily="34" charset="0"/>
              </a:endParaRPr>
            </a:p>
          </p:txBody>
        </p:sp>
        <p:sp>
          <p:nvSpPr>
            <p:cNvPr id="15" name="5 - Θέση περιεχομένου"/>
            <p:cNvSpPr txBox="1">
              <a:spLocks/>
            </p:cNvSpPr>
            <p:nvPr/>
          </p:nvSpPr>
          <p:spPr>
            <a:xfrm>
              <a:off x="1755621" y="3456121"/>
              <a:ext cx="6858000" cy="1038387"/>
            </a:xfrm>
            <a:prstGeom prst="rect">
              <a:avLst/>
            </a:prstGeom>
          </p:spPr>
          <p:txBody>
            <a:bodyPr>
              <a:normAutofit/>
            </a:bodyPr>
            <a:lstStyle/>
            <a:p>
              <a:pPr marL="822960" lvl="1" indent="-285750" fontAlgn="auto">
                <a:spcBef>
                  <a:spcPct val="20000"/>
                </a:spcBef>
                <a:spcAft>
                  <a:spcPts val="0"/>
                </a:spcAft>
                <a:buClr>
                  <a:schemeClr val="accent1"/>
                </a:buClr>
                <a:buSzPct val="95000"/>
                <a:buFont typeface="Verdana"/>
                <a:buChar char="›"/>
                <a:defRPr/>
              </a:pPr>
              <a:r>
                <a:rPr lang="el-GR" sz="1600" b="0" dirty="0">
                  <a:solidFill>
                    <a:schemeClr val="tx1"/>
                  </a:solidFill>
                  <a:latin typeface="Candara" panose="020E0502030303020204" pitchFamily="34" charset="0"/>
                </a:rPr>
                <a:t>Βιβλιοθήκη αγρίου τύπου και συγκεκριμένων μεταλλαγμένων αλληλουχιών</a:t>
              </a:r>
            </a:p>
            <a:p>
              <a:pPr marL="822960" lvl="1" indent="-285750" fontAlgn="auto">
                <a:spcBef>
                  <a:spcPct val="20000"/>
                </a:spcBef>
                <a:spcAft>
                  <a:spcPts val="0"/>
                </a:spcAft>
                <a:buClr>
                  <a:schemeClr val="accent1"/>
                </a:buClr>
                <a:buSzPct val="95000"/>
                <a:buFont typeface="Verdana"/>
                <a:buChar char="›"/>
                <a:defRPr/>
              </a:pPr>
              <a:r>
                <a:rPr lang="el-GR" sz="1600" b="0" dirty="0">
                  <a:solidFill>
                    <a:schemeClr val="tx1"/>
                  </a:solidFill>
                  <a:latin typeface="Candara" panose="020E0502030303020204" pitchFamily="34" charset="0"/>
                </a:rPr>
                <a:t>Μη </a:t>
              </a:r>
              <a:r>
                <a:rPr lang="en-US" sz="1600" b="0" dirty="0">
                  <a:solidFill>
                    <a:schemeClr val="tx1"/>
                  </a:solidFill>
                  <a:latin typeface="Candara" panose="020E0502030303020204" pitchFamily="34" charset="0"/>
                </a:rPr>
                <a:t>“</a:t>
              </a:r>
              <a:r>
                <a:rPr lang="el-GR" sz="1600" b="0" dirty="0">
                  <a:solidFill>
                    <a:schemeClr val="tx1"/>
                  </a:solidFill>
                  <a:latin typeface="Candara" panose="020E0502030303020204" pitchFamily="34" charset="0"/>
                </a:rPr>
                <a:t>πραγματική</a:t>
              </a:r>
              <a:r>
                <a:rPr lang="en-US" sz="1600" b="0" dirty="0">
                  <a:solidFill>
                    <a:schemeClr val="tx1"/>
                  </a:solidFill>
                  <a:latin typeface="Candara" panose="020E0502030303020204" pitchFamily="34" charset="0"/>
                </a:rPr>
                <a:t>”</a:t>
              </a:r>
              <a:r>
                <a:rPr lang="el-GR" sz="1600" b="0" dirty="0">
                  <a:solidFill>
                    <a:schemeClr val="tx1"/>
                  </a:solidFill>
                  <a:latin typeface="Candara" panose="020E0502030303020204" pitchFamily="34" charset="0"/>
                </a:rPr>
                <a:t> βιβλιοθήκη   </a:t>
              </a:r>
              <a:r>
                <a:rPr lang="el-GR" sz="1600" b="0" dirty="0" smtClean="0">
                  <a:solidFill>
                    <a:schemeClr val="tx1"/>
                  </a:solidFill>
                  <a:latin typeface="Candara" panose="020E0502030303020204" pitchFamily="34" charset="0"/>
                </a:rPr>
                <a:t>             </a:t>
              </a:r>
              <a:r>
                <a:rPr lang="el-GR" sz="1600" b="0" dirty="0">
                  <a:solidFill>
                    <a:schemeClr val="tx1"/>
                  </a:solidFill>
                  <a:latin typeface="Candara" panose="020E0502030303020204" pitchFamily="34" charset="0"/>
                </a:rPr>
                <a:t>μόνο ένα </a:t>
              </a:r>
              <a:r>
                <a:rPr lang="el-GR" sz="1600" b="0" dirty="0" err="1">
                  <a:solidFill>
                    <a:schemeClr val="tx1"/>
                  </a:solidFill>
                  <a:latin typeface="Candara" panose="020E0502030303020204" pitchFamily="34" charset="0"/>
                </a:rPr>
                <a:t>μετάλλαγμα</a:t>
              </a:r>
              <a:r>
                <a:rPr lang="el-GR" sz="1600" b="0" dirty="0">
                  <a:solidFill>
                    <a:schemeClr val="tx1"/>
                  </a:solidFill>
                  <a:latin typeface="Candara" panose="020E0502030303020204" pitchFamily="34" charset="0"/>
                </a:rPr>
                <a:t> 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6" grpId="0" build="p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07504" y="150896"/>
            <a:ext cx="914400" cy="6400800"/>
          </a:xfrm>
        </p:spPr>
        <p:txBody>
          <a:bodyPr/>
          <a:lstStyle/>
          <a:p>
            <a:pPr indent="0" fontAlgn="auto">
              <a:spcAft>
                <a:spcPts val="0"/>
              </a:spcAft>
              <a:defRPr/>
            </a:pPr>
            <a:r>
              <a:rPr lang="el-GR" dirty="0" smtClean="0">
                <a:solidFill>
                  <a:schemeClr val="accent1">
                    <a:tint val="83000"/>
                    <a:satMod val="150000"/>
                  </a:schemeClr>
                </a:solidFill>
                <a:latin typeface="Candara" panose="020E0502030303020204" pitchFamily="34" charset="0"/>
              </a:rPr>
              <a:t> ΤΥΧΑΙΑ  ΜΕΤΑΛΛΑΞΙΓΕΝΕΣΗ</a:t>
            </a:r>
            <a:endParaRPr lang="el-GR" dirty="0">
              <a:solidFill>
                <a:schemeClr val="accent1">
                  <a:tint val="83000"/>
                  <a:satMod val="150000"/>
                </a:schemeClr>
              </a:solidFill>
              <a:latin typeface="Candara" panose="020E0502030303020204" pitchFamily="34" charset="0"/>
            </a:endParaRPr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5306293" y="2535390"/>
            <a:ext cx="3530235" cy="1357745"/>
          </a:xfrm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buFont typeface="Wingdings 2"/>
              <a:buNone/>
              <a:defRPr/>
            </a:pPr>
            <a:r>
              <a:rPr lang="el-GR" sz="2000" dirty="0" smtClean="0">
                <a:latin typeface="Candara" panose="020E0502030303020204" pitchFamily="34" charset="0"/>
                <a:cs typeface="Arial" pitchFamily="34" charset="0"/>
              </a:rPr>
              <a:t>Τυχαία μεταλλαξιγένεση ενός συγκεκριμένου γονιδίου και επιλογή των μεταλλαγμένων μορφών του.</a:t>
            </a:r>
            <a:endParaRPr lang="el-GR" sz="2000" dirty="0">
              <a:latin typeface="Candara" panose="020E0502030303020204" pitchFamily="34" charset="0"/>
              <a:cs typeface="Arial" pitchFamily="34" charset="0"/>
            </a:endParaRPr>
          </a:p>
        </p:txBody>
      </p:sp>
      <p:sp>
        <p:nvSpPr>
          <p:cNvPr id="19460" name="6 - Θέση αριθμού διαφάνειας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fld id="{814F6603-2ACC-4BBC-9BE6-98242BF21C04}" type="slidenum">
              <a:rPr lang="el-GR">
                <a:latin typeface="Candara" panose="020E0502030303020204" pitchFamily="34" charset="0"/>
              </a:rPr>
              <a:pPr/>
              <a:t>58</a:t>
            </a:fld>
            <a:endParaRPr lang="el-GR">
              <a:latin typeface="Candara" panose="020E0502030303020204" pitchFamily="34" charset="0"/>
            </a:endParaRPr>
          </a:p>
        </p:txBody>
      </p:sp>
      <p:pic>
        <p:nvPicPr>
          <p:cNvPr id="19461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351" y="188913"/>
            <a:ext cx="3784286" cy="663416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35496" y="150896"/>
            <a:ext cx="914400" cy="6400800"/>
          </a:xfrm>
        </p:spPr>
        <p:txBody>
          <a:bodyPr>
            <a:normAutofit fontScale="90000"/>
          </a:bodyPr>
          <a:lstStyle/>
          <a:p>
            <a:pPr indent="0" fontAlgn="auto">
              <a:spcAft>
                <a:spcPts val="0"/>
              </a:spcAft>
              <a:defRPr/>
            </a:pPr>
            <a:r>
              <a:rPr lang="el-GR" dirty="0" smtClean="0">
                <a:solidFill>
                  <a:schemeClr val="accent1">
                    <a:tint val="83000"/>
                    <a:satMod val="150000"/>
                  </a:schemeClr>
                </a:solidFill>
                <a:latin typeface="Candara" panose="020E0502030303020204" pitchFamily="34" charset="0"/>
              </a:rPr>
              <a:t>ΚΑΤΕΥΘΥΝΟΜΕΝΗ ΜΕΤΑΛΛΑΞΙΓΕΝΕΣΗ</a:t>
            </a:r>
            <a:endParaRPr lang="el-GR" dirty="0">
              <a:solidFill>
                <a:schemeClr val="accent1">
                  <a:tint val="83000"/>
                  <a:satMod val="150000"/>
                </a:schemeClr>
              </a:solidFill>
              <a:latin typeface="Candara" panose="020E0502030303020204" pitchFamily="34" charset="0"/>
            </a:endParaRPr>
          </a:p>
        </p:txBody>
      </p:sp>
      <p:sp>
        <p:nvSpPr>
          <p:cNvPr id="20483" name="6 - Θέση αριθμού διαφάνειας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fld id="{EE8DA7D3-FED6-42DA-90EC-079CD98A4DC9}" type="slidenum">
              <a:rPr lang="el-GR">
                <a:latin typeface="Candara" panose="020E0502030303020204" pitchFamily="34" charset="0"/>
              </a:rPr>
              <a:pPr/>
              <a:t>59</a:t>
            </a:fld>
            <a:endParaRPr lang="el-GR">
              <a:latin typeface="Candara" panose="020E0502030303020204" pitchFamily="34" charset="0"/>
            </a:endParaRPr>
          </a:p>
        </p:txBody>
      </p:sp>
      <p:sp>
        <p:nvSpPr>
          <p:cNvPr id="1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1116013" y="6308725"/>
            <a:ext cx="7332662" cy="433388"/>
          </a:xfrm>
        </p:spPr>
        <p:txBody>
          <a:bodyPr>
            <a:normAutofit/>
          </a:bodyPr>
          <a:lstStyle/>
          <a:p>
            <a:pPr algn="ctr" fontAlgn="auto">
              <a:spcAft>
                <a:spcPts val="0"/>
              </a:spcAft>
              <a:buFont typeface="Wingdings 2"/>
              <a:buNone/>
              <a:defRPr/>
            </a:pPr>
            <a:r>
              <a:rPr lang="el-GR" sz="2000" dirty="0" smtClean="0">
                <a:latin typeface="Candara" panose="020E0502030303020204" pitchFamily="34" charset="0"/>
                <a:cs typeface="Arial" pitchFamily="34" charset="0"/>
              </a:rPr>
              <a:t>Κατευθυνόμενη μεταλλαξιγένεση μέσω </a:t>
            </a:r>
            <a:r>
              <a:rPr lang="el-GR" sz="2000" dirty="0" err="1" smtClean="0">
                <a:latin typeface="Candara" panose="020E0502030303020204" pitchFamily="34" charset="0"/>
                <a:cs typeface="Arial" pitchFamily="34" charset="0"/>
              </a:rPr>
              <a:t>ολιγονουκλεοτιδίου</a:t>
            </a:r>
            <a:endParaRPr lang="el-GR" sz="2000" dirty="0">
              <a:latin typeface="Candara" panose="020E0502030303020204" pitchFamily="34" charset="0"/>
            </a:endParaRPr>
          </a:p>
        </p:txBody>
      </p:sp>
      <p:grpSp>
        <p:nvGrpSpPr>
          <p:cNvPr id="20485" name="21 - Ομάδα"/>
          <p:cNvGrpSpPr>
            <a:grpSpLocks/>
          </p:cNvGrpSpPr>
          <p:nvPr/>
        </p:nvGrpSpPr>
        <p:grpSpPr bwMode="auto">
          <a:xfrm>
            <a:off x="1116013" y="231775"/>
            <a:ext cx="7416800" cy="6018213"/>
            <a:chOff x="1115615" y="231582"/>
            <a:chExt cx="7416825" cy="6019177"/>
          </a:xfrm>
        </p:grpSpPr>
        <p:pic>
          <p:nvPicPr>
            <p:cNvPr id="20487" name="Picture 5"/>
            <p:cNvPicPr>
              <a:picLocks noChangeAspect="1" noChangeArrowheads="1"/>
            </p:cNvPicPr>
            <p:nvPr/>
          </p:nvPicPr>
          <p:blipFill>
            <a:blip r:embed="rId2" cstate="print"/>
            <a:srcRect t="4153" b="31168"/>
            <a:stretch>
              <a:fillRect/>
            </a:stretch>
          </p:blipFill>
          <p:spPr bwMode="auto">
            <a:xfrm>
              <a:off x="1115615" y="231582"/>
              <a:ext cx="7416825" cy="601917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  <p:sp>
          <p:nvSpPr>
            <p:cNvPr id="15" name="14 - TextBox"/>
            <p:cNvSpPr txBox="1"/>
            <p:nvPr/>
          </p:nvSpPr>
          <p:spPr>
            <a:xfrm>
              <a:off x="2411019" y="2616389"/>
              <a:ext cx="1512892" cy="308024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  <a:defRPr/>
              </a:pPr>
              <a:r>
                <a:rPr lang="en-US" dirty="0">
                  <a:solidFill>
                    <a:schemeClr val="bg1">
                      <a:lumMod val="95000"/>
                      <a:lumOff val="5000"/>
                    </a:schemeClr>
                  </a:solidFill>
                  <a:latin typeface="Candara" panose="020E0502030303020204" pitchFamily="34" charset="0"/>
                </a:rPr>
                <a:t>AGCGTGCA</a:t>
              </a:r>
              <a:endParaRPr lang="el-GR" dirty="0">
                <a:solidFill>
                  <a:schemeClr val="bg1">
                    <a:lumMod val="95000"/>
                    <a:lumOff val="5000"/>
                  </a:schemeClr>
                </a:solidFill>
                <a:latin typeface="Candara" panose="020E0502030303020204" pitchFamily="34" charset="0"/>
              </a:endParaRPr>
            </a:p>
          </p:txBody>
        </p:sp>
        <p:cxnSp>
          <p:nvCxnSpPr>
            <p:cNvPr id="17" name="16 - Ευθύγραμμο βέλος σύνδεσης"/>
            <p:cNvCxnSpPr/>
            <p:nvPr/>
          </p:nvCxnSpPr>
          <p:spPr>
            <a:xfrm rot="10800000" flipV="1">
              <a:off x="3734999" y="2487781"/>
              <a:ext cx="215901" cy="144485"/>
            </a:xfrm>
            <a:prstGeom prst="straightConnector1">
              <a:avLst/>
            </a:prstGeom>
            <a:ln w="12700">
              <a:solidFill>
                <a:schemeClr val="accent1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17 - TextBox"/>
            <p:cNvSpPr txBox="1"/>
            <p:nvPr/>
          </p:nvSpPr>
          <p:spPr>
            <a:xfrm>
              <a:off x="2411019" y="2905360"/>
              <a:ext cx="1512892" cy="308024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  <a:defRPr/>
              </a:pPr>
              <a:r>
                <a:rPr lang="en-US" dirty="0">
                  <a:solidFill>
                    <a:schemeClr val="bg1">
                      <a:lumMod val="95000"/>
                      <a:lumOff val="5000"/>
                    </a:schemeClr>
                  </a:solidFill>
                  <a:latin typeface="Candara" panose="020E0502030303020204" pitchFamily="34" charset="0"/>
                </a:rPr>
                <a:t>TCGC</a:t>
              </a:r>
              <a:r>
                <a:rPr lang="en-US" dirty="0">
                  <a:solidFill>
                    <a:schemeClr val="accent1">
                      <a:lumMod val="75000"/>
                    </a:schemeClr>
                  </a:solidFill>
                  <a:latin typeface="Candara" panose="020E0502030303020204" pitchFamily="34" charset="0"/>
                </a:rPr>
                <a:t>G</a:t>
              </a:r>
              <a:r>
                <a:rPr lang="en-US" dirty="0">
                  <a:solidFill>
                    <a:schemeClr val="bg1">
                      <a:lumMod val="95000"/>
                      <a:lumOff val="5000"/>
                    </a:schemeClr>
                  </a:solidFill>
                  <a:latin typeface="Candara" panose="020E0502030303020204" pitchFamily="34" charset="0"/>
                </a:rPr>
                <a:t>CGT</a:t>
              </a:r>
              <a:endParaRPr lang="el-GR" dirty="0">
                <a:solidFill>
                  <a:schemeClr val="bg1">
                    <a:lumMod val="95000"/>
                    <a:lumOff val="5000"/>
                  </a:schemeClr>
                </a:solidFill>
                <a:latin typeface="Candara" panose="020E0502030303020204" pitchFamily="34" charset="0"/>
              </a:endParaRPr>
            </a:p>
          </p:txBody>
        </p:sp>
        <p:sp>
          <p:nvSpPr>
            <p:cNvPr id="19" name="18 - TextBox"/>
            <p:cNvSpPr txBox="1"/>
            <p:nvPr/>
          </p:nvSpPr>
          <p:spPr>
            <a:xfrm>
              <a:off x="3171434" y="2500483"/>
              <a:ext cx="144463" cy="308024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  <a:defRPr/>
              </a:pPr>
              <a:r>
                <a:rPr lang="en-US" dirty="0">
                  <a:solidFill>
                    <a:schemeClr val="accent1">
                      <a:lumMod val="50000"/>
                    </a:schemeClr>
                  </a:solidFill>
                  <a:latin typeface="Candara" panose="020E0502030303020204" pitchFamily="34" charset="0"/>
                </a:rPr>
                <a:t>*</a:t>
              </a:r>
              <a:endParaRPr lang="el-GR" dirty="0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</a:endParaRPr>
            </a:p>
          </p:txBody>
        </p:sp>
        <p:cxnSp>
          <p:nvCxnSpPr>
            <p:cNvPr id="20" name="19 - Ευθύγραμμο βέλος σύνδεσης"/>
            <p:cNvCxnSpPr/>
            <p:nvPr/>
          </p:nvCxnSpPr>
          <p:spPr>
            <a:xfrm rot="10800000" flipV="1">
              <a:off x="4006462" y="2856140"/>
              <a:ext cx="446090" cy="128608"/>
            </a:xfrm>
            <a:prstGeom prst="straightConnector1">
              <a:avLst/>
            </a:prstGeom>
            <a:ln w="12700">
              <a:solidFill>
                <a:schemeClr val="accent1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11 - Έλλειψη"/>
          <p:cNvSpPr/>
          <p:nvPr/>
        </p:nvSpPr>
        <p:spPr>
          <a:xfrm>
            <a:off x="2309813" y="2417763"/>
            <a:ext cx="1751012" cy="89852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spcBef>
                <a:spcPct val="50000"/>
              </a:spcBef>
              <a:defRPr/>
            </a:pPr>
            <a:endParaRPr lang="el-GR">
              <a:latin typeface="Candara" panose="020E0502030303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152400" y="57150"/>
          <a:ext cx="8839200" cy="6800850"/>
        </p:xfrm>
        <a:graphic>
          <a:graphicData uri="http://schemas.openxmlformats.org/presentationml/2006/ole">
            <p:oleObj spid="_x0000_s1035" name="Φωτογραφία του Photo Editor" r:id="rId3" imgW="21980952" imgH="16914286" progId="">
              <p:embed/>
            </p:oleObj>
          </a:graphicData>
        </a:graphic>
      </p:graphicFrame>
      <p:sp>
        <p:nvSpPr>
          <p:cNvPr id="1027" name="Rectangle 4"/>
          <p:cNvSpPr>
            <a:spLocks noChangeArrowheads="1"/>
          </p:cNvSpPr>
          <p:nvPr/>
        </p:nvSpPr>
        <p:spPr bwMode="auto">
          <a:xfrm>
            <a:off x="4343400" y="0"/>
            <a:ext cx="4648200" cy="1371600"/>
          </a:xfrm>
          <a:prstGeom prst="rect">
            <a:avLst/>
          </a:prstGeom>
          <a:solidFill>
            <a:srgbClr val="0033CC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el-GR" altLang="el-GR" b="0" smtClean="0">
              <a:solidFill>
                <a:srgbClr val="000000"/>
              </a:solidFill>
            </a:endParaRPr>
          </a:p>
        </p:txBody>
      </p:sp>
      <p:sp>
        <p:nvSpPr>
          <p:cNvPr id="1028" name="Text Box 3"/>
          <p:cNvSpPr txBox="1">
            <a:spLocks noChangeArrowheads="1"/>
          </p:cNvSpPr>
          <p:nvPr/>
        </p:nvSpPr>
        <p:spPr bwMode="auto">
          <a:xfrm>
            <a:off x="4746625" y="381000"/>
            <a:ext cx="394017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l-GR" altLang="el-GR" sz="3200" dirty="0" smtClean="0">
                <a:solidFill>
                  <a:srgbClr val="FFFFFF"/>
                </a:solidFill>
                <a:latin typeface="Candara" panose="020E0502030303020204" pitchFamily="34" charset="0"/>
              </a:rPr>
              <a:t>Ηλεκτροφόρηση</a:t>
            </a:r>
          </a:p>
        </p:txBody>
      </p:sp>
    </p:spTree>
    <p:extLst>
      <p:ext uri="{BB962C8B-B14F-4D97-AF65-F5344CB8AC3E}">
        <p14:creationId xmlns:p14="http://schemas.microsoft.com/office/powerpoint/2010/main" xmlns="" val="1416198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21026" y="150896"/>
            <a:ext cx="555632" cy="6400800"/>
          </a:xfrm>
        </p:spPr>
        <p:txBody>
          <a:bodyPr>
            <a:normAutofit fontScale="90000"/>
          </a:bodyPr>
          <a:lstStyle/>
          <a:p>
            <a:pPr indent="0" fontAlgn="auto">
              <a:spcAft>
                <a:spcPts val="0"/>
              </a:spcAft>
              <a:defRPr/>
            </a:pPr>
            <a:r>
              <a:rPr lang="el-GR" dirty="0" smtClean="0">
                <a:solidFill>
                  <a:schemeClr val="accent1">
                    <a:tint val="83000"/>
                    <a:satMod val="150000"/>
                  </a:schemeClr>
                </a:solidFill>
                <a:latin typeface="Candara" panose="020E0502030303020204" pitchFamily="34" charset="0"/>
              </a:rPr>
              <a:t>ΚΑΤΕΥΘΥΝΟΜΕΝΗ ΜΕΤΑΛΛΑΞΙΓΕΝΕΣΗ</a:t>
            </a:r>
            <a:endParaRPr lang="el-GR" dirty="0">
              <a:solidFill>
                <a:schemeClr val="accent1">
                  <a:tint val="83000"/>
                  <a:satMod val="150000"/>
                </a:schemeClr>
              </a:solidFill>
              <a:latin typeface="Candara" panose="020E0502030303020204" pitchFamily="34" charset="0"/>
            </a:endParaRPr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1143000" y="6011863"/>
            <a:ext cx="7334250" cy="512762"/>
          </a:xfrm>
        </p:spPr>
        <p:txBody>
          <a:bodyPr>
            <a:normAutofit/>
          </a:bodyPr>
          <a:lstStyle/>
          <a:p>
            <a:pPr algn="ctr" fontAlgn="auto">
              <a:spcAft>
                <a:spcPts val="0"/>
              </a:spcAft>
              <a:buFont typeface="Wingdings 2"/>
              <a:buNone/>
              <a:defRPr/>
            </a:pPr>
            <a:r>
              <a:rPr lang="el-GR" sz="2000" dirty="0" smtClean="0">
                <a:latin typeface="Candara" panose="020E0502030303020204" pitchFamily="34" charset="0"/>
                <a:cs typeface="Arial" pitchFamily="34" charset="0"/>
              </a:rPr>
              <a:t>Κατευθυνόμενη μεταλλαξιγένεση μέσω </a:t>
            </a:r>
            <a:r>
              <a:rPr lang="el-GR" sz="2000" dirty="0" err="1" smtClean="0">
                <a:latin typeface="Candara" panose="020E0502030303020204" pitchFamily="34" charset="0"/>
                <a:cs typeface="Arial" pitchFamily="34" charset="0"/>
              </a:rPr>
              <a:t>ολιγονουκλεοτιδίου</a:t>
            </a:r>
            <a:endParaRPr lang="el-GR" sz="2000" dirty="0" smtClean="0">
              <a:latin typeface="Candara" panose="020E0502030303020204" pitchFamily="34" charset="0"/>
              <a:cs typeface="Arial" pitchFamily="34" charset="0"/>
            </a:endParaRPr>
          </a:p>
        </p:txBody>
      </p:sp>
      <p:sp>
        <p:nvSpPr>
          <p:cNvPr id="21508" name="6 - Θέση αριθμού διαφάνειας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fld id="{EC41A384-021D-4839-83F8-93F15B0BF46C}" type="slidenum">
              <a:rPr lang="el-GR">
                <a:latin typeface="Candara" panose="020E0502030303020204" pitchFamily="34" charset="0"/>
              </a:rPr>
              <a:pPr/>
              <a:t>60</a:t>
            </a:fld>
            <a:endParaRPr lang="el-GR">
              <a:latin typeface="Candara" panose="020E0502030303020204" pitchFamily="34" charset="0"/>
            </a:endParaRPr>
          </a:p>
        </p:txBody>
      </p:sp>
      <p:pic>
        <p:nvPicPr>
          <p:cNvPr id="21509" name="Picture 6"/>
          <p:cNvPicPr>
            <a:picLocks noChangeAspect="1" noChangeArrowheads="1"/>
          </p:cNvPicPr>
          <p:nvPr/>
        </p:nvPicPr>
        <p:blipFill>
          <a:blip r:embed="rId2" cstate="print"/>
          <a:srcRect t="51027"/>
          <a:stretch>
            <a:fillRect/>
          </a:stretch>
        </p:blipFill>
        <p:spPr bwMode="auto">
          <a:xfrm>
            <a:off x="766482" y="260350"/>
            <a:ext cx="8229600" cy="52562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- Θέση κειμένου"/>
          <p:cNvSpPr>
            <a:spLocks noGrp="1"/>
          </p:cNvSpPr>
          <p:nvPr>
            <p:ph type="body" idx="1"/>
          </p:nvPr>
        </p:nvSpPr>
        <p:spPr>
          <a:xfrm>
            <a:off x="215152" y="1781704"/>
            <a:ext cx="8807823" cy="2548250"/>
          </a:xfrm>
        </p:spPr>
        <p:txBody>
          <a:bodyPr>
            <a:noAutofit/>
          </a:bodyPr>
          <a:lstStyle/>
          <a:p>
            <a:pPr marL="397764" indent="-342900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l-GR" sz="2800" dirty="0" smtClean="0">
                <a:solidFill>
                  <a:schemeClr val="tx1"/>
                </a:solidFill>
                <a:latin typeface="Candara" panose="020E0502030303020204" pitchFamily="34" charset="0"/>
              </a:rPr>
              <a:t>Βασικές Αρχές Μοριακής Βιολογίας (</a:t>
            </a:r>
            <a:r>
              <a:rPr lang="en-US" sz="2800" dirty="0" err="1" smtClean="0">
                <a:solidFill>
                  <a:schemeClr val="tx1"/>
                </a:solidFill>
                <a:latin typeface="Candara" panose="020E0502030303020204" pitchFamily="34" charset="0"/>
              </a:rPr>
              <a:t>Tropp</a:t>
            </a:r>
            <a:r>
              <a:rPr lang="el-GR" sz="2800" dirty="0" smtClean="0">
                <a:solidFill>
                  <a:schemeClr val="tx1"/>
                </a:solidFill>
                <a:latin typeface="Candara" panose="020E0502030303020204" pitchFamily="34" charset="0"/>
              </a:rPr>
              <a:t>)</a:t>
            </a:r>
            <a:r>
              <a:rPr lang="en-US" sz="2800" dirty="0" smtClean="0">
                <a:solidFill>
                  <a:schemeClr val="tx1"/>
                </a:solidFill>
                <a:latin typeface="Candara" panose="020E0502030303020204" pitchFamily="34" charset="0"/>
              </a:rPr>
              <a:t>: </a:t>
            </a:r>
            <a:r>
              <a:rPr lang="el-GR" sz="2800" dirty="0" smtClean="0">
                <a:solidFill>
                  <a:schemeClr val="tx1"/>
                </a:solidFill>
                <a:latin typeface="Candara" panose="020E0502030303020204" pitchFamily="34" charset="0"/>
              </a:rPr>
              <a:t>Κεφάλαιο 4</a:t>
            </a:r>
          </a:p>
          <a:p>
            <a:pPr marL="397764" indent="-342900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l-GR" sz="2800" dirty="0" smtClean="0">
                <a:solidFill>
                  <a:schemeClr val="tx1"/>
                </a:solidFill>
                <a:latin typeface="Candara" panose="020E0502030303020204" pitchFamily="34" charset="0"/>
              </a:rPr>
              <a:t>Μοριακή Βιολογία του Γονιδίου (</a:t>
            </a:r>
            <a:r>
              <a:rPr lang="en-US" sz="2800" dirty="0" smtClean="0">
                <a:solidFill>
                  <a:schemeClr val="tx1"/>
                </a:solidFill>
                <a:latin typeface="Candara" panose="020E0502030303020204" pitchFamily="34" charset="0"/>
              </a:rPr>
              <a:t>Watson et al): </a:t>
            </a:r>
            <a:r>
              <a:rPr lang="el-GR" sz="2800" dirty="0" smtClean="0">
                <a:solidFill>
                  <a:schemeClr val="tx1"/>
                </a:solidFill>
                <a:latin typeface="Candara" panose="020E0502030303020204" pitchFamily="34" charset="0"/>
              </a:rPr>
              <a:t>Κεφάλαιο 21</a:t>
            </a:r>
          </a:p>
          <a:p>
            <a:pPr marL="397764" indent="-342900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l-GR" sz="2800" dirty="0" smtClean="0">
                <a:solidFill>
                  <a:schemeClr val="tx1"/>
                </a:solidFill>
                <a:latin typeface="Candara" panose="020E0502030303020204" pitchFamily="34" charset="0"/>
              </a:rPr>
              <a:t>Ανασυνδυασμένο </a:t>
            </a:r>
            <a:r>
              <a:rPr lang="en-US" sz="2800" dirty="0" smtClean="0">
                <a:solidFill>
                  <a:schemeClr val="tx1"/>
                </a:solidFill>
                <a:latin typeface="Candara" panose="020E0502030303020204" pitchFamily="34" charset="0"/>
              </a:rPr>
              <a:t>DNA (Watson et al): </a:t>
            </a:r>
            <a:r>
              <a:rPr lang="el-GR" sz="2800" dirty="0" smtClean="0">
                <a:solidFill>
                  <a:schemeClr val="tx1"/>
                </a:solidFill>
                <a:latin typeface="Candara" panose="020E0502030303020204" pitchFamily="34" charset="0"/>
              </a:rPr>
              <a:t>Κεφάλαιο 4 &amp; 6</a:t>
            </a:r>
          </a:p>
        </p:txBody>
      </p:sp>
      <p:sp>
        <p:nvSpPr>
          <p:cNvPr id="56323" name="3 - Θέση αριθμού διαφάνειας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fld id="{8DE55C88-C283-4441-A5CA-DBE8A5431639}" type="slidenum">
              <a:rPr lang="el-GR">
                <a:latin typeface="Candara" panose="020E0502030303020204" pitchFamily="34" charset="0"/>
              </a:rPr>
              <a:pPr/>
              <a:t>61</a:t>
            </a:fld>
            <a:endParaRPr lang="el-GR">
              <a:latin typeface="Candara" panose="020E0502030303020204" pitchFamily="34" charset="0"/>
            </a:endParaRPr>
          </a:p>
        </p:txBody>
      </p:sp>
      <p:sp>
        <p:nvSpPr>
          <p:cNvPr id="5" name="4 - Τίτλος"/>
          <p:cNvSpPr>
            <a:spLocks noGrp="1"/>
          </p:cNvSpPr>
          <p:nvPr>
            <p:ph type="title"/>
          </p:nvPr>
        </p:nvSpPr>
        <p:spPr>
          <a:xfrm>
            <a:off x="613450" y="512763"/>
            <a:ext cx="8156575" cy="776287"/>
          </a:xfrm>
        </p:spPr>
        <p:txBody>
          <a:bodyPr>
            <a:normAutofit/>
          </a:bodyPr>
          <a:lstStyle/>
          <a:p>
            <a:pPr indent="0" fontAlgn="auto">
              <a:spcAft>
                <a:spcPts val="0"/>
              </a:spcAft>
              <a:defRPr/>
            </a:pPr>
            <a:r>
              <a:rPr lang="el-GR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Candara" panose="020E0502030303020204" pitchFamily="34" charset="0"/>
              </a:rPr>
              <a:t>Τι να διαβάσετε</a:t>
            </a:r>
            <a:endParaRPr lang="el-GR" dirty="0">
              <a:solidFill>
                <a:schemeClr val="accent1">
                  <a:lumMod val="40000"/>
                  <a:lumOff val="60000"/>
                </a:schemeClr>
              </a:solidFill>
              <a:latin typeface="Candara" panose="020E0502030303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ChangeArrowheads="1"/>
          </p:cNvSpPr>
          <p:nvPr/>
        </p:nvSpPr>
        <p:spPr bwMode="auto">
          <a:xfrm>
            <a:off x="889000" y="392742"/>
            <a:ext cx="7523163" cy="95410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el-GR" sz="2800" dirty="0" smtClean="0">
                <a:solidFill>
                  <a:srgbClr val="FFFFFF"/>
                </a:solidFill>
                <a:latin typeface="Candara" panose="020E0502030303020204" pitchFamily="34" charset="0"/>
              </a:rPr>
              <a:t>Διαχωρισμός </a:t>
            </a:r>
            <a:r>
              <a:rPr lang="el-GR" sz="2800" dirty="0">
                <a:solidFill>
                  <a:srgbClr val="FFFFFF"/>
                </a:solidFill>
                <a:latin typeface="Candara" panose="020E0502030303020204" pitchFamily="34" charset="0"/>
              </a:rPr>
              <a:t>μορίων DNA διαφορετικού μεγέθους με ηλεκτροφόρηση σε πήκτωμα.</a:t>
            </a: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49080"/>
          <a:stretch>
            <a:fillRect/>
          </a:stretch>
        </p:blipFill>
        <p:spPr bwMode="auto">
          <a:xfrm>
            <a:off x="217488" y="1776413"/>
            <a:ext cx="4379912" cy="4043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1344" r="7176"/>
          <a:stretch>
            <a:fillRect/>
          </a:stretch>
        </p:blipFill>
        <p:spPr bwMode="auto">
          <a:xfrm>
            <a:off x="4735513" y="1763713"/>
            <a:ext cx="4262437" cy="4049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839491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Restriction digest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2400"/>
            <a:ext cx="8686800" cy="657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Rectangle 3"/>
          <p:cNvSpPr>
            <a:spLocks noChangeArrowheads="1"/>
          </p:cNvSpPr>
          <p:nvPr/>
        </p:nvSpPr>
        <p:spPr bwMode="auto">
          <a:xfrm>
            <a:off x="228600" y="4495800"/>
            <a:ext cx="3886200" cy="1524000"/>
          </a:xfrm>
          <a:prstGeom prst="rect">
            <a:avLst/>
          </a:prstGeom>
          <a:solidFill>
            <a:srgbClr val="CC66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l-GR" altLang="el-GR" sz="3600" dirty="0" smtClean="0">
                <a:solidFill>
                  <a:srgbClr val="FFFFFF"/>
                </a:solidFill>
                <a:latin typeface="Candara" panose="020E0502030303020204" pitchFamily="34" charset="0"/>
              </a:rPr>
              <a:t>Πέψη με ένζυμα περιορισμού</a:t>
            </a:r>
          </a:p>
        </p:txBody>
      </p:sp>
    </p:spTree>
    <p:extLst>
      <p:ext uri="{BB962C8B-B14F-4D97-AF65-F5344CB8AC3E}">
        <p14:creationId xmlns:p14="http://schemas.microsoft.com/office/powerpoint/2010/main" xmlns="" val="4249321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620117"/>
            <a:ext cx="7772400" cy="2519362"/>
          </a:xfrm>
        </p:spPr>
        <p:txBody>
          <a:bodyPr/>
          <a:lstStyle/>
          <a:p>
            <a:pPr eaLnBrk="1" hangingPunct="1"/>
            <a:r>
              <a:rPr lang="el-GR" altLang="el-GR" dirty="0" smtClean="0">
                <a:solidFill>
                  <a:schemeClr val="bg1"/>
                </a:solidFill>
                <a:latin typeface="Candara" panose="020E0502030303020204" pitchFamily="34" charset="0"/>
              </a:rPr>
              <a:t>Η </a:t>
            </a:r>
            <a:r>
              <a:rPr lang="en-US" altLang="el-GR" dirty="0" smtClean="0">
                <a:solidFill>
                  <a:schemeClr val="bg1"/>
                </a:solidFill>
                <a:latin typeface="Candara" panose="020E0502030303020204" pitchFamily="34" charset="0"/>
              </a:rPr>
              <a:t>DNA </a:t>
            </a:r>
            <a:r>
              <a:rPr lang="el-GR" altLang="el-GR" dirty="0" smtClean="0">
                <a:solidFill>
                  <a:schemeClr val="bg1"/>
                </a:solidFill>
                <a:latin typeface="Candara" panose="020E0502030303020204" pitchFamily="34" charset="0"/>
              </a:rPr>
              <a:t>λιγάση ενώνει τα άκρα τμημάτων </a:t>
            </a:r>
            <a:r>
              <a:rPr lang="en-US" altLang="el-GR" dirty="0" smtClean="0">
                <a:solidFill>
                  <a:schemeClr val="bg1"/>
                </a:solidFill>
                <a:latin typeface="Candara" panose="020E0502030303020204" pitchFamily="34" charset="0"/>
              </a:rPr>
              <a:t>DNA </a:t>
            </a:r>
            <a:r>
              <a:rPr lang="el-GR" altLang="el-GR" dirty="0" smtClean="0">
                <a:solidFill>
                  <a:schemeClr val="bg1"/>
                </a:solidFill>
                <a:latin typeface="Candara" panose="020E0502030303020204" pitchFamily="34" charset="0"/>
              </a:rPr>
              <a:t>που παράγονται από τα ένζυμα περιορισμού</a:t>
            </a:r>
          </a:p>
        </p:txBody>
      </p:sp>
    </p:spTree>
    <p:extLst>
      <p:ext uri="{BB962C8B-B14F-4D97-AF65-F5344CB8AC3E}">
        <p14:creationId xmlns:p14="http://schemas.microsoft.com/office/powerpoint/2010/main" xmlns="" val="4002083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Προεπιλεγμένη σχεδίαση">
  <a:themeElements>
    <a:clrScheme name="Προεπιλεγμένη σχεδίαση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Προεπιλεγμένη σχεδίαση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l-GR" sz="1400" b="1" i="0" u="none" strike="noStrike" cap="none" normalizeH="0" baseline="0" smtClean="0">
            <a:ln>
              <a:noFill/>
            </a:ln>
            <a:solidFill>
              <a:srgbClr val="FFFF00"/>
            </a:solidFill>
            <a:effectLst/>
            <a:latin typeface="Garamond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l-GR" sz="1400" b="1" i="0" u="none" strike="noStrike" cap="none" normalizeH="0" baseline="0" smtClean="0">
            <a:ln>
              <a:noFill/>
            </a:ln>
            <a:solidFill>
              <a:srgbClr val="FFFF00"/>
            </a:solidFill>
            <a:effectLst/>
            <a:latin typeface="Garamond" pitchFamily="18" charset="0"/>
          </a:defRPr>
        </a:defPPr>
      </a:lstStyle>
    </a:lnDef>
  </a:objectDefaults>
  <a:extraClrSchemeLst>
    <a:extraClrScheme>
      <a:clrScheme name="Προεπιλεγμένη σχεδίαση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Προεπιλεγμένη σχεδίαση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Προεπιλεγμένη σχεδίαση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Προεπιλεγμένη σχεδίαση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Προεπιλεγμένη σχεδίαση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Προεπιλεγμένη σχεδίαση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Προεπιλεγμένη σχεδίαση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Προεπιλεγμένη σχεδίαση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Προεπιλεγμένη σχεδίαση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Προεπιλεγμένη σχεδίαση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Προεπιλεγμένη σχεδίαση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Προεπιλεγμένη σχεδίαση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Ζωντάνια">
  <a:themeElements>
    <a:clrScheme name="Ζωντάνια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Ζωντάνια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Ζωντάνια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8000"/>
                <a:satMod val="230000"/>
              </a:schemeClr>
            </a:gs>
            <a:gs pos="60000">
              <a:schemeClr val="phClr">
                <a:shade val="92000"/>
                <a:satMod val="230000"/>
              </a:schemeClr>
            </a:gs>
            <a:gs pos="100000">
              <a:schemeClr val="phClr">
                <a:tint val="85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200"/>
                <a:satMod val="150000"/>
              </a:schemeClr>
              <a:schemeClr val="phClr">
                <a:tint val="90000"/>
                <a:satMod val="150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Προεπιλεγμένη σχεδίαση">
  <a:themeElements>
    <a:clrScheme name="Προεπιλεγμένη σχεδίαση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Προεπιλεγμένη σχεδίαση">
      <a:majorFont>
        <a:latin typeface="Garamond"/>
        <a:ea typeface=""/>
        <a:cs typeface=""/>
      </a:majorFont>
      <a:minorFont>
        <a:latin typeface="Garamo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Προεπιλεγμένη σχεδίαση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Προεπιλεγμένη σχεδίαση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Προεπιλεγμένη σχεδίαση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Προεπιλεγμένη σχεδίαση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Προεπιλεγμένη σχεδίαση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Προεπιλεγμένη σχεδίαση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Προεπιλεγμένη σχεδίαση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Προεπιλεγμένη σχεδίαση">
  <a:themeElements>
    <a:clrScheme name="Προεπιλεγμένη σχεδίαση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Προεπιλεγμένη σχεδίαση">
      <a:majorFont>
        <a:latin typeface="Garamond"/>
        <a:ea typeface=""/>
        <a:cs typeface=""/>
      </a:majorFont>
      <a:minorFont>
        <a:latin typeface="Garamo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Προεπιλεγμένη σχεδίαση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Προεπιλεγμένη σχεδίαση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Προεπιλεγμένη σχεδίαση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Προεπιλεγμένη σχεδίαση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Προεπιλεγμένη σχεδίαση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Προεπιλεγμένη σχεδίαση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Προεπιλεγμένη σχεδίαση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3_Προεπιλεγμένη σχεδίαση">
  <a:themeElements>
    <a:clrScheme name="Προεπιλεγμένη σχεδίαση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Προεπιλεγμένη σχεδίαση">
      <a:majorFont>
        <a:latin typeface="Garamond"/>
        <a:ea typeface=""/>
        <a:cs typeface=""/>
      </a:majorFont>
      <a:minorFont>
        <a:latin typeface="Garamo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Προεπιλεγμένη σχεδίαση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Προεπιλεγμένη σχεδίαση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Προεπιλεγμένη σχεδίαση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Προεπιλεγμένη σχεδίαση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Προεπιλεγμένη σχεδίαση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Προεπιλεγμένη σχεδίαση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Προεπιλεγμένη σχεδίαση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Θέμα του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Θέμα του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Stream</Template>
  <TotalTime>3254</TotalTime>
  <Words>1157</Words>
  <Application>Microsoft Office PowerPoint</Application>
  <PresentationFormat>Προβολή στην οθόνη (4:3)</PresentationFormat>
  <Paragraphs>181</Paragraphs>
  <Slides>61</Slides>
  <Notes>1</Notes>
  <HiddenSlides>0</HiddenSlides>
  <MMClips>0</MMClips>
  <ScaleCrop>false</ScaleCrop>
  <HeadingPairs>
    <vt:vector size="6" baseType="variant">
      <vt:variant>
        <vt:lpstr>Θέμα</vt:lpstr>
      </vt:variant>
      <vt:variant>
        <vt:i4>5</vt:i4>
      </vt:variant>
      <vt:variant>
        <vt:lpstr>Ενσωματωμένοι διακομιστές OLE</vt:lpstr>
      </vt:variant>
      <vt:variant>
        <vt:i4>2</vt:i4>
      </vt:variant>
      <vt:variant>
        <vt:lpstr>Τίτλοι διαφανειών</vt:lpstr>
      </vt:variant>
      <vt:variant>
        <vt:i4>61</vt:i4>
      </vt:variant>
    </vt:vector>
  </HeadingPairs>
  <TitlesOfParts>
    <vt:vector size="68" baseType="lpstr">
      <vt:lpstr>Προεπιλεγμένη σχεδίαση</vt:lpstr>
      <vt:lpstr>Ζωντάνια</vt:lpstr>
      <vt:lpstr>1_Προεπιλεγμένη σχεδίαση</vt:lpstr>
      <vt:lpstr>2_Προεπιλεγμένη σχεδίαση</vt:lpstr>
      <vt:lpstr>3_Προεπιλεγμένη σχεδίαση</vt:lpstr>
      <vt:lpstr>Φωτογραφία του Photo Editor</vt:lpstr>
      <vt:lpstr>Image</vt:lpstr>
      <vt:lpstr>Διαφάνεια 1</vt:lpstr>
      <vt:lpstr>Βασικά εργαλεία της τεχνολογίας του ανασυνδυασμένου DNA</vt:lpstr>
      <vt:lpstr>Λειτουργία? </vt:lpstr>
      <vt:lpstr>Τα ένζυμα περιορισμού κόβουν το DNA σε συγκεκριμένες αλληλουχίες</vt:lpstr>
      <vt:lpstr>Διαφάνεια 5</vt:lpstr>
      <vt:lpstr>Διαφάνεια 6</vt:lpstr>
      <vt:lpstr>Διαφάνεια 7</vt:lpstr>
      <vt:lpstr>Διαφάνεια 8</vt:lpstr>
      <vt:lpstr>Η DNA λιγάση ενώνει τα άκρα τμημάτων DNA που παράγονται από τα ένζυμα περιορισμού</vt:lpstr>
      <vt:lpstr>Διαφάνεια 10</vt:lpstr>
      <vt:lpstr>Πλασμίδια και ιοί χρησιμοποιούνται ως φορείς αλληλουχιών DNA</vt:lpstr>
      <vt:lpstr>Βακτήρια ξενιστές</vt:lpstr>
      <vt:lpstr>E. coli K-12</vt:lpstr>
      <vt:lpstr>Γενετικές αλλαγές της  E. coli K-12</vt:lpstr>
      <vt:lpstr>Διαφάνεια 15</vt:lpstr>
      <vt:lpstr>Διαφάνεια 16</vt:lpstr>
      <vt:lpstr>Διαφάνεια 17</vt:lpstr>
      <vt:lpstr>Διαφάνεια 18</vt:lpstr>
      <vt:lpstr>Βιολογία πλασμιδίων</vt:lpstr>
      <vt:lpstr>Διαφάνεια 20</vt:lpstr>
      <vt:lpstr>Φορείς κλωνοποίησης</vt:lpstr>
      <vt:lpstr>Αντιπροσωπευτικοί φορείς κλωνοποίησης</vt:lpstr>
      <vt:lpstr>Διαφάνεια 23</vt:lpstr>
      <vt:lpstr>Διαφάνεια 24</vt:lpstr>
      <vt:lpstr>Διαφάνεια 25</vt:lpstr>
      <vt:lpstr>Διαφάνεια 26</vt:lpstr>
      <vt:lpstr>Τα πέντε βασικά βήματα της κλωνοποίησης</vt:lpstr>
      <vt:lpstr>Διαφάνεια 28</vt:lpstr>
      <vt:lpstr>Βήμα πρώτο: Επιλογή γενετικού υλικού</vt:lpstr>
      <vt:lpstr>Βήμα πρώτο-1: πέψη δείγματος DNA με ένζυμα περιορισμού</vt:lpstr>
      <vt:lpstr>Κλωνοποίηση</vt:lpstr>
      <vt:lpstr>Διαφάνεια 32</vt:lpstr>
      <vt:lpstr>Διαφάνεια 33</vt:lpstr>
      <vt:lpstr>Βήμα δεύτερο: πέψη πλασμιδιακού φορέα με ένζυμα περιορισμού</vt:lpstr>
      <vt:lpstr>Βήμα τρίτο: σύνδεση προϊόντων πέψης DNA με πλασμιδιακό φορέα</vt:lpstr>
      <vt:lpstr>Βήμα τέταρτο: μετασχηματισμός δεκτικών κυττάρων με τα προϊόντα σύνδεσης</vt:lpstr>
      <vt:lpstr>Διαφάνεια 37</vt:lpstr>
      <vt:lpstr>Ανάπτυξη σε θρεπτικό μέσο με αντιβιοτικό</vt:lpstr>
      <vt:lpstr>Διαφάνεια 39</vt:lpstr>
      <vt:lpstr>Διαφάνεια 40</vt:lpstr>
      <vt:lpstr>Διαφάνεια 41</vt:lpstr>
      <vt:lpstr>Υβριδοποιήσεις</vt:lpstr>
      <vt:lpstr>Διαφάνεια 43</vt:lpstr>
      <vt:lpstr>Διαφάνεια 44</vt:lpstr>
      <vt:lpstr>Στύπωμα κατά Southern</vt:lpstr>
      <vt:lpstr>Northern blotting</vt:lpstr>
      <vt:lpstr>Διαφάνεια 47</vt:lpstr>
      <vt:lpstr>Διαφάνεια 48</vt:lpstr>
      <vt:lpstr>Διαφάνεια 49</vt:lpstr>
      <vt:lpstr>Διαφάνεια 50</vt:lpstr>
      <vt:lpstr>Διαφάνεια 51</vt:lpstr>
      <vt:lpstr>Διαφάνεια 52</vt:lpstr>
      <vt:lpstr>Εφαρμογές PCR</vt:lpstr>
      <vt:lpstr>PCR-RFLP</vt:lpstr>
      <vt:lpstr>In vitro μεταλλαξιγένεση</vt:lpstr>
      <vt:lpstr>Γιατί in vitro μεταλλαξιγένεση?</vt:lpstr>
      <vt:lpstr>Μεταλλαξιγένεση</vt:lpstr>
      <vt:lpstr> ΤΥΧΑΙΑ  ΜΕΤΑΛΛΑΞΙΓΕΝΕΣΗ</vt:lpstr>
      <vt:lpstr>ΚΑΤΕΥΘΥΝΟΜΕΝΗ ΜΕΤΑΛΛΑΞΙΓΕΝΕΣΗ</vt:lpstr>
      <vt:lpstr>ΚΑΤΕΥΘΥΝΟΜΕΝΗ ΜΕΤΑΛΛΑΞΙΓΕΝΕΣΗ</vt:lpstr>
      <vt:lpstr>Τι να διαβάσετε</vt:lpstr>
    </vt:vector>
  </TitlesOfParts>
  <Company>ACADEMIC PUBLICATIONS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Διαφάνεια 1</dc:title>
  <dc:creator>evaki</dc:creator>
  <cp:lastModifiedBy>user</cp:lastModifiedBy>
  <cp:revision>322</cp:revision>
  <dcterms:created xsi:type="dcterms:W3CDTF">2007-01-01T18:36:17Z</dcterms:created>
  <dcterms:modified xsi:type="dcterms:W3CDTF">2018-09-23T10:23:14Z</dcterms:modified>
</cp:coreProperties>
</file>