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71" r:id="rId4"/>
    <p:sldId id="259" r:id="rId5"/>
    <p:sldId id="260" r:id="rId6"/>
    <p:sldId id="261" r:id="rId7"/>
    <p:sldId id="263" r:id="rId8"/>
    <p:sldId id="265" r:id="rId9"/>
    <p:sldId id="262" r:id="rId10"/>
    <p:sldId id="267" r:id="rId11"/>
    <p:sldId id="264" r:id="rId12"/>
    <p:sldId id="272" r:id="rId13"/>
    <p:sldId id="274" r:id="rId14"/>
    <p:sldId id="282" r:id="rId15"/>
    <p:sldId id="275" r:id="rId16"/>
    <p:sldId id="268" r:id="rId17"/>
    <p:sldId id="269"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6728" autoAdjust="0"/>
  </p:normalViewPr>
  <p:slideViewPr>
    <p:cSldViewPr>
      <p:cViewPr varScale="1">
        <p:scale>
          <a:sx n="46" d="100"/>
          <a:sy n="46" d="100"/>
        </p:scale>
        <p:origin x="-1373"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899654-A480-4924-A54E-96736CF50107}" type="datetimeFigureOut">
              <a:rPr lang="el-GR" smtClean="0"/>
              <a:pPr/>
              <a:t>21/5/2015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9BCA19-D2AE-4FEF-8727-6E257EC43B4E}" type="slidenum">
              <a:rPr lang="el-GR" smtClean="0"/>
              <a:pPr/>
              <a:t>‹#›</a:t>
            </a:fld>
            <a:endParaRPr lang="el-GR"/>
          </a:p>
        </p:txBody>
      </p:sp>
    </p:spTree>
    <p:extLst>
      <p:ext uri="{BB962C8B-B14F-4D97-AF65-F5344CB8AC3E}">
        <p14:creationId xmlns:p14="http://schemas.microsoft.com/office/powerpoint/2010/main" val="61876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49BCA19-D2AE-4FEF-8727-6E257EC43B4E}"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49BCA19-D2AE-4FEF-8727-6E257EC43B4E}" type="slidenum">
              <a:rPr lang="el-GR" smtClean="0"/>
              <a:pPr/>
              <a:t>11</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49BCA19-D2AE-4FEF-8727-6E257EC43B4E}" type="slidenum">
              <a:rPr lang="el-GR" smtClean="0"/>
              <a:pPr/>
              <a:t>13</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49BCA19-D2AE-4FEF-8727-6E257EC43B4E}" type="slidenum">
              <a:rPr lang="el-GR" smtClean="0"/>
              <a:pPr/>
              <a:t>14</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549BCA19-D2AE-4FEF-8727-6E257EC43B4E}" type="slidenum">
              <a:rPr lang="el-GR" smtClean="0">
                <a:solidFill>
                  <a:prstClr val="black"/>
                </a:solidFill>
              </a:rPr>
              <a:pPr/>
              <a:t>15</a:t>
            </a:fld>
            <a:endParaRPr lang="el-GR">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49BCA19-D2AE-4FEF-8727-6E257EC43B4E}" type="slidenum">
              <a:rPr lang="el-GR" smtClean="0"/>
              <a:pPr/>
              <a:t>16</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49BCA19-D2AE-4FEF-8727-6E257EC43B4E}" type="slidenum">
              <a:rPr lang="el-GR" smtClean="0"/>
              <a:pPr/>
              <a:t>17</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49BCA19-D2AE-4FEF-8727-6E257EC43B4E}" type="slidenum">
              <a:rPr lang="el-GR" smtClean="0"/>
              <a:pPr/>
              <a:t>18</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49BCA19-D2AE-4FEF-8727-6E257EC43B4E}"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49BCA19-D2AE-4FEF-8727-6E257EC43B4E}" type="slidenum">
              <a:rPr lang="el-GR" smtClean="0"/>
              <a:pPr/>
              <a:t>4</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49BCA19-D2AE-4FEF-8727-6E257EC43B4E}" type="slidenum">
              <a:rPr lang="el-GR" smtClean="0"/>
              <a:pPr/>
              <a:t>5</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49BCA19-D2AE-4FEF-8727-6E257EC43B4E}" type="slidenum">
              <a:rPr lang="el-GR" smtClean="0"/>
              <a:pPr/>
              <a:t>6</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49BCA19-D2AE-4FEF-8727-6E257EC43B4E}" type="slidenum">
              <a:rPr lang="el-GR" smtClean="0"/>
              <a:pPr/>
              <a:t>7</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49BCA19-D2AE-4FEF-8727-6E257EC43B4E}" type="slidenum">
              <a:rPr lang="el-GR" smtClean="0"/>
              <a:pPr/>
              <a:t>8</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49BCA19-D2AE-4FEF-8727-6E257EC43B4E}" type="slidenum">
              <a:rPr lang="el-GR" smtClean="0"/>
              <a:pPr/>
              <a:t>9</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49BCA19-D2AE-4FEF-8727-6E257EC43B4E}" type="slidenum">
              <a:rPr lang="el-GR" smtClean="0"/>
              <a:pPr/>
              <a:t>10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3352799"/>
          </a:xfrm>
        </p:spPr>
        <p:txBody>
          <a:bodyPr>
            <a:normAutofit/>
          </a:bodyPr>
          <a:lstStyle/>
          <a:p>
            <a:r>
              <a:rPr lang="en-US" sz="2800" b="1" dirty="0" smtClean="0">
                <a:latin typeface="Times New Roman" pitchFamily="18" charset="0"/>
              </a:rPr>
              <a:t> </a:t>
            </a:r>
            <a:br>
              <a:rPr lang="en-US" sz="2800" b="1" dirty="0" smtClean="0">
                <a:latin typeface="Times New Roman" pitchFamily="18" charset="0"/>
              </a:rPr>
            </a:br>
            <a:r>
              <a:rPr lang="el-GR" sz="2800" b="1" dirty="0" smtClean="0">
                <a:solidFill>
                  <a:schemeClr val="folHlink"/>
                </a:solidFill>
                <a:latin typeface="Times New Roman" pitchFamily="18" charset="0"/>
              </a:rPr>
              <a:t/>
            </a:r>
            <a:br>
              <a:rPr lang="el-GR" sz="2800" b="1" dirty="0" smtClean="0">
                <a:solidFill>
                  <a:schemeClr val="folHlink"/>
                </a:solidFill>
                <a:latin typeface="Times New Roman" pitchFamily="18" charset="0"/>
              </a:rPr>
            </a:br>
            <a:r>
              <a:rPr lang="el-GR" sz="3200" b="1" dirty="0" smtClean="0">
                <a:solidFill>
                  <a:schemeClr val="folHlink"/>
                </a:solidFill>
                <a:latin typeface="Times New Roman" pitchFamily="18" charset="0"/>
              </a:rPr>
              <a:t/>
            </a:r>
            <a:br>
              <a:rPr lang="el-GR" sz="3200" b="1" dirty="0" smtClean="0">
                <a:solidFill>
                  <a:schemeClr val="folHlink"/>
                </a:solidFill>
                <a:latin typeface="Times New Roman" pitchFamily="18" charset="0"/>
              </a:rPr>
            </a:br>
            <a:r>
              <a:rPr lang="el-GR" sz="2800" b="1" dirty="0" smtClean="0"/>
              <a:t>Χωρικά σχέδια και εγκρίσεις</a:t>
            </a:r>
            <a:r>
              <a:rPr lang="en-US" sz="2800" b="1" dirty="0" smtClean="0"/>
              <a:t> </a:t>
            </a:r>
            <a:r>
              <a:rPr lang="el-GR" sz="2800" b="1" dirty="0" smtClean="0"/>
              <a:t>τους: ανατροπές νομικών ιεραρχήσεων</a:t>
            </a:r>
            <a:r>
              <a:rPr lang="el-GR" sz="2800" dirty="0" smtClean="0"/>
              <a:t/>
            </a:r>
            <a:br>
              <a:rPr lang="el-GR" sz="2800" dirty="0" smtClean="0"/>
            </a:br>
            <a:endParaRPr lang="el-GR" sz="2800" dirty="0"/>
          </a:p>
        </p:txBody>
      </p:sp>
      <p:sp>
        <p:nvSpPr>
          <p:cNvPr id="3" name="Subtitle 2"/>
          <p:cNvSpPr>
            <a:spLocks noGrp="1"/>
          </p:cNvSpPr>
          <p:nvPr>
            <p:ph type="subTitle" idx="1"/>
          </p:nvPr>
        </p:nvSpPr>
        <p:spPr/>
        <p:txBody>
          <a:bodyPr>
            <a:normAutofit fontScale="92500" lnSpcReduction="20000"/>
          </a:bodyPr>
          <a:lstStyle/>
          <a:p>
            <a:pPr>
              <a:lnSpc>
                <a:spcPct val="80000"/>
              </a:lnSpc>
            </a:pPr>
            <a:endParaRPr lang="en-US" sz="2400" b="1" dirty="0" smtClean="0">
              <a:solidFill>
                <a:schemeClr val="tx1"/>
              </a:solidFill>
              <a:latin typeface="Times New Roman" pitchFamily="18" charset="0"/>
            </a:endParaRPr>
          </a:p>
          <a:p>
            <a:pPr>
              <a:lnSpc>
                <a:spcPct val="80000"/>
              </a:lnSpc>
            </a:pPr>
            <a:endParaRPr lang="en-US" sz="2400" b="1" dirty="0" smtClean="0">
              <a:solidFill>
                <a:schemeClr val="tx1"/>
              </a:solidFill>
              <a:latin typeface="Times New Roman" pitchFamily="18" charset="0"/>
            </a:endParaRPr>
          </a:p>
          <a:p>
            <a:pPr>
              <a:lnSpc>
                <a:spcPct val="80000"/>
              </a:lnSpc>
            </a:pPr>
            <a:r>
              <a:rPr lang="en-US" sz="2400" b="1" dirty="0" smtClean="0">
                <a:solidFill>
                  <a:schemeClr val="tx1"/>
                </a:solidFill>
                <a:latin typeface="Times New Roman" pitchFamily="18" charset="0"/>
              </a:rPr>
              <a:t>K</a:t>
            </a:r>
            <a:r>
              <a:rPr lang="el-GR" sz="2400" b="1" dirty="0" smtClean="0">
                <a:solidFill>
                  <a:schemeClr val="tx1"/>
                </a:solidFill>
                <a:latin typeface="Times New Roman" pitchFamily="18" charset="0"/>
              </a:rPr>
              <a:t>ΏΣΤΑΣ ΛΑΛΕΝΗΣ</a:t>
            </a:r>
            <a:r>
              <a:rPr lang="en-US" sz="2400" b="1" dirty="0" smtClean="0">
                <a:solidFill>
                  <a:schemeClr val="tx1"/>
                </a:solidFill>
                <a:latin typeface="Times New Roman" pitchFamily="18" charset="0"/>
              </a:rPr>
              <a:t>  </a:t>
            </a:r>
            <a:endParaRPr lang="el-GR" sz="2400" b="1" dirty="0" smtClean="0">
              <a:solidFill>
                <a:schemeClr val="tx1"/>
              </a:solidFill>
              <a:latin typeface="Times New Roman" pitchFamily="18" charset="0"/>
            </a:endParaRPr>
          </a:p>
          <a:p>
            <a:pPr>
              <a:lnSpc>
                <a:spcPct val="80000"/>
              </a:lnSpc>
            </a:pPr>
            <a:endParaRPr lang="en-US" sz="2400" dirty="0" smtClean="0">
              <a:solidFill>
                <a:schemeClr val="tx1"/>
              </a:solidFill>
              <a:latin typeface="Times New Roman" pitchFamily="18" charset="0"/>
            </a:endParaRPr>
          </a:p>
          <a:p>
            <a:pPr>
              <a:lnSpc>
                <a:spcPct val="80000"/>
              </a:lnSpc>
            </a:pPr>
            <a:endParaRPr lang="el-GR" sz="2400" dirty="0" smtClean="0">
              <a:solidFill>
                <a:srgbClr val="898989"/>
              </a:solidFill>
              <a:latin typeface="Times New Roman" pitchFamily="18" charset="0"/>
            </a:endParaRPr>
          </a:p>
          <a:p>
            <a:pPr>
              <a:lnSpc>
                <a:spcPct val="80000"/>
              </a:lnSpc>
            </a:pPr>
            <a:r>
              <a:rPr lang="el-GR" sz="2400" b="1" dirty="0" smtClean="0">
                <a:solidFill>
                  <a:schemeClr val="tx1"/>
                </a:solidFill>
                <a:latin typeface="Times New Roman" pitchFamily="18" charset="0"/>
              </a:rPr>
              <a:t>Μάρτιος </a:t>
            </a:r>
            <a:r>
              <a:rPr lang="en-US" sz="2400" b="1" dirty="0" smtClean="0">
                <a:solidFill>
                  <a:schemeClr val="tx1"/>
                </a:solidFill>
                <a:latin typeface="Times New Roman" pitchFamily="18" charset="0"/>
              </a:rPr>
              <a:t>201</a:t>
            </a:r>
            <a:r>
              <a:rPr lang="en-US" sz="2400" b="1" dirty="0">
                <a:solidFill>
                  <a:schemeClr val="tx1"/>
                </a:solidFill>
                <a:latin typeface="Times New Roman" pitchFamily="18" charset="0"/>
              </a:rPr>
              <a:t>5</a:t>
            </a:r>
            <a:endParaRPr lang="el-GR" sz="2400" dirty="0" smtClean="0">
              <a:solidFill>
                <a:srgbClr val="898989"/>
              </a:solidFill>
              <a:latin typeface="Times New Roman" pitchFamily="18" charset="0"/>
            </a:endParaRPr>
          </a:p>
          <a:p>
            <a:endParaRPr lang="el-GR"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715000"/>
          </a:xfrm>
        </p:spPr>
        <p:txBody>
          <a:bodyPr>
            <a:normAutofit fontScale="90000"/>
          </a:bodyPr>
          <a:lstStyle/>
          <a:p>
            <a:pPr algn="l">
              <a:lnSpc>
                <a:spcPct val="150000"/>
              </a:lnSpc>
            </a:pPr>
            <a:r>
              <a:rPr lang="el-GR" sz="2200" dirty="0" smtClean="0">
                <a:latin typeface="Times New Roman" pitchFamily="18" charset="0"/>
                <a:cs typeface="Times New Roman" pitchFamily="18" charset="0"/>
              </a:rPr>
              <a:t>Για μια περίοδο, κατανομή αρμοδιοτήτων σχεδιασμού και έγκρισης χωρικών σχεδίων με λογική ιεράρχηση σε αντίστοιχα ιεραρχημένα επίπεδα διοίκησης και αυτοδιοίκησης. Λίγο αργότερα όμως, ακύρωση σχετικών αρμοδιοτήτων για ορισμένες κατηγορίες σχεδίων των ΟΤΑ και επιστροφή τους στην κεντρική διοίκηση λόγω εκτεταμένων σχετικών φαινομένων κακοδιοίκησης και διαφθοράς </a:t>
            </a:r>
            <a:r>
              <a:rPr lang="el-GR" sz="2200" dirty="0" err="1" smtClean="0">
                <a:latin typeface="Times New Roman" pitchFamily="18" charset="0"/>
                <a:cs typeface="Times New Roman" pitchFamily="18" charset="0"/>
              </a:rPr>
              <a:t>απο</a:t>
            </a:r>
            <a:r>
              <a:rPr lang="el-GR" sz="2200" dirty="0" smtClean="0">
                <a:latin typeface="Times New Roman" pitchFamily="18" charset="0"/>
                <a:cs typeface="Times New Roman" pitchFamily="18" charset="0"/>
              </a:rPr>
              <a:t> τους ΟΤΑ. </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l-GR" sz="2200" dirty="0" smtClean="0">
                <a:latin typeface="Times New Roman" pitchFamily="18" charset="0"/>
                <a:cs typeface="Times New Roman" pitchFamily="18" charset="0"/>
              </a:rPr>
              <a:t>Επίσης</a:t>
            </a:r>
            <a:r>
              <a:rPr lang="en-US" sz="2200"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κατά το </a:t>
            </a:r>
            <a:r>
              <a:rPr lang="el-GR" sz="2200" dirty="0" err="1" smtClean="0">
                <a:latin typeface="Times New Roman" pitchFamily="18" charset="0"/>
                <a:cs typeface="Times New Roman" pitchFamily="18" charset="0"/>
              </a:rPr>
              <a:t>ΣτΕ</a:t>
            </a:r>
            <a:r>
              <a:rPr lang="el-GR"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a:t>
            </a:r>
            <a:r>
              <a:rPr lang="el-GR" sz="2200" dirty="0" err="1" smtClean="0">
                <a:latin typeface="Times New Roman" pitchFamily="18" charset="0"/>
                <a:cs typeface="Times New Roman" pitchFamily="18" charset="0"/>
              </a:rPr>
              <a:t>αποφ</a:t>
            </a:r>
            <a:r>
              <a:rPr lang="el-GR"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3661, 3662, 3663 / 2005)</a:t>
            </a:r>
            <a:r>
              <a:rPr lang="el-GR" sz="2200" dirty="0" smtClean="0">
                <a:latin typeface="Times New Roman" pitchFamily="18" charset="0"/>
                <a:cs typeface="Times New Roman" pitchFamily="18" charset="0"/>
              </a:rPr>
              <a:t>, οποιαδήποτε αρμοδιότητα σχετική με θέματα χωρικού σχεδιασμού δεν εξασκείται από τον Πρόεδρο της Δημοκρατίας είναι αντισυνταγματική. </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l-GR" sz="2200" dirty="0" smtClean="0">
                <a:latin typeface="Times New Roman" pitchFamily="18" charset="0"/>
                <a:cs typeface="Times New Roman" pitchFamily="18" charset="0"/>
              </a:rPr>
              <a:t>Η κυβέρνηση πρακτικά αρνείται να συμμορφωθεί, επικαλούμενη νομικούς (αποφάσεις αντίθετες με την αναθεώρηση του Συντάγματος του 2001) αλλά και πρακτικούς λόγους (υπερβολικός συγκεντρωτισμός αδύνατος να λειτουργήσει). </a:t>
            </a:r>
            <a:r>
              <a:rPr lang="en-US" sz="2000" dirty="0" smtClean="0">
                <a:latin typeface="Times New Roman" pitchFamily="18" charset="0"/>
                <a:cs typeface="Times New Roman" pitchFamily="18" charset="0"/>
              </a:rPr>
              <a:t> </a:t>
            </a:r>
            <a:br>
              <a:rPr lang="en-US" sz="2000" dirty="0" smtClean="0">
                <a:latin typeface="Times New Roman" pitchFamily="18" charset="0"/>
                <a:cs typeface="Times New Roman" pitchFamily="18" charset="0"/>
              </a:rPr>
            </a:br>
            <a:endParaRPr lang="el-G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09600"/>
          </a:xfrm>
        </p:spPr>
        <p:txBody>
          <a:bodyPr>
            <a:noAutofit/>
          </a:bodyPr>
          <a:lstStyle/>
          <a:p>
            <a:r>
              <a:rPr lang="el-GR" sz="2000" b="1" dirty="0" smtClean="0">
                <a:latin typeface="Times New Roman" pitchFamily="18" charset="0"/>
                <a:cs typeface="Times New Roman" pitchFamily="18" charset="0"/>
              </a:rPr>
              <a:t>Χωρικά σχέδια και νομικά μέσα έγκρισής τους προ Καλλικράτη </a:t>
            </a:r>
            <a:endParaRPr lang="el-GR" sz="2000" b="1"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457200" y="685801"/>
          <a:ext cx="8229600" cy="6004560"/>
        </p:xfrm>
        <a:graphic>
          <a:graphicData uri="http://schemas.openxmlformats.org/drawingml/2006/table">
            <a:tbl>
              <a:tblPr firstRow="1" bandRow="1">
                <a:tableStyleId>{073A0DAA-6AF3-43AB-8588-CEC1D06C72B9}</a:tableStyleId>
              </a:tblPr>
              <a:tblGrid>
                <a:gridCol w="3657600"/>
                <a:gridCol w="4114800"/>
                <a:gridCol w="457200"/>
              </a:tblGrid>
              <a:tr h="4571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 </a:t>
                      </a:r>
                      <a:r>
                        <a:rPr lang="el-GR" sz="1600" dirty="0" smtClean="0">
                          <a:latin typeface="Times New Roman" pitchFamily="18" charset="0"/>
                          <a:cs typeface="Times New Roman" pitchFamily="18" charset="0"/>
                        </a:rPr>
                        <a:t>Τύποι και επίπεδα χωρικού</a:t>
                      </a:r>
                      <a:r>
                        <a:rPr lang="el-GR" sz="1600" baseline="0" dirty="0" smtClean="0">
                          <a:latin typeface="Times New Roman" pitchFamily="18" charset="0"/>
                          <a:cs typeface="Times New Roman" pitchFamily="18" charset="0"/>
                        </a:rPr>
                        <a:t> σχεδιασμού</a:t>
                      </a:r>
                    </a:p>
                    <a:p>
                      <a:pPr marL="0" marR="0" indent="0" algn="ctr" defTabSz="914400" rtl="0" eaLnBrk="1" fontAlgn="auto" latinLnBrk="0" hangingPunct="1">
                        <a:lnSpc>
                          <a:spcPct val="100000"/>
                        </a:lnSpc>
                        <a:spcBef>
                          <a:spcPts val="0"/>
                        </a:spcBef>
                        <a:spcAft>
                          <a:spcPts val="0"/>
                        </a:spcAft>
                        <a:buClrTx/>
                        <a:buSzTx/>
                        <a:buFontTx/>
                        <a:buNone/>
                        <a:tabLst/>
                        <a:defRPr/>
                      </a:pP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latin typeface="Times New Roman" pitchFamily="18" charset="0"/>
                          <a:cs typeface="Times New Roman" pitchFamily="18" charset="0"/>
                        </a:rPr>
                        <a:t>Νομικά μέσα έγκρισης χωρικών σχεδίων </a:t>
                      </a:r>
                    </a:p>
                    <a:p>
                      <a:pPr algn="ct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l-GR"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lang="el-GR" sz="1600" dirty="0" smtClean="0">
                          <a:latin typeface="Times New Roman" pitchFamily="18" charset="0"/>
                          <a:cs typeface="Times New Roman" pitchFamily="18" charset="0"/>
                        </a:rPr>
                        <a:t>Γενικό Πλαίσιο Χωροταξικού</a:t>
                      </a:r>
                      <a:r>
                        <a:rPr lang="el-GR" sz="1600" baseline="0" dirty="0" smtClean="0">
                          <a:latin typeface="Times New Roman" pitchFamily="18" charset="0"/>
                          <a:cs typeface="Times New Roman" pitchFamily="18" charset="0"/>
                        </a:rPr>
                        <a:t> Σχεδιασμού και Αειφόρου Ανάπτυξης</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latin typeface="Times New Roman" pitchFamily="18" charset="0"/>
                          <a:cs typeface="Times New Roman" pitchFamily="18" charset="0"/>
                        </a:rPr>
                        <a:t>Προεδρικά Διατάγματα</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(1)</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lang="el-GR" sz="1600" dirty="0" smtClean="0">
                          <a:latin typeface="Times New Roman" pitchFamily="18" charset="0"/>
                          <a:cs typeface="Times New Roman" pitchFamily="18" charset="0"/>
                        </a:rPr>
                        <a:t>Ειδικά Πλαίσια Χωροταξικού Σχεδιασμού και Αειφόρου Ανάπτυξης</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latin typeface="Times New Roman" pitchFamily="18" charset="0"/>
                          <a:cs typeface="Times New Roman" pitchFamily="18" charset="0"/>
                        </a:rPr>
                        <a:t>Νόμοι εγκεκριμένοι από το Κοινοβούλιο </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(2)</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latin typeface="Times New Roman" pitchFamily="18" charset="0"/>
                          <a:cs typeface="Times New Roman" pitchFamily="18" charset="0"/>
                        </a:rPr>
                        <a:t>Περιφερειακά Πλαίσια Χωροταξικού Σχεδιασμού και Αειφόρου Ανάπτυξης</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l-GR" sz="1600" dirty="0" smtClean="0">
                          <a:latin typeface="Times New Roman" pitchFamily="18" charset="0"/>
                          <a:cs typeface="Times New Roman" pitchFamily="18" charset="0"/>
                        </a:rPr>
                        <a:t>Αποφάσεις Επιτροπής Συντονισμού Κυβερνητικής πολιτικής για τον Χωροταξικό </a:t>
                      </a:r>
                      <a:r>
                        <a:rPr lang="el-GR" sz="1600" baseline="0" dirty="0" smtClean="0">
                          <a:latin typeface="Times New Roman" pitchFamily="18" charset="0"/>
                          <a:cs typeface="Times New Roman" pitchFamily="18" charset="0"/>
                        </a:rPr>
                        <a:t>Σχεδιασμό και την Αειφόρο Ανάπτυξη</a:t>
                      </a:r>
                      <a:r>
                        <a:rPr lang="en-US" sz="1600" baseline="0" dirty="0" smtClean="0">
                          <a:latin typeface="Times New Roman" pitchFamily="18" charset="0"/>
                          <a:cs typeface="Times New Roman" pitchFamily="18" charset="0"/>
                        </a:rPr>
                        <a:t>  </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800" dirty="0" smtClean="0">
                          <a:solidFill>
                            <a:srgbClr val="C00000"/>
                          </a:solidFill>
                          <a:latin typeface="Times New Roman" pitchFamily="18" charset="0"/>
                          <a:cs typeface="Times New Roman" pitchFamily="18" charset="0"/>
                        </a:rPr>
                        <a:t>(3)</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gn="ctr"/>
                      <a:r>
                        <a:rPr lang="el-GR" sz="1600" dirty="0" smtClean="0">
                          <a:latin typeface="Times New Roman" pitchFamily="18" charset="0"/>
                          <a:cs typeface="Times New Roman" pitchFamily="18" charset="0"/>
                        </a:rPr>
                        <a:t>Ρυθμιστικά Σχέδια Αθηνών &amp; </a:t>
                      </a:r>
                      <a:r>
                        <a:rPr lang="el-GR" sz="1600" dirty="0" err="1" smtClean="0">
                          <a:latin typeface="Times New Roman" pitchFamily="18" charset="0"/>
                          <a:cs typeface="Times New Roman" pitchFamily="18" charset="0"/>
                        </a:rPr>
                        <a:t>Θεσ</a:t>
                      </a:r>
                      <a:r>
                        <a:rPr lang="el-GR" sz="1600" dirty="0" smtClean="0">
                          <a:latin typeface="Times New Roman" pitchFamily="18" charset="0"/>
                          <a:cs typeface="Times New Roman" pitchFamily="18" charset="0"/>
                        </a:rPr>
                        <a:t>/</a:t>
                      </a:r>
                      <a:r>
                        <a:rPr lang="el-GR" sz="1600" dirty="0" err="1" smtClean="0">
                          <a:latin typeface="Times New Roman" pitchFamily="18" charset="0"/>
                          <a:cs typeface="Times New Roman" pitchFamily="18" charset="0"/>
                        </a:rPr>
                        <a:t>κης</a:t>
                      </a:r>
                      <a:r>
                        <a:rPr lang="en-US" sz="1600" dirty="0" smtClean="0">
                          <a:latin typeface="Times New Roman" pitchFamily="18" charset="0"/>
                          <a:cs typeface="Times New Roman" pitchFamily="18" charset="0"/>
                        </a:rPr>
                        <a:t>,</a:t>
                      </a:r>
                    </a:p>
                    <a:p>
                      <a:pPr algn="ctr"/>
                      <a:r>
                        <a:rPr lang="el-GR" sz="1600" dirty="0" smtClean="0">
                          <a:latin typeface="Times New Roman" pitchFamily="18" charset="0"/>
                          <a:cs typeface="Times New Roman" pitchFamily="18" charset="0"/>
                        </a:rPr>
                        <a:t>Λοιπά Ρυθμιστικά</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l-GR"/>
                    </a:p>
                  </a:txBody>
                  <a:tcPr/>
                </a:tc>
                <a:tc vMerge="1">
                  <a:txBody>
                    <a:bodyPr/>
                    <a:lstStyle/>
                    <a:p>
                      <a:endParaRPr lang="el-GR"/>
                    </a:p>
                  </a:txBody>
                  <a:tcPr/>
                </a:tc>
              </a:tr>
              <a:tr h="640080">
                <a:tc>
                  <a:txBody>
                    <a:bodyPr/>
                    <a:lstStyle/>
                    <a:p>
                      <a:pPr algn="ctr"/>
                      <a:r>
                        <a:rPr lang="el-GR" sz="1600" dirty="0" smtClean="0">
                          <a:latin typeface="Times New Roman" pitchFamily="18" charset="0"/>
                          <a:cs typeface="Times New Roman" pitchFamily="18" charset="0"/>
                        </a:rPr>
                        <a:t>Γ.Π.Σ. Αττικής &amp; Θεσσαλονίκης</a:t>
                      </a:r>
                      <a:endParaRPr lang="en-US" sz="1600" dirty="0" smtClean="0">
                        <a:latin typeface="Times New Roman" pitchFamily="18" charset="0"/>
                        <a:cs typeface="Times New Roman" pitchFamily="18" charset="0"/>
                      </a:endParaRPr>
                    </a:p>
                    <a:p>
                      <a:pPr algn="ctr"/>
                      <a:r>
                        <a:rPr lang="el-GR" sz="1600" dirty="0" smtClean="0">
                          <a:latin typeface="Times New Roman" pitchFamily="18" charset="0"/>
                          <a:cs typeface="Times New Roman" pitchFamily="18" charset="0"/>
                        </a:rPr>
                        <a:t>Λοιπά Γ.Π.Σ. και Σ.Χ.Ο.Ο.Α.Π.</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latin typeface="Times New Roman" pitchFamily="18" charset="0"/>
                          <a:cs typeface="Times New Roman" pitchFamily="18" charset="0"/>
                        </a:rPr>
                        <a:t>Κοινές</a:t>
                      </a:r>
                      <a:r>
                        <a:rPr lang="el-GR" sz="1600" baseline="0" dirty="0" smtClean="0">
                          <a:latin typeface="Times New Roman" pitchFamily="18" charset="0"/>
                          <a:cs typeface="Times New Roman" pitchFamily="18" charset="0"/>
                        </a:rPr>
                        <a:t> Υπουργικές Αποφάσεις (τουλάχιστον δύο υπουργών)</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(4)</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i="1" dirty="0" smtClean="0">
                          <a:solidFill>
                            <a:schemeClr val="tx1">
                              <a:lumMod val="50000"/>
                              <a:lumOff val="50000"/>
                            </a:schemeClr>
                          </a:solidFill>
                          <a:latin typeface="Times New Roman" pitchFamily="18" charset="0"/>
                          <a:cs typeface="Times New Roman" pitchFamily="18" charset="0"/>
                        </a:rPr>
                        <a:t>Ζώνες Οικιστικού Ελέγχου </a:t>
                      </a:r>
                      <a:r>
                        <a:rPr lang="en-US" sz="1600" i="1" dirty="0" smtClean="0">
                          <a:solidFill>
                            <a:schemeClr val="tx1">
                              <a:lumMod val="50000"/>
                              <a:lumOff val="50000"/>
                            </a:schemeClr>
                          </a:solidFill>
                          <a:latin typeface="Times New Roman" pitchFamily="18" charset="0"/>
                          <a:cs typeface="Times New Roman" pitchFamily="18" charset="0"/>
                        </a:rPr>
                        <a:t>(ZOE)</a:t>
                      </a:r>
                      <a:endParaRPr lang="el-GR" sz="1600" i="1" dirty="0">
                        <a:solidFill>
                          <a:schemeClr val="tx1">
                            <a:lumMod val="50000"/>
                            <a:lumOff val="50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latin typeface="Times New Roman" pitchFamily="18" charset="0"/>
                          <a:cs typeface="Times New Roman" pitchFamily="18" charset="0"/>
                        </a:rPr>
                        <a:t>Υπουργικές</a:t>
                      </a:r>
                      <a:r>
                        <a:rPr lang="el-GR" sz="1600" baseline="0" dirty="0" smtClean="0">
                          <a:latin typeface="Times New Roman" pitchFamily="18" charset="0"/>
                          <a:cs typeface="Times New Roman" pitchFamily="18" charset="0"/>
                        </a:rPr>
                        <a:t> αποφάσεις</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(5)</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latin typeface="Times New Roman" pitchFamily="18" charset="0"/>
                          <a:cs typeface="Times New Roman" pitchFamily="18" charset="0"/>
                        </a:rPr>
                        <a:t>Πολεοδομικές μελέτες,</a:t>
                      </a:r>
                      <a:r>
                        <a:rPr lang="el-GR" sz="1600" baseline="0" dirty="0" smtClean="0">
                          <a:latin typeface="Times New Roman" pitchFamily="18" charset="0"/>
                          <a:cs typeface="Times New Roman" pitchFamily="18" charset="0"/>
                        </a:rPr>
                        <a:t> επέκταση, αναθεώρηση </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l-GR" sz="1600" dirty="0" smtClean="0">
                          <a:latin typeface="Times New Roman" pitchFamily="18" charset="0"/>
                          <a:cs typeface="Times New Roman" pitchFamily="18" charset="0"/>
                        </a:rPr>
                        <a:t>Αποφάσεις</a:t>
                      </a:r>
                      <a:r>
                        <a:rPr lang="el-GR" sz="1600" baseline="0" dirty="0" smtClean="0">
                          <a:latin typeface="Times New Roman" pitchFamily="18" charset="0"/>
                          <a:cs typeface="Times New Roman" pitchFamily="18" charset="0"/>
                        </a:rPr>
                        <a:t> Γενικού Γραμματέα Περιφέρειας</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800" dirty="0" smtClean="0">
                          <a:solidFill>
                            <a:srgbClr val="C00000"/>
                          </a:solidFill>
                          <a:latin typeface="Times New Roman" pitchFamily="18" charset="0"/>
                          <a:cs typeface="Times New Roman" pitchFamily="18" charset="0"/>
                        </a:rPr>
                        <a:t>(6)</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t>Τροποποιήσεις πολεοδομικών</a:t>
                      </a:r>
                      <a:r>
                        <a:rPr lang="el-GR" sz="1600" baseline="0" dirty="0" smtClean="0"/>
                        <a:t> μελετών (διαφόρων ειδών)</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l-GR"/>
                    </a:p>
                  </a:txBody>
                  <a:tcPr/>
                </a:tc>
                <a:tc vMerge="1">
                  <a:txBody>
                    <a:bodyPr/>
                    <a:lstStyle/>
                    <a:p>
                      <a:endParaRPr lang="el-GR"/>
                    </a:p>
                  </a:txBody>
                  <a:tcPr/>
                </a:tc>
              </a:tr>
              <a:tr h="335280">
                <a:tc>
                  <a:txBody>
                    <a:bodyPr/>
                    <a:lstStyle/>
                    <a:p>
                      <a:pPr algn="ctr"/>
                      <a:r>
                        <a:rPr lang="el-GR" sz="1600" dirty="0" smtClean="0">
                          <a:latin typeface="Times New Roman" pitchFamily="18" charset="0"/>
                          <a:cs typeface="Times New Roman" pitchFamily="18" charset="0"/>
                        </a:rPr>
                        <a:t>Πράξεις Εφαρμογής</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solidFill>
                            <a:schemeClr val="tx1">
                              <a:lumMod val="50000"/>
                              <a:lumOff val="50000"/>
                            </a:schemeClr>
                          </a:solidFill>
                          <a:latin typeface="Times New Roman" pitchFamily="18" charset="0"/>
                          <a:cs typeface="Times New Roman" pitchFamily="18" charset="0"/>
                        </a:rPr>
                        <a:t>Αποφάσεις</a:t>
                      </a:r>
                      <a:r>
                        <a:rPr lang="el-GR" sz="1600" baseline="0" dirty="0" smtClean="0">
                          <a:solidFill>
                            <a:schemeClr val="tx1">
                              <a:lumMod val="50000"/>
                              <a:lumOff val="50000"/>
                            </a:schemeClr>
                          </a:solidFill>
                          <a:latin typeface="Times New Roman" pitchFamily="18" charset="0"/>
                          <a:cs typeface="Times New Roman" pitchFamily="18" charset="0"/>
                        </a:rPr>
                        <a:t> Νομάρχη</a:t>
                      </a:r>
                      <a:endParaRPr lang="el-GR" sz="1600" dirty="0">
                        <a:solidFill>
                          <a:schemeClr val="tx1">
                            <a:lumMod val="50000"/>
                            <a:lumOff val="50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(7)</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latin typeface="Times New Roman" pitchFamily="18" charset="0"/>
                          <a:cs typeface="Times New Roman" pitchFamily="18" charset="0"/>
                        </a:rPr>
                        <a:t>Αναγνωρίσεις και οριοθετήσεις οικισμών</a:t>
                      </a:r>
                      <a:r>
                        <a:rPr lang="el-GR" sz="1600" baseline="0" dirty="0" smtClean="0">
                          <a:latin typeface="Times New Roman" pitchFamily="18" charset="0"/>
                          <a:cs typeface="Times New Roman" pitchFamily="18" charset="0"/>
                        </a:rPr>
                        <a:t> κάτω των 2000 κατοίκων </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latin typeface="Times New Roman" pitchFamily="18" charset="0"/>
                          <a:cs typeface="Times New Roman" pitchFamily="18" charset="0"/>
                        </a:rPr>
                        <a:t>Αποφάσεις</a:t>
                      </a:r>
                      <a:r>
                        <a:rPr lang="el-GR" sz="1600" baseline="0" dirty="0" smtClean="0">
                          <a:latin typeface="Times New Roman" pitchFamily="18" charset="0"/>
                          <a:cs typeface="Times New Roman" pitchFamily="18" charset="0"/>
                        </a:rPr>
                        <a:t> Δημοτικού Συμβουλίου</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(8)</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Straight Arrow Connector 5"/>
          <p:cNvCxnSpPr/>
          <p:nvPr/>
        </p:nvCxnSpPr>
        <p:spPr>
          <a:xfrm>
            <a:off x="3886200" y="1752600"/>
            <a:ext cx="762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3886200" y="2133600"/>
            <a:ext cx="762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886200" y="2743200"/>
            <a:ext cx="9906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657600" y="2133600"/>
            <a:ext cx="9906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200400" y="1600200"/>
            <a:ext cx="14478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657600" y="3810000"/>
            <a:ext cx="1219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657600" y="4038600"/>
            <a:ext cx="10668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733800" y="1676400"/>
            <a:ext cx="914400" cy="274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657600" y="4343400"/>
            <a:ext cx="1219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733800" y="4876800"/>
            <a:ext cx="990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733800" y="4876800"/>
            <a:ext cx="8382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3962400" y="5029200"/>
            <a:ext cx="7620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3962400" y="58674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3657600" y="1676400"/>
            <a:ext cx="1143000" cy="3276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886200" y="58674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3657600" y="1676400"/>
            <a:ext cx="1066800" cy="388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3657600" y="4419600"/>
            <a:ext cx="11430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3657600" y="4953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3733800" y="5562600"/>
            <a:ext cx="838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3962400" y="4419600"/>
            <a:ext cx="8382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278562"/>
          </a:xfrm>
        </p:spPr>
        <p:txBody>
          <a:bodyPr>
            <a:normAutofit/>
          </a:bodyPr>
          <a:lstStyle/>
          <a:p>
            <a:r>
              <a:rPr lang="el-GR" sz="2000" dirty="0" smtClean="0">
                <a:latin typeface="Times New Roman" pitchFamily="18" charset="0"/>
                <a:cs typeface="Times New Roman" pitchFamily="18" charset="0"/>
              </a:rPr>
              <a:t>Με νεώτερες εξελίξεις </a:t>
            </a:r>
            <a:r>
              <a:rPr lang="en-US"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6/2010), </a:t>
            </a:r>
            <a:r>
              <a:rPr lang="el-GR" sz="2000" dirty="0" smtClean="0">
                <a:latin typeface="Times New Roman" pitchFamily="18" charset="0"/>
                <a:cs typeface="Times New Roman" pitchFamily="18" charset="0"/>
              </a:rPr>
              <a:t>έγκριση και εφαρμογή σχεδίου «Καλλικράτης» για τοπική αυτοδιοίκηση. </a:t>
            </a:r>
            <a:r>
              <a:rPr lang="en-US" sz="2000" dirty="0" smtClean="0">
                <a:latin typeface="Times New Roman" pitchFamily="18" charset="0"/>
                <a:cs typeface="Times New Roman" pitchFamily="18" charset="0"/>
              </a:rPr>
              <a:t>7 </a:t>
            </a:r>
            <a:r>
              <a:rPr lang="el-GR" sz="2000" dirty="0" smtClean="0">
                <a:latin typeface="Times New Roman" pitchFamily="18" charset="0"/>
                <a:cs typeface="Times New Roman" pitchFamily="18" charset="0"/>
              </a:rPr>
              <a:t>Αποκεντρωμένες Διοικήσεις, 13 Περιφέρειες με αιρετούς Περιφερειάρχες και Περιφερειακά Συμβούλια, κατάργηση νομαρχιών, περαιτέρω μείωση του αριθμού των δήμων και αύξηση των αρμοδιοτήτων τους. Μετατόπιση αρμοδιοτήτων σχεδιασμού και εγκρίσεων χωρικών σχεδίων, από τις Περιφέρειες στις Αποκεντρωμένες Διοικήσεις.  </a:t>
            </a:r>
            <a:br>
              <a:rPr lang="el-GR" sz="2000" dirty="0" smtClean="0">
                <a:latin typeface="Times New Roman" pitchFamily="18" charset="0"/>
                <a:cs typeface="Times New Roman" pitchFamily="18" charset="0"/>
              </a:rPr>
            </a:br>
            <a:endParaRPr lang="el-GR" sz="2000" dirty="0">
              <a:latin typeface="Times New Roman" pitchFamily="18" charset="0"/>
              <a:cs typeface="Times New Roman" pitchFamily="18" charset="0"/>
            </a:endParaRPr>
          </a:p>
        </p:txBody>
      </p:sp>
      <p:sp>
        <p:nvSpPr>
          <p:cNvPr id="3" name="2 - Θέση περιεχομένου"/>
          <p:cNvSpPr>
            <a:spLocks noGrp="1"/>
          </p:cNvSpPr>
          <p:nvPr>
            <p:ph idx="1"/>
          </p:nvPr>
        </p:nvSpPr>
        <p:spPr>
          <a:xfrm flipH="1" flipV="1">
            <a:off x="8686798" y="6126163"/>
            <a:ext cx="76201" cy="46037"/>
          </a:xfrm>
        </p:spPr>
        <p:txBody>
          <a:bodyPr>
            <a:normAutofit fontScale="25000" lnSpcReduction="20000"/>
          </a:bodyPr>
          <a:lstStyle/>
          <a:p>
            <a:pPr>
              <a:buNone/>
            </a:pPr>
            <a:endParaRPr lang="el-GR"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09600"/>
          </a:xfrm>
        </p:spPr>
        <p:txBody>
          <a:bodyPr>
            <a:noAutofit/>
          </a:bodyPr>
          <a:lstStyle/>
          <a:p>
            <a:r>
              <a:rPr lang="el-GR" sz="2000" b="1" dirty="0" smtClean="0">
                <a:latin typeface="Times New Roman" pitchFamily="18" charset="0"/>
                <a:cs typeface="Times New Roman" pitchFamily="18" charset="0"/>
              </a:rPr>
              <a:t>Χωρικά σχέδια και νομικά μέσα έγκρισής τους μετά τον Καλλικράτη </a:t>
            </a:r>
            <a:endParaRPr lang="el-GR" sz="2000" b="1"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457200" y="685801"/>
          <a:ext cx="8229600" cy="6004560"/>
        </p:xfrm>
        <a:graphic>
          <a:graphicData uri="http://schemas.openxmlformats.org/drawingml/2006/table">
            <a:tbl>
              <a:tblPr firstRow="1" bandRow="1">
                <a:tableStyleId>{073A0DAA-6AF3-43AB-8588-CEC1D06C72B9}</a:tableStyleId>
              </a:tblPr>
              <a:tblGrid>
                <a:gridCol w="3657600"/>
                <a:gridCol w="4114800"/>
                <a:gridCol w="457200"/>
              </a:tblGrid>
              <a:tr h="4571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 </a:t>
                      </a:r>
                      <a:r>
                        <a:rPr lang="el-GR" sz="1600" dirty="0" smtClean="0">
                          <a:latin typeface="Times New Roman" pitchFamily="18" charset="0"/>
                          <a:cs typeface="Times New Roman" pitchFamily="18" charset="0"/>
                        </a:rPr>
                        <a:t>Τύποι και επίπεδα χωρικού</a:t>
                      </a:r>
                      <a:r>
                        <a:rPr lang="el-GR" sz="1600" baseline="0" dirty="0" smtClean="0">
                          <a:latin typeface="Times New Roman" pitchFamily="18" charset="0"/>
                          <a:cs typeface="Times New Roman" pitchFamily="18" charset="0"/>
                        </a:rPr>
                        <a:t> σχεδιασμού</a:t>
                      </a:r>
                    </a:p>
                    <a:p>
                      <a:pPr marL="0" marR="0" indent="0" algn="ctr" defTabSz="914400" rtl="0" eaLnBrk="1" fontAlgn="auto" latinLnBrk="0" hangingPunct="1">
                        <a:lnSpc>
                          <a:spcPct val="100000"/>
                        </a:lnSpc>
                        <a:spcBef>
                          <a:spcPts val="0"/>
                        </a:spcBef>
                        <a:spcAft>
                          <a:spcPts val="0"/>
                        </a:spcAft>
                        <a:buClrTx/>
                        <a:buSzTx/>
                        <a:buFontTx/>
                        <a:buNone/>
                        <a:tabLst/>
                        <a:defRPr/>
                      </a:pP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latin typeface="Times New Roman" pitchFamily="18" charset="0"/>
                          <a:cs typeface="Times New Roman" pitchFamily="18" charset="0"/>
                        </a:rPr>
                        <a:t>Νομικά μέσα έγκρισης χωρικών σχεδίων </a:t>
                      </a:r>
                    </a:p>
                    <a:p>
                      <a:pPr algn="ct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l-GR"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lang="el-GR" sz="1600" dirty="0" smtClean="0">
                          <a:latin typeface="Times New Roman" pitchFamily="18" charset="0"/>
                          <a:cs typeface="Times New Roman" pitchFamily="18" charset="0"/>
                        </a:rPr>
                        <a:t>Γενικό Πλαίσιο Χωροταξικού</a:t>
                      </a:r>
                      <a:r>
                        <a:rPr lang="el-GR" sz="1600" baseline="0" dirty="0" smtClean="0">
                          <a:latin typeface="Times New Roman" pitchFamily="18" charset="0"/>
                          <a:cs typeface="Times New Roman" pitchFamily="18" charset="0"/>
                        </a:rPr>
                        <a:t> Σχεδιασμού και Αειφόρου Ανάπτυξης</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latin typeface="Times New Roman" pitchFamily="18" charset="0"/>
                          <a:cs typeface="Times New Roman" pitchFamily="18" charset="0"/>
                        </a:rPr>
                        <a:t>Προεδρικά Διατάγματα</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(1)</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lang="el-GR" sz="1600" dirty="0" smtClean="0">
                          <a:latin typeface="Times New Roman" pitchFamily="18" charset="0"/>
                          <a:cs typeface="Times New Roman" pitchFamily="18" charset="0"/>
                        </a:rPr>
                        <a:t>Ειδικά Πλαίσια Χωροταξικού Σχεδιασμού και Αειφόρου Ανάπτυξης</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latin typeface="Times New Roman" pitchFamily="18" charset="0"/>
                          <a:cs typeface="Times New Roman" pitchFamily="18" charset="0"/>
                        </a:rPr>
                        <a:t>Νόμοι εγκεκριμένοι από το Κοινοβούλιο </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(2)</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latin typeface="Times New Roman" pitchFamily="18" charset="0"/>
                          <a:cs typeface="Times New Roman" pitchFamily="18" charset="0"/>
                        </a:rPr>
                        <a:t>Περιφερειακά Πλαίσια Χωροταξικού Σχεδιασμού και Αειφόρου Ανάπτυξης</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l-GR" sz="1600" dirty="0" smtClean="0">
                          <a:latin typeface="Times New Roman" pitchFamily="18" charset="0"/>
                          <a:cs typeface="Times New Roman" pitchFamily="18" charset="0"/>
                        </a:rPr>
                        <a:t>Αποφάσεις Επιτροπής Συντονισμού Κυβερνητικής πολιτικής για τον Χωροταξικό </a:t>
                      </a:r>
                      <a:r>
                        <a:rPr lang="el-GR" sz="1600" baseline="0" dirty="0" smtClean="0">
                          <a:latin typeface="Times New Roman" pitchFamily="18" charset="0"/>
                          <a:cs typeface="Times New Roman" pitchFamily="18" charset="0"/>
                        </a:rPr>
                        <a:t>Σχεδιασμό και την Αειφόρο Ανάπτυξη</a:t>
                      </a:r>
                      <a:r>
                        <a:rPr lang="en-US" sz="1600" baseline="0" dirty="0" smtClean="0">
                          <a:latin typeface="Times New Roman" pitchFamily="18" charset="0"/>
                          <a:cs typeface="Times New Roman" pitchFamily="18" charset="0"/>
                        </a:rPr>
                        <a:t>  </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800" dirty="0" smtClean="0">
                          <a:solidFill>
                            <a:srgbClr val="C00000"/>
                          </a:solidFill>
                          <a:latin typeface="Times New Roman" pitchFamily="18" charset="0"/>
                          <a:cs typeface="Times New Roman" pitchFamily="18" charset="0"/>
                        </a:rPr>
                        <a:t>(3)</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gn="ctr"/>
                      <a:r>
                        <a:rPr lang="el-GR" sz="1600" dirty="0" smtClean="0">
                          <a:latin typeface="Times New Roman" pitchFamily="18" charset="0"/>
                          <a:cs typeface="Times New Roman" pitchFamily="18" charset="0"/>
                        </a:rPr>
                        <a:t>Ρυθμιστικά Σχέδια Αθηνών &amp; </a:t>
                      </a:r>
                      <a:r>
                        <a:rPr lang="el-GR" sz="1600" dirty="0" err="1" smtClean="0">
                          <a:latin typeface="Times New Roman" pitchFamily="18" charset="0"/>
                          <a:cs typeface="Times New Roman" pitchFamily="18" charset="0"/>
                        </a:rPr>
                        <a:t>Θεσ</a:t>
                      </a:r>
                      <a:r>
                        <a:rPr lang="el-GR" sz="1600" dirty="0" smtClean="0">
                          <a:latin typeface="Times New Roman" pitchFamily="18" charset="0"/>
                          <a:cs typeface="Times New Roman" pitchFamily="18" charset="0"/>
                        </a:rPr>
                        <a:t>/</a:t>
                      </a:r>
                      <a:r>
                        <a:rPr lang="el-GR" sz="1600" dirty="0" err="1" smtClean="0">
                          <a:latin typeface="Times New Roman" pitchFamily="18" charset="0"/>
                          <a:cs typeface="Times New Roman" pitchFamily="18" charset="0"/>
                        </a:rPr>
                        <a:t>κης</a:t>
                      </a:r>
                      <a:r>
                        <a:rPr lang="en-US" sz="1600" dirty="0" smtClean="0">
                          <a:latin typeface="Times New Roman" pitchFamily="18" charset="0"/>
                          <a:cs typeface="Times New Roman" pitchFamily="18" charset="0"/>
                        </a:rPr>
                        <a:t>,</a:t>
                      </a:r>
                    </a:p>
                    <a:p>
                      <a:pPr algn="ctr"/>
                      <a:r>
                        <a:rPr lang="el-GR" sz="1600" dirty="0" smtClean="0">
                          <a:latin typeface="Times New Roman" pitchFamily="18" charset="0"/>
                          <a:cs typeface="Times New Roman" pitchFamily="18" charset="0"/>
                        </a:rPr>
                        <a:t>Λοιπά Ρυθμιστικά</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l-GR"/>
                    </a:p>
                  </a:txBody>
                  <a:tcPr/>
                </a:tc>
                <a:tc vMerge="1">
                  <a:txBody>
                    <a:bodyPr/>
                    <a:lstStyle/>
                    <a:p>
                      <a:endParaRPr lang="el-GR"/>
                    </a:p>
                  </a:txBody>
                  <a:tcPr/>
                </a:tc>
              </a:tr>
              <a:tr h="640080">
                <a:tc>
                  <a:txBody>
                    <a:bodyPr/>
                    <a:lstStyle/>
                    <a:p>
                      <a:pPr algn="ctr"/>
                      <a:r>
                        <a:rPr lang="el-GR" sz="1600" dirty="0" smtClean="0">
                          <a:latin typeface="Times New Roman" pitchFamily="18" charset="0"/>
                          <a:cs typeface="Times New Roman" pitchFamily="18" charset="0"/>
                        </a:rPr>
                        <a:t>Γ.Π.Σ. Αττικής &amp; Θεσσαλονίκης</a:t>
                      </a:r>
                      <a:endParaRPr lang="en-US" sz="1600" dirty="0" smtClean="0">
                        <a:latin typeface="Times New Roman" pitchFamily="18" charset="0"/>
                        <a:cs typeface="Times New Roman" pitchFamily="18" charset="0"/>
                      </a:endParaRPr>
                    </a:p>
                    <a:p>
                      <a:pPr algn="ctr"/>
                      <a:r>
                        <a:rPr lang="el-GR" sz="1600" dirty="0" smtClean="0">
                          <a:latin typeface="Times New Roman" pitchFamily="18" charset="0"/>
                          <a:cs typeface="Times New Roman" pitchFamily="18" charset="0"/>
                        </a:rPr>
                        <a:t>Λοιπά Γ.Π.Σ. και Σ.Χ.Ο.Ο.Α.Π.</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latin typeface="Times New Roman" pitchFamily="18" charset="0"/>
                          <a:cs typeface="Times New Roman" pitchFamily="18" charset="0"/>
                        </a:rPr>
                        <a:t>Κοινές</a:t>
                      </a:r>
                      <a:r>
                        <a:rPr lang="el-GR" sz="1600" baseline="0" dirty="0" smtClean="0">
                          <a:latin typeface="Times New Roman" pitchFamily="18" charset="0"/>
                          <a:cs typeface="Times New Roman" pitchFamily="18" charset="0"/>
                        </a:rPr>
                        <a:t> Υπουργικές Αποφάσεις (τουλάχιστον δύο υπουργών)</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(4)</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i="1" dirty="0" smtClean="0">
                          <a:solidFill>
                            <a:schemeClr val="tx1">
                              <a:lumMod val="50000"/>
                              <a:lumOff val="50000"/>
                            </a:schemeClr>
                          </a:solidFill>
                          <a:latin typeface="Times New Roman" pitchFamily="18" charset="0"/>
                          <a:cs typeface="Times New Roman" pitchFamily="18" charset="0"/>
                        </a:rPr>
                        <a:t>Ζώνες Οικιστικού Ελέγχου </a:t>
                      </a:r>
                      <a:r>
                        <a:rPr lang="en-US" sz="1600" i="1" dirty="0" smtClean="0">
                          <a:solidFill>
                            <a:schemeClr val="tx1">
                              <a:lumMod val="50000"/>
                              <a:lumOff val="50000"/>
                            </a:schemeClr>
                          </a:solidFill>
                          <a:latin typeface="Times New Roman" pitchFamily="18" charset="0"/>
                          <a:cs typeface="Times New Roman" pitchFamily="18" charset="0"/>
                        </a:rPr>
                        <a:t>(ZOE)</a:t>
                      </a:r>
                      <a:endParaRPr lang="el-GR" sz="1600" i="1" dirty="0">
                        <a:solidFill>
                          <a:schemeClr val="tx1">
                            <a:lumMod val="50000"/>
                            <a:lumOff val="50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latin typeface="Times New Roman" pitchFamily="18" charset="0"/>
                          <a:cs typeface="Times New Roman" pitchFamily="18" charset="0"/>
                        </a:rPr>
                        <a:t>Υπουργικές</a:t>
                      </a:r>
                      <a:r>
                        <a:rPr lang="el-GR" sz="1600" baseline="0" dirty="0" smtClean="0">
                          <a:latin typeface="Times New Roman" pitchFamily="18" charset="0"/>
                          <a:cs typeface="Times New Roman" pitchFamily="18" charset="0"/>
                        </a:rPr>
                        <a:t> αποφάσεις</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(5)</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latin typeface="Times New Roman" pitchFamily="18" charset="0"/>
                          <a:cs typeface="Times New Roman" pitchFamily="18" charset="0"/>
                        </a:rPr>
                        <a:t>Πολεοδομικές μελέτες,</a:t>
                      </a:r>
                      <a:r>
                        <a:rPr lang="el-GR" sz="1600" baseline="0" dirty="0" smtClean="0">
                          <a:latin typeface="Times New Roman" pitchFamily="18" charset="0"/>
                          <a:cs typeface="Times New Roman" pitchFamily="18" charset="0"/>
                        </a:rPr>
                        <a:t> επέκταση, αναθεώρηση </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latin typeface="Times New Roman" pitchFamily="18" charset="0"/>
                          <a:cs typeface="Times New Roman" pitchFamily="18" charset="0"/>
                        </a:rPr>
                        <a:t>Αποφάσεις</a:t>
                      </a:r>
                      <a:r>
                        <a:rPr lang="el-GR" sz="1600" baseline="0" dirty="0" smtClean="0">
                          <a:latin typeface="Times New Roman" pitchFamily="18" charset="0"/>
                          <a:cs typeface="Times New Roman" pitchFamily="18" charset="0"/>
                        </a:rPr>
                        <a:t> Γενικού Γραμματέα Αποκεντρωμένης Διοίκησης</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(6)</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t>Τροποποιήσεις πολεοδομικών</a:t>
                      </a:r>
                      <a:r>
                        <a:rPr lang="el-GR" sz="1600" baseline="0" dirty="0" smtClean="0"/>
                        <a:t> μελετών (διαφόρων ειδών)</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latin typeface="Times New Roman" pitchFamily="18" charset="0"/>
                          <a:cs typeface="Times New Roman" pitchFamily="18" charset="0"/>
                        </a:rPr>
                        <a:t>Αποφάσεις Περιφερειάρχη</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800" dirty="0" smtClean="0">
                          <a:solidFill>
                            <a:srgbClr val="C00000"/>
                          </a:solidFill>
                          <a:latin typeface="Times New Roman" pitchFamily="18" charset="0"/>
                          <a:cs typeface="Times New Roman" pitchFamily="18" charset="0"/>
                        </a:rPr>
                        <a:t>(7)</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280">
                <a:tc>
                  <a:txBody>
                    <a:bodyPr/>
                    <a:lstStyle/>
                    <a:p>
                      <a:pPr algn="ctr"/>
                      <a:r>
                        <a:rPr lang="el-GR" sz="1600" dirty="0" smtClean="0">
                          <a:latin typeface="Times New Roman" pitchFamily="18" charset="0"/>
                          <a:cs typeface="Times New Roman" pitchFamily="18" charset="0"/>
                        </a:rPr>
                        <a:t>Πράξεις Εφαρμογής</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solidFill>
                            <a:schemeClr val="tx1">
                              <a:lumMod val="50000"/>
                              <a:lumOff val="50000"/>
                            </a:schemeClr>
                          </a:solidFill>
                          <a:latin typeface="Times New Roman" pitchFamily="18" charset="0"/>
                          <a:cs typeface="Times New Roman" pitchFamily="18" charset="0"/>
                        </a:rPr>
                        <a:t>Αποφάσεις</a:t>
                      </a:r>
                      <a:r>
                        <a:rPr lang="el-GR" sz="1600" baseline="0" dirty="0" smtClean="0">
                          <a:solidFill>
                            <a:schemeClr val="tx1">
                              <a:lumMod val="50000"/>
                              <a:lumOff val="50000"/>
                            </a:schemeClr>
                          </a:solidFill>
                          <a:latin typeface="Times New Roman" pitchFamily="18" charset="0"/>
                          <a:cs typeface="Times New Roman" pitchFamily="18" charset="0"/>
                        </a:rPr>
                        <a:t> Νομάρχη</a:t>
                      </a:r>
                      <a:endParaRPr lang="el-GR" sz="1600" dirty="0">
                        <a:solidFill>
                          <a:schemeClr val="tx1">
                            <a:lumMod val="50000"/>
                            <a:lumOff val="50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800" dirty="0" smtClean="0">
                          <a:solidFill>
                            <a:schemeClr val="accent6">
                              <a:lumMod val="75000"/>
                            </a:schemeClr>
                          </a:solidFill>
                          <a:latin typeface="Times New Roman" pitchFamily="18" charset="0"/>
                          <a:cs typeface="Times New Roman" pitchFamily="18" charset="0"/>
                        </a:rPr>
                        <a:t>(8)</a:t>
                      </a:r>
                      <a:endParaRPr lang="el-GR" sz="1800" dirty="0">
                        <a:solidFill>
                          <a:schemeClr val="accent6">
                            <a:lumMod val="7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latin typeface="Times New Roman" pitchFamily="18" charset="0"/>
                          <a:cs typeface="Times New Roman" pitchFamily="18" charset="0"/>
                        </a:rPr>
                        <a:t>Αναγνωρίσεις και οριοθετήσεις οικισμών</a:t>
                      </a:r>
                      <a:r>
                        <a:rPr lang="el-GR" sz="1600" baseline="0" dirty="0" smtClean="0">
                          <a:latin typeface="Times New Roman" pitchFamily="18" charset="0"/>
                          <a:cs typeface="Times New Roman" pitchFamily="18" charset="0"/>
                        </a:rPr>
                        <a:t> κάτω των 2000 κατοίκων </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latin typeface="Times New Roman" pitchFamily="18" charset="0"/>
                          <a:cs typeface="Times New Roman" pitchFamily="18" charset="0"/>
                        </a:rPr>
                        <a:t>Αποφάσεις</a:t>
                      </a:r>
                      <a:r>
                        <a:rPr lang="el-GR" sz="1600" baseline="0" dirty="0" smtClean="0">
                          <a:latin typeface="Times New Roman" pitchFamily="18" charset="0"/>
                          <a:cs typeface="Times New Roman" pitchFamily="18" charset="0"/>
                        </a:rPr>
                        <a:t> Δημοτικού Συμβουλίου</a:t>
                      </a:r>
                      <a:endParaRPr lang="el-GR"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a:t>
                      </a:r>
                      <a:r>
                        <a:rPr lang="el-GR" sz="1800" dirty="0" smtClean="0">
                          <a:solidFill>
                            <a:srgbClr val="C00000"/>
                          </a:solidFill>
                          <a:latin typeface="Times New Roman" pitchFamily="18" charset="0"/>
                          <a:cs typeface="Times New Roman" pitchFamily="18" charset="0"/>
                        </a:rPr>
                        <a:t>9</a:t>
                      </a:r>
                      <a:r>
                        <a:rPr lang="en-US" sz="1800" dirty="0" smtClean="0">
                          <a:solidFill>
                            <a:srgbClr val="C00000"/>
                          </a:solidFill>
                          <a:latin typeface="Times New Roman" pitchFamily="18" charset="0"/>
                          <a:cs typeface="Times New Roman" pitchFamily="18" charset="0"/>
                        </a:rPr>
                        <a:t>)</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Straight Arrow Connector 5"/>
          <p:cNvCxnSpPr/>
          <p:nvPr/>
        </p:nvCxnSpPr>
        <p:spPr>
          <a:xfrm>
            <a:off x="3886200" y="1752600"/>
            <a:ext cx="762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3886200" y="2133600"/>
            <a:ext cx="762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886200" y="2743200"/>
            <a:ext cx="9906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657600" y="2133600"/>
            <a:ext cx="9906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200400" y="1600200"/>
            <a:ext cx="14478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657600" y="3810000"/>
            <a:ext cx="1219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657600" y="4038600"/>
            <a:ext cx="10668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733800" y="1676400"/>
            <a:ext cx="914400" cy="274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657600" y="4343400"/>
            <a:ext cx="1219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733800" y="4876800"/>
            <a:ext cx="990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3619500" y="5295900"/>
            <a:ext cx="1371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3962400" y="5562600"/>
            <a:ext cx="838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3657600" y="1676400"/>
            <a:ext cx="1143000" cy="3276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3886200" y="5562600"/>
            <a:ext cx="914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3657600" y="1676400"/>
            <a:ext cx="1066800" cy="388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3657600" y="4419600"/>
            <a:ext cx="11430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3657600" y="4953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3886200" y="4419600"/>
            <a:ext cx="9144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 Ευθύγραμμο βέλος σύνδεσης"/>
          <p:cNvCxnSpPr/>
          <p:nvPr/>
        </p:nvCxnSpPr>
        <p:spPr>
          <a:xfrm>
            <a:off x="3733800" y="556260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54762"/>
          </a:xfrm>
        </p:spPr>
        <p:txBody>
          <a:bodyPr>
            <a:normAutofit/>
          </a:bodyPr>
          <a:lstStyle/>
          <a:p>
            <a:pPr algn="l"/>
            <a:r>
              <a:rPr lang="el-GR" sz="2000" b="1" dirty="0" smtClean="0">
                <a:latin typeface="Times New Roman" pitchFamily="18" charset="0"/>
                <a:cs typeface="Times New Roman" pitchFamily="18" charset="0"/>
              </a:rPr>
              <a:t>Ενδιαφέροντα σημεία</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l-GR" sz="2000" dirty="0" smtClean="0">
                <a:latin typeface="Times New Roman" pitchFamily="18" charset="0"/>
                <a:cs typeface="Times New Roman" pitchFamily="18" charset="0"/>
              </a:rPr>
              <a:t>Παράδοξες ανατροπές των λογικών αντιστοίχησης των ιεραρχήσεων στις κλίμακες νομοθεσίας, διοίκησης και χωρικού σχεδιασμού για τις εγκρίσεις χωρικών σχεδίων. Αυξάνονται με την πάροδο του χρόνου και σε μερικές περιπτώσεις δημιουργούν αδιέξοδα στον χωρικό σχεδιασμό (π.χ. περιπτώσεις επεκτάσεων ΓΠΣ και υφιστάμενων ΖΟΕ).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l-GR" sz="2000" dirty="0" smtClean="0">
                <a:latin typeface="Times New Roman" pitchFamily="18" charset="0"/>
                <a:cs typeface="Times New Roman" pitchFamily="18" charset="0"/>
              </a:rPr>
              <a:t>Οι εγκρίσεις χωρικών σχεδίων και τροποποιήσεων πολεοδομικών μελετών έγιναν ιδιαίτερα πολύπλοκες, όχι μόνο σε σχέση με τα πολλαπλά είδη σχεδίων αλλά και με τις πολλές διαφοροποιήσεις στο καθένα από τα είδη αυτά (π.χ. οι πολεοδομικές μελέτες παραθαλάσσιων πόλεων εγκρίνονται κατά διαφορετικές ζώνες από τρείς διαφορετικές αρχές (υπουργό ΠΕΚΑ, Γενικό Γραμματέα Αποκεντρωμένης Διοίκησης και Περιφερειάρχη) ανάλογα με την απόστασή τους από την γραμμή παραλίας.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l-GR" sz="2000" dirty="0">
              <a:latin typeface="Times New Roman" pitchFamily="18" charset="0"/>
              <a:cs typeface="Times New Roman" pitchFamily="18" charset="0"/>
            </a:endParaRPr>
          </a:p>
        </p:txBody>
      </p:sp>
    </p:spTree>
    <p:extLst>
      <p:ext uri="{BB962C8B-B14F-4D97-AF65-F5344CB8AC3E}">
        <p14:creationId xmlns:p14="http://schemas.microsoft.com/office/powerpoint/2010/main" val="2461942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09600"/>
          </a:xfrm>
        </p:spPr>
        <p:txBody>
          <a:bodyPr>
            <a:noAutofit/>
          </a:bodyPr>
          <a:lstStyle/>
          <a:p>
            <a:r>
              <a:rPr lang="el-GR" sz="2000" b="1" dirty="0" smtClean="0">
                <a:latin typeface="Times New Roman" pitchFamily="18" charset="0"/>
                <a:cs typeface="Times New Roman" pitchFamily="18" charset="0"/>
              </a:rPr>
              <a:t>Χωροταξική και Πολεοδομική </a:t>
            </a:r>
            <a:r>
              <a:rPr lang="el-GR" sz="2000" b="1" dirty="0" err="1" smtClean="0">
                <a:latin typeface="Times New Roman" pitchFamily="18" charset="0"/>
                <a:cs typeface="Times New Roman" pitchFamily="18" charset="0"/>
              </a:rPr>
              <a:t>Μεταρύθμιση</a:t>
            </a:r>
            <a:r>
              <a:rPr lang="el-GR" sz="2000" b="1" dirty="0" smtClean="0">
                <a:latin typeface="Times New Roman" pitchFamily="18" charset="0"/>
                <a:cs typeface="Times New Roman" pitchFamily="18" charset="0"/>
              </a:rPr>
              <a:t> (Ν. 4269/2014)</a:t>
            </a:r>
            <a:endParaRPr lang="el-GR" sz="2000" b="1"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12028204"/>
              </p:ext>
            </p:extLst>
          </p:nvPr>
        </p:nvGraphicFramePr>
        <p:xfrm>
          <a:off x="457200" y="517169"/>
          <a:ext cx="8229600" cy="6515871"/>
        </p:xfrm>
        <a:graphic>
          <a:graphicData uri="http://schemas.openxmlformats.org/drawingml/2006/table">
            <a:tbl>
              <a:tblPr firstRow="1" bandRow="1">
                <a:tableStyleId>{073A0DAA-6AF3-43AB-8588-CEC1D06C72B9}</a:tableStyleId>
              </a:tblPr>
              <a:tblGrid>
                <a:gridCol w="3657599"/>
                <a:gridCol w="4114800"/>
                <a:gridCol w="457201"/>
              </a:tblGrid>
              <a:tr h="5752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itchFamily="18" charset="0"/>
                          <a:cs typeface="Times New Roman" pitchFamily="18" charset="0"/>
                        </a:rPr>
                        <a:t> </a:t>
                      </a:r>
                      <a:r>
                        <a:rPr lang="el-GR" sz="1400" dirty="0" smtClean="0">
                          <a:latin typeface="Times New Roman" pitchFamily="18" charset="0"/>
                          <a:cs typeface="Times New Roman" pitchFamily="18" charset="0"/>
                        </a:rPr>
                        <a:t>Τύποι</a:t>
                      </a:r>
                      <a:r>
                        <a:rPr lang="el-GR" sz="1400" baseline="0" dirty="0" smtClean="0">
                          <a:latin typeface="Times New Roman" pitchFamily="18" charset="0"/>
                          <a:cs typeface="Times New Roman" pitchFamily="18" charset="0"/>
                        </a:rPr>
                        <a:t> και επίπεδα χωρικού σχεδιασμού</a:t>
                      </a:r>
                      <a:r>
                        <a:rPr lang="en-US" sz="1400" dirty="0" smtClean="0">
                          <a:latin typeface="Times New Roman" pitchFamily="18" charset="0"/>
                          <a:cs typeface="Times New Roman" pitchFamily="18" charset="0"/>
                        </a:rPr>
                        <a:t> </a:t>
                      </a:r>
                      <a:endParaRPr lang="el-GR" sz="1400" dirty="0" smtClean="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latin typeface="Times New Roman" pitchFamily="18" charset="0"/>
                          <a:cs typeface="Times New Roman" pitchFamily="18" charset="0"/>
                        </a:rPr>
                        <a:t>Νομικά μέσα έγκρισης χωρικών σχεδίων</a:t>
                      </a:r>
                      <a:endParaRPr lang="el-GR" sz="1400" dirty="0" smtClean="0">
                        <a:latin typeface="Times New Roman" pitchFamily="18" charset="0"/>
                        <a:cs typeface="Times New Roman" pitchFamily="18" charset="0"/>
                      </a:endParaRPr>
                    </a:p>
                    <a:p>
                      <a:pPr algn="ctr"/>
                      <a:endParaRPr lang="el-GR"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l-GR"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29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el-GR" sz="1400" b="0" kern="1200" dirty="0" smtClean="0">
                          <a:solidFill>
                            <a:schemeClr val="dk1"/>
                          </a:solidFill>
                          <a:effectLst/>
                          <a:latin typeface="Times New Roman" panose="02020603050405020304" pitchFamily="18" charset="0"/>
                          <a:ea typeface="+mn-ea"/>
                          <a:cs typeface="Times New Roman" panose="02020603050405020304" pitchFamily="18" charset="0"/>
                        </a:rPr>
                        <a:t>αρχές</a:t>
                      </a:r>
                      <a:r>
                        <a:rPr lang="en-US" sz="1400" b="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l-GR" sz="1400" b="0" kern="1200" dirty="0" smtClean="0">
                          <a:solidFill>
                            <a:schemeClr val="dk1"/>
                          </a:solidFill>
                          <a:effectLst/>
                          <a:latin typeface="Times New Roman" panose="02020603050405020304" pitchFamily="18" charset="0"/>
                          <a:ea typeface="+mn-ea"/>
                          <a:cs typeface="Times New Roman" panose="02020603050405020304" pitchFamily="18" charset="0"/>
                        </a:rPr>
                        <a:t>Εθνική Πολιτική Σχεδιασμού</a:t>
                      </a:r>
                      <a:endParaRPr lang="en-US" sz="1400" b="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400" dirty="0" smtClean="0">
                          <a:latin typeface="Times New Roman" pitchFamily="18" charset="0"/>
                          <a:cs typeface="Times New Roman" pitchFamily="18" charset="0"/>
                        </a:rPr>
                        <a:t>Προεδρικά Διατάγματα</a:t>
                      </a:r>
                      <a:endParaRPr lang="el-GR"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C00000"/>
                          </a:solidFill>
                          <a:latin typeface="Times New Roman" pitchFamily="18" charset="0"/>
                          <a:cs typeface="Times New Roman" pitchFamily="18" charset="0"/>
                        </a:rPr>
                        <a:t>(1)</a:t>
                      </a:r>
                      <a:endParaRPr lang="el-GR" sz="1400" dirty="0">
                        <a:solidFill>
                          <a:srgbClr val="C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823">
                <a:tc>
                  <a:txBody>
                    <a:bodyPr/>
                    <a:lstStyle/>
                    <a:p>
                      <a:pPr algn="ctr"/>
                      <a:r>
                        <a:rPr lang="el-GR" sz="1400" b="0" dirty="0" smtClean="0">
                          <a:latin typeface="Times New Roman" pitchFamily="18" charset="0"/>
                          <a:cs typeface="Times New Roman" pitchFamily="18" charset="0"/>
                        </a:rPr>
                        <a:t>Εθνικά</a:t>
                      </a:r>
                      <a:r>
                        <a:rPr lang="en-US" sz="1400" b="0" dirty="0" smtClean="0">
                          <a:latin typeface="Times New Roman" pitchFamily="18" charset="0"/>
                          <a:cs typeface="Times New Roman" pitchFamily="18" charset="0"/>
                        </a:rPr>
                        <a:t> (</a:t>
                      </a:r>
                      <a:r>
                        <a:rPr lang="el-GR" sz="1400" b="0" dirty="0" smtClean="0">
                          <a:latin typeface="Times New Roman" pitchFamily="18" charset="0"/>
                          <a:cs typeface="Times New Roman" pitchFamily="18" charset="0"/>
                        </a:rPr>
                        <a:t>Τομεακά</a:t>
                      </a:r>
                      <a:r>
                        <a:rPr lang="en-US" sz="1400" b="0" dirty="0" smtClean="0">
                          <a:latin typeface="Times New Roman" pitchFamily="18" charset="0"/>
                          <a:cs typeface="Times New Roman" pitchFamily="18" charset="0"/>
                        </a:rPr>
                        <a:t> – </a:t>
                      </a:r>
                      <a:r>
                        <a:rPr lang="el-GR" sz="1400" b="0" dirty="0" smtClean="0">
                          <a:latin typeface="Times New Roman" pitchFamily="18" charset="0"/>
                          <a:cs typeface="Times New Roman" pitchFamily="18" charset="0"/>
                        </a:rPr>
                        <a:t>Στρατηγικός</a:t>
                      </a:r>
                      <a:r>
                        <a:rPr lang="el-GR" sz="1400" b="0" baseline="0" dirty="0" smtClean="0">
                          <a:latin typeface="Times New Roman" pitchFamily="18" charset="0"/>
                          <a:cs typeface="Times New Roman" pitchFamily="18" charset="0"/>
                        </a:rPr>
                        <a:t> Σχεδιασμός</a:t>
                      </a:r>
                      <a:r>
                        <a:rPr lang="en-US" sz="1400" b="0" dirty="0" smtClean="0">
                          <a:effectLst/>
                          <a:latin typeface="Times New Roman" panose="02020603050405020304" pitchFamily="18" charset="0"/>
                          <a:ea typeface="Times New Roman"/>
                          <a:cs typeface="Times New Roman" panose="02020603050405020304" pitchFamily="18" charset="0"/>
                        </a:rPr>
                        <a:t>) </a:t>
                      </a:r>
                      <a:r>
                        <a:rPr lang="el-GR" sz="1400" b="0" dirty="0" smtClean="0">
                          <a:effectLst/>
                          <a:latin typeface="Times New Roman" panose="02020603050405020304" pitchFamily="18" charset="0"/>
                          <a:ea typeface="Times New Roman"/>
                          <a:cs typeface="Times New Roman" panose="02020603050405020304" pitchFamily="18" charset="0"/>
                        </a:rPr>
                        <a:t>Πλαίσια</a:t>
                      </a:r>
                      <a:endParaRPr lang="el-GR"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400" dirty="0" smtClean="0">
                          <a:latin typeface="Times New Roman" pitchFamily="18" charset="0"/>
                          <a:cs typeface="Times New Roman" pitchFamily="18" charset="0"/>
                        </a:rPr>
                        <a:t>Νόμοι εγκεκριμένοι απ το Εθνικό</a:t>
                      </a:r>
                      <a:r>
                        <a:rPr lang="el-GR" sz="1400" baseline="0" dirty="0" smtClean="0">
                          <a:latin typeface="Times New Roman" pitchFamily="18" charset="0"/>
                          <a:cs typeface="Times New Roman" pitchFamily="18" charset="0"/>
                        </a:rPr>
                        <a:t> Κοινοβούλιο </a:t>
                      </a:r>
                      <a:endParaRPr lang="en-US" sz="1400" dirty="0" smtClean="0">
                        <a:latin typeface="Times New Roman" pitchFamily="18" charset="0"/>
                        <a:cs typeface="Times New Roman" pitchFamily="18" charset="0"/>
                      </a:endParaRPr>
                    </a:p>
                    <a:p>
                      <a:pPr algn="ctr"/>
                      <a:endParaRPr lang="el-GR"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C00000"/>
                          </a:solidFill>
                          <a:latin typeface="Times New Roman" pitchFamily="18" charset="0"/>
                          <a:cs typeface="Times New Roman" pitchFamily="18" charset="0"/>
                        </a:rPr>
                        <a:t>(2)</a:t>
                      </a:r>
                      <a:endParaRPr lang="el-GR" sz="1400" dirty="0">
                        <a:solidFill>
                          <a:srgbClr val="C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719">
                <a:tc>
                  <a:txBody>
                    <a:bodyPr/>
                    <a:lstStyle/>
                    <a:p>
                      <a:pPr algn="ctr"/>
                      <a:r>
                        <a:rPr lang="el-GR" sz="1400" dirty="0" smtClean="0">
                          <a:latin typeface="Times New Roman" pitchFamily="18" charset="0"/>
                          <a:cs typeface="Times New Roman" pitchFamily="18" charset="0"/>
                        </a:rPr>
                        <a:t>Περιφερειακά Πλαίσια</a:t>
                      </a:r>
                      <a:r>
                        <a:rPr lang="en-US" sz="1400" dirty="0" smtClean="0">
                          <a:latin typeface="Times New Roman" pitchFamily="18" charset="0"/>
                          <a:cs typeface="Times New Roman" pitchFamily="18" charset="0"/>
                        </a:rPr>
                        <a:t> </a:t>
                      </a:r>
                      <a:r>
                        <a:rPr lang="en-US" sz="1400" b="0" dirty="0" smtClean="0">
                          <a:latin typeface="Times New Roman" pitchFamily="18" charset="0"/>
                          <a:cs typeface="Times New Roman" pitchFamily="18" charset="0"/>
                        </a:rPr>
                        <a:t>(</a:t>
                      </a:r>
                      <a:r>
                        <a:rPr lang="el-GR" sz="1400" b="0" dirty="0" smtClean="0">
                          <a:latin typeface="Times New Roman" pitchFamily="18" charset="0"/>
                          <a:cs typeface="Times New Roman" pitchFamily="18" charset="0"/>
                        </a:rPr>
                        <a:t>Στρατηγικές Σχεδιασμού</a:t>
                      </a:r>
                      <a:r>
                        <a:rPr lang="en-US" sz="1400" b="0" dirty="0" smtClean="0">
                          <a:effectLst/>
                          <a:latin typeface="Times New Roman" panose="02020603050405020304" pitchFamily="18" charset="0"/>
                          <a:ea typeface="Times New Roman"/>
                          <a:cs typeface="Times New Roman" panose="02020603050405020304" pitchFamily="18" charset="0"/>
                        </a:rPr>
                        <a:t>)</a:t>
                      </a:r>
                      <a:endParaRPr lang="el-GR"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l-GR" sz="1400" dirty="0" smtClean="0">
                          <a:latin typeface="Times New Roman" pitchFamily="18" charset="0"/>
                          <a:cs typeface="Times New Roman" pitchFamily="18" charset="0"/>
                        </a:rPr>
                        <a:t>Αποφάσεις Υπουργικού</a:t>
                      </a:r>
                      <a:r>
                        <a:rPr lang="el-GR" sz="1400" baseline="0" dirty="0" smtClean="0">
                          <a:latin typeface="Times New Roman" pitchFamily="18" charset="0"/>
                          <a:cs typeface="Times New Roman" pitchFamily="18" charset="0"/>
                        </a:rPr>
                        <a:t> Συμβουλίου,  μετά από γνώμη του Εθνικού Συμβουλίου Χωροταξίας </a:t>
                      </a:r>
                      <a:r>
                        <a:rPr lang="en-US" sz="1400" baseline="0" dirty="0" smtClean="0">
                          <a:latin typeface="Times New Roman" pitchFamily="18" charset="0"/>
                          <a:cs typeface="Times New Roman" pitchFamily="18" charset="0"/>
                        </a:rPr>
                        <a:t> </a:t>
                      </a:r>
                      <a:endParaRPr lang="el-GR"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algn="ctr"/>
                      <a:r>
                        <a:rPr lang="en-US" sz="1400" dirty="0" smtClean="0">
                          <a:solidFill>
                            <a:srgbClr val="C00000"/>
                          </a:solidFill>
                          <a:latin typeface="Times New Roman" pitchFamily="18" charset="0"/>
                          <a:cs typeface="Times New Roman" pitchFamily="18" charset="0"/>
                        </a:rPr>
                        <a:t>(3)</a:t>
                      </a:r>
                      <a:endParaRPr lang="el-GR" sz="1400" dirty="0">
                        <a:solidFill>
                          <a:srgbClr val="C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0080">
                <a:tc>
                  <a:txBody>
                    <a:bodyPr/>
                    <a:lstStyle/>
                    <a:p>
                      <a:pPr algn="ctr"/>
                      <a:r>
                        <a:rPr lang="el-GR" sz="1400" i="1" u="sng" dirty="0" smtClean="0">
                          <a:latin typeface="Times New Roman" pitchFamily="18" charset="0"/>
                          <a:cs typeface="Times New Roman" pitchFamily="18" charset="0"/>
                        </a:rPr>
                        <a:t>Ρυθμιστικά Αθηνών - Θεσσαλονίκης</a:t>
                      </a:r>
                      <a:r>
                        <a:rPr lang="en-US" sz="1400" i="1" u="sng" dirty="0" smtClean="0">
                          <a:latin typeface="Times New Roman" pitchFamily="18" charset="0"/>
                          <a:cs typeface="Times New Roman" pitchFamily="18" charset="0"/>
                        </a:rPr>
                        <a:t> </a:t>
                      </a:r>
                      <a:endParaRPr lang="en-US" sz="1400" i="1" u="sng" dirty="0" smtClean="0">
                        <a:solidFill>
                          <a:srgbClr val="FF0000"/>
                        </a:solidFill>
                        <a:latin typeface="Times New Roman" pitchFamily="18" charset="0"/>
                        <a:cs typeface="Times New Roman" pitchFamily="18" charset="0"/>
                      </a:endParaRPr>
                    </a:p>
                    <a:p>
                      <a:pPr algn="ctr"/>
                      <a:r>
                        <a:rPr lang="el-GR" sz="1400" i="1" u="sng" dirty="0" smtClean="0">
                          <a:solidFill>
                            <a:schemeClr val="bg1">
                              <a:lumMod val="65000"/>
                            </a:schemeClr>
                          </a:solidFill>
                          <a:latin typeface="Times New Roman" pitchFamily="18" charset="0"/>
                          <a:cs typeface="Times New Roman" pitchFamily="18" charset="0"/>
                        </a:rPr>
                        <a:t>Ρυθμιστικά άλλων πόλεων</a:t>
                      </a:r>
                      <a:endParaRPr lang="el-GR" sz="1400" i="1" u="sng" dirty="0">
                        <a:solidFill>
                          <a:schemeClr val="bg1">
                            <a:lumMod val="6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l-GR" dirty="0"/>
                    </a:p>
                  </a:txBody>
                  <a:tcPr/>
                </a:tc>
                <a:tc vMerge="1">
                  <a:txBody>
                    <a:bodyPr/>
                    <a:lstStyle/>
                    <a:p>
                      <a:endParaRPr lang="el-GR"/>
                    </a:p>
                  </a:txBody>
                  <a:tcPr/>
                </a:tc>
              </a:tr>
              <a:tr h="936104">
                <a:tc>
                  <a:txBody>
                    <a:bodyPr/>
                    <a:lstStyle/>
                    <a:p>
                      <a:pPr algn="ctr">
                        <a:lnSpc>
                          <a:spcPct val="120000"/>
                        </a:lnSpc>
                        <a:spcAft>
                          <a:spcPts val="300"/>
                        </a:spcAft>
                      </a:pPr>
                      <a:r>
                        <a:rPr lang="el-GR" sz="1400" i="1" u="sng" dirty="0" smtClean="0">
                          <a:latin typeface="Times New Roman" pitchFamily="18" charset="0"/>
                          <a:cs typeface="Times New Roman" pitchFamily="18" charset="0"/>
                        </a:rPr>
                        <a:t>Τοπικά Χωρικά Σχέδια</a:t>
                      </a:r>
                    </a:p>
                    <a:p>
                      <a:pPr algn="ctr">
                        <a:lnSpc>
                          <a:spcPct val="120000"/>
                        </a:lnSpc>
                        <a:spcAft>
                          <a:spcPts val="300"/>
                        </a:spcAft>
                      </a:pPr>
                      <a:r>
                        <a:rPr lang="el-GR" sz="1400" i="1" u="sng" dirty="0" smtClean="0">
                          <a:latin typeface="Times New Roman" pitchFamily="18" charset="0"/>
                          <a:cs typeface="Times New Roman" pitchFamily="18" charset="0"/>
                        </a:rPr>
                        <a:t>Ειδικά Χωρικά Σχέδια</a:t>
                      </a:r>
                    </a:p>
                    <a:p>
                      <a:pPr algn="ctr">
                        <a:lnSpc>
                          <a:spcPct val="120000"/>
                        </a:lnSpc>
                        <a:spcAft>
                          <a:spcPts val="300"/>
                        </a:spcAft>
                      </a:pPr>
                      <a:r>
                        <a:rPr lang="el-GR" sz="1400" b="0" i="1" u="sng" dirty="0" smtClean="0">
                          <a:effectLst/>
                          <a:latin typeface="Cambria"/>
                          <a:ea typeface="Times New Roman"/>
                          <a:cs typeface="Times New Roman"/>
                        </a:rPr>
                        <a:t>Τροποποιήσεις</a:t>
                      </a:r>
                      <a:r>
                        <a:rPr lang="el-GR" sz="1400" b="0" i="1" u="sng" baseline="0" dirty="0" smtClean="0">
                          <a:effectLst/>
                          <a:latin typeface="Cambria"/>
                          <a:ea typeface="Times New Roman"/>
                          <a:cs typeface="Times New Roman"/>
                        </a:rPr>
                        <a:t> Χωρικών Σχεδίων</a:t>
                      </a:r>
                      <a:endParaRPr lang="el-GR" sz="1400" i="1" u="sng"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400" dirty="0" smtClean="0">
                          <a:latin typeface="Times New Roman" pitchFamily="18" charset="0"/>
                          <a:cs typeface="Times New Roman" pitchFamily="18" charset="0"/>
                        </a:rPr>
                        <a:t>Κοινές Υπουργικές Αποφάσεις (τουλάχιστον δύο Υπουργείων</a:t>
                      </a:r>
                      <a:r>
                        <a:rPr lang="en-US" sz="1400" dirty="0" smtClean="0">
                          <a:latin typeface="Times New Roman" pitchFamily="18" charset="0"/>
                          <a:cs typeface="Times New Roman" pitchFamily="18" charset="0"/>
                        </a:rPr>
                        <a:t>)</a:t>
                      </a:r>
                      <a:endParaRPr lang="el-GR"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C00000"/>
                          </a:solidFill>
                          <a:latin typeface="Times New Roman" pitchFamily="18" charset="0"/>
                          <a:cs typeface="Times New Roman" pitchFamily="18" charset="0"/>
                        </a:rPr>
                        <a:t>(4)</a:t>
                      </a:r>
                      <a:endParaRPr lang="el-GR" sz="1400" dirty="0">
                        <a:solidFill>
                          <a:srgbClr val="C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344">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i="1" u="sng" dirty="0" smtClean="0">
                          <a:latin typeface="Times New Roman" pitchFamily="18" charset="0"/>
                          <a:cs typeface="Times New Roman" pitchFamily="18" charset="0"/>
                        </a:rPr>
                        <a:t>Ρυμοτομικά Σχέδια Εφαρμογής (Πολεοδομικές μελέτες</a:t>
                      </a:r>
                      <a:r>
                        <a:rPr lang="el-GR" sz="1400" i="1" u="sng" baseline="0" dirty="0" smtClean="0">
                          <a:latin typeface="Times New Roman" pitchFamily="18" charset="0"/>
                          <a:cs typeface="Times New Roman" pitchFamily="18" charset="0"/>
                        </a:rPr>
                        <a:t> και Πράξεις Εφαρμογής)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i="1" u="sng" dirty="0" smtClean="0">
                          <a:effectLst/>
                          <a:latin typeface="Times New Roman" panose="02020603050405020304" pitchFamily="18" charset="0"/>
                          <a:ea typeface="Times New Roman"/>
                          <a:cs typeface="Times New Roman" panose="02020603050405020304" pitchFamily="18" charset="0"/>
                        </a:rPr>
                        <a:t> </a:t>
                      </a:r>
                      <a:r>
                        <a:rPr lang="en-US" sz="1400" b="0" i="1" u="sng" dirty="0" smtClean="0">
                          <a:solidFill>
                            <a:srgbClr val="FF0000"/>
                          </a:solidFill>
                          <a:effectLst/>
                          <a:latin typeface="Times New Roman" panose="02020603050405020304" pitchFamily="18" charset="0"/>
                          <a:ea typeface="Times New Roman"/>
                          <a:cs typeface="Times New Roman" panose="02020603050405020304" pitchFamily="18" charset="0"/>
                        </a:rPr>
                        <a:t>(</a:t>
                      </a:r>
                      <a:r>
                        <a:rPr lang="el-GR" sz="1400" b="0" i="1" u="sng" dirty="0" smtClean="0">
                          <a:solidFill>
                            <a:srgbClr val="FF0000"/>
                          </a:solidFill>
                          <a:effectLst/>
                          <a:latin typeface="Times New Roman" panose="02020603050405020304" pitchFamily="18" charset="0"/>
                          <a:ea typeface="Times New Roman"/>
                          <a:cs typeface="Times New Roman" panose="02020603050405020304" pitchFamily="18" charset="0"/>
                        </a:rPr>
                        <a:t>ειδικές περιπτώσεις – ειδικές ρυθμίσεις</a:t>
                      </a:r>
                      <a:r>
                        <a:rPr lang="en-US" sz="1400" b="0" i="1" u="sng" baseline="0" dirty="0" smtClean="0">
                          <a:solidFill>
                            <a:srgbClr val="FF0000"/>
                          </a:solidFill>
                          <a:effectLst/>
                          <a:latin typeface="Times New Roman" panose="02020603050405020304" pitchFamily="18" charset="0"/>
                          <a:ea typeface="Times New Roman"/>
                          <a:cs typeface="Times New Roman" panose="02020603050405020304" pitchFamily="18" charset="0"/>
                        </a:rPr>
                        <a:t>)</a:t>
                      </a:r>
                      <a:endParaRPr lang="el-GR" sz="1400" b="0" i="1" u="sng"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400" dirty="0" smtClean="0">
                          <a:latin typeface="Times New Roman" pitchFamily="18" charset="0"/>
                          <a:cs typeface="Times New Roman" pitchFamily="18" charset="0"/>
                        </a:rPr>
                        <a:t>Υπουργικές Αποφάσεις</a:t>
                      </a:r>
                      <a:endParaRPr lang="el-GR"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C00000"/>
                          </a:solidFill>
                          <a:latin typeface="Times New Roman" pitchFamily="18" charset="0"/>
                          <a:cs typeface="Times New Roman" pitchFamily="18" charset="0"/>
                        </a:rPr>
                        <a:t>(5)</a:t>
                      </a:r>
                      <a:endParaRPr lang="el-GR" sz="1400" dirty="0">
                        <a:solidFill>
                          <a:srgbClr val="C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6409">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400" dirty="0" smtClean="0">
                          <a:latin typeface="Times New Roman" pitchFamily="18" charset="0"/>
                          <a:cs typeface="Times New Roman" pitchFamily="18" charset="0"/>
                        </a:rPr>
                        <a:t>Αποφάσεις Γενικού Γραμματέα Αποκεντρωμένης Διοίκησης </a:t>
                      </a:r>
                      <a:endParaRPr lang="el-GR"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C00000"/>
                          </a:solidFill>
                          <a:latin typeface="Times New Roman" pitchFamily="18" charset="0"/>
                          <a:cs typeface="Times New Roman" pitchFamily="18" charset="0"/>
                        </a:rPr>
                        <a:t>(6)</a:t>
                      </a:r>
                      <a:endParaRPr lang="el-GR" sz="1400" dirty="0">
                        <a:solidFill>
                          <a:srgbClr val="C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52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i="1" u="sng" dirty="0" smtClean="0">
                          <a:latin typeface="Times New Roman" panose="02020603050405020304" pitchFamily="18" charset="0"/>
                          <a:cs typeface="Times New Roman" panose="02020603050405020304" pitchFamily="18" charset="0"/>
                        </a:rPr>
                        <a:t>Τροποποιήσεις Ρυμοτομικών  Σχεδίων Εφαρμογής </a:t>
                      </a:r>
                      <a:r>
                        <a:rPr lang="en-US" sz="1400" i="1" u="sng" dirty="0" smtClean="0">
                          <a:latin typeface="Times New Roman" panose="02020603050405020304" pitchFamily="18" charset="0"/>
                          <a:cs typeface="Times New Roman" panose="02020603050405020304" pitchFamily="18" charset="0"/>
                        </a:rPr>
                        <a:t> </a:t>
                      </a:r>
                      <a:endParaRPr lang="en-US" sz="1400" i="1" u="sng" dirty="0" smtClean="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i="1" u="sng" dirty="0" smtClean="0">
                          <a:latin typeface="Times New Roman" panose="02020603050405020304" pitchFamily="18" charset="0"/>
                          <a:cs typeface="Times New Roman" panose="02020603050405020304" pitchFamily="18" charset="0"/>
                        </a:rPr>
                        <a:t>(</a:t>
                      </a:r>
                      <a:r>
                        <a:rPr lang="el-GR" sz="1400" i="1" u="sng" dirty="0" smtClean="0">
                          <a:solidFill>
                            <a:srgbClr val="FF0000"/>
                          </a:solidFill>
                          <a:latin typeface="Times New Roman" panose="02020603050405020304" pitchFamily="18" charset="0"/>
                          <a:cs typeface="Times New Roman" panose="02020603050405020304" pitchFamily="18" charset="0"/>
                        </a:rPr>
                        <a:t>ειδικές περιπτώσεις – ειδικές ρυθμίσεις</a:t>
                      </a:r>
                      <a:r>
                        <a:rPr lang="en-US" sz="1400" i="1" u="sng" dirty="0" smtClean="0">
                          <a:latin typeface="Times New Roman" panose="02020603050405020304" pitchFamily="18" charset="0"/>
                          <a:cs typeface="Times New Roman" panose="02020603050405020304" pitchFamily="18" charset="0"/>
                        </a:rPr>
                        <a:t>)</a:t>
                      </a:r>
                      <a:endParaRPr lang="el-GR" sz="1400" i="1" u="sng"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l-GR" sz="1400" i="1" u="sng" dirty="0" smtClean="0">
                          <a:latin typeface="Times New Roman" pitchFamily="18" charset="0"/>
                          <a:cs typeface="Times New Roman" pitchFamily="18" charset="0"/>
                        </a:rPr>
                        <a:t>Αποφάσεις</a:t>
                      </a:r>
                      <a:r>
                        <a:rPr lang="el-GR" sz="1400" i="1" u="sng" baseline="0" dirty="0" smtClean="0">
                          <a:latin typeface="Times New Roman" pitchFamily="18" charset="0"/>
                          <a:cs typeface="Times New Roman" pitchFamily="18" charset="0"/>
                        </a:rPr>
                        <a:t> Περιφερειάρχη </a:t>
                      </a:r>
                      <a:endParaRPr lang="el-GR" sz="1400" i="1" u="sng"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400" dirty="0" smtClean="0">
                          <a:solidFill>
                            <a:srgbClr val="C00000"/>
                          </a:solidFill>
                          <a:latin typeface="Times New Roman" pitchFamily="18" charset="0"/>
                          <a:cs typeface="Times New Roman" pitchFamily="18" charset="0"/>
                        </a:rPr>
                        <a:t>(7)</a:t>
                      </a:r>
                      <a:endParaRPr lang="el-GR" sz="1400" dirty="0">
                        <a:solidFill>
                          <a:srgbClr val="C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344">
                <a:tc>
                  <a:txBody>
                    <a:bodyPr/>
                    <a:lstStyle/>
                    <a:p>
                      <a:pPr algn="ctr"/>
                      <a:r>
                        <a:rPr lang="el-GR" sz="1400" i="1" u="sng" dirty="0" smtClean="0">
                          <a:solidFill>
                            <a:schemeClr val="bg1">
                              <a:lumMod val="50000"/>
                            </a:schemeClr>
                          </a:solidFill>
                          <a:latin typeface="Times New Roman" pitchFamily="18" charset="0"/>
                          <a:cs typeface="Times New Roman" pitchFamily="18" charset="0"/>
                        </a:rPr>
                        <a:t>Πράξεις Εφαρμογής</a:t>
                      </a:r>
                      <a:endParaRPr lang="el-GR" sz="1400" i="1" u="sng" dirty="0">
                        <a:solidFill>
                          <a:schemeClr val="bg1">
                            <a:lumMod val="50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l-GR" sz="1600" dirty="0">
                        <a:solidFill>
                          <a:schemeClr val="bg1">
                            <a:lumMod val="50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400" dirty="0" smtClean="0">
                          <a:solidFill>
                            <a:schemeClr val="accent6">
                              <a:lumMod val="75000"/>
                            </a:schemeClr>
                          </a:solidFill>
                          <a:latin typeface="Times New Roman" pitchFamily="18" charset="0"/>
                          <a:cs typeface="Times New Roman" pitchFamily="18" charset="0"/>
                        </a:rPr>
                        <a:t>(8)</a:t>
                      </a:r>
                      <a:endParaRPr lang="el-GR" sz="1400" dirty="0">
                        <a:solidFill>
                          <a:schemeClr val="accent6">
                            <a:lumMod val="7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52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i="1" u="sng" dirty="0" smtClean="0">
                          <a:solidFill>
                            <a:srgbClr val="FF0000"/>
                          </a:solidFill>
                          <a:latin typeface="Times New Roman" pitchFamily="18" charset="0"/>
                          <a:cs typeface="Times New Roman" pitchFamily="18" charset="0"/>
                        </a:rPr>
                        <a:t>Οριοθετήσεις οικισμών κάτω των 2000 κατοίκων</a:t>
                      </a:r>
                      <a:r>
                        <a:rPr lang="en-US" sz="1400" i="1" u="sng" baseline="0" dirty="0" smtClean="0">
                          <a:solidFill>
                            <a:srgbClr val="FF0000"/>
                          </a:solidFill>
                          <a:latin typeface="Times New Roman" pitchFamily="18" charset="0"/>
                          <a:cs typeface="Times New Roman" pitchFamily="18" charset="0"/>
                        </a:rPr>
                        <a:t> </a:t>
                      </a:r>
                      <a:r>
                        <a:rPr lang="en-US" sz="1400" i="1" u="sng" baseline="0" dirty="0" smtClean="0">
                          <a:solidFill>
                            <a:srgbClr val="FF0000"/>
                          </a:solidFill>
                          <a:latin typeface="Times New Roman" pitchFamily="18" charset="0"/>
                          <a:cs typeface="Times New Roman" pitchFamily="18" charset="0"/>
                        </a:rPr>
                        <a:t>(?)</a:t>
                      </a:r>
                      <a:endParaRPr lang="el-GR" sz="1400" i="1" u="sng" dirty="0">
                        <a:solidFill>
                          <a:srgbClr val="FF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400" i="1" u="sng" dirty="0" smtClean="0">
                          <a:latin typeface="Times New Roman" pitchFamily="18" charset="0"/>
                          <a:cs typeface="Times New Roman" pitchFamily="18" charset="0"/>
                        </a:rPr>
                        <a:t>Αποφάσεις Δημοτικού Συμβουλίου </a:t>
                      </a:r>
                      <a:endParaRPr lang="el-GR" sz="1400" i="1" u="sng"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C00000"/>
                          </a:solidFill>
                          <a:latin typeface="Times New Roman" pitchFamily="18" charset="0"/>
                          <a:cs typeface="Times New Roman" pitchFamily="18" charset="0"/>
                        </a:rPr>
                        <a:t>(8)</a:t>
                      </a:r>
                      <a:endParaRPr lang="el-GR" sz="1400" dirty="0">
                        <a:solidFill>
                          <a:srgbClr val="C0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Straight Arrow Connector 5"/>
          <p:cNvCxnSpPr/>
          <p:nvPr/>
        </p:nvCxnSpPr>
        <p:spPr>
          <a:xfrm>
            <a:off x="3886200" y="1447800"/>
            <a:ext cx="9144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733800" y="1916832"/>
            <a:ext cx="1414264" cy="2016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563888" y="2420888"/>
            <a:ext cx="1584176" cy="1998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276600" y="2924944"/>
            <a:ext cx="1871464" cy="14946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563888" y="1295400"/>
            <a:ext cx="1236712" cy="23768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3563888" y="4869160"/>
            <a:ext cx="1465312" cy="724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 Ευθύγραμμο βέλος σύνδεσης"/>
          <p:cNvCxnSpPr/>
          <p:nvPr/>
        </p:nvCxnSpPr>
        <p:spPr>
          <a:xfrm>
            <a:off x="3419872" y="4869160"/>
            <a:ext cx="16093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a:off x="3419872" y="4077072"/>
            <a:ext cx="1728192" cy="3425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104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Autofit/>
          </a:bodyPr>
          <a:lstStyle/>
          <a:p>
            <a:pPr algn="l"/>
            <a:r>
              <a:rPr lang="el-GR" sz="2000" b="1" dirty="0" smtClean="0">
                <a:latin typeface="Times New Roman" pitchFamily="18" charset="0"/>
                <a:cs typeface="Times New Roman" pitchFamily="18" charset="0"/>
              </a:rPr>
              <a:t>Συμπεράσματα</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l-GR" sz="2000" dirty="0" smtClean="0">
                <a:latin typeface="Times New Roman" pitchFamily="18" charset="0"/>
                <a:cs typeface="Times New Roman" pitchFamily="18" charset="0"/>
              </a:rPr>
              <a:t>Ο χωρικός σχεδιασμός στην Ελλάδα έχει υπερτροφικό το επίπεδο νομοθεσίας και θεσμών, και ατροφικά τα επίπεδα πολιτικής και εφαρμογής. </a:t>
            </a:r>
            <a:r>
              <a:rPr lang="el-GR" sz="2000" dirty="0" err="1" smtClean="0">
                <a:latin typeface="Times New Roman" pitchFamily="18" charset="0"/>
                <a:cs typeface="Times New Roman" pitchFamily="18" charset="0"/>
              </a:rPr>
              <a:t>Ετσι</a:t>
            </a:r>
            <a:r>
              <a:rPr lang="el-GR" sz="2000" dirty="0" smtClean="0">
                <a:latin typeface="Times New Roman" pitchFamily="18" charset="0"/>
                <a:cs typeface="Times New Roman" pitchFamily="18" charset="0"/>
              </a:rPr>
              <a:t>, η έγκριση χωρικών σχεδίων είναι ιδιαίτερα σημαντική για κάθε εφαρμογή του σχεδιασμού.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l-GR" sz="2000" dirty="0" smtClean="0">
                <a:latin typeface="Times New Roman" pitchFamily="18" charset="0"/>
                <a:cs typeface="Times New Roman" pitchFamily="18" charset="0"/>
              </a:rPr>
              <a:t>Αρμοδιότητες εγκρίσεων έχουν γίνει στοιχείο ανταγωνισμού διαφόρων φορέων, όπως π.χ. η κυβέρνηση και το Συμβούλιο Επικρατείας.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l-GR" sz="2000" dirty="0" smtClean="0">
                <a:latin typeface="Times New Roman" pitchFamily="18" charset="0"/>
                <a:cs typeface="Times New Roman" pitchFamily="18" charset="0"/>
              </a:rPr>
              <a:t>Η τρέχουσα κατάσταση χαρακτηρίζεται από ένα σχεδόν χαοτικό μίγμα ιεραρχικών βαθμίδων νομικού, διοικητικού και σχεδιαστικού χαρακτήρα, και των αντίστοιχων με αυτές αρμοδιοτήτων χωρικού σχεδιασμού και εγκρίσεων χωρικών σχεδίων.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l-GR" sz="2000" dirty="0" smtClean="0">
                <a:latin typeface="Times New Roman" pitchFamily="18" charset="0"/>
                <a:cs typeface="Times New Roman" pitchFamily="18" charset="0"/>
              </a:rPr>
              <a:t>Διακρίνεται επίσης και μια επιμονή του </a:t>
            </a:r>
            <a:r>
              <a:rPr lang="el-GR" sz="2000" dirty="0" err="1" smtClean="0">
                <a:latin typeface="Times New Roman" pitchFamily="18" charset="0"/>
                <a:cs typeface="Times New Roman" pitchFamily="18" charset="0"/>
              </a:rPr>
              <a:t>ΣτΕ</a:t>
            </a:r>
            <a:r>
              <a:rPr lang="el-GR" sz="2000" dirty="0" smtClean="0">
                <a:latin typeface="Times New Roman" pitchFamily="18" charset="0"/>
                <a:cs typeface="Times New Roman" pitchFamily="18" charset="0"/>
              </a:rPr>
              <a:t> για όλο και μεγαλύτερο συγκεντρωτισμό στον τομέα χωρικού σχεδιασμού, σε αντίθεση με το πνεύμα της </a:t>
            </a:r>
            <a:r>
              <a:rPr lang="el-GR" sz="2000" dirty="0" smtClean="0">
                <a:latin typeface="Times New Roman" pitchFamily="18" charset="0"/>
                <a:cs typeface="Times New Roman" pitchFamily="18" charset="0"/>
              </a:rPr>
              <a:t>αναθεώρησης </a:t>
            </a:r>
            <a:r>
              <a:rPr lang="el-GR" sz="2000" dirty="0" smtClean="0">
                <a:latin typeface="Times New Roman" pitchFamily="18" charset="0"/>
                <a:cs typeface="Times New Roman" pitchFamily="18" charset="0"/>
              </a:rPr>
              <a:t>του Συντάγματος του 2001.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t>
            </a:r>
            <a:endParaRPr lang="el-G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pPr algn="l"/>
            <a:r>
              <a:rPr lang="el-GR" sz="2000" dirty="0" smtClean="0">
                <a:latin typeface="Times New Roman" pitchFamily="18" charset="0"/>
                <a:cs typeface="Times New Roman" pitchFamily="18" charset="0"/>
              </a:rPr>
              <a:t>Τα μέχρι τώρα αποτελέσματα των παραπάνω, είναι συχνά κενά, αντιφάσεις και δυσαρμονία μεταξύ των χωρικών σχεδίων διαφόρων επιπέδων, αδιέξοδα στον χωρικό σχεδιασμό, υπερβολικές γραφειοκρατικές εμπλοκές και καθυστερήσεις, και αδυναμία των κεντρικών υπηρεσιών να διεκπεραιώσουν τον συσσωρευμένο όγκο εκκρεμοτήτων που συγκεντρώνεται στο ΥΠΕΚΑ από όλη την Ελλάδα.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l-GR" sz="2000" dirty="0" smtClean="0">
                <a:latin typeface="Times New Roman" pitchFamily="18" charset="0"/>
                <a:cs typeface="Times New Roman" pitchFamily="18" charset="0"/>
              </a:rPr>
              <a:t>Η κατεύθυνση προς την συγκέντρωση αρμοδιοτήτων χωρικού σχεδιασμού αποκλειστικά από την κεντρική εξουσία που επιβάλει το Συμβούλιο Επικρατείας αμφισβητείται ως προς την ορθότητα και την ωφελιμότητά της, εφόσον ο συγκεντρωτισμός στην μέχρι τώρα ελληνική παράδοση δεν κατάφερε ποτέ να επιτύχει αποτελεσματικότητα, διαφάνεια και ποιότητα στον σχεδιασμό. Αντιθέτως, δημιούργησε παράλυση στα κεντρικά τμήματα διοίκησης, και αντιθέσεις και καχυποψία στην τοπική αυτοδιοίκηση και στις τοπικές κοινωνίες.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l-GR" sz="2000" dirty="0" smtClean="0">
                <a:latin typeface="Times New Roman" pitchFamily="18" charset="0"/>
                <a:cs typeface="Times New Roman" pitchFamily="18" charset="0"/>
              </a:rPr>
              <a:t>Όλα τα παραπάνω έχουν δώσει αφορμή συζητήσεων και αντιπαραθέσεων μεταξύ νομικών και πολεοδόμων – χωροτακτών σχετικά με την αναγκαιότητα αυστηρότερων κανόνων ή μεγαλύτερης ευελιξίας στον χωρικό σχεδιασμό, με τους νομικούς, στην παρούσα φάση, να έχουν το συγκριτικό πλεονέκτημα. </a:t>
            </a:r>
            <a:endParaRPr lang="el-G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r>
              <a:rPr lang="el-GR" dirty="0" smtClean="0"/>
              <a:t>Χάλι μαύρο!!!</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fontScale="90000"/>
          </a:bodyPr>
          <a:lstStyle/>
          <a:p>
            <a:pPr algn="l">
              <a:lnSpc>
                <a:spcPct val="150000"/>
              </a:lnSpc>
            </a:pPr>
            <a:r>
              <a:rPr lang="el-GR" sz="2000" b="1" dirty="0" smtClean="0">
                <a:latin typeface="Times New Roman" pitchFamily="18" charset="0"/>
                <a:cs typeface="Times New Roman" pitchFamily="18" charset="0"/>
              </a:rPr>
              <a:t/>
            </a:r>
            <a:br>
              <a:rPr lang="el-GR" sz="2000" b="1" dirty="0" smtClean="0">
                <a:latin typeface="Times New Roman" pitchFamily="18" charset="0"/>
                <a:cs typeface="Times New Roman" pitchFamily="18" charset="0"/>
              </a:rPr>
            </a:br>
            <a:r>
              <a:rPr lang="el-GR" sz="2000" b="1" dirty="0" smtClean="0">
                <a:latin typeface="Times New Roman" pitchFamily="18" charset="0"/>
                <a:cs typeface="Times New Roman" pitchFamily="18" charset="0"/>
              </a:rPr>
              <a:t/>
            </a:r>
            <a:br>
              <a:rPr lang="el-GR" sz="2000" b="1" dirty="0" smtClean="0">
                <a:latin typeface="Times New Roman" pitchFamily="18" charset="0"/>
                <a:cs typeface="Times New Roman" pitchFamily="18" charset="0"/>
              </a:rPr>
            </a:br>
            <a:r>
              <a:rPr lang="el-GR" sz="2000" b="1" dirty="0" smtClean="0">
                <a:latin typeface="Times New Roman" pitchFamily="18" charset="0"/>
                <a:cs typeface="Times New Roman" pitchFamily="18" charset="0"/>
              </a:rPr>
              <a:t>Νομική παράδοση </a:t>
            </a:r>
            <a:r>
              <a:rPr lang="el-GR" sz="2000" dirty="0" smtClean="0">
                <a:latin typeface="Times New Roman" pitchFamily="18" charset="0"/>
                <a:cs typeface="Times New Roman" pitchFamily="18" charset="0"/>
              </a:rPr>
              <a:t>της Ελλάδας</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υβρίδιο της Γερμανικής και της </a:t>
            </a:r>
            <a:r>
              <a:rPr lang="el-GR" sz="2000" dirty="0" err="1" smtClean="0">
                <a:latin typeface="Times New Roman" pitchFamily="18" charset="0"/>
                <a:cs typeface="Times New Roman" pitchFamily="18" charset="0"/>
              </a:rPr>
              <a:t>Ναπολεονικής</a:t>
            </a:r>
            <a:r>
              <a:rPr lang="el-GR" sz="2000" dirty="0" smtClean="0">
                <a:latin typeface="Times New Roman" pitchFamily="18" charset="0"/>
                <a:cs typeface="Times New Roman" pitchFamily="18" charset="0"/>
              </a:rPr>
              <a:t>  οικογένειας κρατών</a:t>
            </a:r>
            <a:r>
              <a:rPr lang="en-US" sz="2000" dirty="0" smtClean="0">
                <a:latin typeface="Times New Roman" pitchFamily="18" charset="0"/>
                <a:cs typeface="Times New Roman" pitchFamily="18" charset="0"/>
              </a:rPr>
              <a:t>. </a:t>
            </a:r>
            <a:br>
              <a:rPr lang="en-US" sz="2000" dirty="0" smtClean="0">
                <a:latin typeface="Times New Roman" pitchFamily="18" charset="0"/>
                <a:cs typeface="Times New Roman" pitchFamily="18" charset="0"/>
              </a:rPr>
            </a:br>
            <a:r>
              <a:rPr lang="el-GR" sz="2000" b="1" dirty="0" smtClean="0">
                <a:latin typeface="Times New Roman" pitchFamily="18" charset="0"/>
                <a:cs typeface="Times New Roman" pitchFamily="18" charset="0"/>
              </a:rPr>
              <a:t>Διοικητική παράδοση </a:t>
            </a:r>
            <a:r>
              <a:rPr lang="el-GR" sz="2000" dirty="0" smtClean="0">
                <a:latin typeface="Times New Roman" pitchFamily="18" charset="0"/>
                <a:cs typeface="Times New Roman" pitchFamily="18" charset="0"/>
              </a:rPr>
              <a:t>: μέλος της </a:t>
            </a:r>
            <a:r>
              <a:rPr lang="el-GR" sz="2000" dirty="0" err="1" smtClean="0">
                <a:latin typeface="Times New Roman" pitchFamily="18" charset="0"/>
                <a:cs typeface="Times New Roman" pitchFamily="18" charset="0"/>
              </a:rPr>
              <a:t>Ναπολεονικής</a:t>
            </a:r>
            <a:r>
              <a:rPr lang="el-GR" sz="2000" dirty="0" smtClean="0">
                <a:latin typeface="Times New Roman" pitchFamily="18" charset="0"/>
                <a:cs typeface="Times New Roman" pitchFamily="18" charset="0"/>
              </a:rPr>
              <a:t> οικογένειας κρατών. </a:t>
            </a:r>
            <a:br>
              <a:rPr lang="el-GR"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l-GR" sz="2000" dirty="0" smtClean="0">
                <a:latin typeface="Times New Roman" pitchFamily="18" charset="0"/>
                <a:cs typeface="Times New Roman" pitchFamily="18" charset="0"/>
              </a:rPr>
              <a:t>Δύο κυρίαρχα χαρακτηριστικά: </a:t>
            </a:r>
            <a:r>
              <a:rPr lang="el-GR" sz="2000" dirty="0" err="1" smtClean="0">
                <a:latin typeface="Times New Roman" pitchFamily="18" charset="0"/>
                <a:cs typeface="Times New Roman" pitchFamily="18" charset="0"/>
              </a:rPr>
              <a:t>υπερσυγκεντρωτική</a:t>
            </a:r>
            <a:r>
              <a:rPr lang="el-GR" sz="2000" dirty="0" smtClean="0">
                <a:latin typeface="Times New Roman" pitchFamily="18" charset="0"/>
                <a:cs typeface="Times New Roman" pitchFamily="18" charset="0"/>
              </a:rPr>
              <a:t> διοίκηση και ιδιαίτερα σύνθετο (πολύπλοκο) σύστημα νόμων.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l-GR" sz="2000" dirty="0" smtClean="0">
                <a:latin typeface="Times New Roman" pitchFamily="18" charset="0"/>
                <a:cs typeface="Times New Roman" pitchFamily="18" charset="0"/>
              </a:rPr>
              <a:t>Το σύστημα χωρικού σχεδιασμού είναι παράγωγο των παραπάνω.  Χαρακτηρίζεται από την κυριαρχία του θεσμικού επιπέδου (νομικά – θεσμικά πλαίσια) πάνω στο επίπεδο πολιτικής  και στο επίπεδο εφαρμογών (μέθοδοι, διαδικασίες, πόροι, «εργαλεία» σχεδιασμού). </a:t>
            </a:r>
            <a:br>
              <a:rPr lang="el-GR" sz="2000" dirty="0" smtClean="0">
                <a:latin typeface="Times New Roman" pitchFamily="18" charset="0"/>
                <a:cs typeface="Times New Roman" pitchFamily="18" charset="0"/>
              </a:rPr>
            </a:br>
            <a:r>
              <a:rPr lang="el-GR" sz="2000" dirty="0" smtClean="0">
                <a:latin typeface="Times New Roman" pitchFamily="18" charset="0"/>
                <a:cs typeface="Times New Roman" pitchFamily="18" charset="0"/>
              </a:rPr>
              <a:t/>
            </a:r>
            <a:br>
              <a:rPr lang="el-GR" sz="2000" dirty="0" smtClean="0">
                <a:latin typeface="Times New Roman" pitchFamily="18" charset="0"/>
                <a:cs typeface="Times New Roman" pitchFamily="18" charset="0"/>
              </a:rPr>
            </a:br>
            <a:r>
              <a:rPr lang="el-GR" sz="2000" dirty="0" smtClean="0">
                <a:latin typeface="Times New Roman" pitchFamily="18" charset="0"/>
                <a:cs typeface="Times New Roman" pitchFamily="18" charset="0"/>
              </a:rPr>
              <a:t>Ο χωρικός σχεδιασμός στην Ελλάδα μπορεί να χαρακτηριστεί σαν «σχεδιασμός δια νόμου».</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l-G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54762"/>
          </a:xfrm>
        </p:spPr>
        <p:txBody>
          <a:bodyPr/>
          <a:lstStyle/>
          <a:p>
            <a:endParaRPr lang="el-GR" dirty="0"/>
          </a:p>
        </p:txBody>
      </p:sp>
      <p:pic>
        <p:nvPicPr>
          <p:cNvPr id="3" name="Picture 8" descr="9344974E"/>
          <p:cNvPicPr>
            <a:picLocks noChangeAspect="1" noChangeArrowheads="1"/>
          </p:cNvPicPr>
          <p:nvPr/>
        </p:nvPicPr>
        <p:blipFill>
          <a:blip r:embed="rId2" cstate="print">
            <a:lum bright="-12000" contrast="18000"/>
          </a:blip>
          <a:srcRect l="3331" t="10078" r="2115"/>
          <a:stretch>
            <a:fillRect/>
          </a:stretch>
        </p:blipFill>
        <p:spPr bwMode="auto">
          <a:xfrm>
            <a:off x="2648343" y="314183"/>
            <a:ext cx="4362057" cy="63152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fontScale="90000"/>
          </a:bodyPr>
          <a:lstStyle/>
          <a:p>
            <a:pPr algn="l">
              <a:lnSpc>
                <a:spcPct val="150000"/>
              </a:lnSpc>
            </a:pP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Όλα τα χωροταξικά και πολεοδομικά σχέδια είναι </a:t>
            </a:r>
            <a:r>
              <a:rPr lang="el-GR" sz="2000" b="1" dirty="0" smtClean="0">
                <a:latin typeface="Times New Roman" pitchFamily="18" charset="0"/>
                <a:cs typeface="Times New Roman" pitchFamily="18" charset="0"/>
              </a:rPr>
              <a:t>υποχρεωτικά στην εφαρμογή τους. </a:t>
            </a:r>
            <a:r>
              <a:rPr lang="el-GR" sz="2000" dirty="0" smtClean="0">
                <a:latin typeface="Times New Roman" pitchFamily="18" charset="0"/>
                <a:cs typeface="Times New Roman" pitchFamily="18" charset="0"/>
              </a:rPr>
              <a:t>Υπάρχει επίσης μια ιεράρχηση στην σπουδαιότητα της εφαρμογής τους, ανάλογα με το χωρικό επίπεδο στο οποίο αναφέρονται  και στο διοικητικό επίπεδο από το οποίο εγκρίνονται / επικυρώνονται. </a:t>
            </a:r>
            <a:r>
              <a:rPr lang="el-GR" sz="2000" dirty="0" err="1" smtClean="0">
                <a:latin typeface="Times New Roman" pitchFamily="18" charset="0"/>
                <a:cs typeface="Times New Roman" pitchFamily="18" charset="0"/>
              </a:rPr>
              <a:t>Ετσι</a:t>
            </a:r>
            <a:r>
              <a:rPr lang="el-GR" sz="2000" dirty="0" smtClean="0">
                <a:latin typeface="Times New Roman" pitchFamily="18" charset="0"/>
                <a:cs typeface="Times New Roman" pitchFamily="18" charset="0"/>
              </a:rPr>
              <a:t>, χωρικά σχέδια χαμηλότερων χωρικών επιπέδων (π.χ. τοπικά) είναι υποχρεωμένα να προσαρμόζονται / υπακούουν στα αντίστοιχα των ανώτερων επιπέδων σχεδιασμού (π.χ. περιφερειακά, εθνικά), όπως επίσης και σχέδια που εγκρίνονται από, π.χ. το επίπεδο 1</a:t>
            </a:r>
            <a:r>
              <a:rPr lang="el-GR" sz="2000" baseline="30000" dirty="0" smtClean="0">
                <a:latin typeface="Times New Roman" pitchFamily="18" charset="0"/>
                <a:cs typeface="Times New Roman" pitchFamily="18" charset="0"/>
              </a:rPr>
              <a:t>ου</a:t>
            </a:r>
            <a:r>
              <a:rPr lang="el-GR" sz="2000" dirty="0" smtClean="0">
                <a:latin typeface="Times New Roman" pitchFamily="18" charset="0"/>
                <a:cs typeface="Times New Roman" pitchFamily="18" charset="0"/>
              </a:rPr>
              <a:t> βαθμού αυτοδιοίκησης είναι υποχρεωμένα να προσαρμόζονται /  υπακούουν στα αντίστοιχα που εγκρίνονται από τα ανώτερα επίπεδα αυτοδιοίκησης ή διοίκησης (περιφέρειες, υπουργεία, Πρόεδρο της Δημοκρατίας).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l-GR" sz="2000" b="1" dirty="0" err="1" smtClean="0">
                <a:latin typeface="Times New Roman" pitchFamily="18" charset="0"/>
                <a:cs typeface="Times New Roman" pitchFamily="18" charset="0"/>
              </a:rPr>
              <a:t>Ετσι</a:t>
            </a:r>
            <a:r>
              <a:rPr lang="el-GR" sz="2000" b="1" dirty="0" smtClean="0">
                <a:latin typeface="Times New Roman" pitchFamily="18" charset="0"/>
                <a:cs typeface="Times New Roman" pitchFamily="18" charset="0"/>
              </a:rPr>
              <a:t>, το επίπεδο έγκρισης / επικύρωσης χωρικών σχεδίων τείνει να είναι ιδιαίτερα σημαντικό  για την νομική ισχύ του αντίστοιχου σχεδίου αλλά και για τον βαθμό δέσμευσης που επιβάλλουν οι ρυθμίσεις του σε άλλα σχέδια, σχετικού αντικειμένου.   </a:t>
            </a:r>
            <a:endParaRPr lang="el-G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44562"/>
          </a:xfrm>
        </p:spPr>
        <p:txBody>
          <a:bodyPr>
            <a:normAutofit/>
          </a:bodyPr>
          <a:lstStyle/>
          <a:p>
            <a:r>
              <a:rPr lang="el-GR" sz="2000" b="1" dirty="0" smtClean="0">
                <a:latin typeface="Times New Roman" pitchFamily="18" charset="0"/>
                <a:cs typeface="Times New Roman" pitchFamily="18" charset="0"/>
              </a:rPr>
              <a:t>Επίπεδα πολιτικής και διοικητικής εξουσίας στην Ελλάδα και νομικά εργαλεία έγκρισης / επικύρωσης χωρικών σχεδίων</a:t>
            </a:r>
            <a:endParaRPr lang="el-GR" sz="2000" b="1"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37300323"/>
              </p:ext>
            </p:extLst>
          </p:nvPr>
        </p:nvGraphicFramePr>
        <p:xfrm>
          <a:off x="457200" y="1524000"/>
          <a:ext cx="8229600" cy="5151120"/>
        </p:xfrm>
        <a:graphic>
          <a:graphicData uri="http://schemas.openxmlformats.org/drawingml/2006/table">
            <a:tbl>
              <a:tblPr firstRow="1" bandRow="1">
                <a:tableStyleId>{073A0DAA-6AF3-43AB-8588-CEC1D06C72B9}</a:tableStyleId>
              </a:tblPr>
              <a:tblGrid>
                <a:gridCol w="2819400"/>
                <a:gridCol w="4953000"/>
                <a:gridCol w="457200"/>
              </a:tblGrid>
              <a:tr h="457200">
                <a:tc>
                  <a:txBody>
                    <a:bodyPr/>
                    <a:lstStyle/>
                    <a:p>
                      <a:pPr algn="ctr"/>
                      <a:r>
                        <a:rPr lang="el-GR" sz="1800" b="1" dirty="0" smtClean="0">
                          <a:latin typeface="Times New Roman" pitchFamily="18" charset="0"/>
                          <a:cs typeface="Times New Roman" pitchFamily="18" charset="0"/>
                        </a:rPr>
                        <a:t>Επίπεδα πολιτικής και διοικητικής εξουσίας </a:t>
                      </a: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l-GR" sz="1800" b="1" dirty="0" smtClean="0">
                          <a:latin typeface="Times New Roman" pitchFamily="18" charset="0"/>
                          <a:cs typeface="Times New Roman" pitchFamily="18" charset="0"/>
                        </a:rPr>
                        <a:t>Νομικά εργαλεία έγκρισης / επικύρωσης χωρικών σχεδίων</a:t>
                      </a: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l-GR"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7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latin typeface="Times New Roman" pitchFamily="18" charset="0"/>
                          <a:cs typeface="Times New Roman" pitchFamily="18" charset="0"/>
                        </a:rPr>
                        <a:t>Εθνικό</a:t>
                      </a:r>
                      <a:r>
                        <a:rPr lang="el-GR" sz="1800" baseline="0" dirty="0" smtClean="0">
                          <a:latin typeface="Times New Roman" pitchFamily="18" charset="0"/>
                          <a:cs typeface="Times New Roman" pitchFamily="18" charset="0"/>
                        </a:rPr>
                        <a:t> Κοινοβούλιο</a:t>
                      </a:r>
                      <a:r>
                        <a:rPr lang="en-US" sz="1800" dirty="0" smtClean="0">
                          <a:latin typeface="Times New Roman" pitchFamily="18" charset="0"/>
                          <a:cs typeface="Times New Roman" pitchFamily="18" charset="0"/>
                        </a:rPr>
                        <a:t> </a:t>
                      </a: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latin typeface="Times New Roman" pitchFamily="18" charset="0"/>
                          <a:cs typeface="Times New Roman" pitchFamily="18" charset="0"/>
                        </a:rPr>
                        <a:t>Νόμοι με έγκριση από το Κοινοβούλιο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(1)</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lang="el-GR" sz="1800" dirty="0" smtClean="0">
                          <a:latin typeface="Times New Roman" pitchFamily="18" charset="0"/>
                          <a:cs typeface="Times New Roman" pitchFamily="18" charset="0"/>
                        </a:rPr>
                        <a:t>Πρόεδρος Δημοκρατίας</a:t>
                      </a: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itchFamily="18" charset="0"/>
                          <a:cs typeface="Times New Roman" pitchFamily="18" charset="0"/>
                        </a:rPr>
                        <a:t> </a:t>
                      </a:r>
                      <a:r>
                        <a:rPr lang="el-GR" sz="1800" dirty="0" smtClean="0">
                          <a:latin typeface="Times New Roman" pitchFamily="18" charset="0"/>
                          <a:cs typeface="Times New Roman" pitchFamily="18" charset="0"/>
                        </a:rPr>
                        <a:t>Προεδρικά </a:t>
                      </a:r>
                      <a:r>
                        <a:rPr lang="el-GR" sz="1800" dirty="0" err="1" smtClean="0">
                          <a:latin typeface="Times New Roman" pitchFamily="18" charset="0"/>
                          <a:cs typeface="Times New Roman" pitchFamily="18" charset="0"/>
                        </a:rPr>
                        <a:t>Διατάγματ</a:t>
                      </a:r>
                      <a:r>
                        <a:rPr lang="en-US" sz="1800" dirty="0" smtClean="0">
                          <a:latin typeface="Times New Roman" pitchFamily="18" charset="0"/>
                          <a:cs typeface="Times New Roman" pitchFamily="18" charset="0"/>
                        </a:rPr>
                        <a:t>a</a:t>
                      </a: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(2)</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pPr algn="ctr"/>
                      <a:r>
                        <a:rPr lang="el-GR" sz="1800" dirty="0" smtClean="0">
                          <a:latin typeface="Times New Roman" pitchFamily="18" charset="0"/>
                          <a:cs typeface="Times New Roman" pitchFamily="18" charset="0"/>
                        </a:rPr>
                        <a:t>Πρωθυπουργός, Υπουργικό Συμβούλιο, Κυβερνητικές Επιτροπές</a:t>
                      </a: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800" dirty="0" smtClean="0">
                          <a:latin typeface="Times New Roman" pitchFamily="18" charset="0"/>
                          <a:cs typeface="Times New Roman" pitchFamily="18" charset="0"/>
                        </a:rPr>
                        <a:t>Αποφάσεις  Επιτροπής Συντονισμού Κυβερνητικής πολιτικής για τον Χωροταξικό </a:t>
                      </a:r>
                      <a:r>
                        <a:rPr lang="el-GR" sz="1800" baseline="0" dirty="0" smtClean="0">
                          <a:latin typeface="Times New Roman" pitchFamily="18" charset="0"/>
                          <a:cs typeface="Times New Roman" pitchFamily="18" charset="0"/>
                        </a:rPr>
                        <a:t>Σχεδιασμό και την Αειφόρο Ανάπτυξη</a:t>
                      </a:r>
                      <a:r>
                        <a:rPr lang="en-US" sz="1800" baseline="0" dirty="0" smtClean="0">
                          <a:latin typeface="Times New Roman" pitchFamily="18" charset="0"/>
                          <a:cs typeface="Times New Roman" pitchFamily="18" charset="0"/>
                        </a:rPr>
                        <a:t> </a:t>
                      </a: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(3)</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rowSpan="2">
                  <a:txBody>
                    <a:bodyPr/>
                    <a:lstStyle/>
                    <a:p>
                      <a:pPr algn="ctr"/>
                      <a:r>
                        <a:rPr lang="el-GR" sz="1800" dirty="0" smtClean="0">
                          <a:latin typeface="Times New Roman" pitchFamily="18" charset="0"/>
                          <a:cs typeface="Times New Roman" pitchFamily="18" charset="0"/>
                        </a:rPr>
                        <a:t>Υπουργοί, Υπουργός ΠΕΚΑ</a:t>
                      </a: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800" dirty="0" smtClean="0">
                          <a:latin typeface="Times New Roman" pitchFamily="18" charset="0"/>
                          <a:cs typeface="Times New Roman" pitchFamily="18" charset="0"/>
                        </a:rPr>
                        <a:t>Κοινές Υπουργικές  Αποφάσεις (δύο τουλάχιστον υπουργών) </a:t>
                      </a: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(4)</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vMerge="1">
                  <a:txBody>
                    <a:bodyPr/>
                    <a:lstStyle/>
                    <a:p>
                      <a:endParaRPr lang="el-GR" dirty="0"/>
                    </a:p>
                  </a:txBody>
                  <a:tcPr/>
                </a:tc>
                <a:tc>
                  <a:txBody>
                    <a:bodyPr/>
                    <a:lstStyle/>
                    <a:p>
                      <a:pPr algn="ctr"/>
                      <a:r>
                        <a:rPr lang="el-GR" sz="1800" dirty="0" smtClean="0">
                          <a:latin typeface="Times New Roman" pitchFamily="18" charset="0"/>
                          <a:cs typeface="Times New Roman" pitchFamily="18" charset="0"/>
                        </a:rPr>
                        <a:t>Υπουργικές Αποφάσεις </a:t>
                      </a:r>
                      <a:r>
                        <a:rPr lang="en-US" sz="1800" dirty="0" smtClean="0">
                          <a:latin typeface="Times New Roman" pitchFamily="18" charset="0"/>
                          <a:cs typeface="Times New Roman" pitchFamily="18" charset="0"/>
                        </a:rPr>
                        <a:t> </a:t>
                      </a: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(5)</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lang="el-GR" sz="1800" dirty="0" smtClean="0">
                          <a:latin typeface="Times New Roman" pitchFamily="18" charset="0"/>
                          <a:cs typeface="Times New Roman" pitchFamily="18" charset="0"/>
                        </a:rPr>
                        <a:t>Αποκεντρωμένες Διοικήσεις </a:t>
                      </a: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800" dirty="0" smtClean="0">
                          <a:latin typeface="Times New Roman" pitchFamily="18" charset="0"/>
                          <a:cs typeface="Times New Roman" pitchFamily="18" charset="0"/>
                        </a:rPr>
                        <a:t>Αποφάσεις Γενικού Γραμματέα της Αποκεντρωμένης Διοίκησης</a:t>
                      </a: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800" dirty="0" smtClean="0">
                          <a:solidFill>
                            <a:srgbClr val="C00000"/>
                          </a:solidFill>
                          <a:latin typeface="Times New Roman" pitchFamily="18" charset="0"/>
                          <a:cs typeface="Times New Roman" pitchFamily="18" charset="0"/>
                        </a:rPr>
                        <a:t>(6)</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480">
                <a:tc>
                  <a:txBody>
                    <a:bodyPr/>
                    <a:lstStyle/>
                    <a:p>
                      <a:pPr algn="ctr"/>
                      <a:r>
                        <a:rPr lang="el-GR" sz="1800" dirty="0" smtClean="0">
                          <a:latin typeface="Times New Roman" pitchFamily="18" charset="0"/>
                          <a:cs typeface="Times New Roman" pitchFamily="18" charset="0"/>
                        </a:rPr>
                        <a:t>Περιφέρειες</a:t>
                      </a: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800" dirty="0" smtClean="0">
                          <a:latin typeface="Times New Roman" pitchFamily="18" charset="0"/>
                          <a:cs typeface="Times New Roman" pitchFamily="18" charset="0"/>
                        </a:rPr>
                        <a:t>Αποφάσεις Περιφερειάρχη</a:t>
                      </a: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a:t>
                      </a:r>
                      <a:r>
                        <a:rPr lang="el-GR" sz="1800" dirty="0" smtClean="0">
                          <a:solidFill>
                            <a:srgbClr val="C00000"/>
                          </a:solidFill>
                          <a:latin typeface="Times New Roman" pitchFamily="18" charset="0"/>
                          <a:cs typeface="Times New Roman" pitchFamily="18" charset="0"/>
                        </a:rPr>
                        <a:t>7</a:t>
                      </a:r>
                      <a:r>
                        <a:rPr lang="en-US" sz="1800" dirty="0" smtClean="0">
                          <a:solidFill>
                            <a:srgbClr val="C00000"/>
                          </a:solidFill>
                          <a:latin typeface="Times New Roman" pitchFamily="18" charset="0"/>
                          <a:cs typeface="Times New Roman" pitchFamily="18" charset="0"/>
                        </a:rPr>
                        <a:t>)</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ctr"/>
                      <a:r>
                        <a:rPr lang="el-GR" sz="1800" dirty="0" smtClean="0">
                          <a:solidFill>
                            <a:schemeClr val="tx1">
                              <a:lumMod val="50000"/>
                              <a:lumOff val="50000"/>
                            </a:schemeClr>
                          </a:solidFill>
                          <a:latin typeface="Times New Roman" pitchFamily="18" charset="0"/>
                          <a:cs typeface="Times New Roman" pitchFamily="18" charset="0"/>
                        </a:rPr>
                        <a:t>Νομαρχίες</a:t>
                      </a:r>
                      <a:endParaRPr lang="el-GR" sz="1800" dirty="0">
                        <a:solidFill>
                          <a:schemeClr val="tx1">
                            <a:lumMod val="50000"/>
                            <a:lumOff val="50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800" dirty="0" smtClean="0">
                          <a:solidFill>
                            <a:schemeClr val="tx1">
                              <a:lumMod val="50000"/>
                              <a:lumOff val="50000"/>
                            </a:schemeClr>
                          </a:solidFill>
                          <a:latin typeface="Times New Roman" pitchFamily="18" charset="0"/>
                          <a:cs typeface="Times New Roman" pitchFamily="18" charset="0"/>
                        </a:rPr>
                        <a:t>Αποφάσεις Νομάρχη</a:t>
                      </a:r>
                      <a:r>
                        <a:rPr lang="en-US" sz="1800" dirty="0" smtClean="0">
                          <a:solidFill>
                            <a:schemeClr val="tx1">
                              <a:lumMod val="50000"/>
                              <a:lumOff val="50000"/>
                            </a:schemeClr>
                          </a:solidFill>
                          <a:latin typeface="Times New Roman" pitchFamily="18" charset="0"/>
                          <a:cs typeface="Times New Roman" pitchFamily="18" charset="0"/>
                        </a:rPr>
                        <a:t> </a:t>
                      </a:r>
                      <a:endParaRPr lang="el-GR" sz="1800" dirty="0">
                        <a:solidFill>
                          <a:schemeClr val="tx1">
                            <a:lumMod val="50000"/>
                            <a:lumOff val="50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accent2">
                              <a:lumMod val="60000"/>
                              <a:lumOff val="40000"/>
                            </a:schemeClr>
                          </a:solidFill>
                          <a:latin typeface="Times New Roman" pitchFamily="18" charset="0"/>
                          <a:cs typeface="Times New Roman" pitchFamily="18" charset="0"/>
                        </a:rPr>
                        <a:t>(</a:t>
                      </a:r>
                      <a:r>
                        <a:rPr lang="el-GR" sz="1800" dirty="0" smtClean="0">
                          <a:solidFill>
                            <a:schemeClr val="accent2">
                              <a:lumMod val="60000"/>
                              <a:lumOff val="40000"/>
                            </a:schemeClr>
                          </a:solidFill>
                          <a:latin typeface="Times New Roman" pitchFamily="18" charset="0"/>
                          <a:cs typeface="Times New Roman" pitchFamily="18" charset="0"/>
                        </a:rPr>
                        <a:t>8</a:t>
                      </a:r>
                      <a:r>
                        <a:rPr lang="en-US" sz="1800" dirty="0" smtClean="0">
                          <a:solidFill>
                            <a:schemeClr val="accent2">
                              <a:lumMod val="60000"/>
                              <a:lumOff val="40000"/>
                            </a:schemeClr>
                          </a:solidFill>
                          <a:latin typeface="Times New Roman" pitchFamily="18" charset="0"/>
                          <a:cs typeface="Times New Roman" pitchFamily="18" charset="0"/>
                        </a:rPr>
                        <a:t>)</a:t>
                      </a:r>
                      <a:endParaRPr lang="el-GR" sz="1800" dirty="0">
                        <a:solidFill>
                          <a:schemeClr val="accent2">
                            <a:lumMod val="60000"/>
                            <a:lumOff val="40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lang="el-GR" sz="1800" dirty="0" smtClean="0">
                          <a:latin typeface="Times New Roman" pitchFamily="18" charset="0"/>
                          <a:cs typeface="Times New Roman" pitchFamily="18" charset="0"/>
                        </a:rPr>
                        <a:t>Δήμοι</a:t>
                      </a: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800" dirty="0" smtClean="0">
                          <a:latin typeface="Times New Roman" pitchFamily="18" charset="0"/>
                          <a:cs typeface="Times New Roman" pitchFamily="18" charset="0"/>
                        </a:rPr>
                        <a:t>Αποφάσεις Δημοτικών Συμβουλίων</a:t>
                      </a:r>
                      <a:r>
                        <a:rPr lang="en-US" sz="1800" baseline="0" dirty="0" smtClean="0">
                          <a:latin typeface="Times New Roman" pitchFamily="18" charset="0"/>
                          <a:cs typeface="Times New Roman" pitchFamily="18" charset="0"/>
                        </a:rPr>
                        <a:t> </a:t>
                      </a: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a:t>
                      </a:r>
                      <a:r>
                        <a:rPr lang="el-GR" sz="1800" dirty="0" smtClean="0">
                          <a:solidFill>
                            <a:srgbClr val="C00000"/>
                          </a:solidFill>
                          <a:latin typeface="Times New Roman" pitchFamily="18" charset="0"/>
                          <a:cs typeface="Times New Roman" pitchFamily="18" charset="0"/>
                        </a:rPr>
                        <a:t>9</a:t>
                      </a:r>
                      <a:r>
                        <a:rPr lang="en-US" sz="1800" dirty="0" smtClean="0">
                          <a:solidFill>
                            <a:srgbClr val="C00000"/>
                          </a:solidFill>
                          <a:latin typeface="Times New Roman" pitchFamily="18" charset="0"/>
                          <a:cs typeface="Times New Roman" pitchFamily="18" charset="0"/>
                        </a:rPr>
                        <a:t>)</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54762"/>
          </a:xfrm>
        </p:spPr>
        <p:txBody>
          <a:bodyPr>
            <a:normAutofit fontScale="90000"/>
          </a:bodyPr>
          <a:lstStyle/>
          <a:p>
            <a:pPr algn="l">
              <a:lnSpc>
                <a:spcPct val="150000"/>
              </a:lnSpc>
            </a:pPr>
            <a:r>
              <a:rPr lang="el-GR" sz="2000" dirty="0" smtClean="0">
                <a:latin typeface="Times New Roman" pitchFamily="18" charset="0"/>
                <a:cs typeface="Times New Roman" pitchFamily="18" charset="0"/>
              </a:rPr>
              <a:t>Μέχρι την 10ετία του ’80: </a:t>
            </a:r>
            <a:r>
              <a:rPr lang="el-GR" sz="2000" dirty="0" err="1" smtClean="0">
                <a:latin typeface="Times New Roman" pitchFamily="18" charset="0"/>
                <a:cs typeface="Times New Roman" pitchFamily="18" charset="0"/>
              </a:rPr>
              <a:t>υπερσυγκεντρωτικό</a:t>
            </a:r>
            <a:r>
              <a:rPr lang="el-GR" sz="2000" dirty="0" smtClean="0">
                <a:latin typeface="Times New Roman" pitchFamily="18" charset="0"/>
                <a:cs typeface="Times New Roman" pitchFamily="18" charset="0"/>
              </a:rPr>
              <a:t> σύστημα διοίκησης, τοπική αυτοδιοίκηση με 52 νομαρχίες και περίπου 6000 δήμους και κοινότητες. Αιρετός μόνο ο 1</a:t>
            </a:r>
            <a:r>
              <a:rPr lang="el-GR" sz="2000" baseline="30000" dirty="0" smtClean="0">
                <a:latin typeface="Times New Roman" pitchFamily="18" charset="0"/>
                <a:cs typeface="Times New Roman" pitchFamily="18" charset="0"/>
              </a:rPr>
              <a:t>ος</a:t>
            </a:r>
            <a:r>
              <a:rPr lang="el-GR" sz="2000" dirty="0" smtClean="0">
                <a:latin typeface="Times New Roman" pitchFamily="18" charset="0"/>
                <a:cs typeface="Times New Roman" pitchFamily="18" charset="0"/>
              </a:rPr>
              <a:t> βαθμός τοπικής αυτοδιοίκησης. Απουσία περιφερειακού σχεδιασμού. Εγκρίσεις όλων των πολεοδομικών σχεδίων με προεδρικά διατάγματα.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l-GR" sz="2000" dirty="0" smtClean="0">
                <a:latin typeface="Times New Roman" pitchFamily="18" charset="0"/>
                <a:cs typeface="Times New Roman" pitchFamily="18" charset="0"/>
              </a:rPr>
              <a:t>Δεκαετία του ‘80: μεταρρυθμίσεις στο σύστημα τοπικής αυτοδιοίκησης: 13 περιφέρειες, περισσότερες αρμοδιότητες στους δήμους και στις νομαρχίες, σχήματα δημοτικών συνεργασιών (ανοιχτές πόλεις, αναπτυξιακοί </a:t>
            </a:r>
            <a:r>
              <a:rPr lang="el-GR" sz="2000" dirty="0" err="1" smtClean="0">
                <a:latin typeface="Times New Roman" pitchFamily="18" charset="0"/>
                <a:cs typeface="Times New Roman" pitchFamily="18" charset="0"/>
              </a:rPr>
              <a:t>συνδεσμοι</a:t>
            </a:r>
            <a:r>
              <a:rPr lang="el-GR" sz="2000" dirty="0" smtClean="0">
                <a:latin typeface="Times New Roman" pitchFamily="18" charset="0"/>
                <a:cs typeface="Times New Roman" pitchFamily="18" charset="0"/>
              </a:rPr>
              <a:t> κλπ.). </a:t>
            </a:r>
            <a:br>
              <a:rPr lang="el-GR"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l-GR" sz="2000" dirty="0" smtClean="0">
                <a:latin typeface="Times New Roman" pitchFamily="18" charset="0"/>
                <a:cs typeface="Times New Roman" pitchFamily="18" charset="0"/>
              </a:rPr>
              <a:t>Μεταρρυθμίσεις στο σύστημα χωρικού σχεδιασμού</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νόμος 1337/83, Επιχείρηση Πολεοδομική Ανασυγκρότηση (ΕΠΑ). </a:t>
            </a:r>
            <a:br>
              <a:rPr lang="el-GR"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l-GR" sz="2000" dirty="0" smtClean="0">
                <a:latin typeface="Times New Roman" pitchFamily="18" charset="0"/>
                <a:cs typeface="Times New Roman" pitchFamily="18" charset="0"/>
              </a:rPr>
              <a:t>Αποκέντρωση στις αρμοδιότητες πολεοδομικού σχεδιασμού</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Δικαιώματα εγκρίσεων πολεοδομικών σχεδίων σε νομάρχες και δημάρχους. </a:t>
            </a:r>
            <a:endParaRPr lang="el-G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44562"/>
          </a:xfrm>
        </p:spPr>
        <p:txBody>
          <a:bodyPr>
            <a:normAutofit/>
          </a:bodyPr>
          <a:lstStyle/>
          <a:p>
            <a:r>
              <a:rPr lang="el-GR" sz="2000" b="1" dirty="0" smtClean="0">
                <a:latin typeface="Times New Roman" pitchFamily="18" charset="0"/>
                <a:cs typeface="Times New Roman" pitchFamily="18" charset="0"/>
              </a:rPr>
              <a:t>Χωρικά σχέδια της 10ετίας του ‘80 και νομικά μέσα έγκρισής τους </a:t>
            </a:r>
            <a:endParaRPr lang="el-GR" sz="2000" b="1"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457200" y="1066800"/>
          <a:ext cx="8229600" cy="5227320"/>
        </p:xfrm>
        <a:graphic>
          <a:graphicData uri="http://schemas.openxmlformats.org/drawingml/2006/table">
            <a:tbl>
              <a:tblPr firstRow="1" bandRow="1">
                <a:tableStyleId>{073A0DAA-6AF3-43AB-8588-CEC1D06C72B9}</a:tableStyleId>
              </a:tblPr>
              <a:tblGrid>
                <a:gridCol w="2819400"/>
                <a:gridCol w="4953000"/>
                <a:gridCol w="457200"/>
              </a:tblGrid>
              <a:tr h="685800">
                <a:tc>
                  <a:txBody>
                    <a:bodyPr/>
                    <a:lstStyle/>
                    <a:p>
                      <a:pPr algn="ctr"/>
                      <a:r>
                        <a:rPr lang="el-GR" sz="1800" dirty="0" smtClean="0">
                          <a:latin typeface="Times New Roman" pitchFamily="18" charset="0"/>
                          <a:cs typeface="Times New Roman" pitchFamily="18" charset="0"/>
                        </a:rPr>
                        <a:t>Τύποι και επίπεδα χωρικού</a:t>
                      </a:r>
                      <a:r>
                        <a:rPr lang="el-GR" sz="1800" baseline="0" dirty="0" smtClean="0">
                          <a:latin typeface="Times New Roman" pitchFamily="18" charset="0"/>
                          <a:cs typeface="Times New Roman" pitchFamily="18" charset="0"/>
                        </a:rPr>
                        <a:t> σχεδιασμού </a:t>
                      </a:r>
                      <a:r>
                        <a:rPr lang="en-US" sz="1800" dirty="0" smtClean="0">
                          <a:latin typeface="Times New Roman" pitchFamily="18" charset="0"/>
                          <a:cs typeface="Times New Roman" pitchFamily="18" charset="0"/>
                        </a:rPr>
                        <a:t> </a:t>
                      </a: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l-GR" sz="1800" dirty="0" smtClean="0">
                          <a:latin typeface="Times New Roman" pitchFamily="18" charset="0"/>
                          <a:cs typeface="Times New Roman" pitchFamily="18" charset="0"/>
                        </a:rPr>
                        <a:t>Νομικά μέσα έγκρισης χωρικών σχεδίων </a:t>
                      </a: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l-GR"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lang="el-GR" sz="1800" dirty="0" smtClean="0">
                          <a:latin typeface="Times New Roman" pitchFamily="18" charset="0"/>
                          <a:cs typeface="Times New Roman" pitchFamily="18" charset="0"/>
                        </a:rPr>
                        <a:t>Ρυθμιστικά Σχέδια</a:t>
                      </a:r>
                      <a:r>
                        <a:rPr lang="el-GR" sz="1800" baseline="0" dirty="0" smtClean="0">
                          <a:latin typeface="Times New Roman" pitchFamily="18" charset="0"/>
                          <a:cs typeface="Times New Roman" pitchFamily="18" charset="0"/>
                        </a:rPr>
                        <a:t> Αθηνών και Θεσσαλονίκης </a:t>
                      </a: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800" dirty="0" smtClean="0">
                          <a:latin typeface="Times New Roman" pitchFamily="18" charset="0"/>
                          <a:cs typeface="Times New Roman" pitchFamily="18" charset="0"/>
                        </a:rPr>
                        <a:t>Προεδρικά Διατάγματα</a:t>
                      </a: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C00000"/>
                          </a:solidFill>
                          <a:latin typeface="Times New Roman" pitchFamily="18" charset="0"/>
                          <a:cs typeface="Times New Roman" pitchFamily="18" charset="0"/>
                        </a:rPr>
                        <a:t>(1)</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latin typeface="Times New Roman" pitchFamily="18" charset="0"/>
                          <a:cs typeface="Times New Roman" pitchFamily="18" charset="0"/>
                        </a:rPr>
                        <a:t>Γενικά Πολεοδομικά Σχέδια</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latin typeface="Times New Roman" pitchFamily="18" charset="0"/>
                          <a:cs typeface="Times New Roman" pitchFamily="18" charset="0"/>
                        </a:rPr>
                        <a:t>Κοινές Υπουργικές Αποφάσεις </a:t>
                      </a: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800" dirty="0" smtClean="0">
                          <a:solidFill>
                            <a:srgbClr val="C00000"/>
                          </a:solidFill>
                          <a:latin typeface="Times New Roman" pitchFamily="18" charset="0"/>
                          <a:cs typeface="Times New Roman" pitchFamily="18" charset="0"/>
                        </a:rPr>
                        <a:t>(2)</a:t>
                      </a:r>
                      <a:endParaRPr lang="el-GR" sz="1800" dirty="0">
                        <a:solidFill>
                          <a:srgbClr val="C00000"/>
                        </a:solidFill>
                        <a:latin typeface="Times New Roman" pitchFamily="18" charset="0"/>
                        <a:cs typeface="Times New Roman" pitchFamily="18" charset="0"/>
                      </a:endParaRPr>
                    </a:p>
                    <a:p>
                      <a:pPr algn="ct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latin typeface="Times New Roman" pitchFamily="18" charset="0"/>
                          <a:cs typeface="Times New Roman" pitchFamily="18" charset="0"/>
                        </a:rPr>
                        <a:t>Ζώνες</a:t>
                      </a:r>
                      <a:r>
                        <a:rPr lang="el-GR" sz="1800" baseline="0" dirty="0" smtClean="0">
                          <a:latin typeface="Times New Roman" pitchFamily="18" charset="0"/>
                          <a:cs typeface="Times New Roman" pitchFamily="18" charset="0"/>
                        </a:rPr>
                        <a:t> Οικιστικού Ελέγχου </a:t>
                      </a:r>
                      <a:r>
                        <a:rPr lang="en-US" sz="1800" dirty="0" smtClean="0">
                          <a:latin typeface="Times New Roman" pitchFamily="18" charset="0"/>
                          <a:cs typeface="Times New Roman" pitchFamily="18" charset="0"/>
                        </a:rPr>
                        <a:t>(ZOE)</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latin typeface="Times New Roman" pitchFamily="18" charset="0"/>
                          <a:cs typeface="Times New Roman" pitchFamily="18" charset="0"/>
                        </a:rPr>
                        <a:t>Πολεοδομική Μελέτη, </a:t>
                      </a:r>
                      <a:r>
                        <a:rPr lang="el-GR" sz="1800" baseline="0" dirty="0" smtClean="0">
                          <a:latin typeface="Times New Roman" pitchFamily="18" charset="0"/>
                          <a:cs typeface="Times New Roman" pitchFamily="18" charset="0"/>
                        </a:rPr>
                        <a:t> Επέκταση – Αναθεώρηση </a:t>
                      </a:r>
                      <a:endParaRPr lang="en-US" sz="18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latin typeface="Times New Roman" pitchFamily="18" charset="0"/>
                          <a:cs typeface="Times New Roman" pitchFamily="18" charset="0"/>
                        </a:rPr>
                        <a:t>Αποφάσεις</a:t>
                      </a:r>
                      <a:r>
                        <a:rPr lang="el-GR" sz="1800" baseline="0" dirty="0" smtClean="0">
                          <a:latin typeface="Times New Roman" pitchFamily="18" charset="0"/>
                          <a:cs typeface="Times New Roman" pitchFamily="18" charset="0"/>
                        </a:rPr>
                        <a:t> Νομάρχη </a:t>
                      </a:r>
                      <a:endParaRPr lang="el-GR" sz="1800" dirty="0" smtClean="0">
                        <a:latin typeface="Times New Roman" pitchFamily="18" charset="0"/>
                        <a:cs typeface="Times New Roman" pitchFamily="18" charset="0"/>
                      </a:endParaRPr>
                    </a:p>
                    <a:p>
                      <a:pPr algn="ct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800" dirty="0" smtClean="0">
                          <a:solidFill>
                            <a:srgbClr val="C00000"/>
                          </a:solidFill>
                          <a:latin typeface="Times New Roman" pitchFamily="18" charset="0"/>
                          <a:cs typeface="Times New Roman" pitchFamily="18" charset="0"/>
                        </a:rPr>
                        <a:t>(3)</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r>
                        <a:rPr lang="el-GR" dirty="0" smtClean="0"/>
                        <a:t>Τροποποιήσεις σχεδίων πόλης (διαφόρων τύπων) </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pPr algn="ctr"/>
                      <a:r>
                        <a:rPr lang="el-GR" sz="1800" dirty="0" smtClean="0">
                          <a:latin typeface="Times New Roman" pitchFamily="18" charset="0"/>
                          <a:cs typeface="Times New Roman" pitchFamily="18" charset="0"/>
                        </a:rPr>
                        <a:t>Πράξεις Εφαρμογής </a:t>
                      </a:r>
                      <a:r>
                        <a:rPr lang="el-GR" sz="1800" baseline="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latin typeface="Times New Roman" pitchFamily="18" charset="0"/>
                          <a:cs typeface="Times New Roman" pitchFamily="18" charset="0"/>
                        </a:rPr>
                        <a:t>Αποφάσεις Δημοτικών</a:t>
                      </a:r>
                      <a:r>
                        <a:rPr lang="el-GR" sz="1800" baseline="0" dirty="0" smtClean="0">
                          <a:latin typeface="Times New Roman" pitchFamily="18" charset="0"/>
                          <a:cs typeface="Times New Roman" pitchFamily="18" charset="0"/>
                        </a:rPr>
                        <a:t> Συμβουλίων</a:t>
                      </a:r>
                      <a:endParaRPr lang="el-GR" sz="1800" dirty="0" smtClean="0">
                        <a:latin typeface="Times New Roman" pitchFamily="18" charset="0"/>
                        <a:cs typeface="Times New Roman" pitchFamily="18" charset="0"/>
                      </a:endParaRPr>
                    </a:p>
                    <a:p>
                      <a:pPr algn="ct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800" dirty="0" smtClean="0">
                          <a:solidFill>
                            <a:srgbClr val="C00000"/>
                          </a:solidFill>
                          <a:latin typeface="Times New Roman" pitchFamily="18" charset="0"/>
                          <a:cs typeface="Times New Roman" pitchFamily="18" charset="0"/>
                        </a:rPr>
                        <a:t>(4)</a:t>
                      </a: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426">
                <a:tc>
                  <a:txBody>
                    <a:bodyPr/>
                    <a:lstStyle/>
                    <a:p>
                      <a:pPr algn="ctr"/>
                      <a:r>
                        <a:rPr lang="el-GR" sz="1800" dirty="0" smtClean="0">
                          <a:latin typeface="Times New Roman" pitchFamily="18" charset="0"/>
                          <a:cs typeface="Times New Roman" pitchFamily="18" charset="0"/>
                        </a:rPr>
                        <a:t>Κατηγοριοποίηση και οριοθέτηση οικισμών κάτω των 2000 κατοίκων </a:t>
                      </a: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l-GR"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l-GR" sz="18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0" name="Straight Arrow Connector 9"/>
          <p:cNvCxnSpPr/>
          <p:nvPr/>
        </p:nvCxnSpPr>
        <p:spPr>
          <a:xfrm>
            <a:off x="3124200" y="21336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124200" y="26670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2971800" y="2286000"/>
            <a:ext cx="990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2667000" y="2667000"/>
            <a:ext cx="1600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124200" y="4114800"/>
            <a:ext cx="685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2400300" y="2933700"/>
            <a:ext cx="22098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2667000" y="4648200"/>
            <a:ext cx="1600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3009900" y="4305300"/>
            <a:ext cx="838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2667000" y="4648200"/>
            <a:ext cx="1600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124200" y="26670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6200000" flipH="1">
            <a:off x="2933700" y="4610100"/>
            <a:ext cx="990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124200" y="3810000"/>
            <a:ext cx="609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54762"/>
          </a:xfrm>
        </p:spPr>
        <p:txBody>
          <a:bodyPr>
            <a:normAutofit fontScale="90000"/>
          </a:bodyPr>
          <a:lstStyle/>
          <a:p>
            <a:pPr algn="l">
              <a:lnSpc>
                <a:spcPct val="150000"/>
              </a:lnSpc>
            </a:pPr>
            <a:r>
              <a:rPr lang="el-GR" sz="2000" b="1" dirty="0" smtClean="0">
                <a:latin typeface="Times New Roman" pitchFamily="18" charset="0"/>
                <a:cs typeface="Times New Roman" pitchFamily="18" charset="0"/>
              </a:rPr>
              <a:t>Ενδιαφέροντα σημεία</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1. </a:t>
            </a:r>
            <a:r>
              <a:rPr lang="el-GR" sz="2000" dirty="0" smtClean="0">
                <a:latin typeface="Times New Roman" pitchFamily="18" charset="0"/>
                <a:cs typeface="Times New Roman" pitchFamily="18" charset="0"/>
              </a:rPr>
              <a:t>Εκχώρηση συγκριτικά ευρύτατων αρμοδιοτήτων σχεδιασμού και έγκρισης πολεοδομικών σχεδίων στους νομάρχες (ακόμη μη αιρετούς), σαν μέρος γενικότερων πολιτικών αποκέντρωσης.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2. </a:t>
            </a:r>
            <a:r>
              <a:rPr lang="el-GR" sz="2000" dirty="0" smtClean="0">
                <a:latin typeface="Times New Roman" pitchFamily="18" charset="0"/>
                <a:cs typeface="Times New Roman" pitchFamily="18" charset="0"/>
              </a:rPr>
              <a:t>Εκχώρηση αρμοδιοτήτων σχεδιασμού και έγκρισης πολεοδομικών σχεδίων στα δημοτικά συμβούλια, αλλά μόνο κάτω από προϋποθέσεις και με ειδικά Προεδρικά Διατάγματα.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3. </a:t>
            </a:r>
            <a:r>
              <a:rPr lang="el-GR" sz="2000" dirty="0" smtClean="0">
                <a:latin typeface="Times New Roman" pitchFamily="18" charset="0"/>
                <a:cs typeface="Times New Roman" pitchFamily="18" charset="0"/>
              </a:rPr>
              <a:t>Το πρώτο δείγμα παράδοξης αντιστροφής στην αντιστοιχία νομικών, διοικητικών και σχεδιαστικών ιεραρχήσεων: τα Γενικά Πολεοδομικά Σχέδια εγκρίνονται με κοινές υπουργικές αποφάσεις, ενώ οι Ζώνες Οικιστικού Ελέγχου, οι πολεοδομικές μελέτες και οι τροποποιήσεις τους εγκρίνονται με προεδρικά διατάγματα. </a:t>
            </a:r>
            <a:endParaRPr lang="el-G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0"/>
          </a:xfrm>
        </p:spPr>
        <p:txBody>
          <a:bodyPr>
            <a:normAutofit fontScale="90000"/>
          </a:bodyPr>
          <a:lstStyle/>
          <a:p>
            <a:pPr algn="l">
              <a:lnSpc>
                <a:spcPct val="150000"/>
              </a:lnSpc>
            </a:pPr>
            <a:r>
              <a:rPr lang="el-GR" sz="2200" b="1" dirty="0" smtClean="0">
                <a:latin typeface="Times New Roman" pitchFamily="18" charset="0"/>
                <a:cs typeface="Times New Roman" pitchFamily="18" charset="0"/>
              </a:rPr>
              <a:t>Νεώτερες εξελίξεις </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l-GR" sz="2200" b="1" dirty="0" smtClean="0">
                <a:latin typeface="Times New Roman" pitchFamily="18" charset="0"/>
                <a:cs typeface="Times New Roman" pitchFamily="18" charset="0"/>
              </a:rPr>
              <a:t>Εξελίξεις στην Τοπική Αυτοδιοίκηση</a:t>
            </a:r>
            <a:r>
              <a:rPr lang="en-US" sz="2200"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εκλεγμένοι νομάρχες και νομαρχιακά συμβούλια, λιγότεροι και ισχυρότεροι δήμοι </a:t>
            </a:r>
            <a:r>
              <a:rPr lang="en-US" sz="2200" dirty="0" smtClean="0">
                <a:latin typeface="Times New Roman" pitchFamily="18" charset="0"/>
                <a:cs typeface="Times New Roman" pitchFamily="18" charset="0"/>
              </a:rPr>
              <a:t>(1033 </a:t>
            </a:r>
            <a:r>
              <a:rPr lang="el-GR" sz="2200" dirty="0" smtClean="0">
                <a:latin typeface="Times New Roman" pitchFamily="18" charset="0"/>
                <a:cs typeface="Times New Roman" pitchFamily="18" charset="0"/>
              </a:rPr>
              <a:t>από </a:t>
            </a:r>
            <a:r>
              <a:rPr lang="en-US" sz="2200" dirty="0" smtClean="0">
                <a:latin typeface="Times New Roman" pitchFamily="18" charset="0"/>
                <a:cs typeface="Times New Roman" pitchFamily="18" charset="0"/>
              </a:rPr>
              <a:t>5755). </a:t>
            </a:r>
            <a:br>
              <a:rPr lang="en-US" sz="2200" dirty="0" smtClean="0">
                <a:latin typeface="Times New Roman" pitchFamily="18" charset="0"/>
                <a:cs typeface="Times New Roman" pitchFamily="18" charset="0"/>
              </a:rPr>
            </a:br>
            <a:r>
              <a:rPr lang="el-GR" sz="2200" b="1" dirty="0" smtClean="0">
                <a:latin typeface="Times New Roman" pitchFamily="18" charset="0"/>
                <a:cs typeface="Times New Roman" pitchFamily="18" charset="0"/>
              </a:rPr>
              <a:t>Εξελίξεις στον χωρικό σχεδιασμό</a:t>
            </a:r>
            <a:r>
              <a:rPr lang="en-US" sz="2200"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νομοθεσία για τον πολεοδομικό σχεδιασμό </a:t>
            </a:r>
            <a:r>
              <a:rPr lang="en-US" sz="2200" dirty="0" smtClean="0">
                <a:latin typeface="Times New Roman" pitchFamily="18" charset="0"/>
                <a:cs typeface="Times New Roman" pitchFamily="18" charset="0"/>
              </a:rPr>
              <a:t>(</a:t>
            </a:r>
            <a:r>
              <a:rPr lang="el-GR" sz="2200" dirty="0" smtClean="0">
                <a:latin typeface="Times New Roman" pitchFamily="18" charset="0"/>
                <a:cs typeface="Times New Roman" pitchFamily="18" charset="0"/>
              </a:rPr>
              <a:t>Ν</a:t>
            </a:r>
            <a:r>
              <a:rPr lang="en-US" sz="2200" dirty="0" smtClean="0">
                <a:latin typeface="Times New Roman" pitchFamily="18" charset="0"/>
                <a:cs typeface="Times New Roman" pitchFamily="18" charset="0"/>
              </a:rPr>
              <a:t>. 2508/97) </a:t>
            </a:r>
            <a:r>
              <a:rPr lang="el-GR" sz="2200" dirty="0" smtClean="0">
                <a:latin typeface="Times New Roman" pitchFamily="18" charset="0"/>
                <a:cs typeface="Times New Roman" pitchFamily="18" charset="0"/>
              </a:rPr>
              <a:t>και τον χωροταξικό σχεδιασμό </a:t>
            </a:r>
            <a:r>
              <a:rPr lang="en-US" sz="2200" dirty="0" smtClean="0">
                <a:latin typeface="Times New Roman" pitchFamily="18" charset="0"/>
                <a:cs typeface="Times New Roman" pitchFamily="18" charset="0"/>
              </a:rPr>
              <a:t>(</a:t>
            </a:r>
            <a:r>
              <a:rPr lang="el-GR" sz="2200" dirty="0" smtClean="0">
                <a:latin typeface="Times New Roman" pitchFamily="18" charset="0"/>
                <a:cs typeface="Times New Roman" pitchFamily="18" charset="0"/>
              </a:rPr>
              <a:t>Ν</a:t>
            </a:r>
            <a:r>
              <a:rPr lang="en-US" sz="2200" dirty="0" smtClean="0">
                <a:latin typeface="Times New Roman" pitchFamily="18" charset="0"/>
                <a:cs typeface="Times New Roman" pitchFamily="18" charset="0"/>
              </a:rPr>
              <a:t>. 2742/99), </a:t>
            </a:r>
            <a:r>
              <a:rPr lang="el-GR" sz="2200" dirty="0" smtClean="0">
                <a:latin typeface="Times New Roman" pitchFamily="18" charset="0"/>
                <a:cs typeface="Times New Roman" pitchFamily="18" charset="0"/>
              </a:rPr>
              <a:t>νέες κατηγορίες χωρικών σχεδίων</a:t>
            </a:r>
            <a:r>
              <a:rPr lang="en-US" sz="2200"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τροποποιήσεις στις υφιστάμενες κατηγορίες. </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l-GR" sz="2200" dirty="0" smtClean="0">
                <a:latin typeface="Times New Roman" pitchFamily="18" charset="0"/>
                <a:cs typeface="Times New Roman" pitchFamily="18" charset="0"/>
              </a:rPr>
              <a:t>Στο μεταξύ, ακύρωση των αρμοδιοτήτων έγκρισης πολεοδομικών μελετών κλπ. των νομαρχών από το </a:t>
            </a:r>
            <a:r>
              <a:rPr lang="el-GR" sz="2200" dirty="0" err="1" smtClean="0">
                <a:latin typeface="Times New Roman" pitchFamily="18" charset="0"/>
                <a:cs typeface="Times New Roman" pitchFamily="18" charset="0"/>
              </a:rPr>
              <a:t>ΣτΕ</a:t>
            </a:r>
            <a:r>
              <a:rPr lang="el-GR" sz="2200" dirty="0" smtClean="0">
                <a:latin typeface="Times New Roman" pitchFamily="18" charset="0"/>
                <a:cs typeface="Times New Roman" pitchFamily="18" charset="0"/>
              </a:rPr>
              <a:t>, αφού ο 2</a:t>
            </a:r>
            <a:r>
              <a:rPr lang="el-GR" sz="2200" baseline="30000" dirty="0" smtClean="0">
                <a:latin typeface="Times New Roman" pitchFamily="18" charset="0"/>
                <a:cs typeface="Times New Roman" pitchFamily="18" charset="0"/>
              </a:rPr>
              <a:t>ος</a:t>
            </a:r>
            <a:r>
              <a:rPr lang="el-GR" sz="2200" dirty="0" smtClean="0">
                <a:latin typeface="Times New Roman" pitchFamily="18" charset="0"/>
                <a:cs typeface="Times New Roman" pitchFamily="18" charset="0"/>
              </a:rPr>
              <a:t> βαθμός αυτοδιοίκησης έγινε αιρετός (όχι </a:t>
            </a:r>
            <a:r>
              <a:rPr lang="el-GR" sz="2200" dirty="0" err="1" smtClean="0">
                <a:latin typeface="Times New Roman" pitchFamily="18" charset="0"/>
                <a:cs typeface="Times New Roman" pitchFamily="18" charset="0"/>
              </a:rPr>
              <a:t>πιά</a:t>
            </a:r>
            <a:r>
              <a:rPr lang="el-GR" sz="2200" dirty="0" smtClean="0">
                <a:latin typeface="Times New Roman" pitchFamily="18" charset="0"/>
                <a:cs typeface="Times New Roman" pitchFamily="18" charset="0"/>
              </a:rPr>
              <a:t> μέρος του κράτους αλλά ΝΠΔΔ). Ακύρωση πολεοδομικών σχεδίων (1996). </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l-GR" sz="2200" dirty="0" smtClean="0">
                <a:latin typeface="Times New Roman" pitchFamily="18" charset="0"/>
                <a:cs typeface="Times New Roman" pitchFamily="18" charset="0"/>
              </a:rPr>
              <a:t>Αναθεώρηση Συντάγματος </a:t>
            </a:r>
            <a:r>
              <a:rPr lang="en-US" sz="2200" dirty="0" smtClean="0">
                <a:latin typeface="Times New Roman" pitchFamily="18" charset="0"/>
                <a:cs typeface="Times New Roman" pitchFamily="18" charset="0"/>
              </a:rPr>
              <a:t>(2001, </a:t>
            </a:r>
            <a:r>
              <a:rPr lang="el-GR" sz="2200" dirty="0" smtClean="0">
                <a:latin typeface="Times New Roman" pitchFamily="18" charset="0"/>
                <a:cs typeface="Times New Roman" pitchFamily="18" charset="0"/>
              </a:rPr>
              <a:t>αρθρ</a:t>
            </a:r>
            <a:r>
              <a:rPr lang="en-US" sz="2200" dirty="0" smtClean="0">
                <a:latin typeface="Times New Roman" pitchFamily="18" charset="0"/>
                <a:cs typeface="Times New Roman" pitchFamily="18" charset="0"/>
              </a:rPr>
              <a:t>. 102, </a:t>
            </a:r>
            <a:r>
              <a:rPr lang="el-GR" sz="2200" dirty="0" smtClean="0">
                <a:latin typeface="Times New Roman" pitchFamily="18" charset="0"/>
                <a:cs typeface="Times New Roman" pitchFamily="18" charset="0"/>
              </a:rPr>
              <a:t>παρ</a:t>
            </a:r>
            <a:r>
              <a:rPr lang="en-US" sz="2200" dirty="0" smtClean="0">
                <a:latin typeface="Times New Roman" pitchFamily="18" charset="0"/>
                <a:cs typeface="Times New Roman" pitchFamily="18" charset="0"/>
              </a:rPr>
              <a:t>. 1) </a:t>
            </a:r>
            <a:r>
              <a:rPr lang="el-GR" sz="2200" dirty="0" smtClean="0">
                <a:latin typeface="Times New Roman" pitchFamily="18" charset="0"/>
                <a:cs typeface="Times New Roman" pitchFamily="18" charset="0"/>
              </a:rPr>
              <a:t>περί εκχώρησης σχετικών δικαιωμάτων στην τοπική αυτοδιοίκηση εφόσον αφορούν «τοπικές υποθέσεις».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l-G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1785</TotalTime>
  <Words>1025</Words>
  <Application>Microsoft Office PowerPoint</Application>
  <PresentationFormat>Προβολή στην οθόνη (4:3)</PresentationFormat>
  <Paragraphs>179</Paragraphs>
  <Slides>18</Slides>
  <Notes>16</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Office Theme</vt:lpstr>
      <vt:lpstr>    Χωρικά σχέδια και εγκρίσεις τους: ανατροπές νομικών ιεραρχήσεων </vt:lpstr>
      <vt:lpstr>  Νομική παράδοση της Ελλάδας: υβρίδιο της Γερμανικής και της Ναπολεονικής  οικογένειας κρατών.  Διοικητική παράδοση : μέλος της Ναπολεονικής οικογένειας κρατών.   Δύο κυρίαρχα χαρακτηριστικά: υπερσυγκεντρωτική διοίκηση και ιδιαίτερα σύνθετο (πολύπλοκο) σύστημα νόμων.   Το σύστημα χωρικού σχεδιασμού είναι παράγωγο των παραπάνω.  Χαρακτηρίζεται από την κυριαρχία του θεσμικού επιπέδου (νομικά – θεσμικά πλαίσια) πάνω στο επίπεδο πολιτικής  και στο επίπεδο εφαρμογών (μέθοδοι, διαδικασίες, πόροι, «εργαλεία» σχεδιασμού).   Ο χωρικός σχεδιασμός στην Ελλάδα μπορεί να χαρακτηριστεί σαν «σχεδιασμός δια νόμου».  </vt:lpstr>
      <vt:lpstr>Παρουσίαση του PowerPoint</vt:lpstr>
      <vt:lpstr> Όλα τα χωροταξικά και πολεοδομικά σχέδια είναι υποχρεωτικά στην εφαρμογή τους. Υπάρχει επίσης μια ιεράρχηση στην σπουδαιότητα της εφαρμογής τους, ανάλογα με το χωρικό επίπεδο στο οποίο αναφέρονται  και στο διοικητικό επίπεδο από το οποίο εγκρίνονται / επικυρώνονται. Ετσι, χωρικά σχέδια χαμηλότερων χωρικών επιπέδων (π.χ. τοπικά) είναι υποχρεωμένα να προσαρμόζονται / υπακούουν στα αντίστοιχα των ανώτερων επιπέδων σχεδιασμού (π.χ. περιφερειακά, εθνικά), όπως επίσης και σχέδια που εγκρίνονται από, π.χ. το επίπεδο 1ου βαθμού αυτοδιοίκησης είναι υποχρεωμένα να προσαρμόζονται /  υπακούουν στα αντίστοιχα που εγκρίνονται από τα ανώτερα επίπεδα αυτοδιοίκησης ή διοίκησης (περιφέρειες, υπουργεία, Πρόεδρο της Δημοκρατίας).   Ετσι, το επίπεδο έγκρισης / επικύρωσης χωρικών σχεδίων τείνει να είναι ιδιαίτερα σημαντικό  για την νομική ισχύ του αντίστοιχου σχεδίου αλλά και για τον βαθμό δέσμευσης που επιβάλλουν οι ρυθμίσεις του σε άλλα σχέδια, σχετικού αντικειμένου.   </vt:lpstr>
      <vt:lpstr>Επίπεδα πολιτικής και διοικητικής εξουσίας στην Ελλάδα και νομικά εργαλεία έγκρισης / επικύρωσης χωρικών σχεδίων</vt:lpstr>
      <vt:lpstr>Μέχρι την 10ετία του ’80: υπερσυγκεντρωτικό σύστημα διοίκησης, τοπική αυτοδιοίκηση με 52 νομαρχίες και περίπου 6000 δήμους και κοινότητες. Αιρετός μόνο ο 1ος βαθμός τοπικής αυτοδιοίκησης. Απουσία περιφερειακού σχεδιασμού. Εγκρίσεις όλων των πολεοδομικών σχεδίων με προεδρικά διατάγματα.   Δεκαετία του ‘80: μεταρρυθμίσεις στο σύστημα τοπικής αυτοδιοίκησης: 13 περιφέρειες, περισσότερες αρμοδιότητες στους δήμους και στις νομαρχίες, σχήματα δημοτικών συνεργασιών (ανοιχτές πόλεις, αναπτυξιακοί συνδεσμοι κλπ.).   Μεταρρυθμίσεις στο σύστημα χωρικού σχεδιασμού: νόμος 1337/83, Επιχείρηση Πολεοδομική Ανασυγκρότηση (ΕΠΑ).   Αποκέντρωση στις αρμοδιότητες πολεοδομικού σχεδιασμού. Δικαιώματα εγκρίσεων πολεοδομικών σχεδίων σε νομάρχες και δημάρχους. </vt:lpstr>
      <vt:lpstr>Χωρικά σχέδια της 10ετίας του ‘80 και νομικά μέσα έγκρισής τους </vt:lpstr>
      <vt:lpstr>Ενδιαφέροντα σημεία 1. Εκχώρηση συγκριτικά ευρύτατων αρμοδιοτήτων σχεδιασμού και έγκρισης πολεοδομικών σχεδίων στους νομάρχες (ακόμη μη αιρετούς), σαν μέρος γενικότερων πολιτικών αποκέντρωσης.   2. Εκχώρηση αρμοδιοτήτων σχεδιασμού και έγκρισης πολεοδομικών σχεδίων στα δημοτικά συμβούλια, αλλά μόνο κάτω από προϋποθέσεις και με ειδικά Προεδρικά Διατάγματα.   3. Το πρώτο δείγμα παράδοξης αντιστροφής στην αντιστοιχία νομικών, διοικητικών και σχεδιαστικών ιεραρχήσεων: τα Γενικά Πολεοδομικά Σχέδια εγκρίνονται με κοινές υπουργικές αποφάσεις, ενώ οι Ζώνες Οικιστικού Ελέγχου, οι πολεοδομικές μελέτες και οι τροποποιήσεις τους εγκρίνονται με προεδρικά διατάγματα. </vt:lpstr>
      <vt:lpstr>Νεώτερες εξελίξεις  Εξελίξεις στην Τοπική Αυτοδιοίκηση: εκλεγμένοι νομάρχες και νομαρχιακά συμβούλια, λιγότεροι και ισχυρότεροι δήμοι (1033 από 5755).  Εξελίξεις στον χωρικό σχεδιασμό: νομοθεσία για τον πολεοδομικό σχεδιασμό (Ν. 2508/97) και τον χωροταξικό σχεδιασμό (Ν. 2742/99), νέες κατηγορίες χωρικών σχεδίων, τροποποιήσεις στις υφιστάμενες κατηγορίες.  Στο μεταξύ, ακύρωση των αρμοδιοτήτων έγκρισης πολεοδομικών μελετών κλπ. των νομαρχών από το ΣτΕ, αφού ο 2ος βαθμός αυτοδιοίκησης έγινε αιρετός (όχι πιά μέρος του κράτους αλλά ΝΠΔΔ). Ακύρωση πολεοδομικών σχεδίων (1996).  Αναθεώρηση Συντάγματος (2001, αρθρ. 102, παρ. 1) περί εκχώρησης σχετικών δικαιωμάτων στην τοπική αυτοδιοίκηση εφόσον αφορούν «τοπικές υποθέσεις».  </vt:lpstr>
      <vt:lpstr>Για μια περίοδο, κατανομή αρμοδιοτήτων σχεδιασμού και έγκρισης χωρικών σχεδίων με λογική ιεράρχηση σε αντίστοιχα ιεραρχημένα επίπεδα διοίκησης και αυτοδιοίκησης. Λίγο αργότερα όμως, ακύρωση σχετικών αρμοδιοτήτων για ορισμένες κατηγορίες σχεδίων των ΟΤΑ και επιστροφή τους στην κεντρική διοίκηση λόγω εκτεταμένων σχετικών φαινομένων κακοδιοίκησης και διαφθοράς απο τους ΟΤΑ.  Επίσης, κατά το ΣτΕ (αποφ. 3661, 3662, 3663 / 2005), οποιαδήποτε αρμοδιότητα σχετική με θέματα χωρικού σχεδιασμού δεν εξασκείται από τον Πρόεδρο της Δημοκρατίας είναι αντισυνταγματική.  Η κυβέρνηση πρακτικά αρνείται να συμμορφωθεί, επικαλούμενη νομικούς (αποφάσεις αντίθετες με την αναθεώρηση του Συντάγματος του 2001) αλλά και πρακτικούς λόγους (υπερβολικός συγκεντρωτισμός αδύνατος να λειτουργήσει).   </vt:lpstr>
      <vt:lpstr>Χωρικά σχέδια και νομικά μέσα έγκρισής τους προ Καλλικράτη </vt:lpstr>
      <vt:lpstr>Με νεώτερες εξελίξεις (6/2010), έγκριση και εφαρμογή σχεδίου «Καλλικράτης» για τοπική αυτοδιοίκηση. 7 Αποκεντρωμένες Διοικήσεις, 13 Περιφέρειες με αιρετούς Περιφερειάρχες και Περιφερειακά Συμβούλια, κατάργηση νομαρχιών, περαιτέρω μείωση του αριθμού των δήμων και αύξηση των αρμοδιοτήτων τους. Μετατόπιση αρμοδιοτήτων σχεδιασμού και εγκρίσεων χωρικών σχεδίων, από τις Περιφέρειες στις Αποκεντρωμένες Διοικήσεις.   </vt:lpstr>
      <vt:lpstr>Χωρικά σχέδια και νομικά μέσα έγκρισής τους μετά τον Καλλικράτη </vt:lpstr>
      <vt:lpstr>Ενδιαφέροντα σημεία  Παράδοξες ανατροπές των λογικών αντιστοίχησης των ιεραρχήσεων στις κλίμακες νομοθεσίας, διοίκησης και χωρικού σχεδιασμού για τις εγκρίσεις χωρικών σχεδίων. Αυξάνονται με την πάροδο του χρόνου και σε μερικές περιπτώσεις δημιουργούν αδιέξοδα στον χωρικό σχεδιασμό (π.χ. περιπτώσεις επεκτάσεων ΓΠΣ και υφιστάμενων ΖΟΕ).   Οι εγκρίσεις χωρικών σχεδίων και τροποποιήσεων πολεοδομικών μελετών έγιναν ιδιαίτερα πολύπλοκες, όχι μόνο σε σχέση με τα πολλαπλά είδη σχεδίων αλλά και με τις πολλές διαφοροποιήσεις στο καθένα από τα είδη αυτά (π.χ. οι πολεοδομικές μελέτες παραθαλάσσιων πόλεων εγκρίνονται κατά διαφορετικές ζώνες από τρείς διαφορετικές αρχές (υπουργό ΠΕΚΑ, Γενικό Γραμματέα Αποκεντρωμένης Διοίκησης και Περιφερειάρχη) ανάλογα με την απόστασή τους από την γραμμή παραλίας.   </vt:lpstr>
      <vt:lpstr>Χωροταξική και Πολεοδομική Μεταρύθμιση (Ν. 4269/2014)</vt:lpstr>
      <vt:lpstr>Συμπεράσματα  Ο χωρικός σχεδιασμός στην Ελλάδα έχει υπερτροφικό το επίπεδο νομοθεσίας και θεσμών, και ατροφικά τα επίπεδα πολιτικής και εφαρμογής. Ετσι, η έγκριση χωρικών σχεδίων είναι ιδιαίτερα σημαντική για κάθε εφαρμογή του σχεδιασμού.   Αρμοδιότητες εγκρίσεων έχουν γίνει στοιχείο ανταγωνισμού διαφόρων φορέων, όπως π.χ. η κυβέρνηση και το Συμβούλιο Επικρατείας.   Η τρέχουσα κατάσταση χαρακτηρίζεται από ένα σχεδόν χαοτικό μίγμα ιεραρχικών βαθμίδων νομικού, διοικητικού και σχεδιαστικού χαρακτήρα, και των αντίστοιχων με αυτές αρμοδιοτήτων χωρικού σχεδιασμού και εγκρίσεων χωρικών σχεδίων.   Διακρίνεται επίσης και μια επιμονή του ΣτΕ για όλο και μεγαλύτερο συγκεντρωτισμό στον τομέα χωρικού σχεδιασμού, σε αντίθεση με το πνεύμα της αναθεώρησης του Συντάγματος του 2001.   </vt:lpstr>
      <vt:lpstr>Τα μέχρι τώρα αποτελέσματα των παραπάνω, είναι συχνά κενά, αντιφάσεις και δυσαρμονία μεταξύ των χωρικών σχεδίων διαφόρων επιπέδων, αδιέξοδα στον χωρικό σχεδιασμό, υπερβολικές γραφειοκρατικές εμπλοκές και καθυστερήσεις, και αδυναμία των κεντρικών υπηρεσιών να διεκπεραιώσουν τον συσσωρευμένο όγκο εκκρεμοτήτων που συγκεντρώνεται στο ΥΠΕΚΑ από όλη την Ελλάδα.   Η κατεύθυνση προς την συγκέντρωση αρμοδιοτήτων χωρικού σχεδιασμού αποκλειστικά από την κεντρική εξουσία που επιβάλει το Συμβούλιο Επικρατείας αμφισβητείται ως προς την ορθότητα και την ωφελιμότητά της, εφόσον ο συγκεντρωτισμός στην μέχρι τώρα ελληνική παράδοση δεν κατάφερε ποτέ να επιτύχει αποτελεσματικότητα, διαφάνεια και ποιότητα στον σχεδιασμό. Αντιθέτως, δημιούργησε παράλυση στα κεντρικά τμήματα διοίκησης, και αντιθέσεις και καχυποψία στην τοπική αυτοδιοίκηση και στις τοπικές κοινωνίες.   Όλα τα παραπάνω έχουν δώσει αφορμή συζητήσεων και αντιπαραθέσεων μεταξύ νομικών και πολεοδόμων – χωροτακτών σχετικά με την αναγκαιότητα αυστηρότερων κανόνων ή μεγαλύτερης ευελιξίας στον χωρικό σχεδιασμό, με τους νομικούς, στην παρούσα φάση, να έχουν το συγκριτικό πλεονέκτημα. </vt:lpstr>
      <vt:lpstr>Χάλι μαύρο!!!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24th AESOP Annual Conference    Spatial plans and their promulgation: a Greek case of reversing legal hierarchies</dc:title>
  <dc:creator>user</dc:creator>
  <cp:lastModifiedBy>Masteruser</cp:lastModifiedBy>
  <cp:revision>146</cp:revision>
  <dcterms:created xsi:type="dcterms:W3CDTF">2006-08-16T00:00:00Z</dcterms:created>
  <dcterms:modified xsi:type="dcterms:W3CDTF">2015-05-21T12:19:50Z</dcterms:modified>
</cp:coreProperties>
</file>