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7"/>
  </p:notesMasterIdLst>
  <p:sldIdLst>
    <p:sldId id="283" r:id="rId2"/>
    <p:sldId id="299" r:id="rId3"/>
    <p:sldId id="300" r:id="rId4"/>
    <p:sldId id="301" r:id="rId5"/>
    <p:sldId id="327" r:id="rId6"/>
    <p:sldId id="328" r:id="rId7"/>
    <p:sldId id="326" r:id="rId8"/>
    <p:sldId id="302" r:id="rId9"/>
    <p:sldId id="330" r:id="rId10"/>
    <p:sldId id="303" r:id="rId11"/>
    <p:sldId id="304" r:id="rId12"/>
    <p:sldId id="305" r:id="rId13"/>
    <p:sldId id="306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18" r:id="rId22"/>
    <p:sldId id="319" r:id="rId23"/>
    <p:sldId id="320" r:id="rId24"/>
    <p:sldId id="321" r:id="rId25"/>
    <p:sldId id="322" r:id="rId26"/>
    <p:sldId id="323" r:id="rId27"/>
    <p:sldId id="324" r:id="rId28"/>
    <p:sldId id="331" r:id="rId29"/>
    <p:sldId id="325" r:id="rId30"/>
    <p:sldId id="333" r:id="rId31"/>
    <p:sldId id="334" r:id="rId32"/>
    <p:sldId id="335" r:id="rId33"/>
    <p:sldId id="343" r:id="rId34"/>
    <p:sldId id="344" r:id="rId35"/>
    <p:sldId id="345" r:id="rId36"/>
    <p:sldId id="346" r:id="rId37"/>
    <p:sldId id="347" r:id="rId38"/>
    <p:sldId id="348" r:id="rId39"/>
    <p:sldId id="336" r:id="rId40"/>
    <p:sldId id="337" r:id="rId41"/>
    <p:sldId id="338" r:id="rId42"/>
    <p:sldId id="339" r:id="rId43"/>
    <p:sldId id="340" r:id="rId44"/>
    <p:sldId id="341" r:id="rId45"/>
    <p:sldId id="342" r:id="rId4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2787"/>
    <p:restoredTop sz="90929"/>
  </p:normalViewPr>
  <p:slideViewPr>
    <p:cSldViewPr>
      <p:cViewPr varScale="1">
        <p:scale>
          <a:sx n="74" d="100"/>
          <a:sy n="74" d="100"/>
        </p:scale>
        <p:origin x="66" y="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25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ADD7B31-BF07-4ED2-835C-1E12614974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954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8147050" y="6243638"/>
            <a:ext cx="488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2-</a:t>
            </a:r>
            <a:fld id="{2D408DB7-CD37-483D-8B86-F8C6BAC68065}" type="slidenum">
              <a:rPr lang="en-US" sz="1200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l-GR"/>
              <a:t>Δυαδική λογική</a:t>
            </a: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724400"/>
          </a:xfrm>
        </p:spPr>
        <p:txBody>
          <a:bodyPr/>
          <a:lstStyle/>
          <a:p>
            <a:r>
              <a:rPr lang="en-US"/>
              <a:t> ΚΑΙ (AND)</a:t>
            </a:r>
          </a:p>
          <a:p>
            <a:r>
              <a:rPr lang="en-US"/>
              <a:t> H (</a:t>
            </a:r>
            <a:r>
              <a:rPr lang="el-GR"/>
              <a:t>Ο</a:t>
            </a:r>
            <a:r>
              <a:rPr lang="en-US"/>
              <a:t>R)</a:t>
            </a:r>
          </a:p>
          <a:p>
            <a:r>
              <a:rPr lang="en-US"/>
              <a:t> </a:t>
            </a:r>
            <a:r>
              <a:rPr lang="el-GR"/>
              <a:t>ΟΧΙ (</a:t>
            </a:r>
            <a:r>
              <a:rPr lang="en-US"/>
              <a:t>NOT)</a:t>
            </a:r>
          </a:p>
          <a:p>
            <a:pPr>
              <a:buFont typeface="Wingdings" pitchFamily="2" charset="2"/>
              <a:buNone/>
            </a:pPr>
            <a:r>
              <a:rPr lang="en-US"/>
              <a:t>  </a:t>
            </a:r>
            <a:r>
              <a:rPr lang="en-US" u="sng"/>
              <a:t>x	y	AND (x·y)	  OR (x+y)</a:t>
            </a:r>
            <a:r>
              <a:rPr lang="en-US"/>
              <a:t>   </a:t>
            </a:r>
            <a:r>
              <a:rPr lang="en-US" u="sng"/>
              <a:t>NOT (x’)</a:t>
            </a:r>
          </a:p>
          <a:p>
            <a:pPr>
              <a:buFont typeface="Wingdings" pitchFamily="2" charset="2"/>
              <a:buNone/>
            </a:pPr>
            <a:r>
              <a:rPr lang="en-US"/>
              <a:t>  0    0	      0			0		1</a:t>
            </a:r>
          </a:p>
          <a:p>
            <a:pPr>
              <a:buFont typeface="Wingdings" pitchFamily="2" charset="2"/>
              <a:buNone/>
            </a:pPr>
            <a:r>
              <a:rPr lang="en-US"/>
              <a:t>  0    1	      0			1		1</a:t>
            </a:r>
          </a:p>
          <a:p>
            <a:pPr>
              <a:buFont typeface="Wingdings" pitchFamily="2" charset="2"/>
              <a:buNone/>
            </a:pPr>
            <a:r>
              <a:rPr lang="en-US"/>
              <a:t>  1    0	      0			1		0</a:t>
            </a:r>
          </a:p>
          <a:p>
            <a:pPr>
              <a:buFont typeface="Wingdings" pitchFamily="2" charset="2"/>
              <a:buNone/>
            </a:pPr>
            <a:r>
              <a:rPr lang="en-US"/>
              <a:t>  1    1	      1			1		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</p:spPr>
        <p:txBody>
          <a:bodyPr/>
          <a:lstStyle/>
          <a:p>
            <a:r>
              <a:rPr lang="el-GR" sz="4400"/>
              <a:t>Άλγεβρα </a:t>
            </a:r>
            <a:r>
              <a:rPr lang="en-US" sz="4400"/>
              <a:t>Boole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Βασικοί ορισμοί</a:t>
            </a: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r>
              <a:rPr lang="en-US"/>
              <a:t>Κλειστότητα x*y </a:t>
            </a:r>
            <a:r>
              <a:rPr lang="el-GR"/>
              <a:t>στο </a:t>
            </a:r>
            <a:r>
              <a:rPr lang="en-US"/>
              <a:t>S</a:t>
            </a:r>
          </a:p>
          <a:p>
            <a:r>
              <a:rPr lang="en-US"/>
              <a:t>Προσεταιριστικός νόμος (x*y)*z=x*(y*z)</a:t>
            </a:r>
          </a:p>
          <a:p>
            <a:r>
              <a:rPr lang="en-US"/>
              <a:t>Αντιμεταθετικός νόμος x*y=y*x</a:t>
            </a:r>
          </a:p>
          <a:p>
            <a:r>
              <a:rPr lang="en-US"/>
              <a:t>Ουδέτερο στοιχείο e*x=x*e=x</a:t>
            </a:r>
          </a:p>
          <a:p>
            <a:r>
              <a:rPr lang="en-US"/>
              <a:t>Αντίστροφο x*y=e</a:t>
            </a:r>
          </a:p>
          <a:p>
            <a:r>
              <a:rPr lang="en-US"/>
              <a:t>Επιμεριστικός νόμος x*(y&amp;z)=(x*y)&amp;(x*z)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Αξιωματικός ορισμός (</a:t>
            </a:r>
            <a:r>
              <a:rPr lang="en-US"/>
              <a:t>Huntington)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Κλειστότητα ως προς +, •</a:t>
            </a:r>
          </a:p>
          <a:p>
            <a:r>
              <a:rPr lang="el-GR"/>
              <a:t>Ουδέτερο στοιχείο</a:t>
            </a:r>
          </a:p>
          <a:p>
            <a:pPr lvl="1"/>
            <a:r>
              <a:rPr lang="en-US"/>
              <a:t>ως προς +</a:t>
            </a:r>
            <a:r>
              <a:rPr lang="el-GR"/>
              <a:t>:</a:t>
            </a:r>
            <a:r>
              <a:rPr lang="en-US"/>
              <a:t> x+0=x</a:t>
            </a:r>
          </a:p>
          <a:p>
            <a:pPr lvl="1"/>
            <a:r>
              <a:rPr lang="el-GR"/>
              <a:t>ως προς •: </a:t>
            </a:r>
            <a:r>
              <a:rPr lang="en-US"/>
              <a:t>x</a:t>
            </a:r>
            <a:r>
              <a:rPr lang="el-GR"/>
              <a:t>•1=x</a:t>
            </a:r>
          </a:p>
          <a:p>
            <a:r>
              <a:rPr lang="el-GR"/>
              <a:t>Αντιμεταθετική</a:t>
            </a:r>
          </a:p>
          <a:p>
            <a:pPr lvl="1"/>
            <a:r>
              <a:rPr lang="en-US"/>
              <a:t>ως προς +</a:t>
            </a:r>
            <a:r>
              <a:rPr lang="el-GR"/>
              <a:t>:</a:t>
            </a:r>
            <a:r>
              <a:rPr lang="en-US"/>
              <a:t> x+y=y+x</a:t>
            </a:r>
          </a:p>
          <a:p>
            <a:pPr lvl="1"/>
            <a:r>
              <a:rPr lang="el-GR"/>
              <a:t>ως προς •: </a:t>
            </a:r>
            <a:r>
              <a:rPr lang="en-US"/>
              <a:t>x</a:t>
            </a:r>
            <a:r>
              <a:rPr lang="el-GR"/>
              <a:t>•y=y•x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Αξιωματικός ορισμός (</a:t>
            </a:r>
            <a:r>
              <a:rPr lang="en-US"/>
              <a:t>Huntington)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Επιμεριστική</a:t>
            </a:r>
          </a:p>
          <a:p>
            <a:pPr lvl="1"/>
            <a:r>
              <a:rPr lang="el-GR"/>
              <a:t>ως προς +: </a:t>
            </a:r>
            <a:r>
              <a:rPr lang="en-US"/>
              <a:t>x+(y</a:t>
            </a:r>
            <a:r>
              <a:rPr lang="el-GR"/>
              <a:t>•z)=(x+y)•(x+z)</a:t>
            </a:r>
          </a:p>
          <a:p>
            <a:pPr lvl="1"/>
            <a:r>
              <a:rPr lang="el-GR"/>
              <a:t>ως προς •: </a:t>
            </a:r>
            <a:r>
              <a:rPr lang="en-US"/>
              <a:t>x</a:t>
            </a:r>
            <a:r>
              <a:rPr lang="el-GR"/>
              <a:t>•(y+z)=(x•y)+(x•z)</a:t>
            </a:r>
          </a:p>
          <a:p>
            <a:r>
              <a:rPr lang="el-GR"/>
              <a:t>Συμπλήρωμα</a:t>
            </a:r>
          </a:p>
          <a:p>
            <a:pPr lvl="1"/>
            <a:r>
              <a:rPr lang="en-US"/>
              <a:t>ως προς +: x+x’=1</a:t>
            </a:r>
          </a:p>
          <a:p>
            <a:pPr lvl="1"/>
            <a:r>
              <a:rPr lang="el-GR"/>
              <a:t>ως προς •: </a:t>
            </a:r>
            <a:r>
              <a:rPr lang="en-US"/>
              <a:t>x</a:t>
            </a:r>
            <a:r>
              <a:rPr lang="el-GR"/>
              <a:t>•x’=0</a:t>
            </a:r>
          </a:p>
          <a:p>
            <a:r>
              <a:rPr lang="el-GR"/>
              <a:t>Υπάρχουν τουλάχιστον δύο στοιχεία </a:t>
            </a:r>
            <a:r>
              <a:rPr lang="en-US"/>
              <a:t>x,y</a:t>
            </a:r>
            <a:r>
              <a:rPr lang="el-GR"/>
              <a:t> στο σύνολο </a:t>
            </a:r>
            <a:r>
              <a:rPr lang="en-US"/>
              <a:t>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Αξίωμα 1: Αντιμεταθετικοί νόμοι</a:t>
            </a:r>
            <a:endParaRPr lang="en-GB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/>
              <a:t>α. Αντιμεταθετικότητα ως προς +</a:t>
            </a:r>
          </a:p>
          <a:p>
            <a:pPr>
              <a:buFont typeface="Wingdings" pitchFamily="2" charset="2"/>
              <a:buNone/>
            </a:pPr>
            <a:r>
              <a:rPr lang="el-GR"/>
              <a:t>		Α + Β = Β + Α</a:t>
            </a:r>
          </a:p>
          <a:p>
            <a:pPr>
              <a:buFont typeface="Wingdings" pitchFamily="2" charset="2"/>
              <a:buNone/>
            </a:pPr>
            <a:endParaRPr lang="el-GR"/>
          </a:p>
          <a:p>
            <a:pPr>
              <a:buFont typeface="Wingdings" pitchFamily="2" charset="2"/>
              <a:buNone/>
            </a:pPr>
            <a:r>
              <a:rPr lang="el-GR"/>
              <a:t>β. Αντιμεταθετικότητα ως προς •</a:t>
            </a:r>
          </a:p>
          <a:p>
            <a:pPr>
              <a:buFont typeface="Wingdings" pitchFamily="2" charset="2"/>
              <a:buNone/>
            </a:pPr>
            <a:r>
              <a:rPr lang="el-GR"/>
              <a:t>		Α • Β = Β • Α</a:t>
            </a:r>
          </a:p>
          <a:p>
            <a:pPr>
              <a:buFont typeface="Wingdings" pitchFamily="2" charset="2"/>
              <a:buNone/>
            </a:pPr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Αξίωμα 2: Επιμεριστικοί νόμοι</a:t>
            </a:r>
            <a:endParaRPr lang="en-GB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/>
              <a:t>α. Η πράξη + είναι επιμεριστική ως προς •</a:t>
            </a:r>
          </a:p>
          <a:p>
            <a:pPr>
              <a:buFont typeface="Wingdings" pitchFamily="2" charset="2"/>
              <a:buNone/>
            </a:pPr>
            <a:r>
              <a:rPr lang="el-GR"/>
              <a:t>		Α</a:t>
            </a:r>
            <a:r>
              <a:rPr lang="en-US"/>
              <a:t> </a:t>
            </a:r>
            <a:r>
              <a:rPr lang="el-GR"/>
              <a:t>+</a:t>
            </a:r>
            <a:r>
              <a:rPr lang="en-US"/>
              <a:t> </a:t>
            </a:r>
            <a:r>
              <a:rPr lang="el-GR"/>
              <a:t>(Β • </a:t>
            </a:r>
            <a:r>
              <a:rPr lang="en-US"/>
              <a:t>C) = (A + B) </a:t>
            </a:r>
            <a:r>
              <a:rPr lang="el-GR"/>
              <a:t>•</a:t>
            </a:r>
            <a:r>
              <a:rPr lang="en-US"/>
              <a:t> (A + C)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r>
              <a:rPr lang="el-GR"/>
              <a:t>β. Η πράξη • είναι επιμεριστική ως προς +</a:t>
            </a:r>
          </a:p>
          <a:p>
            <a:pPr>
              <a:buFont typeface="Wingdings" pitchFamily="2" charset="2"/>
              <a:buNone/>
            </a:pPr>
            <a:r>
              <a:rPr lang="el-GR"/>
              <a:t>		</a:t>
            </a:r>
            <a:r>
              <a:rPr lang="en-US"/>
              <a:t>A </a:t>
            </a:r>
            <a:r>
              <a:rPr lang="el-GR"/>
              <a:t>•</a:t>
            </a:r>
            <a:r>
              <a:rPr lang="en-US"/>
              <a:t> (B + C) = (A </a:t>
            </a:r>
            <a:r>
              <a:rPr lang="el-GR"/>
              <a:t>•</a:t>
            </a:r>
            <a:r>
              <a:rPr lang="en-US"/>
              <a:t> B) + (A </a:t>
            </a:r>
            <a:r>
              <a:rPr lang="el-GR"/>
              <a:t>•</a:t>
            </a:r>
            <a:r>
              <a:rPr lang="en-US"/>
              <a:t> C)</a:t>
            </a:r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Αξίωμα 3: Ουδέτερο στοιχείο</a:t>
            </a:r>
            <a:endParaRPr lang="en-GB"/>
          </a:p>
        </p:txBody>
      </p:sp>
      <p:sp>
        <p:nvSpPr>
          <p:cNvPr id="74755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/>
              <a:t>α. Το 0 είναι το ουδέτερο στοιχείο της +</a:t>
            </a:r>
          </a:p>
          <a:p>
            <a:pPr>
              <a:buFont typeface="Wingdings" pitchFamily="2" charset="2"/>
              <a:buNone/>
            </a:pPr>
            <a:r>
              <a:rPr lang="el-GR"/>
              <a:t>		Α + 0 = 0 + Α = Α</a:t>
            </a:r>
          </a:p>
          <a:p>
            <a:pPr>
              <a:buFont typeface="Wingdings" pitchFamily="2" charset="2"/>
              <a:buNone/>
            </a:pPr>
            <a:endParaRPr lang="el-GR"/>
          </a:p>
          <a:p>
            <a:pPr>
              <a:buFont typeface="Wingdings" pitchFamily="2" charset="2"/>
              <a:buNone/>
            </a:pPr>
            <a:r>
              <a:rPr lang="el-GR"/>
              <a:t>β. Το 1 είναι το ουδέτερο στοιχείο της •</a:t>
            </a:r>
          </a:p>
          <a:p>
            <a:pPr>
              <a:buFont typeface="Wingdings" pitchFamily="2" charset="2"/>
              <a:buNone/>
            </a:pPr>
            <a:r>
              <a:rPr lang="el-GR"/>
              <a:t>		Α • 1 = 1 • Α = Α</a:t>
            </a:r>
            <a:endParaRPr lang="en-GB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Αξίωμα 4: Συμπληρώματα </a:t>
            </a:r>
            <a:endParaRPr lang="en-GB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/>
              <a:t>α. Ως προς την πράξη +</a:t>
            </a:r>
          </a:p>
          <a:p>
            <a:pPr>
              <a:buFont typeface="Wingdings" pitchFamily="2" charset="2"/>
              <a:buNone/>
            </a:pPr>
            <a:r>
              <a:rPr lang="el-GR"/>
              <a:t>		Α + Α’ = Α’ + Α = 1</a:t>
            </a:r>
          </a:p>
          <a:p>
            <a:pPr>
              <a:buFont typeface="Wingdings" pitchFamily="2" charset="2"/>
              <a:buNone/>
            </a:pPr>
            <a:endParaRPr lang="el-GR"/>
          </a:p>
          <a:p>
            <a:pPr>
              <a:buFont typeface="Wingdings" pitchFamily="2" charset="2"/>
              <a:buNone/>
            </a:pPr>
            <a:r>
              <a:rPr lang="el-GR"/>
              <a:t>β. Ως προς την πράξη •</a:t>
            </a:r>
          </a:p>
          <a:p>
            <a:pPr>
              <a:buFont typeface="Wingdings" pitchFamily="2" charset="2"/>
              <a:buNone/>
            </a:pPr>
            <a:r>
              <a:rPr lang="el-GR"/>
              <a:t>		Α • Α’ = Α’ • Α = 0</a:t>
            </a:r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Θεώρημα 1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Α + 1 = 1</a:t>
            </a:r>
          </a:p>
          <a:p>
            <a:pPr>
              <a:buFont typeface="Wingdings" pitchFamily="2" charset="2"/>
              <a:buNone/>
            </a:pPr>
            <a:r>
              <a:rPr lang="en-US"/>
              <a:t>Α + 1 = 1 </a:t>
            </a:r>
            <a:r>
              <a:rPr lang="el-GR"/>
              <a:t>• (Α + 1)			Αξίωμα 3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   = (Α + Α’) </a:t>
            </a:r>
            <a:r>
              <a:rPr lang="el-GR"/>
              <a:t>• (Α + 1)		Αξίωμα 4</a:t>
            </a:r>
          </a:p>
          <a:p>
            <a:pPr>
              <a:buFont typeface="Wingdings" pitchFamily="2" charset="2"/>
              <a:buNone/>
            </a:pPr>
            <a:r>
              <a:rPr lang="el-GR"/>
              <a:t>         = Α + (Α’ • 1)			Αξίωμα 2</a:t>
            </a:r>
          </a:p>
          <a:p>
            <a:pPr>
              <a:buFont typeface="Wingdings" pitchFamily="2" charset="2"/>
              <a:buNone/>
            </a:pPr>
            <a:r>
              <a:rPr lang="el-GR"/>
              <a:t>         = Α + Α’				Αξίωμα 3</a:t>
            </a:r>
          </a:p>
          <a:p>
            <a:pPr>
              <a:buFont typeface="Wingdings" pitchFamily="2" charset="2"/>
              <a:buNone/>
            </a:pPr>
            <a:r>
              <a:rPr lang="el-GR"/>
              <a:t>         = 1					Αξίωμα 4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Θεώρημα 2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Συμπλήρωμα του 0 είναι το 1</a:t>
            </a:r>
          </a:p>
          <a:p>
            <a:pPr>
              <a:buFont typeface="Wingdings" pitchFamily="2" charset="2"/>
              <a:buNone/>
            </a:pPr>
            <a:r>
              <a:rPr lang="en-US"/>
              <a:t>Συμπλήρωμα του 1 είναι το 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Πύλη ΚΑΙ (</a:t>
            </a:r>
            <a:r>
              <a:rPr lang="en-US"/>
              <a:t>AND)</a:t>
            </a:r>
          </a:p>
        </p:txBody>
      </p:sp>
      <p:sp>
        <p:nvSpPr>
          <p:cNvPr id="50179" name="Arc 3"/>
          <p:cNvSpPr>
            <a:spLocks/>
          </p:cNvSpPr>
          <p:nvPr/>
        </p:nvSpPr>
        <p:spPr bwMode="auto">
          <a:xfrm>
            <a:off x="2438400" y="2743200"/>
            <a:ext cx="10668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rc 4"/>
          <p:cNvSpPr>
            <a:spLocks/>
          </p:cNvSpPr>
          <p:nvPr/>
        </p:nvSpPr>
        <p:spPr bwMode="auto">
          <a:xfrm flipV="1">
            <a:off x="2438400" y="3581400"/>
            <a:ext cx="10668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 flipH="1">
            <a:off x="2057400" y="4419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 flipH="1">
            <a:off x="2057400" y="2743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Line 8"/>
          <p:cNvSpPr>
            <a:spLocks noChangeShapeType="1"/>
          </p:cNvSpPr>
          <p:nvPr/>
        </p:nvSpPr>
        <p:spPr bwMode="auto">
          <a:xfrm>
            <a:off x="2057400" y="27432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H="1">
            <a:off x="1371600" y="3200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>
            <a:off x="1371600" y="3962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>
            <a:off x="3505200" y="35814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1279525" y="27082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50189" name="Text Box 13"/>
          <p:cNvSpPr txBox="1">
            <a:spLocks noChangeArrowheads="1"/>
          </p:cNvSpPr>
          <p:nvPr/>
        </p:nvSpPr>
        <p:spPr bwMode="auto">
          <a:xfrm>
            <a:off x="1295400" y="3505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4098925" y="2936875"/>
            <a:ext cx="936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F=x·y</a:t>
            </a: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6003925" y="2479675"/>
            <a:ext cx="1344613" cy="1993900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sng"/>
              <a:t>x    y	F</a:t>
            </a:r>
          </a:p>
          <a:p>
            <a:r>
              <a:rPr lang="en-US"/>
              <a:t>0    0	0</a:t>
            </a:r>
          </a:p>
          <a:p>
            <a:r>
              <a:rPr lang="en-US"/>
              <a:t>0    1	0</a:t>
            </a:r>
          </a:p>
          <a:p>
            <a:r>
              <a:rPr lang="en-US"/>
              <a:t>1    0	0</a:t>
            </a:r>
          </a:p>
          <a:p>
            <a:r>
              <a:rPr lang="en-US"/>
              <a:t>1    1	1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Θεώρημα 3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Α + Α = Α</a:t>
            </a:r>
          </a:p>
          <a:p>
            <a:pPr>
              <a:buFont typeface="Wingdings" pitchFamily="2" charset="2"/>
              <a:buNone/>
            </a:pPr>
            <a:r>
              <a:rPr lang="en-US"/>
              <a:t>Α + Α = (Α + Α) </a:t>
            </a:r>
            <a:r>
              <a:rPr lang="el-GR"/>
              <a:t>• 1			Αξίωμα 3</a:t>
            </a:r>
          </a:p>
          <a:p>
            <a:pPr>
              <a:buFont typeface="Wingdings" pitchFamily="2" charset="2"/>
              <a:buNone/>
            </a:pPr>
            <a:r>
              <a:rPr lang="el-GR"/>
              <a:t>          = (Α + Α) • (Α + Α’)		Αξίωμα 4</a:t>
            </a:r>
          </a:p>
          <a:p>
            <a:pPr>
              <a:buFont typeface="Wingdings" pitchFamily="2" charset="2"/>
              <a:buNone/>
            </a:pPr>
            <a:r>
              <a:rPr lang="el-GR"/>
              <a:t>          = Α + (Α • Α’)			Αξίωμα 2</a:t>
            </a:r>
          </a:p>
          <a:p>
            <a:pPr>
              <a:buFont typeface="Wingdings" pitchFamily="2" charset="2"/>
              <a:buNone/>
            </a:pPr>
            <a:r>
              <a:rPr lang="el-GR"/>
              <a:t>          = Α + 0				Αξίωμα 4</a:t>
            </a:r>
          </a:p>
          <a:p>
            <a:pPr>
              <a:buFont typeface="Wingdings" pitchFamily="2" charset="2"/>
              <a:buNone/>
            </a:pPr>
            <a:r>
              <a:rPr lang="el-GR"/>
              <a:t>          = Α					Αξίωμα 3</a:t>
            </a: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Θεώρημα 4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800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/>
              <a:t>Α’’ = Α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Α’’ = Α’’ + 0					Αξίωμα 3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     = Α’’ + (Α </a:t>
            </a:r>
            <a:r>
              <a:rPr lang="el-GR" sz="2800"/>
              <a:t>• Α’)				Αξίωμα 4</a:t>
            </a:r>
          </a:p>
          <a:p>
            <a:pPr>
              <a:buFont typeface="Wingdings" pitchFamily="2" charset="2"/>
              <a:buNone/>
            </a:pPr>
            <a:r>
              <a:rPr lang="el-GR" sz="2800"/>
              <a:t>     = (Α’’ + Α) • (Α’’ + Α’)		Αξίωμα 2</a:t>
            </a:r>
          </a:p>
          <a:p>
            <a:pPr>
              <a:buFont typeface="Wingdings" pitchFamily="2" charset="2"/>
              <a:buNone/>
            </a:pPr>
            <a:r>
              <a:rPr lang="el-GR" sz="2800"/>
              <a:t>     = (Α’’ + Α) • 1				Αξίωμα 4</a:t>
            </a:r>
          </a:p>
          <a:p>
            <a:pPr>
              <a:buFont typeface="Wingdings" pitchFamily="2" charset="2"/>
              <a:buNone/>
            </a:pPr>
            <a:r>
              <a:rPr lang="el-GR" sz="2800"/>
              <a:t>     = (Α’’ + Α) • (Α + Α’)			Αξίωμα 4</a:t>
            </a:r>
          </a:p>
          <a:p>
            <a:pPr>
              <a:buFont typeface="Wingdings" pitchFamily="2" charset="2"/>
              <a:buNone/>
            </a:pPr>
            <a:r>
              <a:rPr lang="el-GR" sz="2800"/>
              <a:t>     = (Α + Α’’) • (Α + Α’)			Αξίωμα 1</a:t>
            </a:r>
          </a:p>
          <a:p>
            <a:pPr>
              <a:buFont typeface="Wingdings" pitchFamily="2" charset="2"/>
              <a:buNone/>
            </a:pPr>
            <a:r>
              <a:rPr lang="el-GR" sz="2800"/>
              <a:t>     = Α • (Α’’ + Α’)				Αξίωμα 2</a:t>
            </a:r>
          </a:p>
          <a:p>
            <a:pPr>
              <a:buFont typeface="Wingdings" pitchFamily="2" charset="2"/>
              <a:buNone/>
            </a:pPr>
            <a:r>
              <a:rPr lang="el-GR" sz="2800"/>
              <a:t>     = Α • 1					Αξίωμα 4</a:t>
            </a:r>
          </a:p>
          <a:p>
            <a:pPr>
              <a:buFont typeface="Wingdings" pitchFamily="2" charset="2"/>
              <a:buNone/>
            </a:pPr>
            <a:r>
              <a:rPr lang="el-GR" sz="2800"/>
              <a:t>     = Α					Αξίωμα 3</a:t>
            </a:r>
            <a:endParaRPr lang="en-US" sz="28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Θεώρημα 5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Α + (Α </a:t>
            </a:r>
            <a:r>
              <a:rPr lang="el-GR"/>
              <a:t>• Β) = Α     (χωρίς Α • Β = 0)</a:t>
            </a:r>
          </a:p>
          <a:p>
            <a:pPr>
              <a:buFont typeface="Wingdings" pitchFamily="2" charset="2"/>
              <a:buNone/>
            </a:pPr>
            <a:r>
              <a:rPr lang="el-GR"/>
              <a:t>Α + (Α • Β) = (Α • 1) + (Α • Β)	Αξίωμα 3</a:t>
            </a:r>
          </a:p>
          <a:p>
            <a:pPr>
              <a:buFont typeface="Wingdings" pitchFamily="2" charset="2"/>
              <a:buNone/>
            </a:pPr>
            <a:r>
              <a:rPr lang="el-GR"/>
              <a:t>                  = Α • (1 + Β)		Αξίωμα 2</a:t>
            </a:r>
          </a:p>
          <a:p>
            <a:pPr>
              <a:buFont typeface="Wingdings" pitchFamily="2" charset="2"/>
              <a:buNone/>
            </a:pPr>
            <a:r>
              <a:rPr lang="el-GR"/>
              <a:t>                  = Α • (Β + 1)		Αξίωμα 1</a:t>
            </a:r>
          </a:p>
          <a:p>
            <a:pPr>
              <a:buFont typeface="Wingdings" pitchFamily="2" charset="2"/>
              <a:buNone/>
            </a:pPr>
            <a:r>
              <a:rPr lang="el-GR"/>
              <a:t>                  = Α • 1			Θεώρημα 1</a:t>
            </a:r>
          </a:p>
          <a:p>
            <a:pPr>
              <a:buFont typeface="Wingdings" pitchFamily="2" charset="2"/>
              <a:buNone/>
            </a:pPr>
            <a:r>
              <a:rPr lang="el-GR"/>
              <a:t>                  = Α				Αξίωμα 3</a:t>
            </a: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Θεώρημα 6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Α + (Α’ </a:t>
            </a:r>
            <a:r>
              <a:rPr lang="el-GR"/>
              <a:t>• Β) = Α + Β</a:t>
            </a:r>
          </a:p>
          <a:p>
            <a:pPr>
              <a:buFont typeface="Wingdings" pitchFamily="2" charset="2"/>
              <a:buNone/>
            </a:pPr>
            <a:r>
              <a:rPr lang="en-US"/>
              <a:t>Α + (Α’ </a:t>
            </a:r>
            <a:r>
              <a:rPr lang="el-GR"/>
              <a:t>• Β) = (Α + Α΄) • (Α + Β) Αξίωμα 2</a:t>
            </a:r>
          </a:p>
          <a:p>
            <a:pPr>
              <a:buFont typeface="Wingdings" pitchFamily="2" charset="2"/>
              <a:buNone/>
            </a:pPr>
            <a:r>
              <a:rPr lang="el-GR"/>
              <a:t>                   = 1 • (Α + Β)		Αξίωμα 4</a:t>
            </a:r>
          </a:p>
          <a:p>
            <a:pPr>
              <a:buFont typeface="Wingdings" pitchFamily="2" charset="2"/>
              <a:buNone/>
            </a:pPr>
            <a:r>
              <a:rPr lang="el-GR"/>
              <a:t>                   = Α + Β			Αξίωμα 3</a:t>
            </a: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Θεώρημα 7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800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/>
              <a:t>(Α </a:t>
            </a:r>
            <a:r>
              <a:rPr lang="el-GR" sz="2400"/>
              <a:t>•</a:t>
            </a:r>
            <a:r>
              <a:rPr lang="en-US" sz="2400"/>
              <a:t> Β) </a:t>
            </a:r>
            <a:r>
              <a:rPr lang="el-GR" sz="2400"/>
              <a:t>•</a:t>
            </a:r>
            <a:r>
              <a:rPr lang="en-US" sz="2400"/>
              <a:t> C = A </a:t>
            </a:r>
            <a:r>
              <a:rPr lang="el-GR" sz="2400"/>
              <a:t>•</a:t>
            </a:r>
            <a:r>
              <a:rPr lang="en-US" sz="2400"/>
              <a:t> (B </a:t>
            </a:r>
            <a:r>
              <a:rPr lang="el-GR" sz="2400"/>
              <a:t>•</a:t>
            </a:r>
            <a:r>
              <a:rPr lang="en-US" sz="2400"/>
              <a:t> C)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Θέτουμε Χ = </a:t>
            </a:r>
            <a:r>
              <a:rPr lang="en-US" sz="2400"/>
              <a:t>(Α </a:t>
            </a:r>
            <a:r>
              <a:rPr lang="el-GR" sz="2400"/>
              <a:t>•</a:t>
            </a:r>
            <a:r>
              <a:rPr lang="en-US" sz="2400"/>
              <a:t> Β) </a:t>
            </a:r>
            <a:r>
              <a:rPr lang="el-GR" sz="2400"/>
              <a:t>•</a:t>
            </a:r>
            <a:r>
              <a:rPr lang="en-US" sz="2400"/>
              <a:t> C και Υ = A </a:t>
            </a:r>
            <a:r>
              <a:rPr lang="el-GR" sz="2400"/>
              <a:t>•</a:t>
            </a:r>
            <a:r>
              <a:rPr lang="en-US" sz="2400"/>
              <a:t> (B </a:t>
            </a:r>
            <a:r>
              <a:rPr lang="el-GR" sz="2400"/>
              <a:t>•</a:t>
            </a:r>
            <a:r>
              <a:rPr lang="en-US" sz="2400"/>
              <a:t> C)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Α + Χ = Α + [(Α </a:t>
            </a:r>
            <a:r>
              <a:rPr lang="el-GR" sz="2400"/>
              <a:t>• Β) • </a:t>
            </a:r>
            <a:r>
              <a:rPr lang="en-US" sz="2400"/>
              <a:t>C]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          = [A + (A </a:t>
            </a:r>
            <a:r>
              <a:rPr lang="el-GR" sz="2400"/>
              <a:t>• B)] • (A + C)		Αξίωμα 2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     = Α • (Α + </a:t>
            </a:r>
            <a:r>
              <a:rPr lang="en-US" sz="2400"/>
              <a:t>C)</a:t>
            </a:r>
            <a:r>
              <a:rPr lang="el-GR" sz="2400"/>
              <a:t>				Θεώρημα 5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     = Α					Θεώρημα 5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Α + Υ = Α + [Α </a:t>
            </a:r>
            <a:r>
              <a:rPr lang="el-GR" sz="2400"/>
              <a:t>• (Β • </a:t>
            </a:r>
            <a:r>
              <a:rPr lang="en-US" sz="2400"/>
              <a:t>C</a:t>
            </a:r>
            <a:r>
              <a:rPr lang="el-GR" sz="2400"/>
              <a:t>)</a:t>
            </a:r>
            <a:r>
              <a:rPr lang="en-US" sz="2400"/>
              <a:t>]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          = (A + A</a:t>
            </a:r>
            <a:r>
              <a:rPr lang="el-GR" sz="2400"/>
              <a:t>) • [A + (Β • C)]		Αξίωμα 2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     = Α • [A + (Β • C)]</a:t>
            </a:r>
            <a:r>
              <a:rPr lang="en-US" sz="2400"/>
              <a:t> </a:t>
            </a:r>
            <a:r>
              <a:rPr lang="el-GR" sz="2400"/>
              <a:t>			Θεώρημα 3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     = Α					Θεώρημα 5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Άρα Α + Χ = Α + Υ</a:t>
            </a:r>
            <a:endParaRPr lang="en-US" sz="2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Θεώρημα 7 (συνέχεια)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524000"/>
            <a:ext cx="7772400" cy="5105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/>
              <a:t>Α’ + Χ = Α’ + [(Α </a:t>
            </a:r>
            <a:r>
              <a:rPr lang="el-GR" sz="2400"/>
              <a:t>• Β) • </a:t>
            </a:r>
            <a:r>
              <a:rPr lang="en-US" sz="2400"/>
              <a:t>C]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           = [A’ + (A </a:t>
            </a:r>
            <a:r>
              <a:rPr lang="el-GR" sz="2400"/>
              <a:t>• B)] • (A’ + C) 		Αξίωμα 2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      = [(Α’ + Α) • (Α’ + Β)] • (Α’ + </a:t>
            </a:r>
            <a:r>
              <a:rPr lang="en-US" sz="2400"/>
              <a:t>C)</a:t>
            </a:r>
            <a:r>
              <a:rPr lang="el-GR" sz="2400"/>
              <a:t> 	Αξίωμα 2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      = [1 • (Α’ + Β)] • (Α’ + </a:t>
            </a:r>
            <a:r>
              <a:rPr lang="en-US" sz="2400"/>
              <a:t>C</a:t>
            </a:r>
            <a:r>
              <a:rPr lang="el-GR" sz="2400"/>
              <a:t>) 		Αξίωμα 4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      = (Α’ + Β) • (Α’ + </a:t>
            </a:r>
            <a:r>
              <a:rPr lang="en-US" sz="2400"/>
              <a:t>C)			</a:t>
            </a:r>
            <a:r>
              <a:rPr lang="el-GR" sz="2400"/>
              <a:t>Αξίωμα 3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      = Α’ + (Β •</a:t>
            </a:r>
            <a:r>
              <a:rPr lang="en-US" sz="2400"/>
              <a:t> C</a:t>
            </a:r>
            <a:r>
              <a:rPr lang="el-GR" sz="2400"/>
              <a:t>)				Αξίωμα 2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Α’ + Υ = Α’ + [Α • (Β • </a:t>
            </a:r>
            <a:r>
              <a:rPr lang="en-US" sz="2400"/>
              <a:t>C)]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           = (A’ + A) </a:t>
            </a:r>
            <a:r>
              <a:rPr lang="el-GR" sz="2400"/>
              <a:t>• [A’ + (B • C)]		Αξίωμα 2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      = 1 • [Α’ + (Β • </a:t>
            </a:r>
            <a:r>
              <a:rPr lang="en-US" sz="2400"/>
              <a:t>C)]			</a:t>
            </a:r>
            <a:r>
              <a:rPr lang="el-GR" sz="2400"/>
              <a:t>Αξίωμα 4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      = Α’ + (Β • </a:t>
            </a:r>
            <a:r>
              <a:rPr lang="en-US" sz="2400"/>
              <a:t>C)				</a:t>
            </a:r>
            <a:r>
              <a:rPr lang="el-GR" sz="2400"/>
              <a:t>Αξίωμα 3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Άρα Α’ + Χ = Α’ + Υ</a:t>
            </a:r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Θεώρημα 7 (συνέχεια)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/>
              <a:t>(Α + Χ) </a:t>
            </a:r>
            <a:r>
              <a:rPr lang="el-GR" sz="2400"/>
              <a:t>• (Α’ + Χ) = (Α + Υ) • (Α’ + Υ)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[(Α + Χ) • Α’] + [(Α + Χ) • Χ]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= [(Α + Υ) • Α’] + [(Α + Υ) • Υ] 		Αξίωμα 2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(Α • Α’) + (Χ • Α’) + [(Α + Χ) • Χ]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= (Α • Α’) + (Υ • Α’) + [(Α + Υ) • Υ] 	Αξίωμα 2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(Α • Α’) + (Χ • Α’) + Χ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= (Α • Α’) + (Υ • Α’) + Υ			Θεώρημα 5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(Χ • Α’) + Χ = (Υ • Α’) + Υ 			Αξίωμα 4+3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          Χ = Υ				Θεώρημα 5</a:t>
            </a:r>
            <a:endParaRPr lang="en-US" sz="28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Θεώρημα 8 (De Morgan)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5181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/>
              <a:t>(A + B)’ = A’ </a:t>
            </a:r>
            <a:r>
              <a:rPr lang="el-GR" sz="2000"/>
              <a:t>• B’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(A + B) + A’ • B’ = [(A + B) + A’] • [(A + B) + B’]	Αξίωμα 2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        = [(Β + Α) + Α’] • [(Α + Β) + Β’]		Αξίωμα 1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        = [Β + (Α + Α’)] • [Α + (Β + Β’)] 		Θεώρημα 7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        = (Β + 1) • (Α + 1)				Αξίωμα 4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        = 1 • 1					Θεώρημα 1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        = 1					Αξίωμα 3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(A + B) • (A’ • B’) = (A’ • B’) • (Α + Β) 		Αξίωμα 1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        = [(Α’ • Β’) • Α] + [(Α’ • Β’) • Β] 		Αξίωμα 2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        = [(Β’ • Α’) • Α] + [(Α’ • Β’) • Β] 		Αξίωμα 1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        = [Β’ • (Α’ • Α)] + [Α’ • (Β’ • Β)] 		Θεώρημα 7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        = (Β’ • 0) + (Α’ • 0)				Αξίωμα 4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        = 0 + 0 					Θεώρημα 1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        = 0 					Θεώρημα 3</a:t>
            </a:r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Η πράξη XOR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Αντιμεταθετικότητα		</a:t>
            </a:r>
          </a:p>
          <a:p>
            <a:pPr>
              <a:buFont typeface="Wingdings" pitchFamily="2" charset="2"/>
              <a:buNone/>
            </a:pPr>
            <a:r>
              <a:rPr lang="en-US"/>
              <a:t>			Α</a:t>
            </a:r>
            <a:r>
              <a:rPr lang="en-US">
                <a:sym typeface="Symbol" pitchFamily="18" charset="2"/>
              </a:rPr>
              <a:t></a:t>
            </a:r>
            <a:r>
              <a:rPr lang="en-US"/>
              <a:t>Β = Β</a:t>
            </a:r>
            <a:r>
              <a:rPr lang="en-US">
                <a:sym typeface="Symbol" pitchFamily="18" charset="2"/>
              </a:rPr>
              <a:t></a:t>
            </a:r>
            <a:r>
              <a:rPr lang="en-US"/>
              <a:t>Α</a:t>
            </a:r>
          </a:p>
          <a:p>
            <a:pPr>
              <a:buFont typeface="Wingdings" pitchFamily="2" charset="2"/>
              <a:buNone/>
            </a:pPr>
            <a:r>
              <a:rPr lang="en-US"/>
              <a:t>Προσεταιριστικότητα	</a:t>
            </a:r>
          </a:p>
          <a:p>
            <a:pPr>
              <a:buFont typeface="Wingdings" pitchFamily="2" charset="2"/>
              <a:buNone/>
            </a:pPr>
            <a:r>
              <a:rPr lang="en-US"/>
              <a:t>		(Α</a:t>
            </a:r>
            <a:r>
              <a:rPr lang="en-US">
                <a:sym typeface="Symbol" pitchFamily="18" charset="2"/>
              </a:rPr>
              <a:t></a:t>
            </a:r>
            <a:r>
              <a:rPr lang="en-US"/>
              <a:t>Β)</a:t>
            </a:r>
            <a:r>
              <a:rPr lang="en-US">
                <a:sym typeface="Symbol" pitchFamily="18" charset="2"/>
              </a:rPr>
              <a:t></a:t>
            </a:r>
            <a:r>
              <a:rPr lang="en-US"/>
              <a:t>C =  A</a:t>
            </a:r>
            <a:r>
              <a:rPr lang="en-US">
                <a:sym typeface="Symbol" pitchFamily="18" charset="2"/>
              </a:rPr>
              <a:t></a:t>
            </a:r>
            <a:r>
              <a:rPr lang="en-US"/>
              <a:t>(B</a:t>
            </a:r>
            <a:r>
              <a:rPr lang="en-US">
                <a:sym typeface="Symbol" pitchFamily="18" charset="2"/>
              </a:rPr>
              <a:t></a:t>
            </a:r>
            <a:r>
              <a:rPr lang="en-US"/>
              <a:t>C) = A</a:t>
            </a:r>
            <a:r>
              <a:rPr lang="en-US">
                <a:sym typeface="Symbol" pitchFamily="18" charset="2"/>
              </a:rPr>
              <a:t></a:t>
            </a:r>
            <a:r>
              <a:rPr lang="en-US"/>
              <a:t>B</a:t>
            </a:r>
            <a:r>
              <a:rPr lang="en-US">
                <a:sym typeface="Symbol" pitchFamily="18" charset="2"/>
              </a:rPr>
              <a:t></a:t>
            </a:r>
            <a:r>
              <a:rPr lang="en-US"/>
              <a:t>C</a:t>
            </a:r>
          </a:p>
          <a:p>
            <a:pPr>
              <a:buFont typeface="Wingdings" pitchFamily="2" charset="2"/>
              <a:buNone/>
            </a:pPr>
            <a:r>
              <a:rPr lang="en-US"/>
              <a:t>Επιμεριστικότητα</a:t>
            </a:r>
          </a:p>
          <a:p>
            <a:pPr>
              <a:buFont typeface="Wingdings" pitchFamily="2" charset="2"/>
              <a:buNone/>
            </a:pPr>
            <a:r>
              <a:rPr lang="en-US"/>
              <a:t>		(AB)</a:t>
            </a:r>
            <a:r>
              <a:rPr lang="en-US">
                <a:sym typeface="Symbol" pitchFamily="18" charset="2"/>
              </a:rPr>
              <a:t></a:t>
            </a:r>
            <a:r>
              <a:rPr lang="en-US"/>
              <a:t>(AC) = A(B</a:t>
            </a:r>
            <a:r>
              <a:rPr lang="en-US">
                <a:sym typeface="Symbol" pitchFamily="18" charset="2"/>
              </a:rPr>
              <a:t></a:t>
            </a:r>
            <a:r>
              <a:rPr lang="en-US"/>
              <a:t>C)	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Εκφράσεις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Διαγράμματα Venn</a:t>
            </a:r>
          </a:p>
          <a:p>
            <a:r>
              <a:rPr lang="el-GR"/>
              <a:t>Συναρτήσεις </a:t>
            </a:r>
            <a:r>
              <a:rPr lang="en-US"/>
              <a:t>Boole</a:t>
            </a:r>
          </a:p>
          <a:p>
            <a:r>
              <a:rPr lang="el-GR"/>
              <a:t>Πίνακες αληθείας</a:t>
            </a:r>
            <a:endParaRPr lang="en-US"/>
          </a:p>
          <a:p>
            <a:r>
              <a:rPr lang="el-GR"/>
              <a:t>Πρότυπες μορφές</a:t>
            </a:r>
          </a:p>
          <a:p>
            <a:pPr lvl="1"/>
            <a:r>
              <a:rPr lang="en-US"/>
              <a:t>Ελαχιστόροι (Minterms)</a:t>
            </a:r>
          </a:p>
          <a:p>
            <a:pPr lvl="1"/>
            <a:r>
              <a:rPr lang="el-GR"/>
              <a:t>Μεγιστόροι </a:t>
            </a:r>
            <a:r>
              <a:rPr lang="en-US"/>
              <a:t>(Maxterms)</a:t>
            </a:r>
          </a:p>
          <a:p>
            <a:pPr lvl="1"/>
            <a:r>
              <a:rPr lang="en-US"/>
              <a:t>Conjunctive Normal Form (CNF)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Πύλη Ή (</a:t>
            </a:r>
            <a:r>
              <a:rPr lang="en-US"/>
              <a:t>OR)</a:t>
            </a:r>
          </a:p>
        </p:txBody>
      </p:sp>
      <p:sp>
        <p:nvSpPr>
          <p:cNvPr id="51203" name="Arc 3"/>
          <p:cNvSpPr>
            <a:spLocks/>
          </p:cNvSpPr>
          <p:nvPr/>
        </p:nvSpPr>
        <p:spPr bwMode="auto">
          <a:xfrm>
            <a:off x="1905000" y="2746375"/>
            <a:ext cx="1600200" cy="8794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2664"/>
              <a:gd name="T2" fmla="*/ 21574 w 21600"/>
              <a:gd name="T3" fmla="*/ 22664 h 22664"/>
              <a:gd name="T4" fmla="*/ 0 w 21600"/>
              <a:gd name="T5" fmla="*/ 21600 h 226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266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54"/>
                  <a:pt x="21591" y="22309"/>
                  <a:pt x="21573" y="22663"/>
                </a:cubicBezTo>
              </a:path>
              <a:path w="21600" h="2266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54"/>
                  <a:pt x="21591" y="22309"/>
                  <a:pt x="21573" y="2266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4" name="Arc 4"/>
          <p:cNvSpPr>
            <a:spLocks/>
          </p:cNvSpPr>
          <p:nvPr/>
        </p:nvSpPr>
        <p:spPr bwMode="auto">
          <a:xfrm flipV="1">
            <a:off x="1905000" y="3581400"/>
            <a:ext cx="16002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1524000" y="4419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6" name="Line 6"/>
          <p:cNvSpPr>
            <a:spLocks noChangeShapeType="1"/>
          </p:cNvSpPr>
          <p:nvPr/>
        </p:nvSpPr>
        <p:spPr bwMode="auto">
          <a:xfrm flipH="1">
            <a:off x="1524000" y="2743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8" name="Line 8"/>
          <p:cNvSpPr>
            <a:spLocks noChangeShapeType="1"/>
          </p:cNvSpPr>
          <p:nvPr/>
        </p:nvSpPr>
        <p:spPr bwMode="auto">
          <a:xfrm flipH="1">
            <a:off x="1143000" y="3200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 flipH="1">
            <a:off x="1143000" y="3962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>
            <a:off x="3505200" y="35814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1050925" y="27082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1066800" y="3505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51213" name="Text Box 13"/>
          <p:cNvSpPr txBox="1">
            <a:spLocks noChangeArrowheads="1"/>
          </p:cNvSpPr>
          <p:nvPr/>
        </p:nvSpPr>
        <p:spPr bwMode="auto">
          <a:xfrm>
            <a:off x="4098925" y="2936875"/>
            <a:ext cx="1001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F=x+y</a:t>
            </a:r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6003925" y="2479675"/>
            <a:ext cx="1344613" cy="1993900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sng"/>
              <a:t>x    y	F</a:t>
            </a:r>
          </a:p>
          <a:p>
            <a:r>
              <a:rPr lang="en-US"/>
              <a:t>0    0	0</a:t>
            </a:r>
          </a:p>
          <a:p>
            <a:r>
              <a:rPr lang="en-US"/>
              <a:t>0    1	1</a:t>
            </a:r>
          </a:p>
          <a:p>
            <a:r>
              <a:rPr lang="en-US"/>
              <a:t>1    0	1</a:t>
            </a:r>
          </a:p>
          <a:p>
            <a:r>
              <a:rPr lang="en-US"/>
              <a:t>1    1	1</a:t>
            </a:r>
          </a:p>
        </p:txBody>
      </p:sp>
      <p:sp>
        <p:nvSpPr>
          <p:cNvPr id="51216" name="Freeform 16"/>
          <p:cNvSpPr>
            <a:spLocks/>
          </p:cNvSpPr>
          <p:nvPr/>
        </p:nvSpPr>
        <p:spPr bwMode="auto">
          <a:xfrm>
            <a:off x="1524000" y="2743200"/>
            <a:ext cx="381000" cy="1676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0" y="528"/>
              </a:cxn>
              <a:cxn ang="0">
                <a:pos x="0" y="1056"/>
              </a:cxn>
            </a:cxnLst>
            <a:rect l="0" t="0" r="r" b="b"/>
            <a:pathLst>
              <a:path w="480" h="1056">
                <a:moveTo>
                  <a:pt x="0" y="0"/>
                </a:moveTo>
                <a:cubicBezTo>
                  <a:pt x="240" y="176"/>
                  <a:pt x="480" y="352"/>
                  <a:pt x="480" y="528"/>
                </a:cubicBezTo>
                <a:cubicBezTo>
                  <a:pt x="480" y="704"/>
                  <a:pt x="240" y="880"/>
                  <a:pt x="0" y="105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Συναρτήσεις </a:t>
            </a:r>
            <a:r>
              <a:rPr lang="en-US"/>
              <a:t>Boole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 Συνδυασμοί λογικών μεταβλητών δίνουν λογικές συναρτήσεις. Οι συναρτήσεις αυτές έχουν τη μορφή:</a:t>
            </a:r>
          </a:p>
          <a:p>
            <a:pPr algn="ctr">
              <a:buFont typeface="Wingdings" pitchFamily="2" charset="2"/>
              <a:buNone/>
            </a:pPr>
            <a:r>
              <a:rPr lang="en-US"/>
              <a:t>F</a:t>
            </a:r>
            <a:r>
              <a:rPr lang="en-US" baseline="-25000"/>
              <a:t>1</a:t>
            </a:r>
            <a:r>
              <a:rPr lang="en-US"/>
              <a:t> = x + yz</a:t>
            </a:r>
          </a:p>
          <a:p>
            <a:pPr algn="ctr">
              <a:buFont typeface="Wingdings" pitchFamily="2" charset="2"/>
              <a:buNone/>
            </a:pPr>
            <a:r>
              <a:rPr lang="en-US"/>
              <a:t>F</a:t>
            </a:r>
            <a:r>
              <a:rPr lang="en-US" baseline="-25000"/>
              <a:t>2</a:t>
            </a:r>
            <a:r>
              <a:rPr lang="en-US"/>
              <a:t> = xy + yz + zx</a:t>
            </a:r>
          </a:p>
          <a:p>
            <a:pPr algn="ctr">
              <a:buFont typeface="Wingdings" pitchFamily="2" charset="2"/>
              <a:buNone/>
            </a:pPr>
            <a:r>
              <a:rPr lang="en-US"/>
              <a:t>F</a:t>
            </a:r>
            <a:r>
              <a:rPr lang="en-US" baseline="-25000"/>
              <a:t>3</a:t>
            </a:r>
            <a:r>
              <a:rPr lang="en-US"/>
              <a:t> = xyz + x’y’z + x’yz’ + xy’z’</a:t>
            </a:r>
          </a:p>
          <a:p>
            <a:pPr algn="ctr">
              <a:buFont typeface="Wingdings" pitchFamily="2" charset="2"/>
              <a:buNone/>
            </a:pPr>
            <a:r>
              <a:rPr lang="en-US"/>
              <a:t>F</a:t>
            </a:r>
            <a:r>
              <a:rPr lang="en-US" baseline="-25000"/>
              <a:t>4</a:t>
            </a:r>
            <a:r>
              <a:rPr lang="en-US"/>
              <a:t> = xy + z’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Διαγράμματα </a:t>
            </a:r>
            <a:r>
              <a:rPr lang="en-US"/>
              <a:t>Venn</a:t>
            </a:r>
          </a:p>
        </p:txBody>
      </p:sp>
      <p:sp>
        <p:nvSpPr>
          <p:cNvPr id="97283" name="Oval 3"/>
          <p:cNvSpPr>
            <a:spLocks noChangeArrowheads="1"/>
          </p:cNvSpPr>
          <p:nvPr/>
        </p:nvSpPr>
        <p:spPr bwMode="auto">
          <a:xfrm>
            <a:off x="2514600" y="3200400"/>
            <a:ext cx="2438400" cy="2438400"/>
          </a:xfrm>
          <a:prstGeom prst="ellipse">
            <a:avLst/>
          </a:prstGeom>
          <a:solidFill>
            <a:srgbClr val="00FF00">
              <a:alpha val="5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284" name="Rectangle 4"/>
          <p:cNvSpPr>
            <a:spLocks noChangeArrowheads="1"/>
          </p:cNvSpPr>
          <p:nvPr/>
        </p:nvSpPr>
        <p:spPr bwMode="auto">
          <a:xfrm>
            <a:off x="457200" y="1524000"/>
            <a:ext cx="8229600" cy="464820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285" name="Oval 5"/>
          <p:cNvSpPr>
            <a:spLocks noChangeArrowheads="1"/>
          </p:cNvSpPr>
          <p:nvPr/>
        </p:nvSpPr>
        <p:spPr bwMode="auto">
          <a:xfrm>
            <a:off x="3733800" y="3200400"/>
            <a:ext cx="2438400" cy="2438400"/>
          </a:xfrm>
          <a:prstGeom prst="ellipse">
            <a:avLst/>
          </a:prstGeom>
          <a:solidFill>
            <a:schemeClr val="hlink">
              <a:alpha val="50000"/>
            </a:schemeClr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286" name="Oval 6"/>
          <p:cNvSpPr>
            <a:spLocks noChangeArrowheads="1"/>
          </p:cNvSpPr>
          <p:nvPr/>
        </p:nvSpPr>
        <p:spPr bwMode="auto">
          <a:xfrm>
            <a:off x="3124200" y="2057400"/>
            <a:ext cx="2438400" cy="2438400"/>
          </a:xfrm>
          <a:prstGeom prst="ellipse">
            <a:avLst/>
          </a:prstGeom>
          <a:solidFill>
            <a:schemeClr val="tx2">
              <a:alpha val="50000"/>
            </a:schemeClr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287" name="Text Box 7"/>
          <p:cNvSpPr txBox="1">
            <a:spLocks noChangeArrowheads="1"/>
          </p:cNvSpPr>
          <p:nvPr/>
        </p:nvSpPr>
        <p:spPr bwMode="auto">
          <a:xfrm>
            <a:off x="5470525" y="2097088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x</a:t>
            </a:r>
            <a:endParaRPr lang="en-US"/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2133600" y="4495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y</a:t>
            </a:r>
            <a:endParaRPr lang="en-US"/>
          </a:p>
        </p:txBody>
      </p:sp>
      <p:sp>
        <p:nvSpPr>
          <p:cNvPr id="97289" name="Text Box 9"/>
          <p:cNvSpPr txBox="1">
            <a:spLocks noChangeArrowheads="1"/>
          </p:cNvSpPr>
          <p:nvPr/>
        </p:nvSpPr>
        <p:spPr bwMode="auto">
          <a:xfrm>
            <a:off x="6172200" y="4495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z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l-GR"/>
              <a:t>Πίνακες αλήθειας</a:t>
            </a:r>
            <a:endParaRPr lang="en-US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51816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/>
              <a:t>	</a:t>
            </a:r>
            <a:r>
              <a:rPr lang="en-US">
                <a:solidFill>
                  <a:schemeClr val="tx2"/>
                </a:solidFill>
              </a:rPr>
              <a:t>x	y	z	</a:t>
            </a:r>
            <a:r>
              <a:rPr lang="en-US"/>
              <a:t>F</a:t>
            </a:r>
            <a:r>
              <a:rPr lang="en-US" baseline="-25000"/>
              <a:t>1</a:t>
            </a:r>
            <a:r>
              <a:rPr lang="en-US"/>
              <a:t>	F</a:t>
            </a:r>
            <a:r>
              <a:rPr lang="en-US" baseline="-25000"/>
              <a:t>2</a:t>
            </a:r>
            <a:r>
              <a:rPr lang="en-US"/>
              <a:t>	F</a:t>
            </a:r>
            <a:r>
              <a:rPr lang="en-US" baseline="-25000"/>
              <a:t>3</a:t>
            </a:r>
            <a:r>
              <a:rPr lang="en-US"/>
              <a:t>	F</a:t>
            </a:r>
            <a:r>
              <a:rPr lang="en-US" baseline="-25000"/>
              <a:t>4</a:t>
            </a:r>
            <a:endParaRPr lang="en-US"/>
          </a:p>
          <a:p>
            <a:pPr marL="0" indent="0"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</a:rPr>
              <a:t>	0	0	0	 </a:t>
            </a:r>
            <a:r>
              <a:rPr lang="en-US"/>
              <a:t>0	 0	 0	 1</a:t>
            </a:r>
          </a:p>
          <a:p>
            <a:pPr marL="0" indent="0"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</a:rPr>
              <a:t>	0	0	1	 </a:t>
            </a:r>
            <a:r>
              <a:rPr lang="en-US"/>
              <a:t>0	 0	 1	 0</a:t>
            </a:r>
          </a:p>
          <a:p>
            <a:pPr marL="0" indent="0"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</a:rPr>
              <a:t>	0	1	0	 </a:t>
            </a:r>
            <a:r>
              <a:rPr lang="en-US"/>
              <a:t>0	 0	 1	 1</a:t>
            </a:r>
          </a:p>
          <a:p>
            <a:pPr marL="0" indent="0"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</a:rPr>
              <a:t>	0	1	1	 </a:t>
            </a:r>
            <a:r>
              <a:rPr lang="en-US"/>
              <a:t>1	 1	 0	 0</a:t>
            </a:r>
          </a:p>
          <a:p>
            <a:pPr marL="0" indent="0"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</a:rPr>
              <a:t>	1	0	0	 </a:t>
            </a:r>
            <a:r>
              <a:rPr lang="en-US"/>
              <a:t>1	 0	 1	 1</a:t>
            </a:r>
          </a:p>
          <a:p>
            <a:pPr marL="0" indent="0"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</a:rPr>
              <a:t>	1	0	1	 </a:t>
            </a:r>
            <a:r>
              <a:rPr lang="en-US"/>
              <a:t>1	 1	 0	 0</a:t>
            </a:r>
          </a:p>
          <a:p>
            <a:pPr marL="0" indent="0"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</a:rPr>
              <a:t>	1	1	0	 </a:t>
            </a:r>
            <a:r>
              <a:rPr lang="en-US"/>
              <a:t>1	 1	 0	 1</a:t>
            </a:r>
          </a:p>
          <a:p>
            <a:pPr marL="0" indent="0"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</a:rPr>
              <a:t>	1	1	1	 </a:t>
            </a:r>
            <a:r>
              <a:rPr lang="en-US"/>
              <a:t>1	 1	 1	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/>
              <a:t>Ελαχιστόροι ή πρότυπα γινόμενα</a:t>
            </a:r>
            <a:br>
              <a:rPr lang="el-GR" altLang="en-US"/>
            </a:br>
            <a:r>
              <a:rPr lang="el-GR" altLang="en-US"/>
              <a:t>(</a:t>
            </a:r>
            <a:r>
              <a:rPr lang="en-US" altLang="en-US"/>
              <a:t>minterms or standard products)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l-GR" altLang="en-US"/>
              <a:t>Σαν ελαχιστόρος ή πρότυπο γινόμενο μιας λογικής συνάρτησης </a:t>
            </a:r>
            <a:r>
              <a:rPr lang="en-US" altLang="en-US"/>
              <a:t>F = F(x</a:t>
            </a:r>
            <a:r>
              <a:rPr lang="en-US" altLang="en-US" baseline="-25000"/>
              <a:t>1</a:t>
            </a:r>
            <a:r>
              <a:rPr lang="en-US" altLang="en-US"/>
              <a:t>, x</a:t>
            </a:r>
            <a:r>
              <a:rPr lang="en-US" altLang="en-US" baseline="-25000"/>
              <a:t>2</a:t>
            </a:r>
            <a:r>
              <a:rPr lang="en-US" altLang="en-US"/>
              <a:t>, ..., x</a:t>
            </a:r>
            <a:r>
              <a:rPr lang="en-US" altLang="en-US" baseline="-25000"/>
              <a:t>n</a:t>
            </a:r>
            <a:r>
              <a:rPr lang="en-US" altLang="en-US"/>
              <a:t>) </a:t>
            </a:r>
            <a:r>
              <a:rPr lang="el-GR" altLang="en-US"/>
              <a:t>ορίζεται μια έκφραση ΚΑΙ </a:t>
            </a:r>
            <a:r>
              <a:rPr lang="en-US" altLang="en-US"/>
              <a:t>(AND) </a:t>
            </a:r>
            <a:r>
              <a:rPr lang="el-GR" altLang="en-US"/>
              <a:t>όλων των μεταβλητών </a:t>
            </a:r>
            <a:r>
              <a:rPr lang="en-US" altLang="en-US"/>
              <a:t>x</a:t>
            </a:r>
            <a:r>
              <a:rPr lang="en-US" altLang="en-US" baseline="-25000"/>
              <a:t>i</a:t>
            </a:r>
            <a:r>
              <a:rPr lang="en-US" altLang="en-US"/>
              <a:t> </a:t>
            </a:r>
            <a:r>
              <a:rPr lang="el-GR" altLang="en-US"/>
              <a:t>είτε στην κανονική είτε στην συμπληρωματική τους μορφή.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10616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/>
              <a:t>Μεγιστόροι ή πρότυπα αθροίσματα</a:t>
            </a:r>
            <a:br>
              <a:rPr lang="el-GR" altLang="en-US"/>
            </a:br>
            <a:r>
              <a:rPr lang="el-GR" altLang="en-US"/>
              <a:t>(</a:t>
            </a:r>
            <a:r>
              <a:rPr lang="en-US" altLang="en-US"/>
              <a:t>maxterms or standard sums)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l-GR" altLang="en-US"/>
              <a:t>Σαν μεγιστόρος ή πρότυπο άθροισμα μιας λογικής συνάρτησης </a:t>
            </a:r>
            <a:r>
              <a:rPr lang="en-US" altLang="en-US"/>
              <a:t>F = F(x</a:t>
            </a:r>
            <a:r>
              <a:rPr lang="en-US" altLang="en-US" baseline="-25000"/>
              <a:t>1</a:t>
            </a:r>
            <a:r>
              <a:rPr lang="en-US" altLang="en-US"/>
              <a:t>, x</a:t>
            </a:r>
            <a:r>
              <a:rPr lang="en-US" altLang="en-US" baseline="-25000"/>
              <a:t>2</a:t>
            </a:r>
            <a:r>
              <a:rPr lang="en-US" altLang="en-US"/>
              <a:t>, ..., x</a:t>
            </a:r>
            <a:r>
              <a:rPr lang="en-US" altLang="en-US" baseline="-25000"/>
              <a:t>n</a:t>
            </a:r>
            <a:r>
              <a:rPr lang="en-US" altLang="en-US"/>
              <a:t>) </a:t>
            </a:r>
            <a:r>
              <a:rPr lang="el-GR" altLang="en-US"/>
              <a:t>ορίζεται μια έκφραση Ή </a:t>
            </a:r>
            <a:r>
              <a:rPr lang="en-US" altLang="en-US"/>
              <a:t>(ΟR) </a:t>
            </a:r>
            <a:r>
              <a:rPr lang="el-GR" altLang="en-US"/>
              <a:t>όλων των μεταβλητών </a:t>
            </a:r>
            <a:r>
              <a:rPr lang="en-US" altLang="en-US"/>
              <a:t>x</a:t>
            </a:r>
            <a:r>
              <a:rPr lang="en-US" altLang="en-US" baseline="-25000"/>
              <a:t>i</a:t>
            </a:r>
            <a:r>
              <a:rPr lang="en-US" altLang="en-US"/>
              <a:t> </a:t>
            </a:r>
            <a:r>
              <a:rPr lang="el-GR" altLang="en-US"/>
              <a:t>είτε στην κανονική είτε στην συμπληρωματική τους μορφή.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41331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l-GR" altLang="en-US"/>
              <a:t>Ελαχιστόροι και μεγιστόροι</a:t>
            </a:r>
            <a:endParaRPr lang="en-US" altLang="en-U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51816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x	y	z   όρος	όνομα   όρος	όνομα</a:t>
            </a:r>
            <a:endParaRPr lang="en-US" altLang="en-US"/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0	0	0   x’y’z’	   m</a:t>
            </a:r>
            <a:r>
              <a:rPr lang="en-US" altLang="en-US" baseline="-25000">
                <a:solidFill>
                  <a:schemeClr val="tx2"/>
                </a:solidFill>
              </a:rPr>
              <a:t>0</a:t>
            </a:r>
            <a:r>
              <a:rPr lang="en-US" altLang="en-US">
                <a:solidFill>
                  <a:schemeClr val="tx2"/>
                </a:solidFill>
              </a:rPr>
              <a:t>	    x+y+z	   M</a:t>
            </a:r>
            <a:r>
              <a:rPr lang="en-US" altLang="en-US" baseline="-25000">
                <a:solidFill>
                  <a:schemeClr val="tx2"/>
                </a:solidFill>
              </a:rPr>
              <a:t>0</a:t>
            </a:r>
            <a:endParaRPr lang="en-US" altLang="en-US"/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0	0	1   x’y’z	   m</a:t>
            </a:r>
            <a:r>
              <a:rPr lang="en-US" altLang="en-US" baseline="-25000">
                <a:solidFill>
                  <a:schemeClr val="tx2"/>
                </a:solidFill>
              </a:rPr>
              <a:t>1</a:t>
            </a:r>
            <a:r>
              <a:rPr lang="en-US" altLang="en-US">
                <a:solidFill>
                  <a:schemeClr val="tx2"/>
                </a:solidFill>
              </a:rPr>
              <a:t>     x+y+z’	   M</a:t>
            </a:r>
            <a:r>
              <a:rPr lang="en-US" altLang="en-US" baseline="-25000">
                <a:solidFill>
                  <a:schemeClr val="tx2"/>
                </a:solidFill>
              </a:rPr>
              <a:t>1</a:t>
            </a:r>
            <a:endParaRPr lang="en-US" altLang="en-US"/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0	1	0   x’yz’	   m</a:t>
            </a:r>
            <a:r>
              <a:rPr lang="en-US" altLang="en-US" baseline="-25000">
                <a:solidFill>
                  <a:schemeClr val="tx2"/>
                </a:solidFill>
              </a:rPr>
              <a:t>2</a:t>
            </a:r>
            <a:r>
              <a:rPr lang="en-US" altLang="en-US">
                <a:solidFill>
                  <a:schemeClr val="tx2"/>
                </a:solidFill>
              </a:rPr>
              <a:t>     x+y’+z	   M</a:t>
            </a:r>
            <a:r>
              <a:rPr lang="en-US" altLang="en-US" baseline="-25000">
                <a:solidFill>
                  <a:schemeClr val="tx2"/>
                </a:solidFill>
              </a:rPr>
              <a:t>2</a:t>
            </a:r>
            <a:endParaRPr lang="en-US" altLang="en-US"/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0	1	1   x’yz	   m</a:t>
            </a:r>
            <a:r>
              <a:rPr lang="en-US" altLang="en-US" baseline="-25000">
                <a:solidFill>
                  <a:schemeClr val="tx2"/>
                </a:solidFill>
              </a:rPr>
              <a:t>3</a:t>
            </a:r>
            <a:r>
              <a:rPr lang="en-US" altLang="en-US">
                <a:solidFill>
                  <a:schemeClr val="tx2"/>
                </a:solidFill>
              </a:rPr>
              <a:t>     x+y’+z’	   M</a:t>
            </a:r>
            <a:r>
              <a:rPr lang="en-US" altLang="en-US" baseline="-25000">
                <a:solidFill>
                  <a:schemeClr val="tx2"/>
                </a:solidFill>
              </a:rPr>
              <a:t>3</a:t>
            </a:r>
            <a:endParaRPr lang="en-US" altLang="en-US"/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1	0	0   xy’z’	   m</a:t>
            </a:r>
            <a:r>
              <a:rPr lang="en-US" altLang="en-US" baseline="-25000">
                <a:solidFill>
                  <a:schemeClr val="tx2"/>
                </a:solidFill>
              </a:rPr>
              <a:t>4</a:t>
            </a:r>
            <a:r>
              <a:rPr lang="en-US" altLang="en-US">
                <a:solidFill>
                  <a:schemeClr val="tx2"/>
                </a:solidFill>
              </a:rPr>
              <a:t>     x’+y+z	   M</a:t>
            </a:r>
            <a:r>
              <a:rPr lang="en-US" altLang="en-US" baseline="-25000">
                <a:solidFill>
                  <a:schemeClr val="tx2"/>
                </a:solidFill>
              </a:rPr>
              <a:t>4</a:t>
            </a:r>
            <a:endParaRPr lang="en-US" altLang="en-US"/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1	0	1   xy’z	   m</a:t>
            </a:r>
            <a:r>
              <a:rPr lang="en-US" altLang="en-US" baseline="-25000">
                <a:solidFill>
                  <a:schemeClr val="tx2"/>
                </a:solidFill>
              </a:rPr>
              <a:t>5</a:t>
            </a:r>
            <a:r>
              <a:rPr lang="en-US" altLang="en-US">
                <a:solidFill>
                  <a:schemeClr val="tx2"/>
                </a:solidFill>
              </a:rPr>
              <a:t>     x’+y+z’	   M</a:t>
            </a:r>
            <a:r>
              <a:rPr lang="en-US" altLang="en-US" baseline="-25000">
                <a:solidFill>
                  <a:schemeClr val="tx2"/>
                </a:solidFill>
              </a:rPr>
              <a:t>5</a:t>
            </a:r>
            <a:endParaRPr lang="en-US" altLang="en-US"/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1	1	0   xyz’	   m</a:t>
            </a:r>
            <a:r>
              <a:rPr lang="en-US" altLang="en-US" baseline="-25000">
                <a:solidFill>
                  <a:schemeClr val="tx2"/>
                </a:solidFill>
              </a:rPr>
              <a:t>6</a:t>
            </a:r>
            <a:r>
              <a:rPr lang="en-US" altLang="en-US">
                <a:solidFill>
                  <a:schemeClr val="tx2"/>
                </a:solidFill>
              </a:rPr>
              <a:t>     x’+y’+z	   M</a:t>
            </a:r>
            <a:r>
              <a:rPr lang="en-US" altLang="en-US" baseline="-25000">
                <a:solidFill>
                  <a:schemeClr val="tx2"/>
                </a:solidFill>
              </a:rPr>
              <a:t>6</a:t>
            </a:r>
            <a:endParaRPr lang="en-US" altLang="en-US"/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1	1	1   xyz	   m</a:t>
            </a:r>
            <a:r>
              <a:rPr lang="en-US" altLang="en-US" baseline="-25000">
                <a:solidFill>
                  <a:schemeClr val="tx2"/>
                </a:solidFill>
              </a:rPr>
              <a:t>7</a:t>
            </a:r>
            <a:r>
              <a:rPr lang="en-US" altLang="en-US">
                <a:solidFill>
                  <a:schemeClr val="tx2"/>
                </a:solidFill>
              </a:rPr>
              <a:t>     x’+y’+z’   M</a:t>
            </a:r>
            <a:r>
              <a:rPr lang="en-US" altLang="en-US" baseline="-25000">
                <a:solidFill>
                  <a:schemeClr val="tx2"/>
                </a:solidFill>
              </a:rPr>
              <a:t>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08335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/>
              <a:t>Θεώρημα </a:t>
            </a:r>
            <a:r>
              <a:rPr lang="en-US" altLang="en-US"/>
              <a:t>Shannon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F(x</a:t>
            </a:r>
            <a:r>
              <a:rPr lang="en-US" altLang="en-US" baseline="-25000"/>
              <a:t>1</a:t>
            </a:r>
            <a:r>
              <a:rPr lang="en-US" altLang="en-US"/>
              <a:t>, x</a:t>
            </a:r>
            <a:r>
              <a:rPr lang="en-US" altLang="en-US" baseline="-25000"/>
              <a:t>2</a:t>
            </a:r>
            <a:r>
              <a:rPr lang="en-US" altLang="en-US"/>
              <a:t>, ..., x</a:t>
            </a:r>
            <a:r>
              <a:rPr lang="en-US" altLang="en-US" baseline="-25000"/>
              <a:t>n</a:t>
            </a:r>
            <a:r>
              <a:rPr lang="en-US" altLang="en-US"/>
              <a:t>) = x</a:t>
            </a:r>
            <a:r>
              <a:rPr lang="en-US" altLang="en-US" baseline="-25000"/>
              <a:t>1</a:t>
            </a:r>
            <a:r>
              <a:rPr lang="el-GR" altLang="en-US"/>
              <a:t>• </a:t>
            </a:r>
            <a:r>
              <a:rPr lang="en-US" altLang="en-US"/>
              <a:t>F(1, x</a:t>
            </a:r>
            <a:r>
              <a:rPr lang="en-US" altLang="en-US" baseline="-25000"/>
              <a:t>2</a:t>
            </a:r>
            <a:r>
              <a:rPr lang="en-US" altLang="en-US"/>
              <a:t>, ..., x</a:t>
            </a:r>
            <a:r>
              <a:rPr lang="en-US" altLang="en-US" baseline="-25000"/>
              <a:t>n</a:t>
            </a:r>
            <a:r>
              <a:rPr lang="en-US" altLang="en-US"/>
              <a:t>) + </a:t>
            </a:r>
            <a:br>
              <a:rPr lang="en-US" altLang="en-US"/>
            </a:br>
            <a:r>
              <a:rPr lang="en-US" altLang="en-US"/>
              <a:t>                x</a:t>
            </a:r>
            <a:r>
              <a:rPr lang="en-US" altLang="en-US" baseline="-25000"/>
              <a:t>1</a:t>
            </a:r>
            <a:r>
              <a:rPr lang="el-GR" altLang="en-US"/>
              <a:t>’</a:t>
            </a:r>
            <a:r>
              <a:rPr lang="en-US" altLang="en-US" baseline="-25000"/>
              <a:t> </a:t>
            </a:r>
            <a:r>
              <a:rPr lang="el-GR" altLang="en-US"/>
              <a:t>• </a:t>
            </a:r>
            <a:r>
              <a:rPr lang="en-US" altLang="en-US"/>
              <a:t>F(0, x</a:t>
            </a:r>
            <a:r>
              <a:rPr lang="en-US" altLang="en-US" baseline="-25000"/>
              <a:t>2</a:t>
            </a:r>
            <a:r>
              <a:rPr lang="en-US" altLang="en-US"/>
              <a:t>, ..., x</a:t>
            </a:r>
            <a:r>
              <a:rPr lang="en-US" altLang="en-US" baseline="-25000"/>
              <a:t>n</a:t>
            </a:r>
            <a:r>
              <a:rPr lang="en-US" altLang="en-US"/>
              <a:t>)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F(x</a:t>
            </a:r>
            <a:r>
              <a:rPr lang="en-US" altLang="en-US" baseline="-25000"/>
              <a:t>1</a:t>
            </a:r>
            <a:r>
              <a:rPr lang="en-US" altLang="en-US"/>
              <a:t>, x</a:t>
            </a:r>
            <a:r>
              <a:rPr lang="en-US" altLang="en-US" baseline="-25000"/>
              <a:t>2</a:t>
            </a:r>
            <a:r>
              <a:rPr lang="en-US" altLang="en-US"/>
              <a:t>, ..., x</a:t>
            </a:r>
            <a:r>
              <a:rPr lang="en-US" altLang="en-US" baseline="-25000"/>
              <a:t>n</a:t>
            </a:r>
            <a:r>
              <a:rPr lang="en-US" altLang="en-US"/>
              <a:t>) = [x</a:t>
            </a:r>
            <a:r>
              <a:rPr lang="en-US" altLang="en-US" baseline="-25000"/>
              <a:t>1</a:t>
            </a:r>
            <a:r>
              <a:rPr lang="el-GR" altLang="en-US"/>
              <a:t>+ </a:t>
            </a:r>
            <a:r>
              <a:rPr lang="en-US" altLang="en-US"/>
              <a:t>F(0, x</a:t>
            </a:r>
            <a:r>
              <a:rPr lang="en-US" altLang="en-US" baseline="-25000"/>
              <a:t>2</a:t>
            </a:r>
            <a:r>
              <a:rPr lang="en-US" altLang="en-US"/>
              <a:t>, ..., x</a:t>
            </a:r>
            <a:r>
              <a:rPr lang="en-US" altLang="en-US" baseline="-25000"/>
              <a:t>n</a:t>
            </a:r>
            <a:r>
              <a:rPr lang="en-US" altLang="en-US"/>
              <a:t>)] </a:t>
            </a:r>
            <a:r>
              <a:rPr lang="el-GR" altLang="en-US"/>
              <a:t>•</a:t>
            </a:r>
            <a:r>
              <a:rPr lang="en-US" altLang="en-US"/>
              <a:t> </a:t>
            </a:r>
            <a:br>
              <a:rPr lang="en-US" altLang="en-US"/>
            </a:br>
            <a:r>
              <a:rPr lang="en-US" altLang="en-US"/>
              <a:t>                [x</a:t>
            </a:r>
            <a:r>
              <a:rPr lang="en-US" altLang="en-US" baseline="-25000"/>
              <a:t>1</a:t>
            </a:r>
            <a:r>
              <a:rPr lang="el-GR" altLang="en-US"/>
              <a:t>’</a:t>
            </a:r>
            <a:r>
              <a:rPr lang="en-US" altLang="en-US" baseline="-25000"/>
              <a:t> </a:t>
            </a:r>
            <a:r>
              <a:rPr lang="el-GR" altLang="en-US"/>
              <a:t>+ </a:t>
            </a:r>
            <a:r>
              <a:rPr lang="en-US" altLang="en-US"/>
              <a:t>F(1, x</a:t>
            </a:r>
            <a:r>
              <a:rPr lang="en-US" altLang="en-US" baseline="-25000"/>
              <a:t>2</a:t>
            </a:r>
            <a:r>
              <a:rPr lang="en-US" altLang="en-US"/>
              <a:t>, ..., x</a:t>
            </a:r>
            <a:r>
              <a:rPr lang="en-US" altLang="en-US" baseline="-25000"/>
              <a:t>n</a:t>
            </a:r>
            <a:r>
              <a:rPr lang="en-US" altLang="en-US"/>
              <a:t>)]</a:t>
            </a:r>
          </a:p>
        </p:txBody>
      </p:sp>
    </p:spTree>
    <p:extLst>
      <p:ext uri="{BB962C8B-B14F-4D97-AF65-F5344CB8AC3E}">
        <p14:creationId xmlns:p14="http://schemas.microsoft.com/office/powerpoint/2010/main" val="38101959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l-GR" altLang="en-US"/>
              <a:t>Μετατροπή μιας συνάρτησης σε άθροισμα ελαχιστόρων</a:t>
            </a:r>
            <a:endParaRPr lang="en-US" altLang="en-US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 </a:t>
            </a:r>
            <a:r>
              <a:rPr lang="en-US" altLang="en-US" sz="2800"/>
              <a:t>Εφαρμόζουμε το θεώρημα του Shannon </a:t>
            </a:r>
            <a:r>
              <a:rPr lang="el-GR" altLang="en-US" sz="2800"/>
              <a:t>μέχρι να έχουμε άθροισμα ελαχιστόρων</a:t>
            </a:r>
          </a:p>
          <a:p>
            <a:r>
              <a:rPr lang="el-GR" altLang="en-US" sz="2800"/>
              <a:t> Φέρνουμε τη συνάρτηση σε μόρφη αθροίσματος γινομένων</a:t>
            </a:r>
          </a:p>
          <a:p>
            <a:pPr lvl="1"/>
            <a:r>
              <a:rPr lang="en-US" altLang="en-US" sz="2400"/>
              <a:t> Αν ένα γινόμενο έιναι ελαχιστόρος το διατηρούμε</a:t>
            </a:r>
          </a:p>
          <a:p>
            <a:pPr lvl="1"/>
            <a:r>
              <a:rPr lang="en-US" altLang="en-US" sz="2400"/>
              <a:t> Για κάθε μεταβλητή x</a:t>
            </a:r>
            <a:r>
              <a:rPr lang="en-US" altLang="en-US" sz="2400" baseline="-25000"/>
              <a:t>i</a:t>
            </a:r>
            <a:r>
              <a:rPr lang="en-US" altLang="en-US" sz="2400"/>
              <a:t> που δεν υπάρχει στο γινόμενο το </a:t>
            </a:r>
            <a:r>
              <a:rPr lang="el-GR" altLang="en-US" sz="2400"/>
              <a:t>πολλαπλασιάζουμε με (x</a:t>
            </a:r>
            <a:r>
              <a:rPr lang="el-GR" altLang="en-US" sz="2400" baseline="-25000"/>
              <a:t>i</a:t>
            </a:r>
            <a:r>
              <a:rPr lang="el-GR" altLang="en-US" sz="2400"/>
              <a:t> + x</a:t>
            </a:r>
            <a:r>
              <a:rPr lang="el-GR" altLang="en-US" sz="2400" baseline="-25000"/>
              <a:t>i</a:t>
            </a:r>
            <a:r>
              <a:rPr lang="el-GR" altLang="en-US" sz="2400"/>
              <a:t>’)</a:t>
            </a:r>
          </a:p>
          <a:p>
            <a:pPr lvl="1"/>
            <a:r>
              <a:rPr lang="el-GR" altLang="en-US" sz="2400"/>
              <a:t> Εκτελούμε τις πράξεις και απαλείφουμε τους όρους που εμφανίζονται πάνω από μια φορά</a:t>
            </a: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18163669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altLang="en-US"/>
              <a:t>Μετατροπή μεταξύ κανονικών μορφών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Σχέση μεταξύ μεγιστόρων και ελαχιστόρων για μια λογική συνάρτηση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accent1"/>
                </a:solidFill>
              </a:rPr>
              <a:t>F(x,y,z) = </a:t>
            </a:r>
            <a:r>
              <a:rPr lang="el-GR" altLang="en-US">
                <a:solidFill>
                  <a:schemeClr val="accent1"/>
                </a:solidFill>
              </a:rPr>
              <a:t>Σ(1,3,5,7) = Π(0,2,4,6)</a:t>
            </a:r>
          </a:p>
          <a:p>
            <a:pPr algn="ctr">
              <a:buFont typeface="Wingdings" panose="05000000000000000000" pitchFamily="2" charset="2"/>
              <a:buNone/>
            </a:pPr>
            <a:endParaRPr lang="el-GR" altLang="en-US"/>
          </a:p>
          <a:p>
            <a:pPr>
              <a:buFont typeface="Wingdings" panose="05000000000000000000" pitchFamily="2" charset="2"/>
              <a:buNone/>
            </a:pPr>
            <a:r>
              <a:rPr lang="el-GR" altLang="en-US"/>
              <a:t>Και για το συμπλήρωμα της συνάρτησης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accent1"/>
                </a:solidFill>
              </a:rPr>
              <a:t>F’(x,y,z) = </a:t>
            </a:r>
            <a:r>
              <a:rPr lang="el-GR" altLang="en-US">
                <a:solidFill>
                  <a:schemeClr val="accent1"/>
                </a:solidFill>
              </a:rPr>
              <a:t>Π(1,3,5,7) = Σ(0,2,4,6)</a:t>
            </a:r>
            <a:endParaRPr lang="en-US" altLang="en-US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6092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Υλοποιήσεις λογικών συναρτήσεων</a:t>
            </a:r>
            <a:endParaRPr lang="en-US"/>
          </a:p>
        </p:txBody>
      </p:sp>
      <p:sp>
        <p:nvSpPr>
          <p:cNvPr id="99331" name="Arc 3"/>
          <p:cNvSpPr>
            <a:spLocks/>
          </p:cNvSpPr>
          <p:nvPr/>
        </p:nvSpPr>
        <p:spPr bwMode="auto">
          <a:xfrm>
            <a:off x="2438400" y="2743200"/>
            <a:ext cx="10668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32" name="Arc 4"/>
          <p:cNvSpPr>
            <a:spLocks/>
          </p:cNvSpPr>
          <p:nvPr/>
        </p:nvSpPr>
        <p:spPr bwMode="auto">
          <a:xfrm flipV="1">
            <a:off x="2438400" y="3581400"/>
            <a:ext cx="10668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33" name="Line 5"/>
          <p:cNvSpPr>
            <a:spLocks noChangeShapeType="1"/>
          </p:cNvSpPr>
          <p:nvPr/>
        </p:nvSpPr>
        <p:spPr bwMode="auto">
          <a:xfrm flipH="1">
            <a:off x="2057400" y="4419600"/>
            <a:ext cx="3810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34" name="Line 6"/>
          <p:cNvSpPr>
            <a:spLocks noChangeShapeType="1"/>
          </p:cNvSpPr>
          <p:nvPr/>
        </p:nvSpPr>
        <p:spPr bwMode="auto">
          <a:xfrm flipH="1">
            <a:off x="2057400" y="2743200"/>
            <a:ext cx="3810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35" name="Line 7"/>
          <p:cNvSpPr>
            <a:spLocks noChangeShapeType="1"/>
          </p:cNvSpPr>
          <p:nvPr/>
        </p:nvSpPr>
        <p:spPr bwMode="auto">
          <a:xfrm>
            <a:off x="2057400" y="2743200"/>
            <a:ext cx="1588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36" name="Line 8"/>
          <p:cNvSpPr>
            <a:spLocks noChangeShapeType="1"/>
          </p:cNvSpPr>
          <p:nvPr/>
        </p:nvSpPr>
        <p:spPr bwMode="auto">
          <a:xfrm flipH="1">
            <a:off x="1371600" y="3200400"/>
            <a:ext cx="6858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37" name="Line 9"/>
          <p:cNvSpPr>
            <a:spLocks noChangeShapeType="1"/>
          </p:cNvSpPr>
          <p:nvPr/>
        </p:nvSpPr>
        <p:spPr bwMode="auto">
          <a:xfrm flipH="1">
            <a:off x="1371600" y="3962400"/>
            <a:ext cx="6858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38" name="Line 10"/>
          <p:cNvSpPr>
            <a:spLocks noChangeShapeType="1"/>
          </p:cNvSpPr>
          <p:nvPr/>
        </p:nvSpPr>
        <p:spPr bwMode="auto">
          <a:xfrm>
            <a:off x="3505200" y="3581400"/>
            <a:ext cx="11430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39" name="Text Box 11"/>
          <p:cNvSpPr txBox="1">
            <a:spLocks noChangeArrowheads="1"/>
          </p:cNvSpPr>
          <p:nvPr/>
        </p:nvSpPr>
        <p:spPr bwMode="auto">
          <a:xfrm>
            <a:off x="1279525" y="27082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99340" name="Text Box 12"/>
          <p:cNvSpPr txBox="1">
            <a:spLocks noChangeArrowheads="1"/>
          </p:cNvSpPr>
          <p:nvPr/>
        </p:nvSpPr>
        <p:spPr bwMode="auto">
          <a:xfrm>
            <a:off x="1295400" y="3505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99341" name="Arc 13"/>
          <p:cNvSpPr>
            <a:spLocks/>
          </p:cNvSpPr>
          <p:nvPr/>
        </p:nvSpPr>
        <p:spPr bwMode="auto">
          <a:xfrm>
            <a:off x="5029200" y="3136900"/>
            <a:ext cx="1600200" cy="8794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2664"/>
              <a:gd name="T2" fmla="*/ 21574 w 21600"/>
              <a:gd name="T3" fmla="*/ 22664 h 22664"/>
              <a:gd name="T4" fmla="*/ 0 w 21600"/>
              <a:gd name="T5" fmla="*/ 21600 h 226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266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54"/>
                  <a:pt x="21591" y="22309"/>
                  <a:pt x="21573" y="22663"/>
                </a:cubicBezTo>
              </a:path>
              <a:path w="21600" h="2266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54"/>
                  <a:pt x="21591" y="22309"/>
                  <a:pt x="21573" y="2266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42" name="Arc 14"/>
          <p:cNvSpPr>
            <a:spLocks/>
          </p:cNvSpPr>
          <p:nvPr/>
        </p:nvSpPr>
        <p:spPr bwMode="auto">
          <a:xfrm flipV="1">
            <a:off x="5029200" y="3971925"/>
            <a:ext cx="16002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43" name="Line 15"/>
          <p:cNvSpPr>
            <a:spLocks noChangeShapeType="1"/>
          </p:cNvSpPr>
          <p:nvPr/>
        </p:nvSpPr>
        <p:spPr bwMode="auto">
          <a:xfrm flipH="1">
            <a:off x="4648200" y="4810125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44" name="Line 16"/>
          <p:cNvSpPr>
            <a:spLocks noChangeShapeType="1"/>
          </p:cNvSpPr>
          <p:nvPr/>
        </p:nvSpPr>
        <p:spPr bwMode="auto">
          <a:xfrm flipH="1">
            <a:off x="4648200" y="3133725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45" name="Line 17"/>
          <p:cNvSpPr>
            <a:spLocks noChangeShapeType="1"/>
          </p:cNvSpPr>
          <p:nvPr/>
        </p:nvSpPr>
        <p:spPr bwMode="auto">
          <a:xfrm flipH="1">
            <a:off x="4267200" y="3590925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46" name="Line 18"/>
          <p:cNvSpPr>
            <a:spLocks noChangeShapeType="1"/>
          </p:cNvSpPr>
          <p:nvPr/>
        </p:nvSpPr>
        <p:spPr bwMode="auto">
          <a:xfrm flipH="1">
            <a:off x="4267200" y="4352925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47" name="Line 19"/>
          <p:cNvSpPr>
            <a:spLocks noChangeShapeType="1"/>
          </p:cNvSpPr>
          <p:nvPr/>
        </p:nvSpPr>
        <p:spPr bwMode="auto">
          <a:xfrm>
            <a:off x="6629400" y="3971925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48" name="Text Box 20"/>
          <p:cNvSpPr txBox="1">
            <a:spLocks noChangeArrowheads="1"/>
          </p:cNvSpPr>
          <p:nvPr/>
        </p:nvSpPr>
        <p:spPr bwMode="auto">
          <a:xfrm>
            <a:off x="7223125" y="3327400"/>
            <a:ext cx="1238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F=xy+z’</a:t>
            </a:r>
          </a:p>
        </p:txBody>
      </p:sp>
      <p:sp>
        <p:nvSpPr>
          <p:cNvPr id="99349" name="Freeform 21"/>
          <p:cNvSpPr>
            <a:spLocks/>
          </p:cNvSpPr>
          <p:nvPr/>
        </p:nvSpPr>
        <p:spPr bwMode="auto">
          <a:xfrm>
            <a:off x="4648200" y="3133725"/>
            <a:ext cx="381000" cy="1676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0" y="528"/>
              </a:cxn>
              <a:cxn ang="0">
                <a:pos x="0" y="1056"/>
              </a:cxn>
            </a:cxnLst>
            <a:rect l="0" t="0" r="r" b="b"/>
            <a:pathLst>
              <a:path w="480" h="1056">
                <a:moveTo>
                  <a:pt x="0" y="0"/>
                </a:moveTo>
                <a:cubicBezTo>
                  <a:pt x="240" y="176"/>
                  <a:pt x="480" y="352"/>
                  <a:pt x="480" y="528"/>
                </a:cubicBezTo>
                <a:cubicBezTo>
                  <a:pt x="480" y="704"/>
                  <a:pt x="240" y="880"/>
                  <a:pt x="0" y="105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50" name="Line 22"/>
          <p:cNvSpPr>
            <a:spLocks noChangeShapeType="1"/>
          </p:cNvSpPr>
          <p:nvPr/>
        </p:nvSpPr>
        <p:spPr bwMode="auto">
          <a:xfrm flipH="1">
            <a:off x="1539875" y="56388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51" name="Line 23"/>
          <p:cNvSpPr>
            <a:spLocks noChangeShapeType="1"/>
          </p:cNvSpPr>
          <p:nvPr/>
        </p:nvSpPr>
        <p:spPr bwMode="auto">
          <a:xfrm>
            <a:off x="3140075" y="56388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52" name="Text Box 24"/>
          <p:cNvSpPr txBox="1">
            <a:spLocks noChangeArrowheads="1"/>
          </p:cNvSpPr>
          <p:nvPr/>
        </p:nvSpPr>
        <p:spPr bwMode="auto">
          <a:xfrm>
            <a:off x="1447800" y="5146675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z</a:t>
            </a:r>
          </a:p>
        </p:txBody>
      </p:sp>
      <p:sp>
        <p:nvSpPr>
          <p:cNvPr id="99353" name="Line 25"/>
          <p:cNvSpPr>
            <a:spLocks noChangeShapeType="1"/>
          </p:cNvSpPr>
          <p:nvPr/>
        </p:nvSpPr>
        <p:spPr bwMode="auto">
          <a:xfrm>
            <a:off x="2225675" y="51816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54" name="Oval 26"/>
          <p:cNvSpPr>
            <a:spLocks noChangeArrowheads="1"/>
          </p:cNvSpPr>
          <p:nvPr/>
        </p:nvSpPr>
        <p:spPr bwMode="auto">
          <a:xfrm>
            <a:off x="2987675" y="5562600"/>
            <a:ext cx="152400" cy="152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55" name="Line 27"/>
          <p:cNvSpPr>
            <a:spLocks noChangeShapeType="1"/>
          </p:cNvSpPr>
          <p:nvPr/>
        </p:nvSpPr>
        <p:spPr bwMode="auto">
          <a:xfrm flipV="1">
            <a:off x="2225675" y="5638800"/>
            <a:ext cx="7620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56" name="Line 28"/>
          <p:cNvSpPr>
            <a:spLocks noChangeShapeType="1"/>
          </p:cNvSpPr>
          <p:nvPr/>
        </p:nvSpPr>
        <p:spPr bwMode="auto">
          <a:xfrm>
            <a:off x="2225675" y="5181600"/>
            <a:ext cx="7620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57" name="Line 29"/>
          <p:cNvSpPr>
            <a:spLocks noChangeShapeType="1"/>
          </p:cNvSpPr>
          <p:nvPr/>
        </p:nvSpPr>
        <p:spPr bwMode="auto">
          <a:xfrm>
            <a:off x="4267200" y="4343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Πύλη ΟΧΙ (</a:t>
            </a:r>
            <a:r>
              <a:rPr lang="en-US"/>
              <a:t>ΝΟΤ)</a:t>
            </a:r>
          </a:p>
        </p:txBody>
      </p:sp>
      <p:sp>
        <p:nvSpPr>
          <p:cNvPr id="52232" name="Line 8"/>
          <p:cNvSpPr>
            <a:spLocks noChangeShapeType="1"/>
          </p:cNvSpPr>
          <p:nvPr/>
        </p:nvSpPr>
        <p:spPr bwMode="auto">
          <a:xfrm flipH="1">
            <a:off x="1905000" y="3581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3505200" y="35814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1812925" y="30892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52237" name="Text Box 13"/>
          <p:cNvSpPr txBox="1">
            <a:spLocks noChangeArrowheads="1"/>
          </p:cNvSpPr>
          <p:nvPr/>
        </p:nvSpPr>
        <p:spPr bwMode="auto">
          <a:xfrm>
            <a:off x="4098925" y="2936875"/>
            <a:ext cx="779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F=x’</a:t>
            </a:r>
          </a:p>
        </p:txBody>
      </p:sp>
      <p:sp>
        <p:nvSpPr>
          <p:cNvPr id="52238" name="Text Box 14"/>
          <p:cNvSpPr txBox="1">
            <a:spLocks noChangeArrowheads="1"/>
          </p:cNvSpPr>
          <p:nvPr/>
        </p:nvSpPr>
        <p:spPr bwMode="auto">
          <a:xfrm>
            <a:off x="6003925" y="2479675"/>
            <a:ext cx="1344613" cy="1263650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sng"/>
              <a:t>x	F</a:t>
            </a:r>
          </a:p>
          <a:p>
            <a:r>
              <a:rPr lang="en-US"/>
              <a:t>0     	1</a:t>
            </a:r>
          </a:p>
          <a:p>
            <a:r>
              <a:rPr lang="en-US"/>
              <a:t>1     	0</a:t>
            </a:r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>
            <a:off x="2590800" y="31242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40" name="Oval 16"/>
          <p:cNvSpPr>
            <a:spLocks noChangeArrowheads="1"/>
          </p:cNvSpPr>
          <p:nvPr/>
        </p:nvSpPr>
        <p:spPr bwMode="auto">
          <a:xfrm>
            <a:off x="3352800" y="3505200"/>
            <a:ext cx="152400" cy="152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41" name="Line 17"/>
          <p:cNvSpPr>
            <a:spLocks noChangeShapeType="1"/>
          </p:cNvSpPr>
          <p:nvPr/>
        </p:nvSpPr>
        <p:spPr bwMode="auto">
          <a:xfrm flipV="1">
            <a:off x="2590800" y="3581400"/>
            <a:ext cx="7620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42" name="Line 18"/>
          <p:cNvSpPr>
            <a:spLocks noChangeShapeType="1"/>
          </p:cNvSpPr>
          <p:nvPr/>
        </p:nvSpPr>
        <p:spPr bwMode="auto">
          <a:xfrm>
            <a:off x="2590800" y="3124200"/>
            <a:ext cx="7620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l-GR"/>
              <a:t>Εύρεση λογικής συνάρτησης</a:t>
            </a:r>
            <a:endParaRPr lang="en-US"/>
          </a:p>
        </p:txBody>
      </p:sp>
      <p:grpSp>
        <p:nvGrpSpPr>
          <p:cNvPr id="100355" name="Group 3"/>
          <p:cNvGrpSpPr>
            <a:grpSpLocks/>
          </p:cNvGrpSpPr>
          <p:nvPr/>
        </p:nvGrpSpPr>
        <p:grpSpPr bwMode="auto">
          <a:xfrm>
            <a:off x="1447800" y="2971800"/>
            <a:ext cx="1600200" cy="1676400"/>
            <a:chOff x="1152" y="1632"/>
            <a:chExt cx="1008" cy="1056"/>
          </a:xfrm>
        </p:grpSpPr>
        <p:sp>
          <p:nvSpPr>
            <p:cNvPr id="100356" name="Arc 4"/>
            <p:cNvSpPr>
              <a:spLocks/>
            </p:cNvSpPr>
            <p:nvPr/>
          </p:nvSpPr>
          <p:spPr bwMode="auto">
            <a:xfrm>
              <a:off x="1392" y="1632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57" name="Arc 5"/>
            <p:cNvSpPr>
              <a:spLocks/>
            </p:cNvSpPr>
            <p:nvPr/>
          </p:nvSpPr>
          <p:spPr bwMode="auto">
            <a:xfrm flipV="1">
              <a:off x="1392" y="2160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58" name="Line 6"/>
            <p:cNvSpPr>
              <a:spLocks noChangeShapeType="1"/>
            </p:cNvSpPr>
            <p:nvPr/>
          </p:nvSpPr>
          <p:spPr bwMode="auto">
            <a:xfrm flipH="1">
              <a:off x="1152" y="2688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59" name="Line 7"/>
            <p:cNvSpPr>
              <a:spLocks noChangeShapeType="1"/>
            </p:cNvSpPr>
            <p:nvPr/>
          </p:nvSpPr>
          <p:spPr bwMode="auto">
            <a:xfrm flipH="1">
              <a:off x="1152" y="163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60" name="Line 8"/>
            <p:cNvSpPr>
              <a:spLocks noChangeShapeType="1"/>
            </p:cNvSpPr>
            <p:nvPr/>
          </p:nvSpPr>
          <p:spPr bwMode="auto">
            <a:xfrm>
              <a:off x="1152" y="1632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61" name="Oval 9"/>
            <p:cNvSpPr>
              <a:spLocks noChangeArrowheads="1"/>
            </p:cNvSpPr>
            <p:nvPr/>
          </p:nvSpPr>
          <p:spPr bwMode="auto">
            <a:xfrm>
              <a:off x="2064" y="2112"/>
              <a:ext cx="96" cy="9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362" name="Group 10"/>
          <p:cNvGrpSpPr>
            <a:grpSpLocks/>
          </p:cNvGrpSpPr>
          <p:nvPr/>
        </p:nvGrpSpPr>
        <p:grpSpPr bwMode="auto">
          <a:xfrm>
            <a:off x="4267200" y="4953000"/>
            <a:ext cx="1600200" cy="1676400"/>
            <a:chOff x="1152" y="1632"/>
            <a:chExt cx="1008" cy="1056"/>
          </a:xfrm>
        </p:grpSpPr>
        <p:sp>
          <p:nvSpPr>
            <p:cNvPr id="100363" name="Arc 11"/>
            <p:cNvSpPr>
              <a:spLocks/>
            </p:cNvSpPr>
            <p:nvPr/>
          </p:nvSpPr>
          <p:spPr bwMode="auto">
            <a:xfrm>
              <a:off x="1392" y="1632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64" name="Arc 12"/>
            <p:cNvSpPr>
              <a:spLocks/>
            </p:cNvSpPr>
            <p:nvPr/>
          </p:nvSpPr>
          <p:spPr bwMode="auto">
            <a:xfrm flipV="1">
              <a:off x="1392" y="2160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65" name="Line 13"/>
            <p:cNvSpPr>
              <a:spLocks noChangeShapeType="1"/>
            </p:cNvSpPr>
            <p:nvPr/>
          </p:nvSpPr>
          <p:spPr bwMode="auto">
            <a:xfrm flipH="1">
              <a:off x="1152" y="2688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66" name="Line 14"/>
            <p:cNvSpPr>
              <a:spLocks noChangeShapeType="1"/>
            </p:cNvSpPr>
            <p:nvPr/>
          </p:nvSpPr>
          <p:spPr bwMode="auto">
            <a:xfrm flipH="1">
              <a:off x="1152" y="163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67" name="Line 15"/>
            <p:cNvSpPr>
              <a:spLocks noChangeShapeType="1"/>
            </p:cNvSpPr>
            <p:nvPr/>
          </p:nvSpPr>
          <p:spPr bwMode="auto">
            <a:xfrm>
              <a:off x="1152" y="1632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68" name="Oval 16"/>
            <p:cNvSpPr>
              <a:spLocks noChangeArrowheads="1"/>
            </p:cNvSpPr>
            <p:nvPr/>
          </p:nvSpPr>
          <p:spPr bwMode="auto">
            <a:xfrm>
              <a:off x="2064" y="2112"/>
              <a:ext cx="96" cy="9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369" name="Group 17"/>
          <p:cNvGrpSpPr>
            <a:grpSpLocks/>
          </p:cNvGrpSpPr>
          <p:nvPr/>
        </p:nvGrpSpPr>
        <p:grpSpPr bwMode="auto">
          <a:xfrm>
            <a:off x="4267200" y="990600"/>
            <a:ext cx="1600200" cy="1676400"/>
            <a:chOff x="1152" y="1632"/>
            <a:chExt cx="1008" cy="1056"/>
          </a:xfrm>
        </p:grpSpPr>
        <p:sp>
          <p:nvSpPr>
            <p:cNvPr id="100370" name="Arc 18"/>
            <p:cNvSpPr>
              <a:spLocks/>
            </p:cNvSpPr>
            <p:nvPr/>
          </p:nvSpPr>
          <p:spPr bwMode="auto">
            <a:xfrm>
              <a:off x="1392" y="1632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71" name="Arc 19"/>
            <p:cNvSpPr>
              <a:spLocks/>
            </p:cNvSpPr>
            <p:nvPr/>
          </p:nvSpPr>
          <p:spPr bwMode="auto">
            <a:xfrm flipV="1">
              <a:off x="1392" y="2160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72" name="Line 20"/>
            <p:cNvSpPr>
              <a:spLocks noChangeShapeType="1"/>
            </p:cNvSpPr>
            <p:nvPr/>
          </p:nvSpPr>
          <p:spPr bwMode="auto">
            <a:xfrm flipH="1">
              <a:off x="1152" y="2688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73" name="Line 21"/>
            <p:cNvSpPr>
              <a:spLocks noChangeShapeType="1"/>
            </p:cNvSpPr>
            <p:nvPr/>
          </p:nvSpPr>
          <p:spPr bwMode="auto">
            <a:xfrm flipH="1">
              <a:off x="1152" y="163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74" name="Line 22"/>
            <p:cNvSpPr>
              <a:spLocks noChangeShapeType="1"/>
            </p:cNvSpPr>
            <p:nvPr/>
          </p:nvSpPr>
          <p:spPr bwMode="auto">
            <a:xfrm>
              <a:off x="1152" y="1632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75" name="Oval 23"/>
            <p:cNvSpPr>
              <a:spLocks noChangeArrowheads="1"/>
            </p:cNvSpPr>
            <p:nvPr/>
          </p:nvSpPr>
          <p:spPr bwMode="auto">
            <a:xfrm>
              <a:off x="2064" y="2112"/>
              <a:ext cx="96" cy="9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376" name="Group 24"/>
          <p:cNvGrpSpPr>
            <a:grpSpLocks/>
          </p:cNvGrpSpPr>
          <p:nvPr/>
        </p:nvGrpSpPr>
        <p:grpSpPr bwMode="auto">
          <a:xfrm>
            <a:off x="6781800" y="2895600"/>
            <a:ext cx="1600200" cy="1676400"/>
            <a:chOff x="1152" y="1632"/>
            <a:chExt cx="1008" cy="1056"/>
          </a:xfrm>
        </p:grpSpPr>
        <p:sp>
          <p:nvSpPr>
            <p:cNvPr id="100377" name="Arc 25"/>
            <p:cNvSpPr>
              <a:spLocks/>
            </p:cNvSpPr>
            <p:nvPr/>
          </p:nvSpPr>
          <p:spPr bwMode="auto">
            <a:xfrm>
              <a:off x="1392" y="1632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78" name="Arc 26"/>
            <p:cNvSpPr>
              <a:spLocks/>
            </p:cNvSpPr>
            <p:nvPr/>
          </p:nvSpPr>
          <p:spPr bwMode="auto">
            <a:xfrm flipV="1">
              <a:off x="1392" y="2160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79" name="Line 27"/>
            <p:cNvSpPr>
              <a:spLocks noChangeShapeType="1"/>
            </p:cNvSpPr>
            <p:nvPr/>
          </p:nvSpPr>
          <p:spPr bwMode="auto">
            <a:xfrm flipH="1">
              <a:off x="1152" y="2688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80" name="Line 28"/>
            <p:cNvSpPr>
              <a:spLocks noChangeShapeType="1"/>
            </p:cNvSpPr>
            <p:nvPr/>
          </p:nvSpPr>
          <p:spPr bwMode="auto">
            <a:xfrm flipH="1">
              <a:off x="1152" y="163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81" name="Line 29"/>
            <p:cNvSpPr>
              <a:spLocks noChangeShapeType="1"/>
            </p:cNvSpPr>
            <p:nvPr/>
          </p:nvSpPr>
          <p:spPr bwMode="auto">
            <a:xfrm>
              <a:off x="1152" y="1632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82" name="Oval 30"/>
            <p:cNvSpPr>
              <a:spLocks noChangeArrowheads="1"/>
            </p:cNvSpPr>
            <p:nvPr/>
          </p:nvSpPr>
          <p:spPr bwMode="auto">
            <a:xfrm>
              <a:off x="2064" y="2112"/>
              <a:ext cx="96" cy="9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0383" name="Line 31"/>
          <p:cNvSpPr>
            <a:spLocks noChangeShapeType="1"/>
          </p:cNvSpPr>
          <p:nvPr/>
        </p:nvSpPr>
        <p:spPr bwMode="auto">
          <a:xfrm flipH="1">
            <a:off x="838200" y="1371600"/>
            <a:ext cx="3429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84" name="Line 32"/>
          <p:cNvSpPr>
            <a:spLocks noChangeShapeType="1"/>
          </p:cNvSpPr>
          <p:nvPr/>
        </p:nvSpPr>
        <p:spPr bwMode="auto">
          <a:xfrm flipH="1">
            <a:off x="838200" y="6248400"/>
            <a:ext cx="3429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85" name="Line 33"/>
          <p:cNvSpPr>
            <a:spLocks noChangeShapeType="1"/>
          </p:cNvSpPr>
          <p:nvPr/>
        </p:nvSpPr>
        <p:spPr bwMode="auto">
          <a:xfrm flipH="1">
            <a:off x="1219200" y="32766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86" name="Line 34"/>
          <p:cNvSpPr>
            <a:spLocks noChangeShapeType="1"/>
          </p:cNvSpPr>
          <p:nvPr/>
        </p:nvSpPr>
        <p:spPr bwMode="auto">
          <a:xfrm flipV="1">
            <a:off x="1219200" y="13716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87" name="Line 35"/>
          <p:cNvSpPr>
            <a:spLocks noChangeShapeType="1"/>
          </p:cNvSpPr>
          <p:nvPr/>
        </p:nvSpPr>
        <p:spPr bwMode="auto">
          <a:xfrm flipH="1">
            <a:off x="1219200" y="43434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88" name="Line 36"/>
          <p:cNvSpPr>
            <a:spLocks noChangeShapeType="1"/>
          </p:cNvSpPr>
          <p:nvPr/>
        </p:nvSpPr>
        <p:spPr bwMode="auto">
          <a:xfrm>
            <a:off x="1219200" y="43434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89" name="Line 37"/>
          <p:cNvSpPr>
            <a:spLocks noChangeShapeType="1"/>
          </p:cNvSpPr>
          <p:nvPr/>
        </p:nvSpPr>
        <p:spPr bwMode="auto">
          <a:xfrm flipH="1">
            <a:off x="3810000" y="22860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90" name="Line 38"/>
          <p:cNvSpPr>
            <a:spLocks noChangeShapeType="1"/>
          </p:cNvSpPr>
          <p:nvPr/>
        </p:nvSpPr>
        <p:spPr bwMode="auto">
          <a:xfrm flipH="1">
            <a:off x="3810000" y="53340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91" name="Line 39"/>
          <p:cNvSpPr>
            <a:spLocks noChangeShapeType="1"/>
          </p:cNvSpPr>
          <p:nvPr/>
        </p:nvSpPr>
        <p:spPr bwMode="auto">
          <a:xfrm>
            <a:off x="3810000" y="2286000"/>
            <a:ext cx="0" cy="304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92" name="Line 40"/>
          <p:cNvSpPr>
            <a:spLocks noChangeShapeType="1"/>
          </p:cNvSpPr>
          <p:nvPr/>
        </p:nvSpPr>
        <p:spPr bwMode="auto">
          <a:xfrm>
            <a:off x="3048000" y="38100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93" name="Line 41"/>
          <p:cNvSpPr>
            <a:spLocks noChangeShapeType="1"/>
          </p:cNvSpPr>
          <p:nvPr/>
        </p:nvSpPr>
        <p:spPr bwMode="auto">
          <a:xfrm flipH="1">
            <a:off x="6324600" y="32766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94" name="Line 42"/>
          <p:cNvSpPr>
            <a:spLocks noChangeShapeType="1"/>
          </p:cNvSpPr>
          <p:nvPr/>
        </p:nvSpPr>
        <p:spPr bwMode="auto">
          <a:xfrm flipH="1">
            <a:off x="6324600" y="41910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95" name="Line 43"/>
          <p:cNvSpPr>
            <a:spLocks noChangeShapeType="1"/>
          </p:cNvSpPr>
          <p:nvPr/>
        </p:nvSpPr>
        <p:spPr bwMode="auto">
          <a:xfrm>
            <a:off x="5867400" y="18288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96" name="Line 44"/>
          <p:cNvSpPr>
            <a:spLocks noChangeShapeType="1"/>
          </p:cNvSpPr>
          <p:nvPr/>
        </p:nvSpPr>
        <p:spPr bwMode="auto">
          <a:xfrm>
            <a:off x="6324600" y="1828800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97" name="Line 45"/>
          <p:cNvSpPr>
            <a:spLocks noChangeShapeType="1"/>
          </p:cNvSpPr>
          <p:nvPr/>
        </p:nvSpPr>
        <p:spPr bwMode="auto">
          <a:xfrm>
            <a:off x="5867400" y="57912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98" name="Line 46"/>
          <p:cNvSpPr>
            <a:spLocks noChangeShapeType="1"/>
          </p:cNvSpPr>
          <p:nvPr/>
        </p:nvSpPr>
        <p:spPr bwMode="auto">
          <a:xfrm>
            <a:off x="6324600" y="4191000"/>
            <a:ext cx="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99" name="Line 47"/>
          <p:cNvSpPr>
            <a:spLocks noChangeShapeType="1"/>
          </p:cNvSpPr>
          <p:nvPr/>
        </p:nvSpPr>
        <p:spPr bwMode="auto">
          <a:xfrm flipV="1">
            <a:off x="8382000" y="37338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400" name="Text Box 48"/>
          <p:cNvSpPr txBox="1">
            <a:spLocks noChangeArrowheads="1"/>
          </p:cNvSpPr>
          <p:nvPr/>
        </p:nvSpPr>
        <p:spPr bwMode="auto">
          <a:xfrm>
            <a:off x="738188" y="9144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b="1"/>
              <a:t>Α</a:t>
            </a:r>
            <a:endParaRPr lang="en-US" b="1"/>
          </a:p>
        </p:txBody>
      </p:sp>
      <p:sp>
        <p:nvSpPr>
          <p:cNvPr id="100401" name="Text Box 49"/>
          <p:cNvSpPr txBox="1">
            <a:spLocks noChangeArrowheads="1"/>
          </p:cNvSpPr>
          <p:nvPr/>
        </p:nvSpPr>
        <p:spPr bwMode="auto">
          <a:xfrm>
            <a:off x="738188" y="57912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b="1"/>
              <a:t>Β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l-GR"/>
              <a:t>Εύρεση λογικής συνάρτησης</a:t>
            </a:r>
            <a:endParaRPr lang="en-US"/>
          </a:p>
        </p:txBody>
      </p:sp>
      <p:grpSp>
        <p:nvGrpSpPr>
          <p:cNvPr id="101379" name="Group 3"/>
          <p:cNvGrpSpPr>
            <a:grpSpLocks/>
          </p:cNvGrpSpPr>
          <p:nvPr/>
        </p:nvGrpSpPr>
        <p:grpSpPr bwMode="auto">
          <a:xfrm>
            <a:off x="1447800" y="2971800"/>
            <a:ext cx="1600200" cy="1676400"/>
            <a:chOff x="1152" y="1632"/>
            <a:chExt cx="1008" cy="1056"/>
          </a:xfrm>
        </p:grpSpPr>
        <p:sp>
          <p:nvSpPr>
            <p:cNvPr id="101380" name="Arc 4"/>
            <p:cNvSpPr>
              <a:spLocks/>
            </p:cNvSpPr>
            <p:nvPr/>
          </p:nvSpPr>
          <p:spPr bwMode="auto">
            <a:xfrm>
              <a:off x="1392" y="1632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1" name="Arc 5"/>
            <p:cNvSpPr>
              <a:spLocks/>
            </p:cNvSpPr>
            <p:nvPr/>
          </p:nvSpPr>
          <p:spPr bwMode="auto">
            <a:xfrm flipV="1">
              <a:off x="1392" y="2160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2" name="Line 6"/>
            <p:cNvSpPr>
              <a:spLocks noChangeShapeType="1"/>
            </p:cNvSpPr>
            <p:nvPr/>
          </p:nvSpPr>
          <p:spPr bwMode="auto">
            <a:xfrm flipH="1">
              <a:off x="1152" y="2688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3" name="Line 7"/>
            <p:cNvSpPr>
              <a:spLocks noChangeShapeType="1"/>
            </p:cNvSpPr>
            <p:nvPr/>
          </p:nvSpPr>
          <p:spPr bwMode="auto">
            <a:xfrm flipH="1">
              <a:off x="1152" y="163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4" name="Line 8"/>
            <p:cNvSpPr>
              <a:spLocks noChangeShapeType="1"/>
            </p:cNvSpPr>
            <p:nvPr/>
          </p:nvSpPr>
          <p:spPr bwMode="auto">
            <a:xfrm>
              <a:off x="1152" y="1632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5" name="Oval 9"/>
            <p:cNvSpPr>
              <a:spLocks noChangeArrowheads="1"/>
            </p:cNvSpPr>
            <p:nvPr/>
          </p:nvSpPr>
          <p:spPr bwMode="auto">
            <a:xfrm>
              <a:off x="2064" y="2112"/>
              <a:ext cx="96" cy="9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1386" name="Group 10"/>
          <p:cNvGrpSpPr>
            <a:grpSpLocks/>
          </p:cNvGrpSpPr>
          <p:nvPr/>
        </p:nvGrpSpPr>
        <p:grpSpPr bwMode="auto">
          <a:xfrm>
            <a:off x="4267200" y="4953000"/>
            <a:ext cx="1600200" cy="1676400"/>
            <a:chOff x="1152" y="1632"/>
            <a:chExt cx="1008" cy="1056"/>
          </a:xfrm>
        </p:grpSpPr>
        <p:sp>
          <p:nvSpPr>
            <p:cNvPr id="101387" name="Arc 11"/>
            <p:cNvSpPr>
              <a:spLocks/>
            </p:cNvSpPr>
            <p:nvPr/>
          </p:nvSpPr>
          <p:spPr bwMode="auto">
            <a:xfrm>
              <a:off x="1392" y="1632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8" name="Arc 12"/>
            <p:cNvSpPr>
              <a:spLocks/>
            </p:cNvSpPr>
            <p:nvPr/>
          </p:nvSpPr>
          <p:spPr bwMode="auto">
            <a:xfrm flipV="1">
              <a:off x="1392" y="2160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9" name="Line 13"/>
            <p:cNvSpPr>
              <a:spLocks noChangeShapeType="1"/>
            </p:cNvSpPr>
            <p:nvPr/>
          </p:nvSpPr>
          <p:spPr bwMode="auto">
            <a:xfrm flipH="1">
              <a:off x="1152" y="2688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0" name="Line 14"/>
            <p:cNvSpPr>
              <a:spLocks noChangeShapeType="1"/>
            </p:cNvSpPr>
            <p:nvPr/>
          </p:nvSpPr>
          <p:spPr bwMode="auto">
            <a:xfrm flipH="1">
              <a:off x="1152" y="163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1" name="Line 15"/>
            <p:cNvSpPr>
              <a:spLocks noChangeShapeType="1"/>
            </p:cNvSpPr>
            <p:nvPr/>
          </p:nvSpPr>
          <p:spPr bwMode="auto">
            <a:xfrm>
              <a:off x="1152" y="1632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2" name="Oval 16"/>
            <p:cNvSpPr>
              <a:spLocks noChangeArrowheads="1"/>
            </p:cNvSpPr>
            <p:nvPr/>
          </p:nvSpPr>
          <p:spPr bwMode="auto">
            <a:xfrm>
              <a:off x="2064" y="2112"/>
              <a:ext cx="96" cy="9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1393" name="Group 17"/>
          <p:cNvGrpSpPr>
            <a:grpSpLocks/>
          </p:cNvGrpSpPr>
          <p:nvPr/>
        </p:nvGrpSpPr>
        <p:grpSpPr bwMode="auto">
          <a:xfrm>
            <a:off x="4267200" y="990600"/>
            <a:ext cx="1600200" cy="1676400"/>
            <a:chOff x="1152" y="1632"/>
            <a:chExt cx="1008" cy="1056"/>
          </a:xfrm>
        </p:grpSpPr>
        <p:sp>
          <p:nvSpPr>
            <p:cNvPr id="101394" name="Arc 18"/>
            <p:cNvSpPr>
              <a:spLocks/>
            </p:cNvSpPr>
            <p:nvPr/>
          </p:nvSpPr>
          <p:spPr bwMode="auto">
            <a:xfrm>
              <a:off x="1392" y="1632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5" name="Arc 19"/>
            <p:cNvSpPr>
              <a:spLocks/>
            </p:cNvSpPr>
            <p:nvPr/>
          </p:nvSpPr>
          <p:spPr bwMode="auto">
            <a:xfrm flipV="1">
              <a:off x="1392" y="2160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6" name="Line 20"/>
            <p:cNvSpPr>
              <a:spLocks noChangeShapeType="1"/>
            </p:cNvSpPr>
            <p:nvPr/>
          </p:nvSpPr>
          <p:spPr bwMode="auto">
            <a:xfrm flipH="1">
              <a:off x="1152" y="2688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7" name="Line 21"/>
            <p:cNvSpPr>
              <a:spLocks noChangeShapeType="1"/>
            </p:cNvSpPr>
            <p:nvPr/>
          </p:nvSpPr>
          <p:spPr bwMode="auto">
            <a:xfrm flipH="1">
              <a:off x="1152" y="163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8" name="Line 22"/>
            <p:cNvSpPr>
              <a:spLocks noChangeShapeType="1"/>
            </p:cNvSpPr>
            <p:nvPr/>
          </p:nvSpPr>
          <p:spPr bwMode="auto">
            <a:xfrm>
              <a:off x="1152" y="1632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9" name="Oval 23"/>
            <p:cNvSpPr>
              <a:spLocks noChangeArrowheads="1"/>
            </p:cNvSpPr>
            <p:nvPr/>
          </p:nvSpPr>
          <p:spPr bwMode="auto">
            <a:xfrm>
              <a:off x="2064" y="2112"/>
              <a:ext cx="96" cy="9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1400" name="Group 24"/>
          <p:cNvGrpSpPr>
            <a:grpSpLocks/>
          </p:cNvGrpSpPr>
          <p:nvPr/>
        </p:nvGrpSpPr>
        <p:grpSpPr bwMode="auto">
          <a:xfrm>
            <a:off x="6781800" y="2895600"/>
            <a:ext cx="1600200" cy="1676400"/>
            <a:chOff x="1152" y="1632"/>
            <a:chExt cx="1008" cy="1056"/>
          </a:xfrm>
        </p:grpSpPr>
        <p:sp>
          <p:nvSpPr>
            <p:cNvPr id="101401" name="Arc 25"/>
            <p:cNvSpPr>
              <a:spLocks/>
            </p:cNvSpPr>
            <p:nvPr/>
          </p:nvSpPr>
          <p:spPr bwMode="auto">
            <a:xfrm>
              <a:off x="1392" y="1632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2" name="Arc 26"/>
            <p:cNvSpPr>
              <a:spLocks/>
            </p:cNvSpPr>
            <p:nvPr/>
          </p:nvSpPr>
          <p:spPr bwMode="auto">
            <a:xfrm flipV="1">
              <a:off x="1392" y="2160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3" name="Line 27"/>
            <p:cNvSpPr>
              <a:spLocks noChangeShapeType="1"/>
            </p:cNvSpPr>
            <p:nvPr/>
          </p:nvSpPr>
          <p:spPr bwMode="auto">
            <a:xfrm flipH="1">
              <a:off x="1152" y="2688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4" name="Line 28"/>
            <p:cNvSpPr>
              <a:spLocks noChangeShapeType="1"/>
            </p:cNvSpPr>
            <p:nvPr/>
          </p:nvSpPr>
          <p:spPr bwMode="auto">
            <a:xfrm flipH="1">
              <a:off x="1152" y="163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5" name="Line 29"/>
            <p:cNvSpPr>
              <a:spLocks noChangeShapeType="1"/>
            </p:cNvSpPr>
            <p:nvPr/>
          </p:nvSpPr>
          <p:spPr bwMode="auto">
            <a:xfrm>
              <a:off x="1152" y="1632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6" name="Oval 30"/>
            <p:cNvSpPr>
              <a:spLocks noChangeArrowheads="1"/>
            </p:cNvSpPr>
            <p:nvPr/>
          </p:nvSpPr>
          <p:spPr bwMode="auto">
            <a:xfrm>
              <a:off x="2064" y="2112"/>
              <a:ext cx="96" cy="9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1407" name="Line 31"/>
          <p:cNvSpPr>
            <a:spLocks noChangeShapeType="1"/>
          </p:cNvSpPr>
          <p:nvPr/>
        </p:nvSpPr>
        <p:spPr bwMode="auto">
          <a:xfrm flipH="1">
            <a:off x="838200" y="1371600"/>
            <a:ext cx="3429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08" name="Line 32"/>
          <p:cNvSpPr>
            <a:spLocks noChangeShapeType="1"/>
          </p:cNvSpPr>
          <p:nvPr/>
        </p:nvSpPr>
        <p:spPr bwMode="auto">
          <a:xfrm flipH="1">
            <a:off x="838200" y="6248400"/>
            <a:ext cx="3429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09" name="Line 33"/>
          <p:cNvSpPr>
            <a:spLocks noChangeShapeType="1"/>
          </p:cNvSpPr>
          <p:nvPr/>
        </p:nvSpPr>
        <p:spPr bwMode="auto">
          <a:xfrm flipH="1">
            <a:off x="1219200" y="32766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10" name="Line 34"/>
          <p:cNvSpPr>
            <a:spLocks noChangeShapeType="1"/>
          </p:cNvSpPr>
          <p:nvPr/>
        </p:nvSpPr>
        <p:spPr bwMode="auto">
          <a:xfrm flipV="1">
            <a:off x="1219200" y="13716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11" name="Line 35"/>
          <p:cNvSpPr>
            <a:spLocks noChangeShapeType="1"/>
          </p:cNvSpPr>
          <p:nvPr/>
        </p:nvSpPr>
        <p:spPr bwMode="auto">
          <a:xfrm flipH="1">
            <a:off x="1219200" y="43434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12" name="Line 36"/>
          <p:cNvSpPr>
            <a:spLocks noChangeShapeType="1"/>
          </p:cNvSpPr>
          <p:nvPr/>
        </p:nvSpPr>
        <p:spPr bwMode="auto">
          <a:xfrm>
            <a:off x="1219200" y="43434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13" name="Line 37"/>
          <p:cNvSpPr>
            <a:spLocks noChangeShapeType="1"/>
          </p:cNvSpPr>
          <p:nvPr/>
        </p:nvSpPr>
        <p:spPr bwMode="auto">
          <a:xfrm flipH="1">
            <a:off x="3810000" y="22860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14" name="Line 38"/>
          <p:cNvSpPr>
            <a:spLocks noChangeShapeType="1"/>
          </p:cNvSpPr>
          <p:nvPr/>
        </p:nvSpPr>
        <p:spPr bwMode="auto">
          <a:xfrm flipH="1">
            <a:off x="3810000" y="53340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15" name="Line 39"/>
          <p:cNvSpPr>
            <a:spLocks noChangeShapeType="1"/>
          </p:cNvSpPr>
          <p:nvPr/>
        </p:nvSpPr>
        <p:spPr bwMode="auto">
          <a:xfrm>
            <a:off x="3810000" y="2286000"/>
            <a:ext cx="0" cy="304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16" name="Line 40"/>
          <p:cNvSpPr>
            <a:spLocks noChangeShapeType="1"/>
          </p:cNvSpPr>
          <p:nvPr/>
        </p:nvSpPr>
        <p:spPr bwMode="auto">
          <a:xfrm>
            <a:off x="3048000" y="38100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17" name="Line 41"/>
          <p:cNvSpPr>
            <a:spLocks noChangeShapeType="1"/>
          </p:cNvSpPr>
          <p:nvPr/>
        </p:nvSpPr>
        <p:spPr bwMode="auto">
          <a:xfrm flipH="1">
            <a:off x="6324600" y="32766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18" name="Line 42"/>
          <p:cNvSpPr>
            <a:spLocks noChangeShapeType="1"/>
          </p:cNvSpPr>
          <p:nvPr/>
        </p:nvSpPr>
        <p:spPr bwMode="auto">
          <a:xfrm flipH="1">
            <a:off x="6324600" y="41910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19" name="Line 43"/>
          <p:cNvSpPr>
            <a:spLocks noChangeShapeType="1"/>
          </p:cNvSpPr>
          <p:nvPr/>
        </p:nvSpPr>
        <p:spPr bwMode="auto">
          <a:xfrm>
            <a:off x="5867400" y="18288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20" name="Line 44"/>
          <p:cNvSpPr>
            <a:spLocks noChangeShapeType="1"/>
          </p:cNvSpPr>
          <p:nvPr/>
        </p:nvSpPr>
        <p:spPr bwMode="auto">
          <a:xfrm>
            <a:off x="6324600" y="1828800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21" name="Line 45"/>
          <p:cNvSpPr>
            <a:spLocks noChangeShapeType="1"/>
          </p:cNvSpPr>
          <p:nvPr/>
        </p:nvSpPr>
        <p:spPr bwMode="auto">
          <a:xfrm>
            <a:off x="5867400" y="57912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22" name="Line 46"/>
          <p:cNvSpPr>
            <a:spLocks noChangeShapeType="1"/>
          </p:cNvSpPr>
          <p:nvPr/>
        </p:nvSpPr>
        <p:spPr bwMode="auto">
          <a:xfrm>
            <a:off x="6324600" y="4191000"/>
            <a:ext cx="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23" name="Line 47"/>
          <p:cNvSpPr>
            <a:spLocks noChangeShapeType="1"/>
          </p:cNvSpPr>
          <p:nvPr/>
        </p:nvSpPr>
        <p:spPr bwMode="auto">
          <a:xfrm flipV="1">
            <a:off x="8382000" y="37338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24" name="Text Box 48"/>
          <p:cNvSpPr txBox="1">
            <a:spLocks noChangeArrowheads="1"/>
          </p:cNvSpPr>
          <p:nvPr/>
        </p:nvSpPr>
        <p:spPr bwMode="auto">
          <a:xfrm>
            <a:off x="738188" y="9144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b="1"/>
              <a:t>Α</a:t>
            </a:r>
            <a:endParaRPr lang="en-US" b="1"/>
          </a:p>
        </p:txBody>
      </p:sp>
      <p:sp>
        <p:nvSpPr>
          <p:cNvPr id="101425" name="Text Box 49"/>
          <p:cNvSpPr txBox="1">
            <a:spLocks noChangeArrowheads="1"/>
          </p:cNvSpPr>
          <p:nvPr/>
        </p:nvSpPr>
        <p:spPr bwMode="auto">
          <a:xfrm>
            <a:off x="738188" y="57912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b="1"/>
              <a:t>Β</a:t>
            </a:r>
            <a:endParaRPr lang="en-US" b="1"/>
          </a:p>
        </p:txBody>
      </p:sp>
      <p:sp>
        <p:nvSpPr>
          <p:cNvPr id="101426" name="Text Box 50"/>
          <p:cNvSpPr txBox="1">
            <a:spLocks noChangeArrowheads="1"/>
          </p:cNvSpPr>
          <p:nvPr/>
        </p:nvSpPr>
        <p:spPr bwMode="auto">
          <a:xfrm>
            <a:off x="3124200" y="3276600"/>
            <a:ext cx="60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b="1"/>
              <a:t>ΑΒ</a:t>
            </a:r>
            <a:endParaRPr lang="en-US" b="1"/>
          </a:p>
        </p:txBody>
      </p:sp>
      <p:sp>
        <p:nvSpPr>
          <p:cNvPr id="101427" name="Line 51"/>
          <p:cNvSpPr>
            <a:spLocks noChangeShapeType="1"/>
          </p:cNvSpPr>
          <p:nvPr/>
        </p:nvSpPr>
        <p:spPr bwMode="auto">
          <a:xfrm>
            <a:off x="3276600" y="3352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l-GR"/>
              <a:t>Εύρεση λογικής συνάρτησης</a:t>
            </a:r>
            <a:endParaRPr lang="en-US"/>
          </a:p>
        </p:txBody>
      </p:sp>
      <p:grpSp>
        <p:nvGrpSpPr>
          <p:cNvPr id="102403" name="Group 3"/>
          <p:cNvGrpSpPr>
            <a:grpSpLocks/>
          </p:cNvGrpSpPr>
          <p:nvPr/>
        </p:nvGrpSpPr>
        <p:grpSpPr bwMode="auto">
          <a:xfrm>
            <a:off x="1447800" y="2971800"/>
            <a:ext cx="1600200" cy="1676400"/>
            <a:chOff x="1152" y="1632"/>
            <a:chExt cx="1008" cy="1056"/>
          </a:xfrm>
        </p:grpSpPr>
        <p:sp>
          <p:nvSpPr>
            <p:cNvPr id="102404" name="Arc 4"/>
            <p:cNvSpPr>
              <a:spLocks/>
            </p:cNvSpPr>
            <p:nvPr/>
          </p:nvSpPr>
          <p:spPr bwMode="auto">
            <a:xfrm>
              <a:off x="1392" y="1632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05" name="Arc 5"/>
            <p:cNvSpPr>
              <a:spLocks/>
            </p:cNvSpPr>
            <p:nvPr/>
          </p:nvSpPr>
          <p:spPr bwMode="auto">
            <a:xfrm flipV="1">
              <a:off x="1392" y="2160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06" name="Line 6"/>
            <p:cNvSpPr>
              <a:spLocks noChangeShapeType="1"/>
            </p:cNvSpPr>
            <p:nvPr/>
          </p:nvSpPr>
          <p:spPr bwMode="auto">
            <a:xfrm flipH="1">
              <a:off x="1152" y="2688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07" name="Line 7"/>
            <p:cNvSpPr>
              <a:spLocks noChangeShapeType="1"/>
            </p:cNvSpPr>
            <p:nvPr/>
          </p:nvSpPr>
          <p:spPr bwMode="auto">
            <a:xfrm flipH="1">
              <a:off x="1152" y="163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08" name="Line 8"/>
            <p:cNvSpPr>
              <a:spLocks noChangeShapeType="1"/>
            </p:cNvSpPr>
            <p:nvPr/>
          </p:nvSpPr>
          <p:spPr bwMode="auto">
            <a:xfrm>
              <a:off x="1152" y="1632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09" name="Oval 9"/>
            <p:cNvSpPr>
              <a:spLocks noChangeArrowheads="1"/>
            </p:cNvSpPr>
            <p:nvPr/>
          </p:nvSpPr>
          <p:spPr bwMode="auto">
            <a:xfrm>
              <a:off x="2064" y="2112"/>
              <a:ext cx="96" cy="9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410" name="Group 10"/>
          <p:cNvGrpSpPr>
            <a:grpSpLocks/>
          </p:cNvGrpSpPr>
          <p:nvPr/>
        </p:nvGrpSpPr>
        <p:grpSpPr bwMode="auto">
          <a:xfrm>
            <a:off x="4267200" y="4953000"/>
            <a:ext cx="1600200" cy="1676400"/>
            <a:chOff x="1152" y="1632"/>
            <a:chExt cx="1008" cy="1056"/>
          </a:xfrm>
        </p:grpSpPr>
        <p:sp>
          <p:nvSpPr>
            <p:cNvPr id="102411" name="Arc 11"/>
            <p:cNvSpPr>
              <a:spLocks/>
            </p:cNvSpPr>
            <p:nvPr/>
          </p:nvSpPr>
          <p:spPr bwMode="auto">
            <a:xfrm>
              <a:off x="1392" y="1632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12" name="Arc 12"/>
            <p:cNvSpPr>
              <a:spLocks/>
            </p:cNvSpPr>
            <p:nvPr/>
          </p:nvSpPr>
          <p:spPr bwMode="auto">
            <a:xfrm flipV="1">
              <a:off x="1392" y="2160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13" name="Line 13"/>
            <p:cNvSpPr>
              <a:spLocks noChangeShapeType="1"/>
            </p:cNvSpPr>
            <p:nvPr/>
          </p:nvSpPr>
          <p:spPr bwMode="auto">
            <a:xfrm flipH="1">
              <a:off x="1152" y="2688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14" name="Line 14"/>
            <p:cNvSpPr>
              <a:spLocks noChangeShapeType="1"/>
            </p:cNvSpPr>
            <p:nvPr/>
          </p:nvSpPr>
          <p:spPr bwMode="auto">
            <a:xfrm flipH="1">
              <a:off x="1152" y="163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15" name="Line 15"/>
            <p:cNvSpPr>
              <a:spLocks noChangeShapeType="1"/>
            </p:cNvSpPr>
            <p:nvPr/>
          </p:nvSpPr>
          <p:spPr bwMode="auto">
            <a:xfrm>
              <a:off x="1152" y="1632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16" name="Oval 16"/>
            <p:cNvSpPr>
              <a:spLocks noChangeArrowheads="1"/>
            </p:cNvSpPr>
            <p:nvPr/>
          </p:nvSpPr>
          <p:spPr bwMode="auto">
            <a:xfrm>
              <a:off x="2064" y="2112"/>
              <a:ext cx="96" cy="9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417" name="Group 17"/>
          <p:cNvGrpSpPr>
            <a:grpSpLocks/>
          </p:cNvGrpSpPr>
          <p:nvPr/>
        </p:nvGrpSpPr>
        <p:grpSpPr bwMode="auto">
          <a:xfrm>
            <a:off x="4267200" y="990600"/>
            <a:ext cx="1600200" cy="1676400"/>
            <a:chOff x="1152" y="1632"/>
            <a:chExt cx="1008" cy="1056"/>
          </a:xfrm>
        </p:grpSpPr>
        <p:sp>
          <p:nvSpPr>
            <p:cNvPr id="102418" name="Arc 18"/>
            <p:cNvSpPr>
              <a:spLocks/>
            </p:cNvSpPr>
            <p:nvPr/>
          </p:nvSpPr>
          <p:spPr bwMode="auto">
            <a:xfrm>
              <a:off x="1392" y="1632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19" name="Arc 19"/>
            <p:cNvSpPr>
              <a:spLocks/>
            </p:cNvSpPr>
            <p:nvPr/>
          </p:nvSpPr>
          <p:spPr bwMode="auto">
            <a:xfrm flipV="1">
              <a:off x="1392" y="2160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0" name="Line 20"/>
            <p:cNvSpPr>
              <a:spLocks noChangeShapeType="1"/>
            </p:cNvSpPr>
            <p:nvPr/>
          </p:nvSpPr>
          <p:spPr bwMode="auto">
            <a:xfrm flipH="1">
              <a:off x="1152" y="2688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1" name="Line 21"/>
            <p:cNvSpPr>
              <a:spLocks noChangeShapeType="1"/>
            </p:cNvSpPr>
            <p:nvPr/>
          </p:nvSpPr>
          <p:spPr bwMode="auto">
            <a:xfrm flipH="1">
              <a:off x="1152" y="163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2" name="Line 22"/>
            <p:cNvSpPr>
              <a:spLocks noChangeShapeType="1"/>
            </p:cNvSpPr>
            <p:nvPr/>
          </p:nvSpPr>
          <p:spPr bwMode="auto">
            <a:xfrm>
              <a:off x="1152" y="1632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3" name="Oval 23"/>
            <p:cNvSpPr>
              <a:spLocks noChangeArrowheads="1"/>
            </p:cNvSpPr>
            <p:nvPr/>
          </p:nvSpPr>
          <p:spPr bwMode="auto">
            <a:xfrm>
              <a:off x="2064" y="2112"/>
              <a:ext cx="96" cy="9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424" name="Group 24"/>
          <p:cNvGrpSpPr>
            <a:grpSpLocks/>
          </p:cNvGrpSpPr>
          <p:nvPr/>
        </p:nvGrpSpPr>
        <p:grpSpPr bwMode="auto">
          <a:xfrm>
            <a:off x="6781800" y="2895600"/>
            <a:ext cx="1600200" cy="1676400"/>
            <a:chOff x="1152" y="1632"/>
            <a:chExt cx="1008" cy="1056"/>
          </a:xfrm>
        </p:grpSpPr>
        <p:sp>
          <p:nvSpPr>
            <p:cNvPr id="102425" name="Arc 25"/>
            <p:cNvSpPr>
              <a:spLocks/>
            </p:cNvSpPr>
            <p:nvPr/>
          </p:nvSpPr>
          <p:spPr bwMode="auto">
            <a:xfrm>
              <a:off x="1392" y="1632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6" name="Arc 26"/>
            <p:cNvSpPr>
              <a:spLocks/>
            </p:cNvSpPr>
            <p:nvPr/>
          </p:nvSpPr>
          <p:spPr bwMode="auto">
            <a:xfrm flipV="1">
              <a:off x="1392" y="2160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7" name="Line 27"/>
            <p:cNvSpPr>
              <a:spLocks noChangeShapeType="1"/>
            </p:cNvSpPr>
            <p:nvPr/>
          </p:nvSpPr>
          <p:spPr bwMode="auto">
            <a:xfrm flipH="1">
              <a:off x="1152" y="2688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8" name="Line 28"/>
            <p:cNvSpPr>
              <a:spLocks noChangeShapeType="1"/>
            </p:cNvSpPr>
            <p:nvPr/>
          </p:nvSpPr>
          <p:spPr bwMode="auto">
            <a:xfrm flipH="1">
              <a:off x="1152" y="163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9" name="Line 29"/>
            <p:cNvSpPr>
              <a:spLocks noChangeShapeType="1"/>
            </p:cNvSpPr>
            <p:nvPr/>
          </p:nvSpPr>
          <p:spPr bwMode="auto">
            <a:xfrm>
              <a:off x="1152" y="1632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30" name="Oval 30"/>
            <p:cNvSpPr>
              <a:spLocks noChangeArrowheads="1"/>
            </p:cNvSpPr>
            <p:nvPr/>
          </p:nvSpPr>
          <p:spPr bwMode="auto">
            <a:xfrm>
              <a:off x="2064" y="2112"/>
              <a:ext cx="96" cy="9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31" name="Line 31"/>
          <p:cNvSpPr>
            <a:spLocks noChangeShapeType="1"/>
          </p:cNvSpPr>
          <p:nvPr/>
        </p:nvSpPr>
        <p:spPr bwMode="auto">
          <a:xfrm flipH="1">
            <a:off x="838200" y="1371600"/>
            <a:ext cx="3429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32" name="Line 32"/>
          <p:cNvSpPr>
            <a:spLocks noChangeShapeType="1"/>
          </p:cNvSpPr>
          <p:nvPr/>
        </p:nvSpPr>
        <p:spPr bwMode="auto">
          <a:xfrm flipH="1">
            <a:off x="838200" y="6248400"/>
            <a:ext cx="3429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33" name="Line 33"/>
          <p:cNvSpPr>
            <a:spLocks noChangeShapeType="1"/>
          </p:cNvSpPr>
          <p:nvPr/>
        </p:nvSpPr>
        <p:spPr bwMode="auto">
          <a:xfrm flipH="1">
            <a:off x="1219200" y="32766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34" name="Line 34"/>
          <p:cNvSpPr>
            <a:spLocks noChangeShapeType="1"/>
          </p:cNvSpPr>
          <p:nvPr/>
        </p:nvSpPr>
        <p:spPr bwMode="auto">
          <a:xfrm flipV="1">
            <a:off x="1219200" y="13716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35" name="Line 35"/>
          <p:cNvSpPr>
            <a:spLocks noChangeShapeType="1"/>
          </p:cNvSpPr>
          <p:nvPr/>
        </p:nvSpPr>
        <p:spPr bwMode="auto">
          <a:xfrm flipH="1">
            <a:off x="1219200" y="43434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36" name="Line 36"/>
          <p:cNvSpPr>
            <a:spLocks noChangeShapeType="1"/>
          </p:cNvSpPr>
          <p:nvPr/>
        </p:nvSpPr>
        <p:spPr bwMode="auto">
          <a:xfrm>
            <a:off x="1219200" y="43434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37" name="Line 37"/>
          <p:cNvSpPr>
            <a:spLocks noChangeShapeType="1"/>
          </p:cNvSpPr>
          <p:nvPr/>
        </p:nvSpPr>
        <p:spPr bwMode="auto">
          <a:xfrm flipH="1">
            <a:off x="3810000" y="22860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38" name="Line 38"/>
          <p:cNvSpPr>
            <a:spLocks noChangeShapeType="1"/>
          </p:cNvSpPr>
          <p:nvPr/>
        </p:nvSpPr>
        <p:spPr bwMode="auto">
          <a:xfrm flipH="1">
            <a:off x="3810000" y="53340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39" name="Line 39"/>
          <p:cNvSpPr>
            <a:spLocks noChangeShapeType="1"/>
          </p:cNvSpPr>
          <p:nvPr/>
        </p:nvSpPr>
        <p:spPr bwMode="auto">
          <a:xfrm>
            <a:off x="3810000" y="2286000"/>
            <a:ext cx="0" cy="304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40" name="Line 40"/>
          <p:cNvSpPr>
            <a:spLocks noChangeShapeType="1"/>
          </p:cNvSpPr>
          <p:nvPr/>
        </p:nvSpPr>
        <p:spPr bwMode="auto">
          <a:xfrm>
            <a:off x="3048000" y="38100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41" name="Line 41"/>
          <p:cNvSpPr>
            <a:spLocks noChangeShapeType="1"/>
          </p:cNvSpPr>
          <p:nvPr/>
        </p:nvSpPr>
        <p:spPr bwMode="auto">
          <a:xfrm flipH="1">
            <a:off x="6324600" y="32766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42" name="Line 42"/>
          <p:cNvSpPr>
            <a:spLocks noChangeShapeType="1"/>
          </p:cNvSpPr>
          <p:nvPr/>
        </p:nvSpPr>
        <p:spPr bwMode="auto">
          <a:xfrm flipH="1">
            <a:off x="6324600" y="41910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43" name="Line 43"/>
          <p:cNvSpPr>
            <a:spLocks noChangeShapeType="1"/>
          </p:cNvSpPr>
          <p:nvPr/>
        </p:nvSpPr>
        <p:spPr bwMode="auto">
          <a:xfrm>
            <a:off x="5867400" y="18288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44" name="Line 44"/>
          <p:cNvSpPr>
            <a:spLocks noChangeShapeType="1"/>
          </p:cNvSpPr>
          <p:nvPr/>
        </p:nvSpPr>
        <p:spPr bwMode="auto">
          <a:xfrm>
            <a:off x="6324600" y="1828800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45" name="Line 45"/>
          <p:cNvSpPr>
            <a:spLocks noChangeShapeType="1"/>
          </p:cNvSpPr>
          <p:nvPr/>
        </p:nvSpPr>
        <p:spPr bwMode="auto">
          <a:xfrm>
            <a:off x="5867400" y="57912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46" name="Line 46"/>
          <p:cNvSpPr>
            <a:spLocks noChangeShapeType="1"/>
          </p:cNvSpPr>
          <p:nvPr/>
        </p:nvSpPr>
        <p:spPr bwMode="auto">
          <a:xfrm>
            <a:off x="6324600" y="4191000"/>
            <a:ext cx="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47" name="Line 47"/>
          <p:cNvSpPr>
            <a:spLocks noChangeShapeType="1"/>
          </p:cNvSpPr>
          <p:nvPr/>
        </p:nvSpPr>
        <p:spPr bwMode="auto">
          <a:xfrm flipV="1">
            <a:off x="8382000" y="37338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48" name="Text Box 48"/>
          <p:cNvSpPr txBox="1">
            <a:spLocks noChangeArrowheads="1"/>
          </p:cNvSpPr>
          <p:nvPr/>
        </p:nvSpPr>
        <p:spPr bwMode="auto">
          <a:xfrm>
            <a:off x="738188" y="9144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b="1"/>
              <a:t>Α</a:t>
            </a:r>
            <a:endParaRPr lang="en-US" b="1"/>
          </a:p>
        </p:txBody>
      </p:sp>
      <p:sp>
        <p:nvSpPr>
          <p:cNvPr id="102449" name="Text Box 49"/>
          <p:cNvSpPr txBox="1">
            <a:spLocks noChangeArrowheads="1"/>
          </p:cNvSpPr>
          <p:nvPr/>
        </p:nvSpPr>
        <p:spPr bwMode="auto">
          <a:xfrm>
            <a:off x="738188" y="57912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b="1"/>
              <a:t>Β</a:t>
            </a:r>
            <a:endParaRPr lang="en-US" b="1"/>
          </a:p>
        </p:txBody>
      </p:sp>
      <p:sp>
        <p:nvSpPr>
          <p:cNvPr id="102450" name="Text Box 50"/>
          <p:cNvSpPr txBox="1">
            <a:spLocks noChangeArrowheads="1"/>
          </p:cNvSpPr>
          <p:nvPr/>
        </p:nvSpPr>
        <p:spPr bwMode="auto">
          <a:xfrm>
            <a:off x="3124200" y="3276600"/>
            <a:ext cx="60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b="1"/>
              <a:t>ΑΒ</a:t>
            </a:r>
            <a:endParaRPr lang="en-US" b="1"/>
          </a:p>
        </p:txBody>
      </p:sp>
      <p:sp>
        <p:nvSpPr>
          <p:cNvPr id="102451" name="Line 51"/>
          <p:cNvSpPr>
            <a:spLocks noChangeShapeType="1"/>
          </p:cNvSpPr>
          <p:nvPr/>
        </p:nvSpPr>
        <p:spPr bwMode="auto">
          <a:xfrm>
            <a:off x="3276600" y="3352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52" name="Text Box 52"/>
          <p:cNvSpPr txBox="1">
            <a:spLocks noChangeArrowheads="1"/>
          </p:cNvSpPr>
          <p:nvPr/>
        </p:nvSpPr>
        <p:spPr bwMode="auto">
          <a:xfrm>
            <a:off x="6019800" y="1371600"/>
            <a:ext cx="1031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b="1"/>
              <a:t>Α </a:t>
            </a:r>
            <a:r>
              <a:rPr lang="el-GR" b="1" baseline="30000"/>
              <a:t>.</a:t>
            </a:r>
            <a:r>
              <a:rPr lang="el-GR" b="1"/>
              <a:t> ΑΒ</a:t>
            </a:r>
            <a:endParaRPr lang="en-US" b="1"/>
          </a:p>
        </p:txBody>
      </p:sp>
      <p:sp>
        <p:nvSpPr>
          <p:cNvPr id="102453" name="Line 53"/>
          <p:cNvSpPr>
            <a:spLocks noChangeShapeType="1"/>
          </p:cNvSpPr>
          <p:nvPr/>
        </p:nvSpPr>
        <p:spPr bwMode="auto">
          <a:xfrm>
            <a:off x="6553200" y="1447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54" name="Line 54"/>
          <p:cNvSpPr>
            <a:spLocks noChangeShapeType="1"/>
          </p:cNvSpPr>
          <p:nvPr/>
        </p:nvSpPr>
        <p:spPr bwMode="auto">
          <a:xfrm>
            <a:off x="6172200" y="13716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l-GR"/>
              <a:t>Εύρεση λογικής συνάρτησης</a:t>
            </a:r>
            <a:endParaRPr lang="en-US"/>
          </a:p>
        </p:txBody>
      </p:sp>
      <p:grpSp>
        <p:nvGrpSpPr>
          <p:cNvPr id="103427" name="Group 3"/>
          <p:cNvGrpSpPr>
            <a:grpSpLocks/>
          </p:cNvGrpSpPr>
          <p:nvPr/>
        </p:nvGrpSpPr>
        <p:grpSpPr bwMode="auto">
          <a:xfrm>
            <a:off x="1447800" y="2971800"/>
            <a:ext cx="1600200" cy="1676400"/>
            <a:chOff x="1152" y="1632"/>
            <a:chExt cx="1008" cy="1056"/>
          </a:xfrm>
        </p:grpSpPr>
        <p:sp>
          <p:nvSpPr>
            <p:cNvPr id="103428" name="Arc 4"/>
            <p:cNvSpPr>
              <a:spLocks/>
            </p:cNvSpPr>
            <p:nvPr/>
          </p:nvSpPr>
          <p:spPr bwMode="auto">
            <a:xfrm>
              <a:off x="1392" y="1632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29" name="Arc 5"/>
            <p:cNvSpPr>
              <a:spLocks/>
            </p:cNvSpPr>
            <p:nvPr/>
          </p:nvSpPr>
          <p:spPr bwMode="auto">
            <a:xfrm flipV="1">
              <a:off x="1392" y="2160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0" name="Line 6"/>
            <p:cNvSpPr>
              <a:spLocks noChangeShapeType="1"/>
            </p:cNvSpPr>
            <p:nvPr/>
          </p:nvSpPr>
          <p:spPr bwMode="auto">
            <a:xfrm flipH="1">
              <a:off x="1152" y="2688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1" name="Line 7"/>
            <p:cNvSpPr>
              <a:spLocks noChangeShapeType="1"/>
            </p:cNvSpPr>
            <p:nvPr/>
          </p:nvSpPr>
          <p:spPr bwMode="auto">
            <a:xfrm flipH="1">
              <a:off x="1152" y="163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2" name="Line 8"/>
            <p:cNvSpPr>
              <a:spLocks noChangeShapeType="1"/>
            </p:cNvSpPr>
            <p:nvPr/>
          </p:nvSpPr>
          <p:spPr bwMode="auto">
            <a:xfrm>
              <a:off x="1152" y="1632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3" name="Oval 9"/>
            <p:cNvSpPr>
              <a:spLocks noChangeArrowheads="1"/>
            </p:cNvSpPr>
            <p:nvPr/>
          </p:nvSpPr>
          <p:spPr bwMode="auto">
            <a:xfrm>
              <a:off x="2064" y="2112"/>
              <a:ext cx="96" cy="9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3434" name="Group 10"/>
          <p:cNvGrpSpPr>
            <a:grpSpLocks/>
          </p:cNvGrpSpPr>
          <p:nvPr/>
        </p:nvGrpSpPr>
        <p:grpSpPr bwMode="auto">
          <a:xfrm>
            <a:off x="4267200" y="4953000"/>
            <a:ext cx="1600200" cy="1676400"/>
            <a:chOff x="1152" y="1632"/>
            <a:chExt cx="1008" cy="1056"/>
          </a:xfrm>
        </p:grpSpPr>
        <p:sp>
          <p:nvSpPr>
            <p:cNvPr id="103435" name="Arc 11"/>
            <p:cNvSpPr>
              <a:spLocks/>
            </p:cNvSpPr>
            <p:nvPr/>
          </p:nvSpPr>
          <p:spPr bwMode="auto">
            <a:xfrm>
              <a:off x="1392" y="1632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6" name="Arc 12"/>
            <p:cNvSpPr>
              <a:spLocks/>
            </p:cNvSpPr>
            <p:nvPr/>
          </p:nvSpPr>
          <p:spPr bwMode="auto">
            <a:xfrm flipV="1">
              <a:off x="1392" y="2160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7" name="Line 13"/>
            <p:cNvSpPr>
              <a:spLocks noChangeShapeType="1"/>
            </p:cNvSpPr>
            <p:nvPr/>
          </p:nvSpPr>
          <p:spPr bwMode="auto">
            <a:xfrm flipH="1">
              <a:off x="1152" y="2688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8" name="Line 14"/>
            <p:cNvSpPr>
              <a:spLocks noChangeShapeType="1"/>
            </p:cNvSpPr>
            <p:nvPr/>
          </p:nvSpPr>
          <p:spPr bwMode="auto">
            <a:xfrm flipH="1">
              <a:off x="1152" y="163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9" name="Line 15"/>
            <p:cNvSpPr>
              <a:spLocks noChangeShapeType="1"/>
            </p:cNvSpPr>
            <p:nvPr/>
          </p:nvSpPr>
          <p:spPr bwMode="auto">
            <a:xfrm>
              <a:off x="1152" y="1632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0" name="Oval 16"/>
            <p:cNvSpPr>
              <a:spLocks noChangeArrowheads="1"/>
            </p:cNvSpPr>
            <p:nvPr/>
          </p:nvSpPr>
          <p:spPr bwMode="auto">
            <a:xfrm>
              <a:off x="2064" y="2112"/>
              <a:ext cx="96" cy="9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3441" name="Group 17"/>
          <p:cNvGrpSpPr>
            <a:grpSpLocks/>
          </p:cNvGrpSpPr>
          <p:nvPr/>
        </p:nvGrpSpPr>
        <p:grpSpPr bwMode="auto">
          <a:xfrm>
            <a:off x="4267200" y="990600"/>
            <a:ext cx="1600200" cy="1676400"/>
            <a:chOff x="1152" y="1632"/>
            <a:chExt cx="1008" cy="1056"/>
          </a:xfrm>
        </p:grpSpPr>
        <p:sp>
          <p:nvSpPr>
            <p:cNvPr id="103442" name="Arc 18"/>
            <p:cNvSpPr>
              <a:spLocks/>
            </p:cNvSpPr>
            <p:nvPr/>
          </p:nvSpPr>
          <p:spPr bwMode="auto">
            <a:xfrm>
              <a:off x="1392" y="1632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3" name="Arc 19"/>
            <p:cNvSpPr>
              <a:spLocks/>
            </p:cNvSpPr>
            <p:nvPr/>
          </p:nvSpPr>
          <p:spPr bwMode="auto">
            <a:xfrm flipV="1">
              <a:off x="1392" y="2160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4" name="Line 20"/>
            <p:cNvSpPr>
              <a:spLocks noChangeShapeType="1"/>
            </p:cNvSpPr>
            <p:nvPr/>
          </p:nvSpPr>
          <p:spPr bwMode="auto">
            <a:xfrm flipH="1">
              <a:off x="1152" y="2688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5" name="Line 21"/>
            <p:cNvSpPr>
              <a:spLocks noChangeShapeType="1"/>
            </p:cNvSpPr>
            <p:nvPr/>
          </p:nvSpPr>
          <p:spPr bwMode="auto">
            <a:xfrm flipH="1">
              <a:off x="1152" y="163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6" name="Line 22"/>
            <p:cNvSpPr>
              <a:spLocks noChangeShapeType="1"/>
            </p:cNvSpPr>
            <p:nvPr/>
          </p:nvSpPr>
          <p:spPr bwMode="auto">
            <a:xfrm>
              <a:off x="1152" y="1632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7" name="Oval 23"/>
            <p:cNvSpPr>
              <a:spLocks noChangeArrowheads="1"/>
            </p:cNvSpPr>
            <p:nvPr/>
          </p:nvSpPr>
          <p:spPr bwMode="auto">
            <a:xfrm>
              <a:off x="2064" y="2112"/>
              <a:ext cx="96" cy="9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3448" name="Group 24"/>
          <p:cNvGrpSpPr>
            <a:grpSpLocks/>
          </p:cNvGrpSpPr>
          <p:nvPr/>
        </p:nvGrpSpPr>
        <p:grpSpPr bwMode="auto">
          <a:xfrm>
            <a:off x="6781800" y="2895600"/>
            <a:ext cx="1600200" cy="1676400"/>
            <a:chOff x="1152" y="1632"/>
            <a:chExt cx="1008" cy="1056"/>
          </a:xfrm>
        </p:grpSpPr>
        <p:sp>
          <p:nvSpPr>
            <p:cNvPr id="103449" name="Arc 25"/>
            <p:cNvSpPr>
              <a:spLocks/>
            </p:cNvSpPr>
            <p:nvPr/>
          </p:nvSpPr>
          <p:spPr bwMode="auto">
            <a:xfrm>
              <a:off x="1392" y="1632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0" name="Arc 26"/>
            <p:cNvSpPr>
              <a:spLocks/>
            </p:cNvSpPr>
            <p:nvPr/>
          </p:nvSpPr>
          <p:spPr bwMode="auto">
            <a:xfrm flipV="1">
              <a:off x="1392" y="2160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1" name="Line 27"/>
            <p:cNvSpPr>
              <a:spLocks noChangeShapeType="1"/>
            </p:cNvSpPr>
            <p:nvPr/>
          </p:nvSpPr>
          <p:spPr bwMode="auto">
            <a:xfrm flipH="1">
              <a:off x="1152" y="2688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2" name="Line 28"/>
            <p:cNvSpPr>
              <a:spLocks noChangeShapeType="1"/>
            </p:cNvSpPr>
            <p:nvPr/>
          </p:nvSpPr>
          <p:spPr bwMode="auto">
            <a:xfrm flipH="1">
              <a:off x="1152" y="163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3" name="Line 29"/>
            <p:cNvSpPr>
              <a:spLocks noChangeShapeType="1"/>
            </p:cNvSpPr>
            <p:nvPr/>
          </p:nvSpPr>
          <p:spPr bwMode="auto">
            <a:xfrm>
              <a:off x="1152" y="1632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4" name="Oval 30"/>
            <p:cNvSpPr>
              <a:spLocks noChangeArrowheads="1"/>
            </p:cNvSpPr>
            <p:nvPr/>
          </p:nvSpPr>
          <p:spPr bwMode="auto">
            <a:xfrm>
              <a:off x="2064" y="2112"/>
              <a:ext cx="96" cy="9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455" name="Line 31"/>
          <p:cNvSpPr>
            <a:spLocks noChangeShapeType="1"/>
          </p:cNvSpPr>
          <p:nvPr/>
        </p:nvSpPr>
        <p:spPr bwMode="auto">
          <a:xfrm flipH="1">
            <a:off x="838200" y="1371600"/>
            <a:ext cx="3429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56" name="Line 32"/>
          <p:cNvSpPr>
            <a:spLocks noChangeShapeType="1"/>
          </p:cNvSpPr>
          <p:nvPr/>
        </p:nvSpPr>
        <p:spPr bwMode="auto">
          <a:xfrm flipH="1">
            <a:off x="838200" y="6248400"/>
            <a:ext cx="3429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57" name="Line 33"/>
          <p:cNvSpPr>
            <a:spLocks noChangeShapeType="1"/>
          </p:cNvSpPr>
          <p:nvPr/>
        </p:nvSpPr>
        <p:spPr bwMode="auto">
          <a:xfrm flipH="1">
            <a:off x="1219200" y="32766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58" name="Line 34"/>
          <p:cNvSpPr>
            <a:spLocks noChangeShapeType="1"/>
          </p:cNvSpPr>
          <p:nvPr/>
        </p:nvSpPr>
        <p:spPr bwMode="auto">
          <a:xfrm flipV="1">
            <a:off x="1219200" y="13716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59" name="Line 35"/>
          <p:cNvSpPr>
            <a:spLocks noChangeShapeType="1"/>
          </p:cNvSpPr>
          <p:nvPr/>
        </p:nvSpPr>
        <p:spPr bwMode="auto">
          <a:xfrm flipH="1">
            <a:off x="1219200" y="43434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60" name="Line 36"/>
          <p:cNvSpPr>
            <a:spLocks noChangeShapeType="1"/>
          </p:cNvSpPr>
          <p:nvPr/>
        </p:nvSpPr>
        <p:spPr bwMode="auto">
          <a:xfrm>
            <a:off x="1219200" y="43434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61" name="Line 37"/>
          <p:cNvSpPr>
            <a:spLocks noChangeShapeType="1"/>
          </p:cNvSpPr>
          <p:nvPr/>
        </p:nvSpPr>
        <p:spPr bwMode="auto">
          <a:xfrm flipH="1">
            <a:off x="3810000" y="22860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62" name="Line 38"/>
          <p:cNvSpPr>
            <a:spLocks noChangeShapeType="1"/>
          </p:cNvSpPr>
          <p:nvPr/>
        </p:nvSpPr>
        <p:spPr bwMode="auto">
          <a:xfrm flipH="1">
            <a:off x="3810000" y="53340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63" name="Line 39"/>
          <p:cNvSpPr>
            <a:spLocks noChangeShapeType="1"/>
          </p:cNvSpPr>
          <p:nvPr/>
        </p:nvSpPr>
        <p:spPr bwMode="auto">
          <a:xfrm>
            <a:off x="3810000" y="2286000"/>
            <a:ext cx="0" cy="304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64" name="Line 40"/>
          <p:cNvSpPr>
            <a:spLocks noChangeShapeType="1"/>
          </p:cNvSpPr>
          <p:nvPr/>
        </p:nvSpPr>
        <p:spPr bwMode="auto">
          <a:xfrm>
            <a:off x="3048000" y="38100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65" name="Line 41"/>
          <p:cNvSpPr>
            <a:spLocks noChangeShapeType="1"/>
          </p:cNvSpPr>
          <p:nvPr/>
        </p:nvSpPr>
        <p:spPr bwMode="auto">
          <a:xfrm flipH="1">
            <a:off x="6324600" y="32766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66" name="Line 42"/>
          <p:cNvSpPr>
            <a:spLocks noChangeShapeType="1"/>
          </p:cNvSpPr>
          <p:nvPr/>
        </p:nvSpPr>
        <p:spPr bwMode="auto">
          <a:xfrm flipH="1">
            <a:off x="6324600" y="41910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67" name="Line 43"/>
          <p:cNvSpPr>
            <a:spLocks noChangeShapeType="1"/>
          </p:cNvSpPr>
          <p:nvPr/>
        </p:nvSpPr>
        <p:spPr bwMode="auto">
          <a:xfrm>
            <a:off x="5867400" y="18288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68" name="Line 44"/>
          <p:cNvSpPr>
            <a:spLocks noChangeShapeType="1"/>
          </p:cNvSpPr>
          <p:nvPr/>
        </p:nvSpPr>
        <p:spPr bwMode="auto">
          <a:xfrm>
            <a:off x="6324600" y="1828800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69" name="Line 45"/>
          <p:cNvSpPr>
            <a:spLocks noChangeShapeType="1"/>
          </p:cNvSpPr>
          <p:nvPr/>
        </p:nvSpPr>
        <p:spPr bwMode="auto">
          <a:xfrm>
            <a:off x="5867400" y="57912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70" name="Line 46"/>
          <p:cNvSpPr>
            <a:spLocks noChangeShapeType="1"/>
          </p:cNvSpPr>
          <p:nvPr/>
        </p:nvSpPr>
        <p:spPr bwMode="auto">
          <a:xfrm>
            <a:off x="6324600" y="4191000"/>
            <a:ext cx="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71" name="Line 47"/>
          <p:cNvSpPr>
            <a:spLocks noChangeShapeType="1"/>
          </p:cNvSpPr>
          <p:nvPr/>
        </p:nvSpPr>
        <p:spPr bwMode="auto">
          <a:xfrm flipV="1">
            <a:off x="8382000" y="37338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72" name="Text Box 48"/>
          <p:cNvSpPr txBox="1">
            <a:spLocks noChangeArrowheads="1"/>
          </p:cNvSpPr>
          <p:nvPr/>
        </p:nvSpPr>
        <p:spPr bwMode="auto">
          <a:xfrm>
            <a:off x="738188" y="9144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b="1"/>
              <a:t>Α</a:t>
            </a:r>
            <a:endParaRPr lang="en-US" b="1"/>
          </a:p>
        </p:txBody>
      </p:sp>
      <p:sp>
        <p:nvSpPr>
          <p:cNvPr id="103473" name="Text Box 49"/>
          <p:cNvSpPr txBox="1">
            <a:spLocks noChangeArrowheads="1"/>
          </p:cNvSpPr>
          <p:nvPr/>
        </p:nvSpPr>
        <p:spPr bwMode="auto">
          <a:xfrm>
            <a:off x="738188" y="57912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b="1"/>
              <a:t>Β</a:t>
            </a:r>
            <a:endParaRPr lang="en-US" b="1"/>
          </a:p>
        </p:txBody>
      </p:sp>
      <p:sp>
        <p:nvSpPr>
          <p:cNvPr id="103474" name="Text Box 50"/>
          <p:cNvSpPr txBox="1">
            <a:spLocks noChangeArrowheads="1"/>
          </p:cNvSpPr>
          <p:nvPr/>
        </p:nvSpPr>
        <p:spPr bwMode="auto">
          <a:xfrm>
            <a:off x="3124200" y="3276600"/>
            <a:ext cx="60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b="1"/>
              <a:t>ΑΒ</a:t>
            </a:r>
            <a:endParaRPr lang="en-US" b="1"/>
          </a:p>
        </p:txBody>
      </p:sp>
      <p:sp>
        <p:nvSpPr>
          <p:cNvPr id="103475" name="Line 51"/>
          <p:cNvSpPr>
            <a:spLocks noChangeShapeType="1"/>
          </p:cNvSpPr>
          <p:nvPr/>
        </p:nvSpPr>
        <p:spPr bwMode="auto">
          <a:xfrm>
            <a:off x="3276600" y="3352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76" name="Text Box 52"/>
          <p:cNvSpPr txBox="1">
            <a:spLocks noChangeArrowheads="1"/>
          </p:cNvSpPr>
          <p:nvPr/>
        </p:nvSpPr>
        <p:spPr bwMode="auto">
          <a:xfrm>
            <a:off x="6019800" y="1371600"/>
            <a:ext cx="1031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b="1"/>
              <a:t>Α </a:t>
            </a:r>
            <a:r>
              <a:rPr lang="el-GR" b="1" baseline="30000"/>
              <a:t>.</a:t>
            </a:r>
            <a:r>
              <a:rPr lang="el-GR" b="1"/>
              <a:t> ΑΒ</a:t>
            </a:r>
            <a:endParaRPr lang="en-US" b="1"/>
          </a:p>
        </p:txBody>
      </p:sp>
      <p:sp>
        <p:nvSpPr>
          <p:cNvPr id="103477" name="Line 53"/>
          <p:cNvSpPr>
            <a:spLocks noChangeShapeType="1"/>
          </p:cNvSpPr>
          <p:nvPr/>
        </p:nvSpPr>
        <p:spPr bwMode="auto">
          <a:xfrm>
            <a:off x="6553200" y="1447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78" name="Line 54"/>
          <p:cNvSpPr>
            <a:spLocks noChangeShapeType="1"/>
          </p:cNvSpPr>
          <p:nvPr/>
        </p:nvSpPr>
        <p:spPr bwMode="auto">
          <a:xfrm>
            <a:off x="6172200" y="13716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79" name="Text Box 55"/>
          <p:cNvSpPr txBox="1">
            <a:spLocks noChangeArrowheads="1"/>
          </p:cNvSpPr>
          <p:nvPr/>
        </p:nvSpPr>
        <p:spPr bwMode="auto">
          <a:xfrm>
            <a:off x="6096000" y="5867400"/>
            <a:ext cx="1014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b="1"/>
              <a:t>Β </a:t>
            </a:r>
            <a:r>
              <a:rPr lang="el-GR" b="1" baseline="30000"/>
              <a:t>.</a:t>
            </a:r>
            <a:r>
              <a:rPr lang="el-GR" b="1"/>
              <a:t> ΑΒ</a:t>
            </a:r>
            <a:endParaRPr lang="en-US" b="1"/>
          </a:p>
        </p:txBody>
      </p:sp>
      <p:sp>
        <p:nvSpPr>
          <p:cNvPr id="103480" name="Line 56"/>
          <p:cNvSpPr>
            <a:spLocks noChangeShapeType="1"/>
          </p:cNvSpPr>
          <p:nvPr/>
        </p:nvSpPr>
        <p:spPr bwMode="auto">
          <a:xfrm>
            <a:off x="6629400" y="5943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81" name="Line 57"/>
          <p:cNvSpPr>
            <a:spLocks noChangeShapeType="1"/>
          </p:cNvSpPr>
          <p:nvPr/>
        </p:nvSpPr>
        <p:spPr bwMode="auto">
          <a:xfrm>
            <a:off x="6248400" y="5867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l-GR"/>
              <a:t>Εύρεση λογικής συνάρτησης</a:t>
            </a:r>
            <a:endParaRPr lang="en-US"/>
          </a:p>
        </p:txBody>
      </p:sp>
      <p:grpSp>
        <p:nvGrpSpPr>
          <p:cNvPr id="104451" name="Group 3"/>
          <p:cNvGrpSpPr>
            <a:grpSpLocks/>
          </p:cNvGrpSpPr>
          <p:nvPr/>
        </p:nvGrpSpPr>
        <p:grpSpPr bwMode="auto">
          <a:xfrm>
            <a:off x="1447800" y="2971800"/>
            <a:ext cx="1600200" cy="1676400"/>
            <a:chOff x="1152" y="1632"/>
            <a:chExt cx="1008" cy="1056"/>
          </a:xfrm>
        </p:grpSpPr>
        <p:sp>
          <p:nvSpPr>
            <p:cNvPr id="104452" name="Arc 4"/>
            <p:cNvSpPr>
              <a:spLocks/>
            </p:cNvSpPr>
            <p:nvPr/>
          </p:nvSpPr>
          <p:spPr bwMode="auto">
            <a:xfrm>
              <a:off x="1392" y="1632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53" name="Arc 5"/>
            <p:cNvSpPr>
              <a:spLocks/>
            </p:cNvSpPr>
            <p:nvPr/>
          </p:nvSpPr>
          <p:spPr bwMode="auto">
            <a:xfrm flipV="1">
              <a:off x="1392" y="2160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54" name="Line 6"/>
            <p:cNvSpPr>
              <a:spLocks noChangeShapeType="1"/>
            </p:cNvSpPr>
            <p:nvPr/>
          </p:nvSpPr>
          <p:spPr bwMode="auto">
            <a:xfrm flipH="1">
              <a:off x="1152" y="2688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55" name="Line 7"/>
            <p:cNvSpPr>
              <a:spLocks noChangeShapeType="1"/>
            </p:cNvSpPr>
            <p:nvPr/>
          </p:nvSpPr>
          <p:spPr bwMode="auto">
            <a:xfrm flipH="1">
              <a:off x="1152" y="163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56" name="Line 8"/>
            <p:cNvSpPr>
              <a:spLocks noChangeShapeType="1"/>
            </p:cNvSpPr>
            <p:nvPr/>
          </p:nvSpPr>
          <p:spPr bwMode="auto">
            <a:xfrm>
              <a:off x="1152" y="1632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57" name="Oval 9"/>
            <p:cNvSpPr>
              <a:spLocks noChangeArrowheads="1"/>
            </p:cNvSpPr>
            <p:nvPr/>
          </p:nvSpPr>
          <p:spPr bwMode="auto">
            <a:xfrm>
              <a:off x="2064" y="2112"/>
              <a:ext cx="96" cy="9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4458" name="Group 10"/>
          <p:cNvGrpSpPr>
            <a:grpSpLocks/>
          </p:cNvGrpSpPr>
          <p:nvPr/>
        </p:nvGrpSpPr>
        <p:grpSpPr bwMode="auto">
          <a:xfrm>
            <a:off x="4267200" y="4953000"/>
            <a:ext cx="1600200" cy="1676400"/>
            <a:chOff x="1152" y="1632"/>
            <a:chExt cx="1008" cy="1056"/>
          </a:xfrm>
        </p:grpSpPr>
        <p:sp>
          <p:nvSpPr>
            <p:cNvPr id="104459" name="Arc 11"/>
            <p:cNvSpPr>
              <a:spLocks/>
            </p:cNvSpPr>
            <p:nvPr/>
          </p:nvSpPr>
          <p:spPr bwMode="auto">
            <a:xfrm>
              <a:off x="1392" y="1632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0" name="Arc 12"/>
            <p:cNvSpPr>
              <a:spLocks/>
            </p:cNvSpPr>
            <p:nvPr/>
          </p:nvSpPr>
          <p:spPr bwMode="auto">
            <a:xfrm flipV="1">
              <a:off x="1392" y="2160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1" name="Line 13"/>
            <p:cNvSpPr>
              <a:spLocks noChangeShapeType="1"/>
            </p:cNvSpPr>
            <p:nvPr/>
          </p:nvSpPr>
          <p:spPr bwMode="auto">
            <a:xfrm flipH="1">
              <a:off x="1152" y="2688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2" name="Line 14"/>
            <p:cNvSpPr>
              <a:spLocks noChangeShapeType="1"/>
            </p:cNvSpPr>
            <p:nvPr/>
          </p:nvSpPr>
          <p:spPr bwMode="auto">
            <a:xfrm flipH="1">
              <a:off x="1152" y="163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3" name="Line 15"/>
            <p:cNvSpPr>
              <a:spLocks noChangeShapeType="1"/>
            </p:cNvSpPr>
            <p:nvPr/>
          </p:nvSpPr>
          <p:spPr bwMode="auto">
            <a:xfrm>
              <a:off x="1152" y="1632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4" name="Oval 16"/>
            <p:cNvSpPr>
              <a:spLocks noChangeArrowheads="1"/>
            </p:cNvSpPr>
            <p:nvPr/>
          </p:nvSpPr>
          <p:spPr bwMode="auto">
            <a:xfrm>
              <a:off x="2064" y="2112"/>
              <a:ext cx="96" cy="9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4465" name="Group 17"/>
          <p:cNvGrpSpPr>
            <a:grpSpLocks/>
          </p:cNvGrpSpPr>
          <p:nvPr/>
        </p:nvGrpSpPr>
        <p:grpSpPr bwMode="auto">
          <a:xfrm>
            <a:off x="4267200" y="990600"/>
            <a:ext cx="1600200" cy="1676400"/>
            <a:chOff x="1152" y="1632"/>
            <a:chExt cx="1008" cy="1056"/>
          </a:xfrm>
        </p:grpSpPr>
        <p:sp>
          <p:nvSpPr>
            <p:cNvPr id="104466" name="Arc 18"/>
            <p:cNvSpPr>
              <a:spLocks/>
            </p:cNvSpPr>
            <p:nvPr/>
          </p:nvSpPr>
          <p:spPr bwMode="auto">
            <a:xfrm>
              <a:off x="1392" y="1632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7" name="Arc 19"/>
            <p:cNvSpPr>
              <a:spLocks/>
            </p:cNvSpPr>
            <p:nvPr/>
          </p:nvSpPr>
          <p:spPr bwMode="auto">
            <a:xfrm flipV="1">
              <a:off x="1392" y="2160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8" name="Line 20"/>
            <p:cNvSpPr>
              <a:spLocks noChangeShapeType="1"/>
            </p:cNvSpPr>
            <p:nvPr/>
          </p:nvSpPr>
          <p:spPr bwMode="auto">
            <a:xfrm flipH="1">
              <a:off x="1152" y="2688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9" name="Line 21"/>
            <p:cNvSpPr>
              <a:spLocks noChangeShapeType="1"/>
            </p:cNvSpPr>
            <p:nvPr/>
          </p:nvSpPr>
          <p:spPr bwMode="auto">
            <a:xfrm flipH="1">
              <a:off x="1152" y="163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70" name="Line 22"/>
            <p:cNvSpPr>
              <a:spLocks noChangeShapeType="1"/>
            </p:cNvSpPr>
            <p:nvPr/>
          </p:nvSpPr>
          <p:spPr bwMode="auto">
            <a:xfrm>
              <a:off x="1152" y="1632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71" name="Oval 23"/>
            <p:cNvSpPr>
              <a:spLocks noChangeArrowheads="1"/>
            </p:cNvSpPr>
            <p:nvPr/>
          </p:nvSpPr>
          <p:spPr bwMode="auto">
            <a:xfrm>
              <a:off x="2064" y="2112"/>
              <a:ext cx="96" cy="9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4472" name="Group 24"/>
          <p:cNvGrpSpPr>
            <a:grpSpLocks/>
          </p:cNvGrpSpPr>
          <p:nvPr/>
        </p:nvGrpSpPr>
        <p:grpSpPr bwMode="auto">
          <a:xfrm>
            <a:off x="6781800" y="2895600"/>
            <a:ext cx="1600200" cy="1676400"/>
            <a:chOff x="1152" y="1632"/>
            <a:chExt cx="1008" cy="1056"/>
          </a:xfrm>
        </p:grpSpPr>
        <p:sp>
          <p:nvSpPr>
            <p:cNvPr id="104473" name="Arc 25"/>
            <p:cNvSpPr>
              <a:spLocks/>
            </p:cNvSpPr>
            <p:nvPr/>
          </p:nvSpPr>
          <p:spPr bwMode="auto">
            <a:xfrm>
              <a:off x="1392" y="1632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74" name="Arc 26"/>
            <p:cNvSpPr>
              <a:spLocks/>
            </p:cNvSpPr>
            <p:nvPr/>
          </p:nvSpPr>
          <p:spPr bwMode="auto">
            <a:xfrm flipV="1">
              <a:off x="1392" y="2160"/>
              <a:ext cx="672" cy="5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75" name="Line 27"/>
            <p:cNvSpPr>
              <a:spLocks noChangeShapeType="1"/>
            </p:cNvSpPr>
            <p:nvPr/>
          </p:nvSpPr>
          <p:spPr bwMode="auto">
            <a:xfrm flipH="1">
              <a:off x="1152" y="2688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76" name="Line 28"/>
            <p:cNvSpPr>
              <a:spLocks noChangeShapeType="1"/>
            </p:cNvSpPr>
            <p:nvPr/>
          </p:nvSpPr>
          <p:spPr bwMode="auto">
            <a:xfrm flipH="1">
              <a:off x="1152" y="163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77" name="Line 29"/>
            <p:cNvSpPr>
              <a:spLocks noChangeShapeType="1"/>
            </p:cNvSpPr>
            <p:nvPr/>
          </p:nvSpPr>
          <p:spPr bwMode="auto">
            <a:xfrm>
              <a:off x="1152" y="1632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78" name="Oval 30"/>
            <p:cNvSpPr>
              <a:spLocks noChangeArrowheads="1"/>
            </p:cNvSpPr>
            <p:nvPr/>
          </p:nvSpPr>
          <p:spPr bwMode="auto">
            <a:xfrm>
              <a:off x="2064" y="2112"/>
              <a:ext cx="96" cy="9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479" name="Line 31"/>
          <p:cNvSpPr>
            <a:spLocks noChangeShapeType="1"/>
          </p:cNvSpPr>
          <p:nvPr/>
        </p:nvSpPr>
        <p:spPr bwMode="auto">
          <a:xfrm flipH="1">
            <a:off x="838200" y="1371600"/>
            <a:ext cx="3429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80" name="Line 32"/>
          <p:cNvSpPr>
            <a:spLocks noChangeShapeType="1"/>
          </p:cNvSpPr>
          <p:nvPr/>
        </p:nvSpPr>
        <p:spPr bwMode="auto">
          <a:xfrm flipH="1">
            <a:off x="838200" y="6248400"/>
            <a:ext cx="3429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81" name="Line 33"/>
          <p:cNvSpPr>
            <a:spLocks noChangeShapeType="1"/>
          </p:cNvSpPr>
          <p:nvPr/>
        </p:nvSpPr>
        <p:spPr bwMode="auto">
          <a:xfrm flipH="1">
            <a:off x="1219200" y="32766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82" name="Line 34"/>
          <p:cNvSpPr>
            <a:spLocks noChangeShapeType="1"/>
          </p:cNvSpPr>
          <p:nvPr/>
        </p:nvSpPr>
        <p:spPr bwMode="auto">
          <a:xfrm flipV="1">
            <a:off x="1219200" y="13716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83" name="Line 35"/>
          <p:cNvSpPr>
            <a:spLocks noChangeShapeType="1"/>
          </p:cNvSpPr>
          <p:nvPr/>
        </p:nvSpPr>
        <p:spPr bwMode="auto">
          <a:xfrm flipH="1">
            <a:off x="1219200" y="43434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84" name="Line 36"/>
          <p:cNvSpPr>
            <a:spLocks noChangeShapeType="1"/>
          </p:cNvSpPr>
          <p:nvPr/>
        </p:nvSpPr>
        <p:spPr bwMode="auto">
          <a:xfrm>
            <a:off x="1219200" y="43434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85" name="Line 37"/>
          <p:cNvSpPr>
            <a:spLocks noChangeShapeType="1"/>
          </p:cNvSpPr>
          <p:nvPr/>
        </p:nvSpPr>
        <p:spPr bwMode="auto">
          <a:xfrm flipH="1">
            <a:off x="3810000" y="22860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86" name="Line 38"/>
          <p:cNvSpPr>
            <a:spLocks noChangeShapeType="1"/>
          </p:cNvSpPr>
          <p:nvPr/>
        </p:nvSpPr>
        <p:spPr bwMode="auto">
          <a:xfrm flipH="1">
            <a:off x="3810000" y="53340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87" name="Line 39"/>
          <p:cNvSpPr>
            <a:spLocks noChangeShapeType="1"/>
          </p:cNvSpPr>
          <p:nvPr/>
        </p:nvSpPr>
        <p:spPr bwMode="auto">
          <a:xfrm>
            <a:off x="3810000" y="2286000"/>
            <a:ext cx="0" cy="304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88" name="Line 40"/>
          <p:cNvSpPr>
            <a:spLocks noChangeShapeType="1"/>
          </p:cNvSpPr>
          <p:nvPr/>
        </p:nvSpPr>
        <p:spPr bwMode="auto">
          <a:xfrm>
            <a:off x="3048000" y="38100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89" name="Line 41"/>
          <p:cNvSpPr>
            <a:spLocks noChangeShapeType="1"/>
          </p:cNvSpPr>
          <p:nvPr/>
        </p:nvSpPr>
        <p:spPr bwMode="auto">
          <a:xfrm flipH="1">
            <a:off x="6324600" y="32766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90" name="Line 42"/>
          <p:cNvSpPr>
            <a:spLocks noChangeShapeType="1"/>
          </p:cNvSpPr>
          <p:nvPr/>
        </p:nvSpPr>
        <p:spPr bwMode="auto">
          <a:xfrm flipH="1">
            <a:off x="6324600" y="41910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91" name="Line 43"/>
          <p:cNvSpPr>
            <a:spLocks noChangeShapeType="1"/>
          </p:cNvSpPr>
          <p:nvPr/>
        </p:nvSpPr>
        <p:spPr bwMode="auto">
          <a:xfrm>
            <a:off x="5867400" y="18288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92" name="Line 44"/>
          <p:cNvSpPr>
            <a:spLocks noChangeShapeType="1"/>
          </p:cNvSpPr>
          <p:nvPr/>
        </p:nvSpPr>
        <p:spPr bwMode="auto">
          <a:xfrm>
            <a:off x="6324600" y="1828800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93" name="Line 45"/>
          <p:cNvSpPr>
            <a:spLocks noChangeShapeType="1"/>
          </p:cNvSpPr>
          <p:nvPr/>
        </p:nvSpPr>
        <p:spPr bwMode="auto">
          <a:xfrm>
            <a:off x="5867400" y="57912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94" name="Line 46"/>
          <p:cNvSpPr>
            <a:spLocks noChangeShapeType="1"/>
          </p:cNvSpPr>
          <p:nvPr/>
        </p:nvSpPr>
        <p:spPr bwMode="auto">
          <a:xfrm>
            <a:off x="6324600" y="4191000"/>
            <a:ext cx="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95" name="Line 47"/>
          <p:cNvSpPr>
            <a:spLocks noChangeShapeType="1"/>
          </p:cNvSpPr>
          <p:nvPr/>
        </p:nvSpPr>
        <p:spPr bwMode="auto">
          <a:xfrm flipV="1">
            <a:off x="8382000" y="37338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96" name="Text Box 48"/>
          <p:cNvSpPr txBox="1">
            <a:spLocks noChangeArrowheads="1"/>
          </p:cNvSpPr>
          <p:nvPr/>
        </p:nvSpPr>
        <p:spPr bwMode="auto">
          <a:xfrm>
            <a:off x="738188" y="9144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b="1"/>
              <a:t>Α</a:t>
            </a:r>
            <a:endParaRPr lang="en-US" b="1"/>
          </a:p>
        </p:txBody>
      </p:sp>
      <p:sp>
        <p:nvSpPr>
          <p:cNvPr id="104497" name="Text Box 49"/>
          <p:cNvSpPr txBox="1">
            <a:spLocks noChangeArrowheads="1"/>
          </p:cNvSpPr>
          <p:nvPr/>
        </p:nvSpPr>
        <p:spPr bwMode="auto">
          <a:xfrm>
            <a:off x="738188" y="57912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b="1"/>
              <a:t>Β</a:t>
            </a:r>
            <a:endParaRPr lang="en-US" b="1"/>
          </a:p>
        </p:txBody>
      </p:sp>
      <p:sp>
        <p:nvSpPr>
          <p:cNvPr id="104498" name="Text Box 50"/>
          <p:cNvSpPr txBox="1">
            <a:spLocks noChangeArrowheads="1"/>
          </p:cNvSpPr>
          <p:nvPr/>
        </p:nvSpPr>
        <p:spPr bwMode="auto">
          <a:xfrm>
            <a:off x="3124200" y="3276600"/>
            <a:ext cx="60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b="1"/>
              <a:t>ΑΒ</a:t>
            </a:r>
            <a:endParaRPr lang="en-US" b="1"/>
          </a:p>
        </p:txBody>
      </p:sp>
      <p:sp>
        <p:nvSpPr>
          <p:cNvPr id="104499" name="Line 51"/>
          <p:cNvSpPr>
            <a:spLocks noChangeShapeType="1"/>
          </p:cNvSpPr>
          <p:nvPr/>
        </p:nvSpPr>
        <p:spPr bwMode="auto">
          <a:xfrm>
            <a:off x="3276600" y="3352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500" name="Text Box 52"/>
          <p:cNvSpPr txBox="1">
            <a:spLocks noChangeArrowheads="1"/>
          </p:cNvSpPr>
          <p:nvPr/>
        </p:nvSpPr>
        <p:spPr bwMode="auto">
          <a:xfrm>
            <a:off x="6019800" y="1371600"/>
            <a:ext cx="1031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b="1"/>
              <a:t>Α </a:t>
            </a:r>
            <a:r>
              <a:rPr lang="el-GR" b="1" baseline="30000"/>
              <a:t>.</a:t>
            </a:r>
            <a:r>
              <a:rPr lang="el-GR" b="1"/>
              <a:t> ΑΒ</a:t>
            </a:r>
            <a:endParaRPr lang="en-US" b="1"/>
          </a:p>
        </p:txBody>
      </p:sp>
      <p:sp>
        <p:nvSpPr>
          <p:cNvPr id="104501" name="Line 53"/>
          <p:cNvSpPr>
            <a:spLocks noChangeShapeType="1"/>
          </p:cNvSpPr>
          <p:nvPr/>
        </p:nvSpPr>
        <p:spPr bwMode="auto">
          <a:xfrm>
            <a:off x="6553200" y="1447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502" name="Line 54"/>
          <p:cNvSpPr>
            <a:spLocks noChangeShapeType="1"/>
          </p:cNvSpPr>
          <p:nvPr/>
        </p:nvSpPr>
        <p:spPr bwMode="auto">
          <a:xfrm>
            <a:off x="6172200" y="13716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503" name="Text Box 55"/>
          <p:cNvSpPr txBox="1">
            <a:spLocks noChangeArrowheads="1"/>
          </p:cNvSpPr>
          <p:nvPr/>
        </p:nvSpPr>
        <p:spPr bwMode="auto">
          <a:xfrm>
            <a:off x="6096000" y="5867400"/>
            <a:ext cx="1014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b="1"/>
              <a:t>Β </a:t>
            </a:r>
            <a:r>
              <a:rPr lang="el-GR" b="1" baseline="30000"/>
              <a:t>.</a:t>
            </a:r>
            <a:r>
              <a:rPr lang="el-GR" b="1"/>
              <a:t> ΑΒ</a:t>
            </a:r>
            <a:endParaRPr lang="en-US" b="1"/>
          </a:p>
        </p:txBody>
      </p:sp>
      <p:sp>
        <p:nvSpPr>
          <p:cNvPr id="104504" name="Line 56"/>
          <p:cNvSpPr>
            <a:spLocks noChangeShapeType="1"/>
          </p:cNvSpPr>
          <p:nvPr/>
        </p:nvSpPr>
        <p:spPr bwMode="auto">
          <a:xfrm>
            <a:off x="6629400" y="5943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505" name="Line 57"/>
          <p:cNvSpPr>
            <a:spLocks noChangeShapeType="1"/>
          </p:cNvSpPr>
          <p:nvPr/>
        </p:nvSpPr>
        <p:spPr bwMode="auto">
          <a:xfrm>
            <a:off x="6248400" y="5867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506" name="Rectangle 58"/>
          <p:cNvSpPr>
            <a:spLocks noChangeArrowheads="1"/>
          </p:cNvSpPr>
          <p:nvPr/>
        </p:nvSpPr>
        <p:spPr bwMode="auto">
          <a:xfrm>
            <a:off x="8226425" y="3200400"/>
            <a:ext cx="841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Α</a:t>
            </a:r>
            <a:r>
              <a:rPr lang="en-US" b="1">
                <a:sym typeface="Symbol" pitchFamily="18" charset="2"/>
              </a:rPr>
              <a:t></a:t>
            </a:r>
            <a:r>
              <a:rPr lang="en-US" b="1"/>
              <a:t>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Συμπλήρωμα μιας συνάρτησης</a:t>
            </a: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F = A + BC</a:t>
            </a:r>
          </a:p>
          <a:p>
            <a:pPr>
              <a:buFont typeface="Wingdings" pitchFamily="2" charset="2"/>
              <a:buNone/>
            </a:pPr>
            <a:r>
              <a:rPr lang="en-US"/>
              <a:t>F’ = (A + BC)’ = A’ (BC)’ = A’ (B’ + C’)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F = A(B + CD)</a:t>
            </a:r>
          </a:p>
          <a:p>
            <a:pPr>
              <a:buFont typeface="Wingdings" pitchFamily="2" charset="2"/>
              <a:buNone/>
            </a:pPr>
            <a:r>
              <a:rPr lang="en-US"/>
              <a:t>F’ = A’ + (B’(C’+D’))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Πύλη ΟΧΙ-ΚΑΙ (Ν</a:t>
            </a:r>
            <a:r>
              <a:rPr lang="en-US"/>
              <a:t>AND)</a:t>
            </a:r>
          </a:p>
        </p:txBody>
      </p:sp>
      <p:sp>
        <p:nvSpPr>
          <p:cNvPr id="90115" name="Arc 1027"/>
          <p:cNvSpPr>
            <a:spLocks/>
          </p:cNvSpPr>
          <p:nvPr/>
        </p:nvSpPr>
        <p:spPr bwMode="auto">
          <a:xfrm>
            <a:off x="2438400" y="2743200"/>
            <a:ext cx="10668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6" name="Arc 1028"/>
          <p:cNvSpPr>
            <a:spLocks/>
          </p:cNvSpPr>
          <p:nvPr/>
        </p:nvSpPr>
        <p:spPr bwMode="auto">
          <a:xfrm flipV="1">
            <a:off x="2438400" y="3581400"/>
            <a:ext cx="10668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7" name="Line 1029"/>
          <p:cNvSpPr>
            <a:spLocks noChangeShapeType="1"/>
          </p:cNvSpPr>
          <p:nvPr/>
        </p:nvSpPr>
        <p:spPr bwMode="auto">
          <a:xfrm flipH="1">
            <a:off x="2057400" y="4419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8" name="Line 1030"/>
          <p:cNvSpPr>
            <a:spLocks noChangeShapeType="1"/>
          </p:cNvSpPr>
          <p:nvPr/>
        </p:nvSpPr>
        <p:spPr bwMode="auto">
          <a:xfrm flipH="1">
            <a:off x="2057400" y="2743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9" name="Line 1031"/>
          <p:cNvSpPr>
            <a:spLocks noChangeShapeType="1"/>
          </p:cNvSpPr>
          <p:nvPr/>
        </p:nvSpPr>
        <p:spPr bwMode="auto">
          <a:xfrm>
            <a:off x="2057400" y="27432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0" name="Line 1032"/>
          <p:cNvSpPr>
            <a:spLocks noChangeShapeType="1"/>
          </p:cNvSpPr>
          <p:nvPr/>
        </p:nvSpPr>
        <p:spPr bwMode="auto">
          <a:xfrm flipH="1">
            <a:off x="1371600" y="3200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1" name="Line 1033"/>
          <p:cNvSpPr>
            <a:spLocks noChangeShapeType="1"/>
          </p:cNvSpPr>
          <p:nvPr/>
        </p:nvSpPr>
        <p:spPr bwMode="auto">
          <a:xfrm flipH="1">
            <a:off x="1371600" y="3962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2" name="Line 1034"/>
          <p:cNvSpPr>
            <a:spLocks noChangeShapeType="1"/>
          </p:cNvSpPr>
          <p:nvPr/>
        </p:nvSpPr>
        <p:spPr bwMode="auto">
          <a:xfrm>
            <a:off x="3657600" y="35814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3" name="Text Box 1035"/>
          <p:cNvSpPr txBox="1">
            <a:spLocks noChangeArrowheads="1"/>
          </p:cNvSpPr>
          <p:nvPr/>
        </p:nvSpPr>
        <p:spPr bwMode="auto">
          <a:xfrm>
            <a:off x="1279525" y="27082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90124" name="Text Box 1036"/>
          <p:cNvSpPr txBox="1">
            <a:spLocks noChangeArrowheads="1"/>
          </p:cNvSpPr>
          <p:nvPr/>
        </p:nvSpPr>
        <p:spPr bwMode="auto">
          <a:xfrm>
            <a:off x="1295400" y="3505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90125" name="Text Box 1037"/>
          <p:cNvSpPr txBox="1">
            <a:spLocks noChangeArrowheads="1"/>
          </p:cNvSpPr>
          <p:nvPr/>
        </p:nvSpPr>
        <p:spPr bwMode="auto">
          <a:xfrm>
            <a:off x="4098925" y="2936875"/>
            <a:ext cx="936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F=x·y</a:t>
            </a:r>
          </a:p>
        </p:txBody>
      </p:sp>
      <p:sp>
        <p:nvSpPr>
          <p:cNvPr id="90126" name="Text Box 1038"/>
          <p:cNvSpPr txBox="1">
            <a:spLocks noChangeArrowheads="1"/>
          </p:cNvSpPr>
          <p:nvPr/>
        </p:nvSpPr>
        <p:spPr bwMode="auto">
          <a:xfrm>
            <a:off x="6003925" y="2479675"/>
            <a:ext cx="1344613" cy="1993900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sng"/>
              <a:t>x    y	F</a:t>
            </a:r>
          </a:p>
          <a:p>
            <a:r>
              <a:rPr lang="en-US"/>
              <a:t>0    0	1</a:t>
            </a:r>
          </a:p>
          <a:p>
            <a:r>
              <a:rPr lang="en-US"/>
              <a:t>0    1	1</a:t>
            </a:r>
          </a:p>
          <a:p>
            <a:r>
              <a:rPr lang="en-US"/>
              <a:t>1    0	1</a:t>
            </a:r>
          </a:p>
          <a:p>
            <a:r>
              <a:rPr lang="en-US"/>
              <a:t>1    1	0</a:t>
            </a:r>
          </a:p>
        </p:txBody>
      </p:sp>
      <p:sp>
        <p:nvSpPr>
          <p:cNvPr id="90127" name="Oval 1039"/>
          <p:cNvSpPr>
            <a:spLocks noChangeArrowheads="1"/>
          </p:cNvSpPr>
          <p:nvPr/>
        </p:nvSpPr>
        <p:spPr bwMode="auto">
          <a:xfrm>
            <a:off x="3505200" y="3505200"/>
            <a:ext cx="152400" cy="152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8" name="Line 1040"/>
          <p:cNvSpPr>
            <a:spLocks noChangeShapeType="1"/>
          </p:cNvSpPr>
          <p:nvPr/>
        </p:nvSpPr>
        <p:spPr bwMode="auto">
          <a:xfrm>
            <a:off x="4572000" y="3048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Πύλη ΟΥΤΕ (</a:t>
            </a:r>
            <a:r>
              <a:rPr lang="en-US"/>
              <a:t>NOR)</a:t>
            </a:r>
          </a:p>
        </p:txBody>
      </p:sp>
      <p:sp>
        <p:nvSpPr>
          <p:cNvPr id="91139" name="Arc 3"/>
          <p:cNvSpPr>
            <a:spLocks/>
          </p:cNvSpPr>
          <p:nvPr/>
        </p:nvSpPr>
        <p:spPr bwMode="auto">
          <a:xfrm>
            <a:off x="1905000" y="2746375"/>
            <a:ext cx="1600200" cy="8794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2664"/>
              <a:gd name="T2" fmla="*/ 21574 w 21600"/>
              <a:gd name="T3" fmla="*/ 22664 h 22664"/>
              <a:gd name="T4" fmla="*/ 0 w 21600"/>
              <a:gd name="T5" fmla="*/ 21600 h 226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266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54"/>
                  <a:pt x="21591" y="22309"/>
                  <a:pt x="21573" y="22663"/>
                </a:cubicBezTo>
              </a:path>
              <a:path w="21600" h="2266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54"/>
                  <a:pt x="21591" y="22309"/>
                  <a:pt x="21573" y="2266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0" name="Arc 4"/>
          <p:cNvSpPr>
            <a:spLocks/>
          </p:cNvSpPr>
          <p:nvPr/>
        </p:nvSpPr>
        <p:spPr bwMode="auto">
          <a:xfrm flipV="1">
            <a:off x="1905000" y="3581400"/>
            <a:ext cx="16002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1" name="Line 5"/>
          <p:cNvSpPr>
            <a:spLocks noChangeShapeType="1"/>
          </p:cNvSpPr>
          <p:nvPr/>
        </p:nvSpPr>
        <p:spPr bwMode="auto">
          <a:xfrm flipH="1">
            <a:off x="1524000" y="4419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2" name="Line 6"/>
          <p:cNvSpPr>
            <a:spLocks noChangeShapeType="1"/>
          </p:cNvSpPr>
          <p:nvPr/>
        </p:nvSpPr>
        <p:spPr bwMode="auto">
          <a:xfrm flipH="1">
            <a:off x="1524000" y="2743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3" name="Line 7"/>
          <p:cNvSpPr>
            <a:spLocks noChangeShapeType="1"/>
          </p:cNvSpPr>
          <p:nvPr/>
        </p:nvSpPr>
        <p:spPr bwMode="auto">
          <a:xfrm flipH="1">
            <a:off x="1143000" y="3200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4" name="Line 8"/>
          <p:cNvSpPr>
            <a:spLocks noChangeShapeType="1"/>
          </p:cNvSpPr>
          <p:nvPr/>
        </p:nvSpPr>
        <p:spPr bwMode="auto">
          <a:xfrm flipH="1">
            <a:off x="1143000" y="3962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5" name="Line 9"/>
          <p:cNvSpPr>
            <a:spLocks noChangeShapeType="1"/>
          </p:cNvSpPr>
          <p:nvPr/>
        </p:nvSpPr>
        <p:spPr bwMode="auto">
          <a:xfrm>
            <a:off x="3657600" y="35814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6" name="Text Box 10"/>
          <p:cNvSpPr txBox="1">
            <a:spLocks noChangeArrowheads="1"/>
          </p:cNvSpPr>
          <p:nvPr/>
        </p:nvSpPr>
        <p:spPr bwMode="auto">
          <a:xfrm>
            <a:off x="1050925" y="27082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91147" name="Text Box 11"/>
          <p:cNvSpPr txBox="1">
            <a:spLocks noChangeArrowheads="1"/>
          </p:cNvSpPr>
          <p:nvPr/>
        </p:nvSpPr>
        <p:spPr bwMode="auto">
          <a:xfrm>
            <a:off x="1066800" y="3505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91148" name="Text Box 12"/>
          <p:cNvSpPr txBox="1">
            <a:spLocks noChangeArrowheads="1"/>
          </p:cNvSpPr>
          <p:nvPr/>
        </p:nvSpPr>
        <p:spPr bwMode="auto">
          <a:xfrm>
            <a:off x="4098925" y="2936875"/>
            <a:ext cx="1001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F=x+y</a:t>
            </a:r>
          </a:p>
        </p:txBody>
      </p:sp>
      <p:sp>
        <p:nvSpPr>
          <p:cNvPr id="91149" name="Text Box 13"/>
          <p:cNvSpPr txBox="1">
            <a:spLocks noChangeArrowheads="1"/>
          </p:cNvSpPr>
          <p:nvPr/>
        </p:nvSpPr>
        <p:spPr bwMode="auto">
          <a:xfrm>
            <a:off x="6003925" y="2479675"/>
            <a:ext cx="1344613" cy="1993900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sng"/>
              <a:t>x    y	F</a:t>
            </a:r>
          </a:p>
          <a:p>
            <a:r>
              <a:rPr lang="en-US"/>
              <a:t>0    0	1</a:t>
            </a:r>
          </a:p>
          <a:p>
            <a:r>
              <a:rPr lang="en-US"/>
              <a:t>0    1	0</a:t>
            </a:r>
          </a:p>
          <a:p>
            <a:r>
              <a:rPr lang="en-US"/>
              <a:t>1    0	0</a:t>
            </a:r>
          </a:p>
          <a:p>
            <a:r>
              <a:rPr lang="en-US"/>
              <a:t>1    1	0</a:t>
            </a:r>
          </a:p>
        </p:txBody>
      </p:sp>
      <p:sp>
        <p:nvSpPr>
          <p:cNvPr id="91150" name="Freeform 14"/>
          <p:cNvSpPr>
            <a:spLocks/>
          </p:cNvSpPr>
          <p:nvPr/>
        </p:nvSpPr>
        <p:spPr bwMode="auto">
          <a:xfrm>
            <a:off x="1524000" y="2743200"/>
            <a:ext cx="381000" cy="1676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0" y="528"/>
              </a:cxn>
              <a:cxn ang="0">
                <a:pos x="0" y="1056"/>
              </a:cxn>
            </a:cxnLst>
            <a:rect l="0" t="0" r="r" b="b"/>
            <a:pathLst>
              <a:path w="480" h="1056">
                <a:moveTo>
                  <a:pt x="0" y="0"/>
                </a:moveTo>
                <a:cubicBezTo>
                  <a:pt x="240" y="176"/>
                  <a:pt x="480" y="352"/>
                  <a:pt x="480" y="528"/>
                </a:cubicBezTo>
                <a:cubicBezTo>
                  <a:pt x="480" y="704"/>
                  <a:pt x="240" y="880"/>
                  <a:pt x="0" y="105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51" name="Oval 15"/>
          <p:cNvSpPr>
            <a:spLocks noChangeArrowheads="1"/>
          </p:cNvSpPr>
          <p:nvPr/>
        </p:nvSpPr>
        <p:spPr bwMode="auto">
          <a:xfrm>
            <a:off x="3505200" y="3505200"/>
            <a:ext cx="152400" cy="152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52" name="Line 16"/>
          <p:cNvSpPr>
            <a:spLocks noChangeShapeType="1"/>
          </p:cNvSpPr>
          <p:nvPr/>
        </p:nvSpPr>
        <p:spPr bwMode="auto">
          <a:xfrm>
            <a:off x="4495800" y="3048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Πύλη </a:t>
            </a:r>
            <a:r>
              <a:rPr lang="en-US"/>
              <a:t>EXCLUSIVE-OR</a:t>
            </a:r>
            <a:r>
              <a:rPr lang="el-GR"/>
              <a:t> (</a:t>
            </a:r>
            <a:r>
              <a:rPr lang="en-US"/>
              <a:t>XOR)</a:t>
            </a:r>
          </a:p>
        </p:txBody>
      </p:sp>
      <p:sp>
        <p:nvSpPr>
          <p:cNvPr id="89091" name="Arc 3"/>
          <p:cNvSpPr>
            <a:spLocks/>
          </p:cNvSpPr>
          <p:nvPr/>
        </p:nvSpPr>
        <p:spPr bwMode="auto">
          <a:xfrm>
            <a:off x="1905000" y="2746375"/>
            <a:ext cx="1600200" cy="8794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2664"/>
              <a:gd name="T2" fmla="*/ 21574 w 21600"/>
              <a:gd name="T3" fmla="*/ 22664 h 22664"/>
              <a:gd name="T4" fmla="*/ 0 w 21600"/>
              <a:gd name="T5" fmla="*/ 21600 h 226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266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54"/>
                  <a:pt x="21591" y="22309"/>
                  <a:pt x="21573" y="22663"/>
                </a:cubicBezTo>
              </a:path>
              <a:path w="21600" h="2266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54"/>
                  <a:pt x="21591" y="22309"/>
                  <a:pt x="21573" y="2266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2" name="Arc 4"/>
          <p:cNvSpPr>
            <a:spLocks/>
          </p:cNvSpPr>
          <p:nvPr/>
        </p:nvSpPr>
        <p:spPr bwMode="auto">
          <a:xfrm flipV="1">
            <a:off x="1905000" y="3581400"/>
            <a:ext cx="16002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3" name="Line 5"/>
          <p:cNvSpPr>
            <a:spLocks noChangeShapeType="1"/>
          </p:cNvSpPr>
          <p:nvPr/>
        </p:nvSpPr>
        <p:spPr bwMode="auto">
          <a:xfrm flipH="1">
            <a:off x="1524000" y="4419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4" name="Line 6"/>
          <p:cNvSpPr>
            <a:spLocks noChangeShapeType="1"/>
          </p:cNvSpPr>
          <p:nvPr/>
        </p:nvSpPr>
        <p:spPr bwMode="auto">
          <a:xfrm flipH="1">
            <a:off x="1524000" y="2743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5" name="Line 7"/>
          <p:cNvSpPr>
            <a:spLocks noChangeShapeType="1"/>
          </p:cNvSpPr>
          <p:nvPr/>
        </p:nvSpPr>
        <p:spPr bwMode="auto">
          <a:xfrm flipH="1">
            <a:off x="914400" y="3200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6" name="Line 8"/>
          <p:cNvSpPr>
            <a:spLocks noChangeShapeType="1"/>
          </p:cNvSpPr>
          <p:nvPr/>
        </p:nvSpPr>
        <p:spPr bwMode="auto">
          <a:xfrm flipH="1">
            <a:off x="914400" y="3962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7" name="Line 9"/>
          <p:cNvSpPr>
            <a:spLocks noChangeShapeType="1"/>
          </p:cNvSpPr>
          <p:nvPr/>
        </p:nvSpPr>
        <p:spPr bwMode="auto">
          <a:xfrm>
            <a:off x="3505200" y="35814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8" name="Text Box 10"/>
          <p:cNvSpPr txBox="1">
            <a:spLocks noChangeArrowheads="1"/>
          </p:cNvSpPr>
          <p:nvPr/>
        </p:nvSpPr>
        <p:spPr bwMode="auto">
          <a:xfrm>
            <a:off x="1050925" y="27082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89099" name="Text Box 11"/>
          <p:cNvSpPr txBox="1">
            <a:spLocks noChangeArrowheads="1"/>
          </p:cNvSpPr>
          <p:nvPr/>
        </p:nvSpPr>
        <p:spPr bwMode="auto">
          <a:xfrm>
            <a:off x="1066800" y="3505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89100" name="Text Box 12"/>
          <p:cNvSpPr txBox="1">
            <a:spLocks noChangeArrowheads="1"/>
          </p:cNvSpPr>
          <p:nvPr/>
        </p:nvSpPr>
        <p:spPr bwMode="auto">
          <a:xfrm>
            <a:off x="4098925" y="2930525"/>
            <a:ext cx="1063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F=x</a:t>
            </a:r>
            <a:r>
              <a:rPr lang="en-US">
                <a:sym typeface="Symbol" pitchFamily="18" charset="2"/>
              </a:rPr>
              <a:t></a:t>
            </a:r>
            <a:r>
              <a:rPr lang="en-US"/>
              <a:t>y</a:t>
            </a:r>
          </a:p>
        </p:txBody>
      </p:sp>
      <p:sp>
        <p:nvSpPr>
          <p:cNvPr id="89101" name="Text Box 13"/>
          <p:cNvSpPr txBox="1">
            <a:spLocks noChangeArrowheads="1"/>
          </p:cNvSpPr>
          <p:nvPr/>
        </p:nvSpPr>
        <p:spPr bwMode="auto">
          <a:xfrm>
            <a:off x="6003925" y="2479675"/>
            <a:ext cx="1344613" cy="1993900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sng"/>
              <a:t>x    y	F</a:t>
            </a:r>
          </a:p>
          <a:p>
            <a:r>
              <a:rPr lang="en-US"/>
              <a:t>0    0	0</a:t>
            </a:r>
          </a:p>
          <a:p>
            <a:r>
              <a:rPr lang="en-US"/>
              <a:t>0    1	1</a:t>
            </a:r>
          </a:p>
          <a:p>
            <a:r>
              <a:rPr lang="en-US"/>
              <a:t>1    0	1</a:t>
            </a:r>
          </a:p>
          <a:p>
            <a:r>
              <a:rPr lang="en-US"/>
              <a:t>1    1	0</a:t>
            </a:r>
          </a:p>
        </p:txBody>
      </p:sp>
      <p:sp>
        <p:nvSpPr>
          <p:cNvPr id="89102" name="Freeform 14"/>
          <p:cNvSpPr>
            <a:spLocks/>
          </p:cNvSpPr>
          <p:nvPr/>
        </p:nvSpPr>
        <p:spPr bwMode="auto">
          <a:xfrm>
            <a:off x="1524000" y="2743200"/>
            <a:ext cx="381000" cy="1676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0" y="528"/>
              </a:cxn>
              <a:cxn ang="0">
                <a:pos x="0" y="1056"/>
              </a:cxn>
            </a:cxnLst>
            <a:rect l="0" t="0" r="r" b="b"/>
            <a:pathLst>
              <a:path w="480" h="1056">
                <a:moveTo>
                  <a:pt x="0" y="0"/>
                </a:moveTo>
                <a:cubicBezTo>
                  <a:pt x="240" y="176"/>
                  <a:pt x="480" y="352"/>
                  <a:pt x="480" y="528"/>
                </a:cubicBezTo>
                <a:cubicBezTo>
                  <a:pt x="480" y="704"/>
                  <a:pt x="240" y="880"/>
                  <a:pt x="0" y="105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03" name="Freeform 15"/>
          <p:cNvSpPr>
            <a:spLocks/>
          </p:cNvSpPr>
          <p:nvPr/>
        </p:nvSpPr>
        <p:spPr bwMode="auto">
          <a:xfrm>
            <a:off x="1371600" y="2743200"/>
            <a:ext cx="381000" cy="1676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0" y="528"/>
              </a:cxn>
              <a:cxn ang="0">
                <a:pos x="0" y="1056"/>
              </a:cxn>
            </a:cxnLst>
            <a:rect l="0" t="0" r="r" b="b"/>
            <a:pathLst>
              <a:path w="480" h="1056">
                <a:moveTo>
                  <a:pt x="0" y="0"/>
                </a:moveTo>
                <a:cubicBezTo>
                  <a:pt x="240" y="176"/>
                  <a:pt x="480" y="352"/>
                  <a:pt x="480" y="528"/>
                </a:cubicBezTo>
                <a:cubicBezTo>
                  <a:pt x="480" y="704"/>
                  <a:pt x="240" y="880"/>
                  <a:pt x="0" y="105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Άλλες πύλες</a:t>
            </a:r>
          </a:p>
        </p:txBody>
      </p:sp>
      <p:sp>
        <p:nvSpPr>
          <p:cNvPr id="53251" name="Arc 3"/>
          <p:cNvSpPr>
            <a:spLocks/>
          </p:cNvSpPr>
          <p:nvPr/>
        </p:nvSpPr>
        <p:spPr bwMode="auto">
          <a:xfrm>
            <a:off x="2073275" y="2133600"/>
            <a:ext cx="10668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rc 4"/>
          <p:cNvSpPr>
            <a:spLocks/>
          </p:cNvSpPr>
          <p:nvPr/>
        </p:nvSpPr>
        <p:spPr bwMode="auto">
          <a:xfrm flipV="1">
            <a:off x="2073275" y="2971800"/>
            <a:ext cx="10668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Line 5"/>
          <p:cNvSpPr>
            <a:spLocks noChangeShapeType="1"/>
          </p:cNvSpPr>
          <p:nvPr/>
        </p:nvSpPr>
        <p:spPr bwMode="auto">
          <a:xfrm flipH="1">
            <a:off x="1692275" y="38100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Line 6"/>
          <p:cNvSpPr>
            <a:spLocks noChangeShapeType="1"/>
          </p:cNvSpPr>
          <p:nvPr/>
        </p:nvSpPr>
        <p:spPr bwMode="auto">
          <a:xfrm flipH="1">
            <a:off x="1692275" y="2133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Line 7"/>
          <p:cNvSpPr>
            <a:spLocks noChangeShapeType="1"/>
          </p:cNvSpPr>
          <p:nvPr/>
        </p:nvSpPr>
        <p:spPr bwMode="auto">
          <a:xfrm>
            <a:off x="1692275" y="21336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6" name="Line 8"/>
          <p:cNvSpPr>
            <a:spLocks noChangeShapeType="1"/>
          </p:cNvSpPr>
          <p:nvPr/>
        </p:nvSpPr>
        <p:spPr bwMode="auto">
          <a:xfrm flipH="1">
            <a:off x="1006475" y="2397125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1006475" y="3581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>
            <a:off x="3140075" y="29718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914400" y="19050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930275" y="3124200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z</a:t>
            </a:r>
          </a:p>
        </p:txBody>
      </p:sp>
      <p:sp>
        <p:nvSpPr>
          <p:cNvPr id="53261" name="Text Box 13"/>
          <p:cNvSpPr txBox="1">
            <a:spLocks noChangeArrowheads="1"/>
          </p:cNvSpPr>
          <p:nvPr/>
        </p:nvSpPr>
        <p:spPr bwMode="auto">
          <a:xfrm>
            <a:off x="3733800" y="2327275"/>
            <a:ext cx="1254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F=x·y ·z</a:t>
            </a:r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1006475" y="29718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Text Box 15"/>
          <p:cNvSpPr txBox="1">
            <a:spLocks noChangeArrowheads="1"/>
          </p:cNvSpPr>
          <p:nvPr/>
        </p:nvSpPr>
        <p:spPr bwMode="auto">
          <a:xfrm>
            <a:off x="930275" y="2514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53264" name="Arc 16"/>
          <p:cNvSpPr>
            <a:spLocks/>
          </p:cNvSpPr>
          <p:nvPr/>
        </p:nvSpPr>
        <p:spPr bwMode="auto">
          <a:xfrm>
            <a:off x="4957763" y="4268788"/>
            <a:ext cx="1598612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580"/>
              <a:gd name="T1" fmla="*/ 0 h 21600"/>
              <a:gd name="T2" fmla="*/ 21580 w 21580"/>
              <a:gd name="T3" fmla="*/ 20666 h 21600"/>
              <a:gd name="T4" fmla="*/ 0 w 2158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80" h="21600" fill="none" extrusionOk="0">
                <a:moveTo>
                  <a:pt x="-1" y="0"/>
                </a:moveTo>
                <a:cubicBezTo>
                  <a:pt x="11566" y="0"/>
                  <a:pt x="21079" y="9110"/>
                  <a:pt x="21579" y="20666"/>
                </a:cubicBezTo>
              </a:path>
              <a:path w="21580" h="21600" stroke="0" extrusionOk="0">
                <a:moveTo>
                  <a:pt x="-1" y="0"/>
                </a:moveTo>
                <a:cubicBezTo>
                  <a:pt x="11566" y="0"/>
                  <a:pt x="21079" y="9110"/>
                  <a:pt x="21579" y="20666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Arc 17"/>
          <p:cNvSpPr>
            <a:spLocks/>
          </p:cNvSpPr>
          <p:nvPr/>
        </p:nvSpPr>
        <p:spPr bwMode="auto">
          <a:xfrm flipV="1">
            <a:off x="4957763" y="5105400"/>
            <a:ext cx="16002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4576763" y="5943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67" name="Line 19"/>
          <p:cNvSpPr>
            <a:spLocks noChangeShapeType="1"/>
          </p:cNvSpPr>
          <p:nvPr/>
        </p:nvSpPr>
        <p:spPr bwMode="auto">
          <a:xfrm flipH="1">
            <a:off x="4576763" y="4267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68" name="Line 20"/>
          <p:cNvSpPr>
            <a:spLocks noChangeShapeType="1"/>
          </p:cNvSpPr>
          <p:nvPr/>
        </p:nvSpPr>
        <p:spPr bwMode="auto">
          <a:xfrm flipH="1">
            <a:off x="4054475" y="4530725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69" name="Line 21"/>
          <p:cNvSpPr>
            <a:spLocks noChangeShapeType="1"/>
          </p:cNvSpPr>
          <p:nvPr/>
        </p:nvSpPr>
        <p:spPr bwMode="auto">
          <a:xfrm flipH="1">
            <a:off x="4038600" y="57150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70" name="Line 22"/>
          <p:cNvSpPr>
            <a:spLocks noChangeShapeType="1"/>
          </p:cNvSpPr>
          <p:nvPr/>
        </p:nvSpPr>
        <p:spPr bwMode="auto">
          <a:xfrm>
            <a:off x="6557963" y="51054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71" name="Text Box 23"/>
          <p:cNvSpPr txBox="1">
            <a:spLocks noChangeArrowheads="1"/>
          </p:cNvSpPr>
          <p:nvPr/>
        </p:nvSpPr>
        <p:spPr bwMode="auto">
          <a:xfrm>
            <a:off x="3962400" y="4038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53272" name="Text Box 24"/>
          <p:cNvSpPr txBox="1">
            <a:spLocks noChangeArrowheads="1"/>
          </p:cNvSpPr>
          <p:nvPr/>
        </p:nvSpPr>
        <p:spPr bwMode="auto">
          <a:xfrm>
            <a:off x="3962400" y="5257800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z</a:t>
            </a:r>
          </a:p>
        </p:txBody>
      </p:sp>
      <p:sp>
        <p:nvSpPr>
          <p:cNvPr id="53273" name="Text Box 25"/>
          <p:cNvSpPr txBox="1">
            <a:spLocks noChangeArrowheads="1"/>
          </p:cNvSpPr>
          <p:nvPr/>
        </p:nvSpPr>
        <p:spPr bwMode="auto">
          <a:xfrm>
            <a:off x="7151688" y="4460875"/>
            <a:ext cx="1308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F=x+y+z</a:t>
            </a:r>
          </a:p>
        </p:txBody>
      </p:sp>
      <p:sp>
        <p:nvSpPr>
          <p:cNvPr id="53274" name="Freeform 26"/>
          <p:cNvSpPr>
            <a:spLocks/>
          </p:cNvSpPr>
          <p:nvPr/>
        </p:nvSpPr>
        <p:spPr bwMode="auto">
          <a:xfrm>
            <a:off x="4576763" y="4267200"/>
            <a:ext cx="381000" cy="1676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0" y="528"/>
              </a:cxn>
              <a:cxn ang="0">
                <a:pos x="0" y="1056"/>
              </a:cxn>
            </a:cxnLst>
            <a:rect l="0" t="0" r="r" b="b"/>
            <a:pathLst>
              <a:path w="480" h="1056">
                <a:moveTo>
                  <a:pt x="0" y="0"/>
                </a:moveTo>
                <a:cubicBezTo>
                  <a:pt x="240" y="176"/>
                  <a:pt x="480" y="352"/>
                  <a:pt x="480" y="528"/>
                </a:cubicBezTo>
                <a:cubicBezTo>
                  <a:pt x="480" y="704"/>
                  <a:pt x="240" y="880"/>
                  <a:pt x="0" y="105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75" name="Line 27"/>
          <p:cNvSpPr>
            <a:spLocks noChangeShapeType="1"/>
          </p:cNvSpPr>
          <p:nvPr/>
        </p:nvSpPr>
        <p:spPr bwMode="auto">
          <a:xfrm flipH="1">
            <a:off x="4038600" y="51054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76" name="Text Box 28"/>
          <p:cNvSpPr txBox="1">
            <a:spLocks noChangeArrowheads="1"/>
          </p:cNvSpPr>
          <p:nvPr/>
        </p:nvSpPr>
        <p:spPr bwMode="auto">
          <a:xfrm>
            <a:off x="3962400" y="4648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Universal gate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/>
              <a:t>Με τις πύλες </a:t>
            </a:r>
            <a:r>
              <a:rPr lang="en-US"/>
              <a:t>NAND </a:t>
            </a:r>
            <a:r>
              <a:rPr lang="el-GR"/>
              <a:t>ή </a:t>
            </a:r>
            <a:r>
              <a:rPr lang="en-US"/>
              <a:t>NOR</a:t>
            </a:r>
            <a:r>
              <a:rPr lang="el-GR"/>
              <a:t> δύο εισόδων μπορούμε να υλοποιήσουμε οποιαδήποτε άλλη πύλη</a:t>
            </a:r>
            <a:endParaRPr lang="en-US"/>
          </a:p>
        </p:txBody>
      </p:sp>
      <p:sp>
        <p:nvSpPr>
          <p:cNvPr id="93188" name="Arc 4"/>
          <p:cNvSpPr>
            <a:spLocks/>
          </p:cNvSpPr>
          <p:nvPr/>
        </p:nvSpPr>
        <p:spPr bwMode="auto">
          <a:xfrm>
            <a:off x="1692275" y="4114800"/>
            <a:ext cx="10668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89" name="Arc 5"/>
          <p:cNvSpPr>
            <a:spLocks/>
          </p:cNvSpPr>
          <p:nvPr/>
        </p:nvSpPr>
        <p:spPr bwMode="auto">
          <a:xfrm flipV="1">
            <a:off x="1692275" y="4953000"/>
            <a:ext cx="10668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0" name="Line 6"/>
          <p:cNvSpPr>
            <a:spLocks noChangeShapeType="1"/>
          </p:cNvSpPr>
          <p:nvPr/>
        </p:nvSpPr>
        <p:spPr bwMode="auto">
          <a:xfrm flipH="1">
            <a:off x="1311275" y="5791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1" name="Line 7"/>
          <p:cNvSpPr>
            <a:spLocks noChangeShapeType="1"/>
          </p:cNvSpPr>
          <p:nvPr/>
        </p:nvSpPr>
        <p:spPr bwMode="auto">
          <a:xfrm flipH="1">
            <a:off x="1311275" y="41148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2" name="Line 8"/>
          <p:cNvSpPr>
            <a:spLocks noChangeShapeType="1"/>
          </p:cNvSpPr>
          <p:nvPr/>
        </p:nvSpPr>
        <p:spPr bwMode="auto">
          <a:xfrm>
            <a:off x="1311275" y="41148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3" name="Line 9"/>
          <p:cNvSpPr>
            <a:spLocks noChangeShapeType="1"/>
          </p:cNvSpPr>
          <p:nvPr/>
        </p:nvSpPr>
        <p:spPr bwMode="auto">
          <a:xfrm flipH="1">
            <a:off x="625475" y="45720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4" name="Line 10"/>
          <p:cNvSpPr>
            <a:spLocks noChangeShapeType="1"/>
          </p:cNvSpPr>
          <p:nvPr/>
        </p:nvSpPr>
        <p:spPr bwMode="auto">
          <a:xfrm flipH="1">
            <a:off x="625475" y="53340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5" name="Line 11"/>
          <p:cNvSpPr>
            <a:spLocks noChangeShapeType="1"/>
          </p:cNvSpPr>
          <p:nvPr/>
        </p:nvSpPr>
        <p:spPr bwMode="auto">
          <a:xfrm>
            <a:off x="2911475" y="4953000"/>
            <a:ext cx="593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6" name="Text Box 12"/>
          <p:cNvSpPr txBox="1">
            <a:spLocks noChangeArrowheads="1"/>
          </p:cNvSpPr>
          <p:nvPr/>
        </p:nvSpPr>
        <p:spPr bwMode="auto">
          <a:xfrm>
            <a:off x="533400" y="40798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93197" name="Text Box 13"/>
          <p:cNvSpPr txBox="1">
            <a:spLocks noChangeArrowheads="1"/>
          </p:cNvSpPr>
          <p:nvPr/>
        </p:nvSpPr>
        <p:spPr bwMode="auto">
          <a:xfrm>
            <a:off x="549275" y="4876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/>
              <a:t>1</a:t>
            </a:r>
            <a:endParaRPr lang="en-US"/>
          </a:p>
        </p:txBody>
      </p:sp>
      <p:sp>
        <p:nvSpPr>
          <p:cNvPr id="93198" name="Text Box 14"/>
          <p:cNvSpPr txBox="1">
            <a:spLocks noChangeArrowheads="1"/>
          </p:cNvSpPr>
          <p:nvPr/>
        </p:nvSpPr>
        <p:spPr bwMode="auto">
          <a:xfrm>
            <a:off x="2971800" y="4419600"/>
            <a:ext cx="677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F=x</a:t>
            </a:r>
          </a:p>
        </p:txBody>
      </p:sp>
      <p:sp>
        <p:nvSpPr>
          <p:cNvPr id="93199" name="Oval 15"/>
          <p:cNvSpPr>
            <a:spLocks noChangeArrowheads="1"/>
          </p:cNvSpPr>
          <p:nvPr/>
        </p:nvSpPr>
        <p:spPr bwMode="auto">
          <a:xfrm>
            <a:off x="2759075" y="4876800"/>
            <a:ext cx="152400" cy="152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00" name="Line 16"/>
          <p:cNvSpPr>
            <a:spLocks noChangeShapeType="1"/>
          </p:cNvSpPr>
          <p:nvPr/>
        </p:nvSpPr>
        <p:spPr bwMode="auto">
          <a:xfrm>
            <a:off x="3352800" y="4530725"/>
            <a:ext cx="212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1" name="Arc 17"/>
          <p:cNvSpPr>
            <a:spLocks/>
          </p:cNvSpPr>
          <p:nvPr/>
        </p:nvSpPr>
        <p:spPr bwMode="auto">
          <a:xfrm>
            <a:off x="6119813" y="4114800"/>
            <a:ext cx="10668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02" name="Arc 18"/>
          <p:cNvSpPr>
            <a:spLocks/>
          </p:cNvSpPr>
          <p:nvPr/>
        </p:nvSpPr>
        <p:spPr bwMode="auto">
          <a:xfrm flipV="1">
            <a:off x="6119813" y="4953000"/>
            <a:ext cx="10668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03" name="Line 19"/>
          <p:cNvSpPr>
            <a:spLocks noChangeShapeType="1"/>
          </p:cNvSpPr>
          <p:nvPr/>
        </p:nvSpPr>
        <p:spPr bwMode="auto">
          <a:xfrm flipH="1">
            <a:off x="5738813" y="5791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04" name="Line 20"/>
          <p:cNvSpPr>
            <a:spLocks noChangeShapeType="1"/>
          </p:cNvSpPr>
          <p:nvPr/>
        </p:nvSpPr>
        <p:spPr bwMode="auto">
          <a:xfrm flipH="1">
            <a:off x="5738813" y="41148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05" name="Line 21"/>
          <p:cNvSpPr>
            <a:spLocks noChangeShapeType="1"/>
          </p:cNvSpPr>
          <p:nvPr/>
        </p:nvSpPr>
        <p:spPr bwMode="auto">
          <a:xfrm>
            <a:off x="5738813" y="41148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06" name="Line 22"/>
          <p:cNvSpPr>
            <a:spLocks noChangeShapeType="1"/>
          </p:cNvSpPr>
          <p:nvPr/>
        </p:nvSpPr>
        <p:spPr bwMode="auto">
          <a:xfrm flipH="1">
            <a:off x="5053013" y="45720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07" name="Line 23"/>
          <p:cNvSpPr>
            <a:spLocks noChangeShapeType="1"/>
          </p:cNvSpPr>
          <p:nvPr/>
        </p:nvSpPr>
        <p:spPr bwMode="auto">
          <a:xfrm flipH="1">
            <a:off x="5053013" y="53340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08" name="Line 24"/>
          <p:cNvSpPr>
            <a:spLocks noChangeShapeType="1"/>
          </p:cNvSpPr>
          <p:nvPr/>
        </p:nvSpPr>
        <p:spPr bwMode="auto">
          <a:xfrm>
            <a:off x="7339013" y="4953000"/>
            <a:ext cx="593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09" name="Text Box 25"/>
          <p:cNvSpPr txBox="1">
            <a:spLocks noChangeArrowheads="1"/>
          </p:cNvSpPr>
          <p:nvPr/>
        </p:nvSpPr>
        <p:spPr bwMode="auto">
          <a:xfrm>
            <a:off x="4960938" y="40798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93210" name="Text Box 26"/>
          <p:cNvSpPr txBox="1">
            <a:spLocks noChangeArrowheads="1"/>
          </p:cNvSpPr>
          <p:nvPr/>
        </p:nvSpPr>
        <p:spPr bwMode="auto">
          <a:xfrm>
            <a:off x="4976813" y="4876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93211" name="Text Box 27"/>
          <p:cNvSpPr txBox="1">
            <a:spLocks noChangeArrowheads="1"/>
          </p:cNvSpPr>
          <p:nvPr/>
        </p:nvSpPr>
        <p:spPr bwMode="auto">
          <a:xfrm>
            <a:off x="7399338" y="4419600"/>
            <a:ext cx="677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F=x</a:t>
            </a:r>
          </a:p>
        </p:txBody>
      </p:sp>
      <p:sp>
        <p:nvSpPr>
          <p:cNvPr id="93212" name="Oval 28"/>
          <p:cNvSpPr>
            <a:spLocks noChangeArrowheads="1"/>
          </p:cNvSpPr>
          <p:nvPr/>
        </p:nvSpPr>
        <p:spPr bwMode="auto">
          <a:xfrm>
            <a:off x="7186613" y="4876800"/>
            <a:ext cx="152400" cy="152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13" name="Line 29"/>
          <p:cNvSpPr>
            <a:spLocks noChangeShapeType="1"/>
          </p:cNvSpPr>
          <p:nvPr/>
        </p:nvSpPr>
        <p:spPr bwMode="auto">
          <a:xfrm>
            <a:off x="7780338" y="4530725"/>
            <a:ext cx="212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1158</TotalTime>
  <Words>1046</Words>
  <Application>Microsoft Office PowerPoint</Application>
  <PresentationFormat>Προβολή στην οθόνη (4:3)</PresentationFormat>
  <Paragraphs>315</Paragraphs>
  <Slides>45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45</vt:i4>
      </vt:variant>
    </vt:vector>
  </HeadingPairs>
  <TitlesOfParts>
    <vt:vector size="50" baseType="lpstr">
      <vt:lpstr>Arial</vt:lpstr>
      <vt:lpstr>Symbol</vt:lpstr>
      <vt:lpstr>Times New Roman</vt:lpstr>
      <vt:lpstr>Wingdings</vt:lpstr>
      <vt:lpstr>Default Design</vt:lpstr>
      <vt:lpstr>Δυαδική λογική</vt:lpstr>
      <vt:lpstr>Πύλη ΚΑΙ (AND)</vt:lpstr>
      <vt:lpstr>Πύλη Ή (OR)</vt:lpstr>
      <vt:lpstr>Πύλη ΟΧΙ (ΝΟΤ)</vt:lpstr>
      <vt:lpstr>Πύλη ΟΧΙ-ΚΑΙ (ΝAND)</vt:lpstr>
      <vt:lpstr>Πύλη ΟΥΤΕ (NOR)</vt:lpstr>
      <vt:lpstr>Πύλη EXCLUSIVE-OR (XOR)</vt:lpstr>
      <vt:lpstr>Άλλες πύλες</vt:lpstr>
      <vt:lpstr>Universal gate</vt:lpstr>
      <vt:lpstr>Άλγεβρα Boole</vt:lpstr>
      <vt:lpstr>Βασικοί ορισμοί</vt:lpstr>
      <vt:lpstr>Αξιωματικός ορισμός (Huntington)</vt:lpstr>
      <vt:lpstr>Αξιωματικός ορισμός (Huntington)</vt:lpstr>
      <vt:lpstr>Αξίωμα 1: Αντιμεταθετικοί νόμοι</vt:lpstr>
      <vt:lpstr>Αξίωμα 2: Επιμεριστικοί νόμοι</vt:lpstr>
      <vt:lpstr>Αξίωμα 3: Ουδέτερο στοιχείο</vt:lpstr>
      <vt:lpstr>Αξίωμα 4: Συμπληρώματα </vt:lpstr>
      <vt:lpstr>Θεώρημα 1</vt:lpstr>
      <vt:lpstr>Θεώρημα 2</vt:lpstr>
      <vt:lpstr>Θεώρημα 3</vt:lpstr>
      <vt:lpstr>Θεώρημα 4</vt:lpstr>
      <vt:lpstr>Θεώρημα 5</vt:lpstr>
      <vt:lpstr>Θεώρημα 6</vt:lpstr>
      <vt:lpstr>Θεώρημα 7</vt:lpstr>
      <vt:lpstr>Θεώρημα 7 (συνέχεια)</vt:lpstr>
      <vt:lpstr>Θεώρημα 7 (συνέχεια)</vt:lpstr>
      <vt:lpstr>Θεώρημα 8 (De Morgan)</vt:lpstr>
      <vt:lpstr>Η πράξη XOR</vt:lpstr>
      <vt:lpstr>Εκφράσεις</vt:lpstr>
      <vt:lpstr>Συναρτήσεις Boole</vt:lpstr>
      <vt:lpstr>Διαγράμματα Venn</vt:lpstr>
      <vt:lpstr>Πίνακες αλήθειας</vt:lpstr>
      <vt:lpstr>Ελαχιστόροι ή πρότυπα γινόμενα (minterms or standard products)</vt:lpstr>
      <vt:lpstr>Μεγιστόροι ή πρότυπα αθροίσματα (maxterms or standard sums)</vt:lpstr>
      <vt:lpstr>Ελαχιστόροι και μεγιστόροι</vt:lpstr>
      <vt:lpstr>Θεώρημα Shannon</vt:lpstr>
      <vt:lpstr>Μετατροπή μιας συνάρτησης σε άθροισμα ελαχιστόρων</vt:lpstr>
      <vt:lpstr>Μετατροπή μεταξύ κανονικών μορφών</vt:lpstr>
      <vt:lpstr>Υλοποιήσεις λογικών συναρτήσεων</vt:lpstr>
      <vt:lpstr>Εύρεση λογικής συνάρτησης</vt:lpstr>
      <vt:lpstr>Εύρεση λογικής συνάρτησης</vt:lpstr>
      <vt:lpstr>Εύρεση λογικής συνάρτησης</vt:lpstr>
      <vt:lpstr>Εύρεση λογικής συνάρτησης</vt:lpstr>
      <vt:lpstr>Εύρεση λογικής συνάρτησης</vt:lpstr>
      <vt:lpstr>Συμπλήρωμα μιας συνάρτησης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george stamoulis</dc:creator>
  <cp:lastModifiedBy>ece</cp:lastModifiedBy>
  <cp:revision>61</cp:revision>
  <dcterms:created xsi:type="dcterms:W3CDTF">2001-10-18T20:30:01Z</dcterms:created>
  <dcterms:modified xsi:type="dcterms:W3CDTF">2014-10-01T22:23:00Z</dcterms:modified>
</cp:coreProperties>
</file>