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0080625" cy="7559675"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686" y="-90"/>
      </p:cViewPr>
      <p:guideLst>
        <p:guide orient="horz" pos="2381"/>
        <p:guide pos="317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κεφαλίδας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3" name="Θέση ημερομηνίας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4" name="Θέση υποσέλιδου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l-GR" sz="1400" b="0" i="0" u="none" strike="noStrike" kern="1200">
              <a:ln>
                <a:noFill/>
              </a:ln>
              <a:latin typeface="Arial" pitchFamily="18"/>
              <a:ea typeface="Microsoft YaHei" pitchFamily="2"/>
              <a:cs typeface="Mangal" pitchFamily="2"/>
            </a:endParaRPr>
          </a:p>
        </p:txBody>
      </p:sp>
      <p:sp>
        <p:nvSpPr>
          <p:cNvPr id="5" name="Θέση αριθμού διαφάνειας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A0F77705-DDC4-4411-9210-5E04FA6ADB24}" type="slidenum">
              <a:t>‹#›</a:t>
            </a:fld>
            <a:endParaRPr lang="el-GR" sz="1400" b="0" i="0" u="none" strike="noStrike" kern="1200">
              <a:ln>
                <a:noFill/>
              </a:ln>
              <a:latin typeface="Arial" pitchFamily="18"/>
              <a:ea typeface="Microsoft YaHei" pitchFamily="2"/>
              <a:cs typeface="Mangal" pitchFamily="2"/>
            </a:endParaRPr>
          </a:p>
        </p:txBody>
      </p:sp>
    </p:spTree>
    <p:extLst>
      <p:ext uri="{BB962C8B-B14F-4D97-AF65-F5344CB8AC3E}">
        <p14:creationId xmlns:p14="http://schemas.microsoft.com/office/powerpoint/2010/main" val="2000505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Θέση σημειώσεων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l-GR"/>
          </a:p>
        </p:txBody>
      </p:sp>
      <p:sp>
        <p:nvSpPr>
          <p:cNvPr id="4" name="Θέση κεφαλίδας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5" name="Θέση ημερομηνίας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l-GR" sz="1400" kern="1200">
                <a:latin typeface="Times New Roman" pitchFamily="18"/>
                <a:ea typeface="Arial" pitchFamily="2"/>
                <a:cs typeface="Tahoma" pitchFamily="2"/>
              </a:defRPr>
            </a:lvl1pPr>
          </a:lstStyle>
          <a:p>
            <a:pPr lvl="0"/>
            <a:endParaRPr lang="el-GR"/>
          </a:p>
        </p:txBody>
      </p:sp>
      <p:sp>
        <p:nvSpPr>
          <p:cNvPr id="6" name="Θέση υποσέλιδου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7" name="Θέση αριθμού διαφάνειας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l-GR" sz="1400" kern="1200">
                <a:latin typeface="Times New Roman" pitchFamily="18"/>
                <a:ea typeface="Arial" pitchFamily="2"/>
                <a:cs typeface="Tahoma" pitchFamily="2"/>
              </a:defRPr>
            </a:lvl1pPr>
          </a:lstStyle>
          <a:p>
            <a:pPr lvl="0"/>
            <a:fld id="{B65C4164-F93C-4694-AA78-350C4BF71299}" type="slidenum">
              <a:t>‹#›</a:t>
            </a:fld>
            <a:endParaRPr lang="el-GR"/>
          </a:p>
        </p:txBody>
      </p:sp>
    </p:spTree>
    <p:extLst>
      <p:ext uri="{BB962C8B-B14F-4D97-AF65-F5344CB8AC3E}">
        <p14:creationId xmlns:p14="http://schemas.microsoft.com/office/powerpoint/2010/main" val="1965519825"/>
      </p:ext>
    </p:extLst>
  </p:cSld>
  <p:clrMap bg1="lt1" tx1="dk1" bg2="lt2" tx2="dk2" accent1="accent1" accent2="accent2" accent3="accent3" accent4="accent4" accent5="accent5" accent6="accent6" hlink="hlink" folHlink="folHlink"/>
  <p:notesStyle>
    <a:lvl1pPr marL="216000" marR="0" indent="-216000" rtl="0" hangingPunct="0">
      <a:tabLst/>
      <a:defRPr lang="el-GR" sz="2000" b="0" i="0" u="none" strike="noStrike" kern="1200">
        <a:ln>
          <a:noFill/>
        </a:ln>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spAutoFit/>
          </a:bodyP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Θέση σημειώσεων 2"/>
          <p:cNvSpPr txBox="1">
            <a:spLocks noGrp="1"/>
          </p:cNvSpPr>
          <p:nvPr>
            <p:ph type="body" sz="quarter"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650" y="2347913"/>
            <a:ext cx="8569325" cy="1620837"/>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pPr lvl="0"/>
            <a:endParaRPr lang="el-GR"/>
          </a:p>
        </p:txBody>
      </p:sp>
      <p:sp>
        <p:nvSpPr>
          <p:cNvPr id="5" name="Θέση υποσέλιδου 4"/>
          <p:cNvSpPr>
            <a:spLocks noGrp="1"/>
          </p:cNvSpPr>
          <p:nvPr>
            <p:ph type="ftr" sz="quarter" idx="11"/>
          </p:nvPr>
        </p:nvSpPr>
        <p:spPr/>
        <p:txBody>
          <a:bodyPr/>
          <a:lstStyle/>
          <a:p>
            <a:pPr lvl="0"/>
            <a:endParaRPr lang="el-GR"/>
          </a:p>
        </p:txBody>
      </p:sp>
      <p:sp>
        <p:nvSpPr>
          <p:cNvPr id="6" name="Θέση αριθμού διαφάνειας 5"/>
          <p:cNvSpPr>
            <a:spLocks noGrp="1"/>
          </p:cNvSpPr>
          <p:nvPr>
            <p:ph type="sldNum" sz="quarter" idx="12"/>
          </p:nvPr>
        </p:nvSpPr>
        <p:spPr/>
        <p:txBody>
          <a:bodyPr/>
          <a:lstStyle/>
          <a:p>
            <a:pPr lvl="0"/>
            <a:fld id="{98BC53A6-6AA5-45F4-B1B0-FECC0FE687BC}" type="slidenum">
              <a:t>‹#›</a:t>
            </a:fld>
            <a:endParaRPr lang="el-GR"/>
          </a:p>
        </p:txBody>
      </p:sp>
    </p:spTree>
    <p:extLst>
      <p:ext uri="{BB962C8B-B14F-4D97-AF65-F5344CB8AC3E}">
        <p14:creationId xmlns:p14="http://schemas.microsoft.com/office/powerpoint/2010/main" val="8799974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l-GR"/>
          </a:p>
        </p:txBody>
      </p:sp>
      <p:sp>
        <p:nvSpPr>
          <p:cNvPr id="5" name="Θέση υποσέλιδου 4"/>
          <p:cNvSpPr>
            <a:spLocks noGrp="1"/>
          </p:cNvSpPr>
          <p:nvPr>
            <p:ph type="ftr" sz="quarter" idx="11"/>
          </p:nvPr>
        </p:nvSpPr>
        <p:spPr/>
        <p:txBody>
          <a:bodyPr/>
          <a:lstStyle/>
          <a:p>
            <a:pPr lvl="0"/>
            <a:endParaRPr lang="el-GR"/>
          </a:p>
        </p:txBody>
      </p:sp>
      <p:sp>
        <p:nvSpPr>
          <p:cNvPr id="6" name="Θέση αριθμού διαφάνειας 5"/>
          <p:cNvSpPr>
            <a:spLocks noGrp="1"/>
          </p:cNvSpPr>
          <p:nvPr>
            <p:ph type="sldNum" sz="quarter" idx="12"/>
          </p:nvPr>
        </p:nvSpPr>
        <p:spPr/>
        <p:txBody>
          <a:bodyPr/>
          <a:lstStyle/>
          <a:p>
            <a:pPr lvl="0"/>
            <a:fld id="{760EDF77-753E-4F88-8885-E4E62E1A0A7A}" type="slidenum">
              <a:t>‹#›</a:t>
            </a:fld>
            <a:endParaRPr lang="el-GR"/>
          </a:p>
        </p:txBody>
      </p:sp>
    </p:spTree>
    <p:extLst>
      <p:ext uri="{BB962C8B-B14F-4D97-AF65-F5344CB8AC3E}">
        <p14:creationId xmlns:p14="http://schemas.microsoft.com/office/powerpoint/2010/main" val="8771365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7308850" y="301625"/>
            <a:ext cx="2266950" cy="6456363"/>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503238" y="301625"/>
            <a:ext cx="6653212" cy="6456363"/>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l-GR"/>
          </a:p>
        </p:txBody>
      </p:sp>
      <p:sp>
        <p:nvSpPr>
          <p:cNvPr id="5" name="Θέση υποσέλιδου 4"/>
          <p:cNvSpPr>
            <a:spLocks noGrp="1"/>
          </p:cNvSpPr>
          <p:nvPr>
            <p:ph type="ftr" sz="quarter" idx="11"/>
          </p:nvPr>
        </p:nvSpPr>
        <p:spPr/>
        <p:txBody>
          <a:bodyPr/>
          <a:lstStyle/>
          <a:p>
            <a:pPr lvl="0"/>
            <a:endParaRPr lang="el-GR"/>
          </a:p>
        </p:txBody>
      </p:sp>
      <p:sp>
        <p:nvSpPr>
          <p:cNvPr id="6" name="Θέση αριθμού διαφάνειας 5"/>
          <p:cNvSpPr>
            <a:spLocks noGrp="1"/>
          </p:cNvSpPr>
          <p:nvPr>
            <p:ph type="sldNum" sz="quarter" idx="12"/>
          </p:nvPr>
        </p:nvSpPr>
        <p:spPr/>
        <p:txBody>
          <a:bodyPr/>
          <a:lstStyle/>
          <a:p>
            <a:pPr lvl="0"/>
            <a:fld id="{80445B3F-9630-4B9C-8C03-EF7CEA17C6F8}" type="slidenum">
              <a:t>‹#›</a:t>
            </a:fld>
            <a:endParaRPr lang="el-GR"/>
          </a:p>
        </p:txBody>
      </p:sp>
    </p:spTree>
    <p:extLst>
      <p:ext uri="{BB962C8B-B14F-4D97-AF65-F5344CB8AC3E}">
        <p14:creationId xmlns:p14="http://schemas.microsoft.com/office/powerpoint/2010/main" val="40443060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pPr lvl="0"/>
            <a:endParaRPr lang="el-GR"/>
          </a:p>
        </p:txBody>
      </p:sp>
      <p:sp>
        <p:nvSpPr>
          <p:cNvPr id="5" name="Θέση υποσέλιδου 4"/>
          <p:cNvSpPr>
            <a:spLocks noGrp="1"/>
          </p:cNvSpPr>
          <p:nvPr>
            <p:ph type="ftr" sz="quarter" idx="11"/>
          </p:nvPr>
        </p:nvSpPr>
        <p:spPr/>
        <p:txBody>
          <a:bodyPr/>
          <a:lstStyle/>
          <a:p>
            <a:pPr lvl="0"/>
            <a:endParaRPr lang="el-GR"/>
          </a:p>
        </p:txBody>
      </p:sp>
      <p:sp>
        <p:nvSpPr>
          <p:cNvPr id="6" name="Θέση αριθμού διαφάνειας 5"/>
          <p:cNvSpPr>
            <a:spLocks noGrp="1"/>
          </p:cNvSpPr>
          <p:nvPr>
            <p:ph type="sldNum" sz="quarter" idx="12"/>
          </p:nvPr>
        </p:nvSpPr>
        <p:spPr/>
        <p:txBody>
          <a:bodyPr/>
          <a:lstStyle/>
          <a:p>
            <a:pPr lvl="0"/>
            <a:fld id="{3CFB62C6-76D4-43CE-BE3D-416FC5A57170}" type="slidenum">
              <a:t>‹#›</a:t>
            </a:fld>
            <a:endParaRPr lang="el-GR"/>
          </a:p>
        </p:txBody>
      </p:sp>
    </p:spTree>
    <p:extLst>
      <p:ext uri="{BB962C8B-B14F-4D97-AF65-F5344CB8AC3E}">
        <p14:creationId xmlns:p14="http://schemas.microsoft.com/office/powerpoint/2010/main" val="23570373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96925" y="4857750"/>
            <a:ext cx="8567738" cy="15017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pPr lvl="0"/>
            <a:endParaRPr lang="el-GR"/>
          </a:p>
        </p:txBody>
      </p:sp>
      <p:sp>
        <p:nvSpPr>
          <p:cNvPr id="5" name="Θέση υποσέλιδου 4"/>
          <p:cNvSpPr>
            <a:spLocks noGrp="1"/>
          </p:cNvSpPr>
          <p:nvPr>
            <p:ph type="ftr" sz="quarter" idx="11"/>
          </p:nvPr>
        </p:nvSpPr>
        <p:spPr/>
        <p:txBody>
          <a:bodyPr/>
          <a:lstStyle/>
          <a:p>
            <a:pPr lvl="0"/>
            <a:endParaRPr lang="el-GR"/>
          </a:p>
        </p:txBody>
      </p:sp>
      <p:sp>
        <p:nvSpPr>
          <p:cNvPr id="6" name="Θέση αριθμού διαφάνειας 5"/>
          <p:cNvSpPr>
            <a:spLocks noGrp="1"/>
          </p:cNvSpPr>
          <p:nvPr>
            <p:ph type="sldNum" sz="quarter" idx="12"/>
          </p:nvPr>
        </p:nvSpPr>
        <p:spPr/>
        <p:txBody>
          <a:bodyPr/>
          <a:lstStyle/>
          <a:p>
            <a:pPr lvl="0"/>
            <a:fld id="{127B2692-B311-4B63-A41D-610E663EF71A}" type="slidenum">
              <a:t>‹#›</a:t>
            </a:fld>
            <a:endParaRPr lang="el-GR"/>
          </a:p>
        </p:txBody>
      </p:sp>
    </p:spTree>
    <p:extLst>
      <p:ext uri="{BB962C8B-B14F-4D97-AF65-F5344CB8AC3E}">
        <p14:creationId xmlns:p14="http://schemas.microsoft.com/office/powerpoint/2010/main" val="40398167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503238" y="1768475"/>
            <a:ext cx="4459287"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5114925" y="1768475"/>
            <a:ext cx="4460875" cy="4989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pPr lvl="0"/>
            <a:endParaRPr lang="el-GR"/>
          </a:p>
        </p:txBody>
      </p:sp>
      <p:sp>
        <p:nvSpPr>
          <p:cNvPr id="6" name="Θέση υποσέλιδου 5"/>
          <p:cNvSpPr>
            <a:spLocks noGrp="1"/>
          </p:cNvSpPr>
          <p:nvPr>
            <p:ph type="ftr" sz="quarter" idx="11"/>
          </p:nvPr>
        </p:nvSpPr>
        <p:spPr/>
        <p:txBody>
          <a:bodyPr/>
          <a:lstStyle/>
          <a:p>
            <a:pPr lvl="0"/>
            <a:endParaRPr lang="el-GR"/>
          </a:p>
        </p:txBody>
      </p:sp>
      <p:sp>
        <p:nvSpPr>
          <p:cNvPr id="7" name="Θέση αριθμού διαφάνειας 6"/>
          <p:cNvSpPr>
            <a:spLocks noGrp="1"/>
          </p:cNvSpPr>
          <p:nvPr>
            <p:ph type="sldNum" sz="quarter" idx="12"/>
          </p:nvPr>
        </p:nvSpPr>
        <p:spPr/>
        <p:txBody>
          <a:bodyPr/>
          <a:lstStyle/>
          <a:p>
            <a:pPr lvl="0"/>
            <a:fld id="{F61668AD-A34D-49FC-B914-949357C77497}" type="slidenum">
              <a:t>‹#›</a:t>
            </a:fld>
            <a:endParaRPr lang="el-GR"/>
          </a:p>
        </p:txBody>
      </p:sp>
    </p:spTree>
    <p:extLst>
      <p:ext uri="{BB962C8B-B14F-4D97-AF65-F5344CB8AC3E}">
        <p14:creationId xmlns:p14="http://schemas.microsoft.com/office/powerpoint/2010/main" val="5724693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3213"/>
            <a:ext cx="9072563" cy="1258887"/>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pPr lvl="0"/>
            <a:endParaRPr lang="el-GR"/>
          </a:p>
        </p:txBody>
      </p:sp>
      <p:sp>
        <p:nvSpPr>
          <p:cNvPr id="8" name="Θέση υποσέλιδου 7"/>
          <p:cNvSpPr>
            <a:spLocks noGrp="1"/>
          </p:cNvSpPr>
          <p:nvPr>
            <p:ph type="ftr" sz="quarter" idx="11"/>
          </p:nvPr>
        </p:nvSpPr>
        <p:spPr/>
        <p:txBody>
          <a:bodyPr/>
          <a:lstStyle/>
          <a:p>
            <a:pPr lvl="0"/>
            <a:endParaRPr lang="el-GR"/>
          </a:p>
        </p:txBody>
      </p:sp>
      <p:sp>
        <p:nvSpPr>
          <p:cNvPr id="9" name="Θέση αριθμού διαφάνειας 8"/>
          <p:cNvSpPr>
            <a:spLocks noGrp="1"/>
          </p:cNvSpPr>
          <p:nvPr>
            <p:ph type="sldNum" sz="quarter" idx="12"/>
          </p:nvPr>
        </p:nvSpPr>
        <p:spPr/>
        <p:txBody>
          <a:bodyPr/>
          <a:lstStyle/>
          <a:p>
            <a:pPr lvl="0"/>
            <a:fld id="{869A8510-8356-43A3-B49C-2F3A9829CC2A}" type="slidenum">
              <a:t>‹#›</a:t>
            </a:fld>
            <a:endParaRPr lang="el-GR"/>
          </a:p>
        </p:txBody>
      </p:sp>
    </p:spTree>
    <p:extLst>
      <p:ext uri="{BB962C8B-B14F-4D97-AF65-F5344CB8AC3E}">
        <p14:creationId xmlns:p14="http://schemas.microsoft.com/office/powerpoint/2010/main" val="34995643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pPr lvl="0"/>
            <a:endParaRPr lang="el-GR"/>
          </a:p>
        </p:txBody>
      </p:sp>
      <p:sp>
        <p:nvSpPr>
          <p:cNvPr id="4" name="Θέση υποσέλιδου 3"/>
          <p:cNvSpPr>
            <a:spLocks noGrp="1"/>
          </p:cNvSpPr>
          <p:nvPr>
            <p:ph type="ftr" sz="quarter" idx="11"/>
          </p:nvPr>
        </p:nvSpPr>
        <p:spPr/>
        <p:txBody>
          <a:bodyPr/>
          <a:lstStyle/>
          <a:p>
            <a:pPr lvl="0"/>
            <a:endParaRPr lang="el-GR"/>
          </a:p>
        </p:txBody>
      </p:sp>
      <p:sp>
        <p:nvSpPr>
          <p:cNvPr id="5" name="Θέση αριθμού διαφάνειας 4"/>
          <p:cNvSpPr>
            <a:spLocks noGrp="1"/>
          </p:cNvSpPr>
          <p:nvPr>
            <p:ph type="sldNum" sz="quarter" idx="12"/>
          </p:nvPr>
        </p:nvSpPr>
        <p:spPr/>
        <p:txBody>
          <a:bodyPr/>
          <a:lstStyle/>
          <a:p>
            <a:pPr lvl="0"/>
            <a:fld id="{9DB111E0-1702-4908-83B2-0C32D651E15B}" type="slidenum">
              <a:t>‹#›</a:t>
            </a:fld>
            <a:endParaRPr lang="el-GR"/>
          </a:p>
        </p:txBody>
      </p:sp>
    </p:spTree>
    <p:extLst>
      <p:ext uri="{BB962C8B-B14F-4D97-AF65-F5344CB8AC3E}">
        <p14:creationId xmlns:p14="http://schemas.microsoft.com/office/powerpoint/2010/main" val="42535371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lvl="0"/>
            <a:endParaRPr lang="el-GR"/>
          </a:p>
        </p:txBody>
      </p:sp>
      <p:sp>
        <p:nvSpPr>
          <p:cNvPr id="3" name="Θέση υποσέλιδου 2"/>
          <p:cNvSpPr>
            <a:spLocks noGrp="1"/>
          </p:cNvSpPr>
          <p:nvPr>
            <p:ph type="ftr" sz="quarter" idx="11"/>
          </p:nvPr>
        </p:nvSpPr>
        <p:spPr/>
        <p:txBody>
          <a:bodyPr/>
          <a:lstStyle/>
          <a:p>
            <a:pPr lvl="0"/>
            <a:endParaRPr lang="el-GR"/>
          </a:p>
        </p:txBody>
      </p:sp>
      <p:sp>
        <p:nvSpPr>
          <p:cNvPr id="4" name="Θέση αριθμού διαφάνειας 3"/>
          <p:cNvSpPr>
            <a:spLocks noGrp="1"/>
          </p:cNvSpPr>
          <p:nvPr>
            <p:ph type="sldNum" sz="quarter" idx="12"/>
          </p:nvPr>
        </p:nvSpPr>
        <p:spPr/>
        <p:txBody>
          <a:bodyPr/>
          <a:lstStyle/>
          <a:p>
            <a:pPr lvl="0"/>
            <a:fld id="{C6B1F4BA-42E9-467A-ABF5-BFDC3A29F770}" type="slidenum">
              <a:t>‹#›</a:t>
            </a:fld>
            <a:endParaRPr lang="el-GR"/>
          </a:p>
        </p:txBody>
      </p:sp>
    </p:spTree>
    <p:extLst>
      <p:ext uri="{BB962C8B-B14F-4D97-AF65-F5344CB8AC3E}">
        <p14:creationId xmlns:p14="http://schemas.microsoft.com/office/powerpoint/2010/main" val="16122277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04825" y="301625"/>
            <a:ext cx="3316288" cy="1279525"/>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l-GR"/>
          </a:p>
        </p:txBody>
      </p:sp>
      <p:sp>
        <p:nvSpPr>
          <p:cNvPr id="6" name="Θέση υποσέλιδου 5"/>
          <p:cNvSpPr>
            <a:spLocks noGrp="1"/>
          </p:cNvSpPr>
          <p:nvPr>
            <p:ph type="ftr" sz="quarter" idx="11"/>
          </p:nvPr>
        </p:nvSpPr>
        <p:spPr/>
        <p:txBody>
          <a:bodyPr/>
          <a:lstStyle/>
          <a:p>
            <a:pPr lvl="0"/>
            <a:endParaRPr lang="el-GR"/>
          </a:p>
        </p:txBody>
      </p:sp>
      <p:sp>
        <p:nvSpPr>
          <p:cNvPr id="7" name="Θέση αριθμού διαφάνειας 6"/>
          <p:cNvSpPr>
            <a:spLocks noGrp="1"/>
          </p:cNvSpPr>
          <p:nvPr>
            <p:ph type="sldNum" sz="quarter" idx="12"/>
          </p:nvPr>
        </p:nvSpPr>
        <p:spPr/>
        <p:txBody>
          <a:bodyPr/>
          <a:lstStyle/>
          <a:p>
            <a:pPr lvl="0"/>
            <a:fld id="{49796A1A-9774-4ED7-956D-4466654B35EF}" type="slidenum">
              <a:t>‹#›</a:t>
            </a:fld>
            <a:endParaRPr lang="el-GR"/>
          </a:p>
        </p:txBody>
      </p:sp>
    </p:spTree>
    <p:extLst>
      <p:ext uri="{BB962C8B-B14F-4D97-AF65-F5344CB8AC3E}">
        <p14:creationId xmlns:p14="http://schemas.microsoft.com/office/powerpoint/2010/main" val="28920649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976438" y="5291138"/>
            <a:ext cx="6048375" cy="625475"/>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pPr lvl="0"/>
            <a:endParaRPr lang="el-GR"/>
          </a:p>
        </p:txBody>
      </p:sp>
      <p:sp>
        <p:nvSpPr>
          <p:cNvPr id="6" name="Θέση υποσέλιδου 5"/>
          <p:cNvSpPr>
            <a:spLocks noGrp="1"/>
          </p:cNvSpPr>
          <p:nvPr>
            <p:ph type="ftr" sz="quarter" idx="11"/>
          </p:nvPr>
        </p:nvSpPr>
        <p:spPr/>
        <p:txBody>
          <a:bodyPr/>
          <a:lstStyle/>
          <a:p>
            <a:pPr lvl="0"/>
            <a:endParaRPr lang="el-GR"/>
          </a:p>
        </p:txBody>
      </p:sp>
      <p:sp>
        <p:nvSpPr>
          <p:cNvPr id="7" name="Θέση αριθμού διαφάνειας 6"/>
          <p:cNvSpPr>
            <a:spLocks noGrp="1"/>
          </p:cNvSpPr>
          <p:nvPr>
            <p:ph type="sldNum" sz="quarter" idx="12"/>
          </p:nvPr>
        </p:nvSpPr>
        <p:spPr/>
        <p:txBody>
          <a:bodyPr/>
          <a:lstStyle/>
          <a:p>
            <a:pPr lvl="0"/>
            <a:fld id="{E8E1EE69-46B1-4A14-988B-90EDD387D432}" type="slidenum">
              <a:t>‹#›</a:t>
            </a:fld>
            <a:endParaRPr lang="el-GR"/>
          </a:p>
        </p:txBody>
      </p:sp>
    </p:spTree>
    <p:extLst>
      <p:ext uri="{BB962C8B-B14F-4D97-AF65-F5344CB8AC3E}">
        <p14:creationId xmlns:p14="http://schemas.microsoft.com/office/powerpoint/2010/main" val="17931082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Θέση τίτλου 1"/>
          <p:cNvSpPr txBox="1">
            <a:spLocks noGrp="1"/>
          </p:cNvSpPr>
          <p:nvPr>
            <p:ph type="title"/>
          </p:nvPr>
        </p:nvSpPr>
        <p:spPr>
          <a:xfrm>
            <a:off x="503999" y="301320"/>
            <a:ext cx="907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l-GR"/>
          </a:p>
        </p:txBody>
      </p:sp>
      <p:sp>
        <p:nvSpPr>
          <p:cNvPr id="3" name="Θέση κειμένου 2"/>
          <p:cNvSpPr txBox="1">
            <a:spLocks noGrp="1"/>
          </p:cNvSpPr>
          <p:nvPr>
            <p:ph type="body" idx="1"/>
          </p:nvPr>
        </p:nvSpPr>
        <p:spPr>
          <a:xfrm>
            <a:off x="503999" y="1769040"/>
            <a:ext cx="9071640" cy="4989240"/>
          </a:xfrm>
          <a:prstGeom prst="rect">
            <a:avLst/>
          </a:prstGeom>
          <a:noFill/>
          <a:ln>
            <a:noFill/>
          </a:ln>
        </p:spPr>
        <p:txBody>
          <a:bodyPr lIns="0" tIns="0" rIns="0" bIns="0"/>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txBox="1">
            <a:spLocks noGrp="1"/>
          </p:cNvSpPr>
          <p:nvPr>
            <p:ph type="dt" sz="half" idx="2"/>
          </p:nvPr>
        </p:nvSpPr>
        <p:spPr>
          <a:xfrm>
            <a:off x="503999" y="6887160"/>
            <a:ext cx="2348280" cy="521280"/>
          </a:xfrm>
          <a:prstGeom prst="rect">
            <a:avLst/>
          </a:prstGeom>
          <a:noFill/>
          <a:ln>
            <a:noFill/>
          </a:ln>
        </p:spPr>
        <p:txBody>
          <a:bodyPr lIns="0" tIns="0" rIns="0" bIns="0" anchorCtr="0"/>
          <a:lstStyle>
            <a:lvl1pPr lvl="0" rtl="0" hangingPunct="0">
              <a:buNone/>
              <a:tabLst/>
              <a:defRPr lang="el-GR" sz="1400" kern="1200">
                <a:latin typeface="Times New Roman" pitchFamily="18"/>
                <a:ea typeface="Arial" pitchFamily="2"/>
                <a:cs typeface="Tahoma" pitchFamily="2"/>
              </a:defRPr>
            </a:lvl1pPr>
          </a:lstStyle>
          <a:p>
            <a:pPr lvl="0"/>
            <a:endParaRPr lang="el-GR"/>
          </a:p>
        </p:txBody>
      </p:sp>
      <p:sp>
        <p:nvSpPr>
          <p:cNvPr id="5" name="Θέση υποσέλιδου 4"/>
          <p:cNvSpPr txBox="1">
            <a:spLocks noGrp="1"/>
          </p:cNvSpPr>
          <p:nvPr>
            <p:ph type="ftr" sz="quarter" idx="3"/>
          </p:nvPr>
        </p:nvSpPr>
        <p:spPr>
          <a:xfrm>
            <a:off x="3447360" y="6887160"/>
            <a:ext cx="3195000" cy="521280"/>
          </a:xfrm>
          <a:prstGeom prst="rect">
            <a:avLst/>
          </a:prstGeom>
          <a:noFill/>
          <a:ln>
            <a:noFill/>
          </a:ln>
        </p:spPr>
        <p:txBody>
          <a:bodyPr lIns="0" tIns="0" rIns="0" bIns="0" anchorCtr="0"/>
          <a:lstStyle>
            <a:lvl1pPr lvl="0" algn="ctr" rtl="0" hangingPunct="0">
              <a:buNone/>
              <a:tabLst/>
              <a:defRPr lang="el-GR" sz="1400" kern="1200">
                <a:latin typeface="Times New Roman" pitchFamily="18"/>
                <a:ea typeface="Arial" pitchFamily="2"/>
                <a:cs typeface="Tahoma" pitchFamily="2"/>
              </a:defRPr>
            </a:lvl1pPr>
          </a:lstStyle>
          <a:p>
            <a:pPr lvl="0"/>
            <a:endParaRPr lang="el-GR"/>
          </a:p>
        </p:txBody>
      </p:sp>
      <p:sp>
        <p:nvSpPr>
          <p:cNvPr id="6" name="Θέση αριθμού διαφάνειας 5"/>
          <p:cNvSpPr txBox="1">
            <a:spLocks noGrp="1"/>
          </p:cNvSpPr>
          <p:nvPr>
            <p:ph type="sldNum" sz="quarter" idx="4"/>
          </p:nvPr>
        </p:nvSpPr>
        <p:spPr>
          <a:xfrm>
            <a:off x="7227360" y="6887160"/>
            <a:ext cx="2348280" cy="521280"/>
          </a:xfrm>
          <a:prstGeom prst="rect">
            <a:avLst/>
          </a:prstGeom>
          <a:noFill/>
          <a:ln>
            <a:noFill/>
          </a:ln>
        </p:spPr>
        <p:txBody>
          <a:bodyPr lIns="0" tIns="0" rIns="0" bIns="0" anchorCtr="0"/>
          <a:lstStyle>
            <a:lvl1pPr lvl="0" algn="r" rtl="0" hangingPunct="0">
              <a:buNone/>
              <a:tabLst/>
              <a:defRPr lang="el-GR" sz="1400" kern="1200">
                <a:latin typeface="Times New Roman" pitchFamily="18"/>
                <a:ea typeface="Arial" pitchFamily="2"/>
                <a:cs typeface="Tahoma" pitchFamily="2"/>
              </a:defRPr>
            </a:lvl1pPr>
          </a:lstStyle>
          <a:p>
            <a:pPr lvl="0"/>
            <a:fld id="{A71B65BC-C436-408E-A744-4A4F474AAC25}" type="slidenum">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algn="ctr" rtl="0" hangingPunct="0">
        <a:tabLst/>
        <a:defRPr lang="el-GR" sz="4400" b="0" i="0" u="none" strike="noStrike" kern="1200">
          <a:ln>
            <a:noFill/>
          </a:ln>
          <a:latin typeface="Arial" pitchFamily="18"/>
          <a:ea typeface="Microsoft YaHei" pitchFamily="2"/>
          <a:cs typeface="Mangal" pitchFamily="2"/>
        </a:defRPr>
      </a:lvl1pPr>
    </p:titleStyle>
    <p:bodyStyle>
      <a:lvl1pPr rtl="0" hangingPunct="0">
        <a:spcBef>
          <a:spcPts val="0"/>
        </a:spcBef>
        <a:spcAft>
          <a:spcPts val="1417"/>
        </a:spcAft>
        <a:tabLst/>
        <a:defRPr lang="el-GR" sz="3200" b="0" i="0" u="none" strike="noStrike" kern="1200">
          <a:ln>
            <a:noFill/>
          </a:ln>
          <a:latin typeface="Arial" pitchFamily="18"/>
          <a:ea typeface="Microsoft YaHei" pitchFamily="2"/>
          <a:cs typeface="Mangal" pitchFamily="2"/>
        </a:defRPr>
      </a:lvl1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www.mfhr.gr/archive/jurisprudence/Katholiki.ht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0">
  <p:cSld name="page1">
    <p:spTree>
      <p:nvGrpSpPr>
        <p:cNvPr id="1" name=""/>
        <p:cNvGrpSpPr/>
        <p:nvPr/>
      </p:nvGrpSpPr>
      <p:grpSpPr>
        <a:xfrm>
          <a:off x="0" y="0"/>
          <a:ext cx="0" cy="0"/>
          <a:chOff x="0" y="0"/>
          <a:chExt cx="0" cy="0"/>
        </a:xfrm>
      </p:grpSpPr>
      <p:sp>
        <p:nvSpPr>
          <p:cNvPr id="2" name="Υπότιτλος 1"/>
          <p:cNvSpPr txBox="1">
            <a:spLocks noGrp="1"/>
          </p:cNvSpPr>
          <p:nvPr>
            <p:ph type="subTitle" idx="4294967295"/>
          </p:nvPr>
        </p:nvSpPr>
        <p:spPr/>
        <p:txBody>
          <a:bodyPr anchor="ct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lvl="0" indent="0" algn="ctr">
              <a:buNone/>
            </a:pPr>
            <a:r>
              <a:rPr lang="el-GR"/>
              <a:t>Διακρίσεις κατά της Καθολικής εκκλησίας και δικαστικές υποθέσεις</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Ευρωπαϊκό δικαστήριο ανθρωπίνων δικαιωμάτων</a:t>
            </a:r>
          </a:p>
        </p:txBody>
      </p:sp>
      <p:sp>
        <p:nvSpPr>
          <p:cNvPr id="3" name="Θέση κειμένου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dirty="0"/>
              <a:t>Απόφαση: το εναγόμενο κράτος οφείλει να καταβάλει στην αιτούσα εκκλησία, μέσα σε τρεις μήνες 5.000.000 δραχμές χρηματική αποζημίωση</a:t>
            </a:r>
            <a:r>
              <a:rPr lang="el-GR" dirty="0" smtClean="0"/>
              <a:t>.</a:t>
            </a:r>
            <a:endParaRPr lang="en-US" dirty="0" smtClean="0"/>
          </a:p>
          <a:p>
            <a:pPr marL="108000" lvl="0" indent="0">
              <a:buNone/>
            </a:pPr>
            <a:r>
              <a:rPr lang="en-US" dirty="0" smtClean="0"/>
              <a:t>https://hudoc.echr.coe.int/eng#{%22fulltext%22:[%22greece%20catholic%22],%22documentcollectionid2%22:[%22GRANDCHAMBER%22,%22CHAMBER%22],%22itemid%22:[%22001-58124%22]}</a:t>
            </a:r>
            <a:endParaRPr lang="el-GR"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39912" y="1835621"/>
            <a:ext cx="6119763" cy="3693319"/>
          </a:xfrm>
          <a:prstGeom prst="rect">
            <a:avLst/>
          </a:prstGeom>
        </p:spPr>
        <p:txBody>
          <a:bodyPr wrap="square">
            <a:spAutoFit/>
          </a:bodyPr>
          <a:lstStyle/>
          <a:p>
            <a:endParaRPr lang="en-US" dirty="0" smtClean="0">
              <a:hlinkClick r:id="rId2"/>
            </a:endParaRPr>
          </a:p>
          <a:p>
            <a:r>
              <a:rPr lang="el-GR" b="1" dirty="0" smtClean="0">
                <a:solidFill>
                  <a:schemeClr val="tx1">
                    <a:lumMod val="85000"/>
                    <a:lumOff val="15000"/>
                  </a:schemeClr>
                </a:solidFill>
                <a:hlinkClick r:id="rId2"/>
              </a:rPr>
              <a:t>ΑΠΟΦΑΣΗ</a:t>
            </a:r>
            <a:endParaRPr lang="en-US" b="1" dirty="0">
              <a:solidFill>
                <a:schemeClr val="tx1">
                  <a:lumMod val="85000"/>
                  <a:lumOff val="15000"/>
                </a:schemeClr>
              </a:solidFill>
              <a:hlinkClick r:id="rId2"/>
            </a:endParaRPr>
          </a:p>
          <a:p>
            <a:endParaRPr lang="en-US" dirty="0" smtClean="0">
              <a:hlinkClick r:id="rId2"/>
            </a:endParaRPr>
          </a:p>
          <a:p>
            <a:endParaRPr lang="en-US" dirty="0">
              <a:hlinkClick r:id="rId2"/>
            </a:endParaRPr>
          </a:p>
          <a:p>
            <a:endParaRPr lang="en-US" dirty="0" smtClean="0">
              <a:hlinkClick r:id="rId2"/>
            </a:endParaRPr>
          </a:p>
          <a:p>
            <a:r>
              <a:rPr lang="en-US" dirty="0" smtClean="0">
                <a:hlinkClick r:id="rId2"/>
              </a:rPr>
              <a:t>http://www.mfhr.gr/archive/jurisprudence/Katholiki.htm</a:t>
            </a:r>
            <a:endParaRPr lang="en-US" dirty="0" smtClean="0"/>
          </a:p>
          <a:p>
            <a:endParaRPr lang="en-US" dirty="0"/>
          </a:p>
          <a:p>
            <a:endParaRPr lang="en-US" dirty="0" smtClean="0"/>
          </a:p>
          <a:p>
            <a:r>
              <a:rPr lang="en-US" dirty="0" smtClean="0"/>
              <a:t>https://hudoc.echr.coe.int/eng#{%22fulltext%22:[%22greece%20catholic%22],%22documentcollectionid2%22:[%22GRANDCHAMBER%22,%22CHAMBER%22],%22itemid%22:[%22001-58124%22]}</a:t>
            </a:r>
            <a:endParaRPr lang="en-US" dirty="0"/>
          </a:p>
          <a:p>
            <a:endParaRPr lang="el-GR" dirty="0"/>
          </a:p>
        </p:txBody>
      </p:sp>
    </p:spTree>
    <p:extLst>
      <p:ext uri="{BB962C8B-B14F-4D97-AF65-F5344CB8AC3E}">
        <p14:creationId xmlns:p14="http://schemas.microsoft.com/office/powerpoint/2010/main" val="32717906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Κάποια χαρακτηριστικά</a:t>
            </a:r>
          </a:p>
        </p:txBody>
      </p:sp>
      <p:sp>
        <p:nvSpPr>
          <p:cNvPr id="3" name="Θέση κειμένου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a:t>Μεγάλος αριθμός καθολικών στα νησιά των Κυκλάδων (Τήνος, Σύρος)</a:t>
            </a:r>
          </a:p>
          <a:p>
            <a:pPr lvl="0"/>
            <a:r>
              <a:rPr lang="el-GR"/>
              <a:t>Πληθυσμοί από Πολωνία και Φιλιππίνες</a:t>
            </a:r>
          </a:p>
          <a:p>
            <a:pPr lvl="0"/>
            <a:r>
              <a:rPr lang="el-GR"/>
              <a:t>Αθήνα: 14 ενορίες.</a:t>
            </a:r>
          </a:p>
          <a:p>
            <a:pPr lvl="0"/>
            <a:endParaRPr lang="el-G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Εναντίωση ορθόδοξης εκκλησίας κατά των Καθολικών.</a:t>
            </a:r>
          </a:p>
        </p:txBody>
      </p:sp>
      <p:sp>
        <p:nvSpPr>
          <p:cNvPr id="3" name="Θέση κειμένου 2"/>
          <p:cNvSpPr txBox="1">
            <a:spLocks noGrp="1"/>
          </p:cNvSpPr>
          <p:nvPr>
            <p:ph type="body" idx="4294967295"/>
          </p:nvPr>
        </p:nvSpPr>
        <p:spPr>
          <a:xfrm>
            <a:off x="503999" y="1890000"/>
            <a:ext cx="9071640" cy="4868280"/>
          </a:xfrm>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buNone/>
            </a:pPr>
            <a:r>
              <a:rPr lang="el-GR"/>
              <a:t>Παραδείγματα:</a:t>
            </a:r>
          </a:p>
          <a:p>
            <a:pPr lvl="0"/>
            <a:r>
              <a:rPr lang="el-GR"/>
              <a:t>Δημιουργία εκκλησίας ή σχολείου (απαραίτητη προϋπόθεση η συγκατάθεση του αρχιεπίσκοπου Αθηνών) Μακροχρόνια συζήτηση</a:t>
            </a:r>
          </a:p>
          <a:p>
            <a:pPr lvl="0"/>
            <a:r>
              <a:rPr lang="el-GR"/>
              <a:t>Μάθημα θρησκευτικών: Πρόσληψη μόνο ορθόδοξων χριστιανών ως καθηγητές. Πχ: 40 μαθητές στην Σύρο όπου την ώρα των θρησκευτικών ασχολούνται με άλλο μάθημα</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Θέση κειμένου 1"/>
          <p:cNvSpPr txBox="1">
            <a:spLocks noGrp="1"/>
          </p:cNvSpPr>
          <p:nvPr>
            <p:ph type="body" idx="4294967295"/>
          </p:nvPr>
        </p:nvSpPr>
        <p:spPr>
          <a:xfrm>
            <a:off x="503999" y="876959"/>
            <a:ext cx="9071640" cy="5425560"/>
          </a:xfrm>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buNone/>
            </a:pPr>
            <a:r>
              <a:rPr lang="el-GR"/>
              <a:t>Θέμα καθολικών σχολείων</a:t>
            </a:r>
          </a:p>
          <a:p>
            <a:pPr lvl="0"/>
            <a:r>
              <a:rPr lang="el-GR"/>
              <a:t>Τα σχολεία απαγορεύεται να τοποθετούνται σε εκκλησίες με αποτέλεσμα μερικά να μετακινηθούν ή να μετονομαστούν σε “ιδιωτικά” σχολεία.</a:t>
            </a:r>
          </a:p>
          <a:p>
            <a:pPr lvl="0"/>
            <a:r>
              <a:rPr lang="el-GR"/>
              <a:t>__________</a:t>
            </a:r>
          </a:p>
          <a:p>
            <a:pPr lvl="0"/>
            <a:r>
              <a:rPr lang="el-GR"/>
              <a:t>Δυτική Ευρώπη</a:t>
            </a:r>
          </a:p>
          <a:p>
            <a:pPr lvl="0"/>
            <a:r>
              <a:rPr lang="el-GR"/>
              <a:t>Καθολικοί έχουν παραδώσει δικές τους εκκλησίες σε ορθόδοξους χριστιανούς</a:t>
            </a:r>
          </a:p>
          <a:p>
            <a:pPr lvl="0"/>
            <a:endParaRPr lang="el-G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Θέση κειμένου 1"/>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buNone/>
            </a:pPr>
            <a:r>
              <a:rPr lang="el-GR"/>
              <a:t>Διακρίσεις γίνονται σε περιβάλλον εργασίας, στον στρατό και στην κοινωνία γενικότερα (Αστυνομική ταυτότητα) </a:t>
            </a:r>
            <a:br>
              <a:rPr lang="el-GR"/>
            </a:br>
            <a:r>
              <a:rPr lang="el-GR"/>
              <a:t>______________</a:t>
            </a:r>
          </a:p>
          <a:p>
            <a:pPr lvl="0">
              <a:buNone/>
            </a:pPr>
            <a:r>
              <a:rPr lang="el-GR"/>
              <a:t>Σημαντικό πρόβλημα για το μέλλον οι μεικτοί γάμοι: 4/5 καθολικοί παντρεύονται ορθόδοξους</a:t>
            </a:r>
          </a:p>
          <a:p>
            <a:pPr lvl="0">
              <a:buNone/>
            </a:pPr>
            <a:endParaRPr lang="el-GR"/>
          </a:p>
          <a:p>
            <a:pPr lvl="0">
              <a:buNone/>
            </a:pPr>
            <a:endParaRPr lang="el-GR"/>
          </a:p>
          <a:p>
            <a:pPr lvl="0">
              <a:buNone/>
            </a:pPr>
            <a:endParaRPr lang="el-G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Συνταγματικές Διατάξεις</a:t>
            </a:r>
          </a:p>
        </p:txBody>
      </p:sp>
      <p:sp>
        <p:nvSpPr>
          <p:cNvPr id="3" name="Θέση κειμένου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sz="2800"/>
              <a:t>Ρύθμιση 1830: “Διεθνής υποχρέωση που ανέλαβε το ελληνικό κράτος περί ισότητας ανάμεσα στους Έλληνες ανεξάρτητα το θρήσκευμα”</a:t>
            </a:r>
          </a:p>
          <a:p>
            <a:pPr lvl="0"/>
            <a:r>
              <a:rPr lang="el-GR" sz="2800"/>
              <a:t>Σύνταγμα 1952: “προστασία κάθε “γνωστής” θρησκείας και ελεύθερη άσκηση θρησκευτικών καθηκόντων”</a:t>
            </a:r>
          </a:p>
          <a:p>
            <a:pPr lvl="0"/>
            <a:r>
              <a:rPr lang="el-GR" sz="2800"/>
              <a:t>Σύνταγμα 1975/86: Εσωτερικό δικαίωμα θρησκευτικής ελευθερίας και υπαγόρευση δημιουργίας από το κράτος όλων εκείνων των προϋποθέσεων που θα διασφαλίσουν  την αδιατάρακτη πραγματοποίηση τελετουργιών</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Θέση κειμένου 1"/>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buNone/>
            </a:pPr>
            <a:r>
              <a:rPr lang="el-GR" sz="2800">
                <a:solidFill>
                  <a:srgbClr val="000000"/>
                </a:solidFill>
                <a:latin typeface="Times New Roman" pitchFamily="16"/>
              </a:rPr>
              <a:t>Συνθήκης των Σεβρών</a:t>
            </a:r>
            <a:r>
              <a:rPr lang="el-GR" sz="2800"/>
              <a:t> </a:t>
            </a:r>
            <a:r>
              <a:rPr lang="en-US" sz="2800"/>
              <a:t>: (</a:t>
            </a:r>
            <a:r>
              <a:rPr lang="en-US" sz="2800">
                <a:solidFill>
                  <a:srgbClr val="000000"/>
                </a:solidFill>
              </a:rPr>
              <a:t> </a:t>
            </a:r>
            <a:r>
              <a:rPr lang="en-US" sz="2800">
                <a:solidFill>
                  <a:srgbClr val="000000"/>
                </a:solidFill>
                <a:latin typeface="Times New Roman" pitchFamily="16"/>
              </a:rPr>
              <a:t>άρθρο 8 της Συνθήκης</a:t>
            </a:r>
            <a:r>
              <a:rPr lang="en-US" sz="2800"/>
              <a:t> )</a:t>
            </a:r>
          </a:p>
          <a:p>
            <a:pPr lvl="0">
              <a:buNone/>
            </a:pPr>
            <a:r>
              <a:rPr lang="en-US" sz="2800">
                <a:solidFill>
                  <a:srgbClr val="000000"/>
                </a:solidFill>
                <a:latin typeface="Times New Roman" pitchFamily="16"/>
              </a:rPr>
              <a:t>"Οι υπήκοοι Έλληνες οίτινες ανήκουσιν εις εθνικάς, θρησκευτικάς ή γλωσσικάς μειονότητας θα απολαύωσι νομικώς και πραγματικώς της αυτής προστασίας και των αυτών εγγυήσεων, ων απολαύουσιν οι άλλοι υπήκοοι Έλληνες. Θα έχωσιν ιδίως ίσον δικαίωμα να συνιστώσι, διευθύνωσι και ελέγχωσιν, ιδίαις δαπάναις, φιλανθρωπικά, θρησκευτικά ή κοινωφελή ιδρύματα, σχολεία και άλλα εκπαιδευτικά ιδρύματα μετά του δικαιώματος να ποιώνται ελευθέρως χρήσιν της ιδίας αυτών γλώσσης και να τελώσιν ελευθέρως τα της θρησκείας των εν αυτοίς"</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Δικαστική υπόθεση: καθολική Εκκλησία της Παναγιάς των Χανίων</a:t>
            </a:r>
          </a:p>
        </p:txBody>
      </p:sp>
      <p:sp>
        <p:nvSpPr>
          <p:cNvPr id="3" name="Θέση κειμένου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a:t>Κυρίως κατηγορία: Αμφισβήτηση της νομικής υπόστασης</a:t>
            </a:r>
          </a:p>
          <a:p>
            <a:pPr lvl="0"/>
            <a:r>
              <a:rPr lang="el-GR"/>
              <a:t>_________</a:t>
            </a:r>
          </a:p>
          <a:p>
            <a:pPr lvl="0"/>
            <a:r>
              <a:rPr lang="el-GR"/>
              <a:t> Χρονικό: 1879 ξεκινάει η λειτουργία της εκκλησίας (πρώην μοναστήρι Καπουκίνων)</a:t>
            </a:r>
          </a:p>
          <a:p>
            <a:pPr lvl="0"/>
            <a:r>
              <a:rPr lang="el-GR"/>
              <a:t>Ιούνιο του 1987 δύο γείτονες της εκκλησίας κατεδάφισαν ένα τμήμα του περιτοιχίσματος και διάνοιξαν ένα παράθυρο.</a:t>
            </a:r>
          </a:p>
          <a:p>
            <a:pPr lvl="0"/>
            <a:endParaRPr lang="el-G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Τίτλος 1"/>
          <p:cNvSpPr txBox="1">
            <a:spLocks noGrp="1"/>
          </p:cNvSpPr>
          <p:nvPr>
            <p:ph type="title" idx="4294967295"/>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l-GR"/>
              <a:t>Ειρηνοδίκη Χανίων</a:t>
            </a:r>
          </a:p>
        </p:txBody>
      </p:sp>
      <p:sp>
        <p:nvSpPr>
          <p:cNvPr id="3" name="Θέση κειμένου 2"/>
          <p:cNvSpPr txBox="1">
            <a:spLocks noGrp="1"/>
          </p:cNvSpPr>
          <p:nvPr>
            <p:ph type="body" idx="4294967295"/>
          </p:nvPr>
        </p:nvSpPr>
        <p:spPr/>
        <p:txBody>
          <a:bodyPr/>
          <a:lstStyle>
            <a:defPPr marL="432000" lvl="0" indent="-324000">
              <a:spcBef>
                <a:spcPts val="0"/>
              </a:spcBef>
              <a:spcAft>
                <a:spcPts val="1417"/>
              </a:spcAft>
              <a:buSzPct val="45000"/>
              <a:buFont typeface="StarSymbol"/>
              <a:buNone/>
              <a:defRPr lang="el-G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el-G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el-G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el-G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el-G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el-GR" sz="2000" b="0" i="0" u="none" strike="noStrike" kern="1200">
                <a:ln>
                  <a:noFill/>
                </a:ln>
                <a:latin typeface="Arial" pitchFamily="18"/>
                <a:ea typeface="Microsoft YaHei" pitchFamily="2"/>
                <a:cs typeface="Mangal" pitchFamily="2"/>
              </a:defRPr>
            </a:lvl9pPr>
          </a:lstStyle>
          <a:p>
            <a:pPr lvl="0"/>
            <a:r>
              <a:rPr lang="el-GR"/>
              <a:t>Εκπρόσωπος: Ηγούμενος Γεώργιος Ρούσσο</a:t>
            </a:r>
          </a:p>
          <a:p>
            <a:pPr lvl="0"/>
            <a:r>
              <a:rPr lang="el-GR"/>
              <a:t>Κατάθεση Αγωγής: περιτοίχιση  του σημείου και</a:t>
            </a:r>
          </a:p>
          <a:p>
            <a:pPr lvl="0"/>
            <a:r>
              <a:rPr lang="el-GR"/>
              <a:t>και σώφρων συμπεριφορά των δραστών</a:t>
            </a:r>
          </a:p>
          <a:p>
            <a:pPr lvl="0"/>
            <a:r>
              <a:rPr lang="el-GR"/>
              <a:t>Οι εναγόμενοι προέβαλλαν ένσταση στηριζόμενοι στην έλλειψη νομικής προσωπικότητας της καθολικής εκκλησίας.</a:t>
            </a:r>
          </a:p>
          <a:p>
            <a:pPr lvl="0"/>
            <a:r>
              <a:rPr lang="el-GR"/>
              <a:t>Απάντηση καθολικών: Η εκκλησία ενεκρίθη πριν το 1830 με το πρωτόκολλο του Λονδίνου 3 Φεβρουαρίου.</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Προεπιλογή">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449</Words>
  <Application>Microsoft Office PowerPoint</Application>
  <PresentationFormat>Προβολή στην οθόνη (4:3)</PresentationFormat>
  <Paragraphs>46</Paragraphs>
  <Slides>11</Slides>
  <Notes>10</Notes>
  <HiddenSlides>1</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Προεπιλογή</vt:lpstr>
      <vt:lpstr>Παρουσίαση του PowerPoint</vt:lpstr>
      <vt:lpstr>Κάποια χαρακτηριστικά</vt:lpstr>
      <vt:lpstr>Εναντίωση ορθόδοξης εκκλησίας κατά των Καθολικών.</vt:lpstr>
      <vt:lpstr>Παρουσίαση του PowerPoint</vt:lpstr>
      <vt:lpstr>Παρουσίαση του PowerPoint</vt:lpstr>
      <vt:lpstr>Συνταγματικές Διατάξεις</vt:lpstr>
      <vt:lpstr>Παρουσίαση του PowerPoint</vt:lpstr>
      <vt:lpstr>Δικαστική υπόθεση: καθολική Εκκλησία της Παναγιάς των Χανίων</vt:lpstr>
      <vt:lpstr>Ειρηνοδίκη Χανίων</vt:lpstr>
      <vt:lpstr>Ευρωπαϊκό δικαστήριο ανθρωπίνων δικαιωμάτων</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3</cp:revision>
  <dcterms:created xsi:type="dcterms:W3CDTF">2018-10-12T10:42:15Z</dcterms:created>
  <dcterms:modified xsi:type="dcterms:W3CDTF">2018-10-12T09:07:39Z</dcterms:modified>
</cp:coreProperties>
</file>