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14" autoAdjust="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939CDF0-9D7A-4856-8F90-9074EE7A6FE6}" type="datetimeFigureOut">
              <a:rPr lang="el-GR"/>
              <a:pPr>
                <a:defRPr/>
              </a:pPr>
              <a:t>26/11/2018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A7065C-B925-472D-96CF-D9062434110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051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 smtClean="0"/>
          </a:p>
        </p:txBody>
      </p:sp>
      <p:sp>
        <p:nvSpPr>
          <p:cNvPr id="1331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D3D533-AB99-48CD-A0AC-501FC523F8C2}" type="slidenum">
              <a:rPr lang="el-GR" altLang="el-GR" smtClean="0"/>
              <a:pPr/>
              <a:t>1</a:t>
            </a:fld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1487996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76E82-5654-4136-B365-D83881A30235}" type="datetimeFigureOut">
              <a:rPr lang="en-US"/>
              <a:pPr>
                <a:defRPr/>
              </a:pPr>
              <a:t>11/26/2018</a:t>
            </a:fld>
            <a:endParaRPr lang="en-US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F6E3F-27B6-4B42-B2AC-41C62353DA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8E68F-AF49-44B2-9866-46BE73500700}" type="datetimeFigureOut">
              <a:rPr lang="en-US"/>
              <a:pPr>
                <a:defRPr/>
              </a:pPr>
              <a:t>11/26/2018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2AB8D-EEAF-480C-92F1-155D1B6008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3064A-47EA-4CA8-BC94-9357DC10942E}" type="datetimeFigureOut">
              <a:rPr lang="en-US"/>
              <a:pPr>
                <a:defRPr/>
              </a:pPr>
              <a:t>11/26/2018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8CB6F-9EDE-497A-821A-02A9CD8815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E4652-6914-49CA-BB3C-F566F3CA1B4F}" type="datetimeFigureOut">
              <a:rPr lang="en-US"/>
              <a:pPr>
                <a:defRPr/>
              </a:pPr>
              <a:t>11/26/2018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B3B10-55B4-4F83-B1AF-5E8F239E27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0CAD-2567-4467-AD0B-D46C064EB581}" type="datetimeFigureOut">
              <a:rPr lang="en-US"/>
              <a:pPr>
                <a:defRPr/>
              </a:pPr>
              <a:t>11/26/2018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D3BD8-6C79-49F5-9452-417F7E7258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FAC84-99E4-4F22-A90E-7A522F6E1D46}" type="datetimeFigureOut">
              <a:rPr lang="en-US"/>
              <a:pPr>
                <a:defRPr/>
              </a:pPr>
              <a:t>11/26/2018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4F90E-BF3F-483D-9F82-59E201A9EA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11030-5675-4568-9BE7-ED4BAD868C06}" type="datetimeFigureOut">
              <a:rPr lang="en-US"/>
              <a:pPr>
                <a:defRPr/>
              </a:pPr>
              <a:t>11/26/2018</a:t>
            </a:fld>
            <a:endParaRPr lang="en-US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25E0B-6DBC-41F5-A0F9-6401A2D783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1F7D9-8638-4581-B378-6DBD769774E6}" type="datetimeFigureOut">
              <a:rPr lang="en-US"/>
              <a:pPr>
                <a:defRPr/>
              </a:pPr>
              <a:t>11/26/2018</a:t>
            </a:fld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31D0A-E24B-4DC6-AC6C-BFC07F7FD4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33080-4B30-454B-87D4-F424135D39F6}" type="datetimeFigureOut">
              <a:rPr lang="en-US"/>
              <a:pPr>
                <a:defRPr/>
              </a:pPr>
              <a:t>11/26/2018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B6710-9B10-4E75-8664-3F10EE9DD5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82E7A-32C2-4E16-9782-3F279837885F}" type="datetimeFigureOut">
              <a:rPr lang="en-US"/>
              <a:pPr>
                <a:defRPr/>
              </a:pPr>
              <a:t>11/26/2018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6351B-2906-40E4-9D5D-3AC057D02B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6270E-C1AC-4607-93F5-7F92195CA261}" type="datetimeFigureOut">
              <a:rPr lang="en-US"/>
              <a:pPr>
                <a:defRPr/>
              </a:pPr>
              <a:t>11/26/2018</a:t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19C11-C0AB-412B-81D4-2F7304A349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dirty="0" smtClean="0"/>
              <a:t>Click to edit Master text styles</a:t>
            </a:r>
          </a:p>
          <a:p>
            <a:pPr lvl="1"/>
            <a:r>
              <a:rPr lang="en-US" altLang="el-GR" dirty="0" smtClean="0"/>
              <a:t>Second level</a:t>
            </a:r>
          </a:p>
          <a:p>
            <a:pPr lvl="2"/>
            <a:r>
              <a:rPr lang="en-US" altLang="el-GR" dirty="0" smtClean="0"/>
              <a:t>Third level</a:t>
            </a:r>
          </a:p>
          <a:p>
            <a:pPr lvl="3"/>
            <a:r>
              <a:rPr lang="en-US" altLang="el-GR" dirty="0" smtClean="0"/>
              <a:t>Fourth level</a:t>
            </a:r>
          </a:p>
          <a:p>
            <a:pPr lvl="4"/>
            <a:r>
              <a:rPr lang="en-US" altLang="el-GR" dirty="0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11/26/2018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Arial" panose="020B0604020202020204" pitchFamily="34" charset="0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8" r:id="rId2"/>
    <p:sldLayoutId id="2147483687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8" r:id="rId9"/>
    <p:sldLayoutId id="2147483684" r:id="rId10"/>
    <p:sldLayoutId id="21474836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851648" cy="1676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4000" dirty="0" smtClean="0">
                <a:latin typeface="Arial" pitchFamily="34" charset="0"/>
                <a:cs typeface="Arial" pitchFamily="34" charset="0"/>
              </a:rPr>
              <a:t>Ο ΘΕΣΜΟΣ ΤΗΣ ΠΕΡΙΒΑΛΛΟΝΤΙΚΗΣ ΕΚΤΙΜΗΣΗΣ</a:t>
            </a:r>
            <a:br>
              <a:rPr lang="el-GR" sz="4000" dirty="0" smtClean="0">
                <a:latin typeface="Arial" pitchFamily="34" charset="0"/>
                <a:cs typeface="Arial" pitchFamily="34" charset="0"/>
              </a:rPr>
            </a:b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Μάριος Χαϊνταρλής</a:t>
            </a:r>
          </a:p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Επίκουρος Καθηγητής Πανεπιστημίου Θεσσαλίας</a:t>
            </a:r>
            <a:endParaRPr lang="en-US" altLang="el-G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1676400"/>
          </a:xfrm>
        </p:spPr>
        <p:txBody>
          <a:bodyPr/>
          <a:lstStyle/>
          <a:p>
            <a:pPr algn="ctr" eaLnBrk="1" hangingPunct="1"/>
            <a:r>
              <a:rPr lang="el-GR" alt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Α. ΕΙΣΑΓΩΓΙΚΕΣ ΕΠΙΣΗΜΑΝΣΕΙΣ </a:t>
            </a:r>
            <a:br>
              <a:rPr lang="el-GR" alt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l-G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40386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500" dirty="0" smtClean="0">
                <a:cs typeface="Arial" panose="020B0604020202020204" pitchFamily="34" charset="0"/>
              </a:rPr>
              <a:t>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400" dirty="0" smtClean="0">
                <a:cs typeface="Arial" panose="020B0604020202020204" pitchFamily="34" charset="0"/>
              </a:rPr>
              <a:t>  </a:t>
            </a:r>
            <a:r>
              <a:rPr lang="el-GR" sz="2400" b="1" dirty="0" smtClean="0">
                <a:cs typeface="Arial" panose="020B0604020202020204" pitchFamily="34" charset="0"/>
              </a:rPr>
              <a:t>1. Ο Θεσμός της Περιβαλλοντικής Εκτίμησης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5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>
                <a:cs typeface="Arial" panose="020B0604020202020204" pitchFamily="34" charset="0"/>
              </a:rPr>
              <a:t> </a:t>
            </a:r>
            <a:r>
              <a:rPr lang="el-GR" sz="1800" dirty="0" smtClean="0">
                <a:cs typeface="Arial" panose="020B0604020202020204" pitchFamily="34" charset="0"/>
              </a:rPr>
              <a:t>   α) Όροι : Περιβαλλοντική Εκτίμηση – Μελέτη Περιβαλλοντικών Επιπτώσεων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 smtClean="0">
                <a:cs typeface="Arial" panose="020B0604020202020204" pitchFamily="34" charset="0"/>
              </a:rPr>
              <a:t>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 smtClean="0">
                <a:cs typeface="Arial" panose="020B0604020202020204" pitchFamily="34" charset="0"/>
              </a:rPr>
              <a:t>     β) Έργα / δραστηριότητες -  Σχέδια / Προγράμματα  - Πολιτικές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800" dirty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600" dirty="0" smtClean="0">
                <a:cs typeface="Arial" panose="020B0604020202020204" pitchFamily="34" charset="0"/>
              </a:rPr>
              <a:t>    </a:t>
            </a:r>
            <a:r>
              <a:rPr lang="el-GR" sz="2400" b="1" dirty="0" smtClean="0">
                <a:cs typeface="Arial" panose="020B0604020202020204" pitchFamily="34" charset="0"/>
              </a:rPr>
              <a:t>2. Η γέννηση και η φυσιογνωμία του θεσμού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400" dirty="0">
                <a:cs typeface="Arial" panose="020B0604020202020204" pitchFamily="34" charset="0"/>
              </a:rPr>
              <a:t> </a:t>
            </a:r>
            <a:r>
              <a:rPr lang="el-GR" sz="2400" dirty="0" smtClean="0">
                <a:cs typeface="Arial" panose="020B0604020202020204" pitchFamily="34" charset="0"/>
              </a:rPr>
              <a:t> </a:t>
            </a:r>
            <a:r>
              <a:rPr lang="el-GR" sz="1800" dirty="0" smtClean="0">
                <a:cs typeface="Arial" panose="020B0604020202020204" pitchFamily="34" charset="0"/>
              </a:rPr>
              <a:t>   α) Η έννοια της περιβαλλοντικής πραγματογνωμοσύνης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400" dirty="0">
                <a:cs typeface="Arial" panose="020B0604020202020204" pitchFamily="34" charset="0"/>
              </a:rPr>
              <a:t> </a:t>
            </a:r>
            <a:r>
              <a:rPr lang="el-GR" sz="2400" dirty="0" smtClean="0">
                <a:cs typeface="Arial" panose="020B0604020202020204" pitchFamily="34" charset="0"/>
              </a:rPr>
              <a:t>   </a:t>
            </a:r>
            <a:r>
              <a:rPr lang="el-GR" sz="1800" dirty="0" smtClean="0">
                <a:cs typeface="Arial" panose="020B0604020202020204" pitchFamily="34" charset="0"/>
              </a:rPr>
              <a:t>β) Η υποχρέωση εκτίμησης των περιβαλλοντικών επιπτώσεων  (η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>
                <a:cs typeface="Arial" panose="020B0604020202020204" pitchFamily="34" charset="0"/>
              </a:rPr>
              <a:t> </a:t>
            </a:r>
            <a:r>
              <a:rPr lang="el-GR" sz="1800" dirty="0" smtClean="0">
                <a:cs typeface="Arial" panose="020B0604020202020204" pitchFamily="34" charset="0"/>
              </a:rPr>
              <a:t>    εφαρμογή της αρχής της πρόληψης)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400" dirty="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447800"/>
          </a:xfrm>
        </p:spPr>
        <p:txBody>
          <a:bodyPr/>
          <a:lstStyle/>
          <a:p>
            <a:pPr algn="ctr" eaLnBrk="1" hangingPunct="1"/>
            <a:r>
              <a:rPr lang="el-GR" altLang="el-GR" sz="4000" dirty="0" smtClean="0"/>
              <a:t>Β. ΤΟ ΝΟΜΙΚΟ ΠΛΑΙΣΙΟ ΤΟΥ ΘΕΣΜΟΥ</a:t>
            </a:r>
            <a:br>
              <a:rPr lang="el-GR" altLang="el-GR" sz="4000" dirty="0" smtClean="0"/>
            </a:br>
            <a:endParaRPr lang="en-US" altLang="el-GR" sz="4000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077200" cy="4572000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l-GR" altLang="el-GR" sz="2000" b="1" u="sng" dirty="0" smtClean="0">
                <a:cs typeface="Arial" panose="020B0604020202020204" pitchFamily="34" charset="0"/>
              </a:rPr>
              <a:t>Α. ΚΑΤΗΓΟΡΙΟΠΟΙΗΣΗ</a:t>
            </a:r>
          </a:p>
          <a:p>
            <a:pPr marL="0" indent="0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1. Η Οδηγία 2011/92 (πρώην 85/337 και 97/11), ν. 1650/1986, Κ.Υ.Α. 69269/1990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buNone/>
            </a:pPr>
            <a:endParaRPr lang="el-GR" alt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Ν. 3010/2002, ΚΥΑ 15393/2002, ΚΥΑ 11014/1990</a:t>
            </a:r>
            <a:r>
              <a:rPr lang="el-GR" alt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buNone/>
            </a:pPr>
            <a:endParaRPr lang="el-GR" altLang="el-GR" sz="2000" b="1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3.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l-GR" alt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Ν. 4014/2011, Νέα – Τρίτη κατηγοριοποίηση </a:t>
            </a:r>
            <a:r>
              <a:rPr lang="el-GR" altLang="el-GR" sz="2000" b="1" dirty="0" smtClean="0">
                <a:cs typeface="Arial" panose="020B0604020202020204" pitchFamily="34" charset="0"/>
              </a:rPr>
              <a:t>(Υ.Α. 37674/2016, ΦΕΚ Β’/2471/2016)</a:t>
            </a:r>
            <a:endParaRPr lang="el-GR" alt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l-GR" altLang="el-GR" sz="2000" b="1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sz="2000" b="1" u="sng" dirty="0" smtClean="0">
                <a:cs typeface="Arial" panose="020B0604020202020204" pitchFamily="34" charset="0"/>
              </a:rPr>
              <a:t>Β. ΠΕΡΙΕΧΟΜΕΝΟ ΤΗΣ ΜΠΕ</a:t>
            </a:r>
          </a:p>
          <a:p>
            <a:pPr marL="0" indent="0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1</a:t>
            </a:r>
            <a:r>
              <a:rPr lang="el-GR" altLang="el-GR" sz="2000" b="1" baseline="30000" dirty="0" smtClean="0">
                <a:cs typeface="Arial" panose="020B0604020202020204" pitchFamily="34" charset="0"/>
              </a:rPr>
              <a:t>η</a:t>
            </a:r>
            <a:r>
              <a:rPr lang="el-GR" altLang="el-GR" sz="2000" b="1" dirty="0" smtClean="0">
                <a:cs typeface="Arial" panose="020B0604020202020204" pitchFamily="34" charset="0"/>
              </a:rPr>
              <a:t> - Φάση – περιβαλλοντοστρεφής χαρακτήρας</a:t>
            </a:r>
          </a:p>
          <a:p>
            <a:pPr marL="0" indent="0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2</a:t>
            </a:r>
            <a:r>
              <a:rPr lang="el-GR" altLang="el-GR" sz="2000" b="1" baseline="30000" dirty="0" smtClean="0">
                <a:cs typeface="Arial" panose="020B0604020202020204" pitchFamily="34" charset="0"/>
              </a:rPr>
              <a:t>η</a:t>
            </a:r>
            <a:r>
              <a:rPr lang="el-GR" altLang="el-GR" sz="2000" b="1" dirty="0" smtClean="0">
                <a:cs typeface="Arial" panose="020B0604020202020204" pitchFamily="34" charset="0"/>
              </a:rPr>
              <a:t> Φάση    -  άνοιγμα  προς ευρύτερα ζητήματα χωρικής ανάπτυξης</a:t>
            </a:r>
            <a:endParaRPr lang="el-GR" altLang="el-GR" sz="2000" dirty="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447800"/>
          </a:xfrm>
        </p:spPr>
        <p:txBody>
          <a:bodyPr/>
          <a:lstStyle/>
          <a:p>
            <a:pPr algn="ctr" eaLnBrk="1" hangingPunct="1"/>
            <a:r>
              <a:rPr lang="el-GR" altLang="el-GR" sz="3200" dirty="0" smtClean="0"/>
              <a:t>Γ</a:t>
            </a:r>
            <a:r>
              <a:rPr lang="el-GR" altLang="el-GR" sz="3200" dirty="0" smtClean="0"/>
              <a:t>. </a:t>
            </a:r>
            <a:r>
              <a:rPr lang="el-GR" altLang="el-GR" sz="3200" dirty="0" smtClean="0"/>
              <a:t>Η ΑΔΕΙΟΔΟΤΗΣΗ ΕΡΓΩΝ / ΔΡΑΣΤΗΡΙΟΤΗΤΩΝ</a:t>
            </a:r>
            <a:br>
              <a:rPr lang="el-GR" altLang="el-GR" sz="3200" dirty="0" smtClean="0"/>
            </a:br>
            <a:endParaRPr lang="en-US" altLang="el-GR" sz="3200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077200" cy="5257800"/>
          </a:xfrm>
        </p:spPr>
        <p:txBody>
          <a:bodyPr/>
          <a:lstStyle/>
          <a:p>
            <a:pPr marL="0" indent="0" algn="just" eaLnBrk="1" hangingPunct="1">
              <a:buNone/>
            </a:pPr>
            <a:endParaRPr lang="el-GR" altLang="el-GR" sz="2000" b="1" u="sng" dirty="0" smtClean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1. Η αδειοδότηση υπό το καθεστώς του ν. 1650/1986 της Κ.Υ.Α. 69269/1990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buNone/>
            </a:pPr>
            <a:r>
              <a:rPr lang="el-GR" alt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α) Οι διοικητικές πράξεις της προέγκριση χωροθέτησης και της ΕΠΟ (έγκριση περιβαλλοντικών όρων)</a:t>
            </a:r>
          </a:p>
          <a:p>
            <a:pPr marL="0" indent="0" eaLnBrk="1" hangingPunct="1">
              <a:buNone/>
            </a:pPr>
            <a:endParaRPr lang="el-GR" alt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Ν. 3010/2002, ΚΥΑ 15393/2002, ΚΥΑ 11014/1990</a:t>
            </a:r>
            <a:r>
              <a:rPr lang="el-GR" alt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buNone/>
            </a:pPr>
            <a:endParaRPr lang="el-GR" altLang="el-GR" sz="2000" b="1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3.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l-GR" alt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Ν. 4014/2011, Νέα – Τρίτη κατηγοριοποίηση </a:t>
            </a:r>
            <a:r>
              <a:rPr lang="el-GR" altLang="el-GR" sz="2000" b="1" dirty="0" smtClean="0">
                <a:cs typeface="Arial" panose="020B0604020202020204" pitchFamily="34" charset="0"/>
              </a:rPr>
              <a:t>(Υ.Α. 37674/2016, ΦΕΚ Β’/2471/2016)</a:t>
            </a:r>
            <a:endParaRPr lang="el-GR" alt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l-GR" altLang="el-GR" sz="2000" b="1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sz="2000" b="1" u="sng" dirty="0" smtClean="0">
                <a:cs typeface="Arial" panose="020B0604020202020204" pitchFamily="34" charset="0"/>
              </a:rPr>
              <a:t>Β. ΠΕΡΙΕΧΟΜΕΝΟ ΤΗΣ ΜΠΕ</a:t>
            </a:r>
          </a:p>
          <a:p>
            <a:pPr marL="0" indent="0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1</a:t>
            </a:r>
            <a:r>
              <a:rPr lang="el-GR" altLang="el-GR" sz="2000" b="1" baseline="30000" dirty="0" smtClean="0">
                <a:cs typeface="Arial" panose="020B0604020202020204" pitchFamily="34" charset="0"/>
              </a:rPr>
              <a:t>η</a:t>
            </a:r>
            <a:r>
              <a:rPr lang="el-GR" altLang="el-GR" sz="2000" b="1" dirty="0" smtClean="0">
                <a:cs typeface="Arial" panose="020B0604020202020204" pitchFamily="34" charset="0"/>
              </a:rPr>
              <a:t> - Φάση – περιβαλλοντοστρεφής χαρακτήρας</a:t>
            </a:r>
          </a:p>
          <a:p>
            <a:pPr marL="0" indent="0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2</a:t>
            </a:r>
            <a:r>
              <a:rPr lang="el-GR" altLang="el-GR" sz="2000" b="1" baseline="30000" dirty="0" smtClean="0">
                <a:cs typeface="Arial" panose="020B0604020202020204" pitchFamily="34" charset="0"/>
              </a:rPr>
              <a:t>η</a:t>
            </a:r>
            <a:r>
              <a:rPr lang="el-GR" altLang="el-GR" sz="2000" b="1" dirty="0" smtClean="0">
                <a:cs typeface="Arial" panose="020B0604020202020204" pitchFamily="34" charset="0"/>
              </a:rPr>
              <a:t> Φάση    -  άνοιγμα  προς ευρύτερα ζητήματα χωρικής ανάπτυξης</a:t>
            </a:r>
            <a:endParaRPr lang="el-GR" altLang="el-GR" sz="2000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41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447800"/>
          </a:xfrm>
        </p:spPr>
        <p:txBody>
          <a:bodyPr/>
          <a:lstStyle/>
          <a:p>
            <a:pPr algn="ctr" eaLnBrk="1" hangingPunct="1"/>
            <a:r>
              <a:rPr lang="el-GR" altLang="el-GR" sz="3200" dirty="0" smtClean="0"/>
              <a:t>Δ1. </a:t>
            </a:r>
            <a:r>
              <a:rPr lang="el-GR" altLang="el-GR" sz="3200" dirty="0" smtClean="0"/>
              <a:t>Η </a:t>
            </a:r>
            <a:r>
              <a:rPr lang="el-GR" altLang="el-GR" sz="3200" dirty="0" smtClean="0"/>
              <a:t>ΣΤΡΑΤΗΓΙΚΗ ΠΕΡΙΒΑΛΛΟΝΤΙΚΗ </a:t>
            </a:r>
            <a:br>
              <a:rPr lang="el-GR" altLang="el-GR" sz="3200" dirty="0" smtClean="0"/>
            </a:br>
            <a:r>
              <a:rPr lang="el-GR" altLang="el-GR" sz="3200" dirty="0" smtClean="0"/>
              <a:t>ΕΚΤΙΜΗΣΗ</a:t>
            </a:r>
            <a:br>
              <a:rPr lang="el-GR" altLang="el-GR" sz="3200" dirty="0" smtClean="0"/>
            </a:br>
            <a:endParaRPr lang="en-US" altLang="el-GR" sz="3200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077200" cy="5257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 1. Η Στρατηγική Περιβαλλοντική Εκτίμηση (ΣΠΕ) – Η σύνδεση της περιβαλλοντικής εκτίμησης με τον Σχεδιασμό (και προγραμματισμό σημαντικών δημόσιων πολιτικών)</a:t>
            </a:r>
          </a:p>
          <a:p>
            <a:pPr marL="0" indent="0" eaLnBrk="1" hangingPunct="1">
              <a:buNone/>
            </a:pPr>
            <a:endParaRPr lang="el-GR" altLang="el-GR" sz="2000" b="1" dirty="0" smtClean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 2. Η ΣΠΕ ως έκφανση της αρχής της ενσωμάτωσης (</a:t>
            </a:r>
            <a:r>
              <a:rPr lang="en-US" altLang="el-GR" sz="2000" b="1" dirty="0" smtClean="0">
                <a:cs typeface="Arial" panose="020B0604020202020204" pitchFamily="34" charset="0"/>
              </a:rPr>
              <a:t>integration principle) – </a:t>
            </a:r>
            <a:r>
              <a:rPr lang="el-GR" altLang="el-GR" sz="2000" b="1" dirty="0" smtClean="0">
                <a:cs typeface="Arial" panose="020B0604020202020204" pitchFamily="34" charset="0"/>
              </a:rPr>
              <a:t>Άρθρο 11 της Συνθήκης για τη Λειτουργία της Ευρωπαϊκής Ένωσης: </a:t>
            </a:r>
            <a:r>
              <a:rPr lang="el-GR" altLang="el-GR" sz="1600" b="1" dirty="0" smtClean="0">
                <a:cs typeface="Arial" panose="020B0604020202020204" pitchFamily="34" charset="0"/>
              </a:rPr>
              <a:t>«Οι απαιτήσεις της περιβαλλοντικής προστασίας πρέπει να ενταχθούν στον καθορισμό και την εφαρμογή των πολιτικών και δράσεων της Ένωσης, ιδίως προκειμένου να προωθηθεί η αειφόρος ανάπτυξη»</a:t>
            </a:r>
            <a:r>
              <a:rPr lang="en-US" altLang="el-GR" sz="1600" b="1" dirty="0" smtClean="0">
                <a:cs typeface="Arial" panose="020B0604020202020204" pitchFamily="34" charset="0"/>
              </a:rPr>
              <a:t> </a:t>
            </a:r>
            <a:endParaRPr lang="el-GR" altLang="el-GR" sz="1600" b="1" dirty="0" smtClean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l-GR" altLang="el-GR" sz="1600" b="1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3. Το πεδίο εφαρμογής της Οδηγίας :</a:t>
            </a:r>
          </a:p>
          <a:p>
            <a:pPr marL="0" indent="0" eaLnBrk="1" hangingPunct="1">
              <a:buNone/>
            </a:pPr>
            <a:r>
              <a:rPr lang="el-GR" altLang="el-GR" sz="1800" b="1" dirty="0" smtClean="0">
                <a:cs typeface="Arial" panose="020B0604020202020204" pitchFamily="34" charset="0"/>
              </a:rPr>
              <a:t>α) Σχέδια που αφορούν δύο σημαντικές πολιτικές περιβάλλοντος</a:t>
            </a:r>
          </a:p>
          <a:p>
            <a:pPr marL="0" indent="0" eaLnBrk="1" hangingPunct="1">
              <a:buNone/>
            </a:pPr>
            <a:r>
              <a:rPr lang="el-GR" altLang="el-GR" sz="1800" b="1" dirty="0" smtClean="0">
                <a:cs typeface="Arial" panose="020B0604020202020204" pitchFamily="34" charset="0"/>
              </a:rPr>
              <a:t>β) Σχέδια που αφορούν τομεακές πολιτικές με περιβαλλοντικές επιπτώσεις</a:t>
            </a:r>
          </a:p>
          <a:p>
            <a:pPr marL="0" indent="0" eaLnBrk="1" hangingPunct="1">
              <a:buNone/>
            </a:pPr>
            <a:r>
              <a:rPr lang="el-GR" altLang="el-GR" sz="1800" b="1" dirty="0" smtClean="0">
                <a:cs typeface="Arial" panose="020B0604020202020204" pitchFamily="34" charset="0"/>
              </a:rPr>
              <a:t>γ) Σχέδια που συνδέονται με πολιτικές χωροταξίας και πολεοδομίας</a:t>
            </a:r>
            <a:endParaRPr lang="el-GR" altLang="el-GR" sz="1800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97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447800"/>
          </a:xfrm>
        </p:spPr>
        <p:txBody>
          <a:bodyPr/>
          <a:lstStyle/>
          <a:p>
            <a:pPr algn="ctr" eaLnBrk="1" hangingPunct="1"/>
            <a:r>
              <a:rPr lang="el-GR" altLang="el-GR" sz="3200" dirty="0" smtClean="0"/>
              <a:t>Δ2. </a:t>
            </a:r>
            <a:r>
              <a:rPr lang="el-GR" altLang="el-GR" sz="3200" dirty="0" smtClean="0"/>
              <a:t>Η </a:t>
            </a:r>
            <a:r>
              <a:rPr lang="el-GR" altLang="el-GR" sz="3200" dirty="0" smtClean="0"/>
              <a:t>ΣΤΡΑΤΗΓΙΚΗ ΠΕΡΙΒΑΛΛΟΝΤΙΚΗ </a:t>
            </a:r>
            <a:br>
              <a:rPr lang="el-GR" altLang="el-GR" sz="3200" dirty="0" smtClean="0"/>
            </a:br>
            <a:r>
              <a:rPr lang="el-GR" altLang="el-GR" sz="3200" dirty="0" smtClean="0"/>
              <a:t>ΕΚΤΙΜΗΣΗ</a:t>
            </a:r>
            <a:br>
              <a:rPr lang="el-GR" altLang="el-GR" sz="3200" dirty="0" smtClean="0"/>
            </a:br>
            <a:endParaRPr lang="en-US" altLang="el-GR" sz="3200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077200" cy="52578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l-GR" altLang="el-GR" sz="2000" b="1" dirty="0" smtClean="0">
                <a:cs typeface="Arial" panose="020B0604020202020204" pitchFamily="34" charset="0"/>
              </a:rPr>
              <a:t> </a:t>
            </a:r>
            <a:r>
              <a:rPr lang="el-GR" altLang="el-GR" sz="2000" b="1" u="sng" dirty="0" smtClean="0">
                <a:cs typeface="Arial" panose="020B0604020202020204" pitchFamily="34" charset="0"/>
              </a:rPr>
              <a:t>Προϋποθέσεις υπαγωγής των Σχεδίων στην Οδηγία 2001/42</a:t>
            </a:r>
            <a:endParaRPr lang="en-US" altLang="el-GR" sz="2000" b="1" u="sng" dirty="0" smtClean="0">
              <a:cs typeface="Arial" panose="020B0604020202020204" pitchFamily="34" charset="0"/>
            </a:endParaRPr>
          </a:p>
          <a:p>
            <a:pPr marL="0" indent="0" algn="ctr" eaLnBrk="1" hangingPunct="1">
              <a:buNone/>
            </a:pPr>
            <a:r>
              <a:rPr lang="el-GR" altLang="el-GR" sz="2000" b="1" u="sng" dirty="0" smtClean="0">
                <a:cs typeface="Arial" panose="020B0604020202020204" pitchFamily="34" charset="0"/>
              </a:rPr>
              <a:t> (</a:t>
            </a:r>
            <a:r>
              <a:rPr lang="en-US" altLang="el-GR" sz="2000" b="1" u="sng" dirty="0" smtClean="0">
                <a:cs typeface="Arial" panose="020B0604020202020204" pitchFamily="34" charset="0"/>
              </a:rPr>
              <a:t>L 197/2001)</a:t>
            </a:r>
            <a:r>
              <a:rPr lang="el-GR" altLang="el-GR" sz="2000" b="1" u="sng" dirty="0" smtClean="0">
                <a:cs typeface="Arial" panose="020B0604020202020204" pitchFamily="34" charset="0"/>
              </a:rPr>
              <a:t> </a:t>
            </a:r>
            <a:endParaRPr lang="en-US" altLang="el-GR" sz="2000" b="1" u="sng" dirty="0" smtClean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n-US" altLang="el-GR" sz="2000" b="1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altLang="el-GR" sz="2000" b="1" dirty="0" smtClean="0">
                <a:cs typeface="Arial" panose="020B0604020202020204" pitchFamily="34" charset="0"/>
              </a:rPr>
              <a:t> 1. </a:t>
            </a:r>
            <a:r>
              <a:rPr lang="el-GR" altLang="el-GR" sz="2000" b="1" dirty="0" smtClean="0">
                <a:cs typeface="Arial" panose="020B0604020202020204" pitchFamily="34" charset="0"/>
              </a:rPr>
              <a:t>Σχέδια / προγράμματα που εκπονούνται ή εγκρίνονται, μετά την εκπόνησή τους από το Κοινοβούλιο ή την Κυβέρνηση</a:t>
            </a:r>
            <a:endParaRPr lang="en-US" altLang="el-GR" sz="2000" b="1" dirty="0" smtClean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n-US" altLang="el-GR" sz="2000" b="1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altLang="el-GR" sz="1800" dirty="0" smtClean="0">
                <a:cs typeface="Arial" panose="020B0604020202020204" pitchFamily="34" charset="0"/>
              </a:rPr>
              <a:t> </a:t>
            </a:r>
            <a:r>
              <a:rPr lang="en-US" altLang="el-GR" sz="2000" b="1" dirty="0" smtClean="0">
                <a:cs typeface="Arial" panose="020B0604020202020204" pitchFamily="34" charset="0"/>
              </a:rPr>
              <a:t>2.</a:t>
            </a:r>
            <a:r>
              <a:rPr lang="el-GR" altLang="el-GR" sz="2000" b="1" dirty="0" smtClean="0">
                <a:cs typeface="Arial" panose="020B0604020202020204" pitchFamily="34" charset="0"/>
              </a:rPr>
              <a:t> Η έγκριση τους θα πρέπει να απαιτείται από συγκεκριμένες ρυθμίσεις της νομοθεσίας</a:t>
            </a:r>
            <a:endParaRPr lang="en-US" altLang="el-GR" sz="2000" b="1" dirty="0" smtClean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n-US" altLang="el-GR" sz="1800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n-US" altLang="el-GR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altLang="el-GR" sz="2000" b="1" dirty="0" smtClean="0">
                <a:cs typeface="Arial" panose="020B0604020202020204" pitchFamily="34" charset="0"/>
              </a:rPr>
              <a:t>3. </a:t>
            </a:r>
            <a:r>
              <a:rPr lang="el-GR" altLang="el-GR" sz="2000" b="1" dirty="0" smtClean="0">
                <a:cs typeface="Arial" panose="020B0604020202020204" pitchFamily="34" charset="0"/>
              </a:rPr>
              <a:t>Θα πρέπει να επηρεάζουν την αδειοδότηση μελλοντικών έργων και δραστηριοτήτων</a:t>
            </a:r>
            <a:endParaRPr lang="el-GR" altLang="el-GR" sz="2000" b="1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1377</TotalTime>
  <Words>444</Words>
  <Application>Microsoft Office PowerPoint</Application>
  <PresentationFormat>Προβολή στην οθόνη (4:3)</PresentationFormat>
  <Paragraphs>58</Paragraphs>
  <Slides>6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 2</vt:lpstr>
      <vt:lpstr>Flow</vt:lpstr>
      <vt:lpstr> Ο ΘΕΣΜΟΣ ΤΗΣ ΠΕΡΙΒΑΛΛΟΝΤΙΚΗΣ ΕΚΤΙΜΗΣΗΣ </vt:lpstr>
      <vt:lpstr>Α. ΕΙΣΑΓΩΓΙΚΕΣ ΕΠΙΣΗΜΑΝΣΕΙΣ  </vt:lpstr>
      <vt:lpstr>Β. ΤΟ ΝΟΜΙΚΟ ΠΛΑΙΣΙΟ ΤΟΥ ΘΕΣΜΟΥ </vt:lpstr>
      <vt:lpstr>Γ. Η ΑΔΕΙΟΔΟΤΗΣΗ ΕΡΓΩΝ / ΔΡΑΣΤΗΡΙΟΤΗΤΩΝ </vt:lpstr>
      <vt:lpstr>Δ1. Η ΣΤΡΑΤΗΓΙΚΗ ΠΕΡΙΒΑΛΛΟΝΤΙΚΗ  ΕΚΤΙΜΗΣΗ </vt:lpstr>
      <vt:lpstr>Δ2. Η ΣΤΡΑΤΗΓΙΚΗ ΠΕΡΙΒΑΛΛΟΝΤΙΚΗ  ΕΚΤΙΜΗΣΗ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User</cp:lastModifiedBy>
  <cp:revision>124</cp:revision>
  <cp:lastPrinted>2015-02-20T10:55:46Z</cp:lastPrinted>
  <dcterms:created xsi:type="dcterms:W3CDTF">2006-08-16T00:00:00Z</dcterms:created>
  <dcterms:modified xsi:type="dcterms:W3CDTF">2018-11-26T12:40:32Z</dcterms:modified>
</cp:coreProperties>
</file>