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D78"/>
    <a:srgbClr val="B88472"/>
    <a:srgbClr val="B88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60"/>
  </p:normalViewPr>
  <p:slideViewPr>
    <p:cSldViewPr>
      <p:cViewPr>
        <p:scale>
          <a:sx n="48" d="100"/>
          <a:sy n="48" d="100"/>
        </p:scale>
        <p:origin x="-100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B1010-1125-4B94-ABC9-D73C716CE3C9}" type="datetimeFigureOut">
              <a:rPr lang="el-GR" smtClean="0"/>
              <a:pPr/>
              <a:t>25/5/2012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C4B6E-46BD-4721-85C6-348401A361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Τα έγγραφά μου\Downloads\Φόντα\116\0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963" t="2751" r="1963" b="2751"/>
          <a:stretch>
            <a:fillRect/>
          </a:stretch>
        </p:blipFill>
        <p:spPr bwMode="auto">
          <a:xfrm>
            <a:off x="-43880" y="0"/>
            <a:ext cx="9296400" cy="6858000"/>
          </a:xfrm>
          <a:prstGeom prst="rect">
            <a:avLst/>
          </a:prstGeom>
          <a:noFill/>
        </p:spPr>
      </p:pic>
      <p:sp>
        <p:nvSpPr>
          <p:cNvPr id="9" name="8 - Ορθογώνιο"/>
          <p:cNvSpPr/>
          <p:nvPr/>
        </p:nvSpPr>
        <p:spPr>
          <a:xfrm>
            <a:off x="-72008" y="4149080"/>
            <a:ext cx="9324528" cy="720080"/>
          </a:xfrm>
          <a:prstGeom prst="rect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1 - Υπότιτλος"/>
          <p:cNvSpPr>
            <a:spLocks noGrp="1"/>
          </p:cNvSpPr>
          <p:nvPr>
            <p:ph type="subTitle" idx="1"/>
          </p:nvPr>
        </p:nvSpPr>
        <p:spPr>
          <a:xfrm>
            <a:off x="0" y="5445224"/>
            <a:ext cx="9144000" cy="1214743"/>
          </a:xfrm>
        </p:spPr>
        <p:txBody>
          <a:bodyPr>
            <a:noAutofit/>
          </a:bodyPr>
          <a:lstStyle/>
          <a:p>
            <a:pPr algn="ctr"/>
            <a:r>
              <a:rPr lang="el-GR" sz="1800" b="1" dirty="0" smtClean="0">
                <a:solidFill>
                  <a:srgbClr val="3E5D78"/>
                </a:solidFill>
                <a:latin typeface="Times New Roman" pitchFamily="18" charset="0"/>
                <a:cs typeface="Times New Roman" pitchFamily="18" charset="0"/>
              </a:rPr>
              <a:t>Συνεργασία Ομάδων 1,2: </a:t>
            </a:r>
          </a:p>
          <a:p>
            <a:pPr algn="ctr"/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Γιαννακοπούλου Ιωάννα /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Γκιουφής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Θωμάς / Γκόλτσιου Ελένη / </a:t>
            </a: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Γκουτσαμπασούλη Δώρα /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Γότα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Βασιλική /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Ζαφείρης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Γιώργος / Κατσαφάδου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Σωτηρία /</a:t>
            </a:r>
          </a:p>
          <a:p>
            <a:pPr algn="ctr"/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Πραβιώτη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Σοφία /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Σκουλαρίδης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Ιωάννης /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Τασολάμπρου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Χρυσούλα </a:t>
            </a:r>
            <a:endParaRPr lang="el-G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-1260648" y="200829"/>
            <a:ext cx="9144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Πανεπιστήμιο Θεσσαλίας</a:t>
            </a:r>
          </a:p>
          <a:p>
            <a:pPr algn="r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Τμήμα Μηχανικών Χωροταξίας,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Πολεοδομίας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και Περιφερειακής Ανάπτυξης</a:t>
            </a:r>
          </a:p>
          <a:p>
            <a:pPr algn="r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Π.Μ.Σ. Πολεοδομία-Χωροταξία</a:t>
            </a:r>
          </a:p>
          <a:p>
            <a:pPr algn="r"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Μάθημα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: Στούντιο Πολεοδομίας-Χωροταξίας</a:t>
            </a: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6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-72008" y="4193976"/>
            <a:ext cx="9324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ΠΑΡΟΥΣΙΑΣΗ ΑΝΑΓΚΩΝ ΚΑΙ ΔΥΝΑΤΟΤΗΤΩΝ ΑΣΤΙΚΗΣ ΑΝΑΓΕΝΝΗΣΗΣ ΚΑΙ ΚΑΤΑΓΡΑΦΗ ΤΩΝ ΑΠΑΡΑΙΤΗΤΩΝ ΕΝΕΡΓΕΙΩΝ ΚΑΙ ΠΑΡΕΜΒΑΣΕΩΝ 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Ελεύθερη σχεδίαση"/>
          <p:cNvSpPr>
            <a:spLocks noChangeAspect="1"/>
          </p:cNvSpPr>
          <p:nvPr/>
        </p:nvSpPr>
        <p:spPr>
          <a:xfrm>
            <a:off x="5000495" y="252217"/>
            <a:ext cx="291585" cy="296463"/>
          </a:xfrm>
          <a:custGeom>
            <a:avLst/>
            <a:gdLst>
              <a:gd name="connsiteX0" fmla="*/ 701040 w 1490750"/>
              <a:gd name="connsiteY0" fmla="*/ 282632 h 1515687"/>
              <a:gd name="connsiteX1" fmla="*/ 651164 w 1490750"/>
              <a:gd name="connsiteY1" fmla="*/ 315883 h 1515687"/>
              <a:gd name="connsiteX2" fmla="*/ 568037 w 1490750"/>
              <a:gd name="connsiteY2" fmla="*/ 648392 h 1515687"/>
              <a:gd name="connsiteX3" fmla="*/ 235528 w 1490750"/>
              <a:gd name="connsiteY3" fmla="*/ 615141 h 1515687"/>
              <a:gd name="connsiteX4" fmla="*/ 102524 w 1490750"/>
              <a:gd name="connsiteY4" fmla="*/ 648392 h 1515687"/>
              <a:gd name="connsiteX5" fmla="*/ 85899 w 1490750"/>
              <a:gd name="connsiteY5" fmla="*/ 1080654 h 1515687"/>
              <a:gd name="connsiteX6" fmla="*/ 2771 w 1490750"/>
              <a:gd name="connsiteY6" fmla="*/ 1330036 h 1515687"/>
              <a:gd name="connsiteX7" fmla="*/ 102524 w 1490750"/>
              <a:gd name="connsiteY7" fmla="*/ 1496291 h 1515687"/>
              <a:gd name="connsiteX8" fmla="*/ 152400 w 1490750"/>
              <a:gd name="connsiteY8" fmla="*/ 1446414 h 1515687"/>
              <a:gd name="connsiteX9" fmla="*/ 69273 w 1490750"/>
              <a:gd name="connsiteY9" fmla="*/ 1363287 h 1515687"/>
              <a:gd name="connsiteX10" fmla="*/ 252153 w 1490750"/>
              <a:gd name="connsiteY10" fmla="*/ 1080654 h 1515687"/>
              <a:gd name="connsiteX11" fmla="*/ 385157 w 1490750"/>
              <a:gd name="connsiteY11" fmla="*/ 964276 h 1515687"/>
              <a:gd name="connsiteX12" fmla="*/ 435033 w 1490750"/>
              <a:gd name="connsiteY12" fmla="*/ 1130531 h 1515687"/>
              <a:gd name="connsiteX13" fmla="*/ 750917 w 1490750"/>
              <a:gd name="connsiteY13" fmla="*/ 1396538 h 1515687"/>
              <a:gd name="connsiteX14" fmla="*/ 767542 w 1490750"/>
              <a:gd name="connsiteY14" fmla="*/ 1313411 h 1515687"/>
              <a:gd name="connsiteX15" fmla="*/ 518160 w 1490750"/>
              <a:gd name="connsiteY15" fmla="*/ 1130531 h 1515687"/>
              <a:gd name="connsiteX16" fmla="*/ 518160 w 1490750"/>
              <a:gd name="connsiteY16" fmla="*/ 1014152 h 1515687"/>
              <a:gd name="connsiteX17" fmla="*/ 651164 w 1490750"/>
              <a:gd name="connsiteY17" fmla="*/ 1080654 h 1515687"/>
              <a:gd name="connsiteX18" fmla="*/ 834044 w 1490750"/>
              <a:gd name="connsiteY18" fmla="*/ 1097280 h 1515687"/>
              <a:gd name="connsiteX19" fmla="*/ 1000299 w 1490750"/>
              <a:gd name="connsiteY19" fmla="*/ 1147156 h 1515687"/>
              <a:gd name="connsiteX20" fmla="*/ 1000299 w 1490750"/>
              <a:gd name="connsiteY20" fmla="*/ 1296785 h 1515687"/>
              <a:gd name="connsiteX21" fmla="*/ 883920 w 1490750"/>
              <a:gd name="connsiteY21" fmla="*/ 1313411 h 1515687"/>
              <a:gd name="connsiteX22" fmla="*/ 950422 w 1490750"/>
              <a:gd name="connsiteY22" fmla="*/ 1379912 h 1515687"/>
              <a:gd name="connsiteX23" fmla="*/ 1033549 w 1490750"/>
              <a:gd name="connsiteY23" fmla="*/ 1363287 h 1515687"/>
              <a:gd name="connsiteX24" fmla="*/ 1100051 w 1490750"/>
              <a:gd name="connsiteY24" fmla="*/ 1197032 h 1515687"/>
              <a:gd name="connsiteX25" fmla="*/ 1000299 w 1490750"/>
              <a:gd name="connsiteY25" fmla="*/ 1014152 h 1515687"/>
              <a:gd name="connsiteX26" fmla="*/ 1100051 w 1490750"/>
              <a:gd name="connsiteY26" fmla="*/ 997527 h 1515687"/>
              <a:gd name="connsiteX27" fmla="*/ 1415935 w 1490750"/>
              <a:gd name="connsiteY27" fmla="*/ 1429789 h 1515687"/>
              <a:gd name="connsiteX28" fmla="*/ 1482437 w 1490750"/>
              <a:gd name="connsiteY28" fmla="*/ 1379912 h 1515687"/>
              <a:gd name="connsiteX29" fmla="*/ 1366059 w 1490750"/>
              <a:gd name="connsiteY29" fmla="*/ 1197032 h 1515687"/>
              <a:gd name="connsiteX30" fmla="*/ 1366059 w 1490750"/>
              <a:gd name="connsiteY30" fmla="*/ 980901 h 1515687"/>
              <a:gd name="connsiteX31" fmla="*/ 1216429 w 1490750"/>
              <a:gd name="connsiteY31" fmla="*/ 332509 h 1515687"/>
              <a:gd name="connsiteX32" fmla="*/ 1116677 w 1490750"/>
              <a:gd name="connsiteY32" fmla="*/ 432261 h 1515687"/>
              <a:gd name="connsiteX33" fmla="*/ 1083426 w 1490750"/>
              <a:gd name="connsiteY33" fmla="*/ 282632 h 1515687"/>
              <a:gd name="connsiteX34" fmla="*/ 967048 w 1490750"/>
              <a:gd name="connsiteY34" fmla="*/ 166254 h 1515687"/>
              <a:gd name="connsiteX35" fmla="*/ 917171 w 1490750"/>
              <a:gd name="connsiteY35" fmla="*/ 49876 h 1515687"/>
              <a:gd name="connsiteX36" fmla="*/ 767542 w 1490750"/>
              <a:gd name="connsiteY36" fmla="*/ 0 h 1515687"/>
              <a:gd name="connsiteX37" fmla="*/ 684415 w 1490750"/>
              <a:gd name="connsiteY37" fmla="*/ 49876 h 1515687"/>
              <a:gd name="connsiteX38" fmla="*/ 684415 w 1490750"/>
              <a:gd name="connsiteY38" fmla="*/ 166254 h 1515687"/>
              <a:gd name="connsiteX39" fmla="*/ 717666 w 1490750"/>
              <a:gd name="connsiteY39" fmla="*/ 232756 h 1515687"/>
              <a:gd name="connsiteX40" fmla="*/ 701040 w 1490750"/>
              <a:gd name="connsiteY40" fmla="*/ 282632 h 1515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490750" h="1515687">
                <a:moveTo>
                  <a:pt x="701040" y="282632"/>
                </a:moveTo>
                <a:cubicBezTo>
                  <a:pt x="689956" y="296486"/>
                  <a:pt x="673331" y="254923"/>
                  <a:pt x="651164" y="315883"/>
                </a:cubicBezTo>
                <a:cubicBezTo>
                  <a:pt x="628997" y="376843"/>
                  <a:pt x="637309" y="598516"/>
                  <a:pt x="568037" y="648392"/>
                </a:cubicBezTo>
                <a:cubicBezTo>
                  <a:pt x="498765" y="698268"/>
                  <a:pt x="313113" y="615141"/>
                  <a:pt x="235528" y="615141"/>
                </a:cubicBezTo>
                <a:cubicBezTo>
                  <a:pt x="157943" y="615141"/>
                  <a:pt x="127462" y="570807"/>
                  <a:pt x="102524" y="648392"/>
                </a:cubicBezTo>
                <a:cubicBezTo>
                  <a:pt x="77586" y="725978"/>
                  <a:pt x="102524" y="967047"/>
                  <a:pt x="85899" y="1080654"/>
                </a:cubicBezTo>
                <a:cubicBezTo>
                  <a:pt x="69274" y="1194261"/>
                  <a:pt x="0" y="1260763"/>
                  <a:pt x="2771" y="1330036"/>
                </a:cubicBezTo>
                <a:cubicBezTo>
                  <a:pt x="5542" y="1399309"/>
                  <a:pt x="77586" y="1476895"/>
                  <a:pt x="102524" y="1496291"/>
                </a:cubicBezTo>
                <a:cubicBezTo>
                  <a:pt x="127462" y="1515687"/>
                  <a:pt x="157942" y="1468581"/>
                  <a:pt x="152400" y="1446414"/>
                </a:cubicBezTo>
                <a:cubicBezTo>
                  <a:pt x="146858" y="1424247"/>
                  <a:pt x="52647" y="1424247"/>
                  <a:pt x="69273" y="1363287"/>
                </a:cubicBezTo>
                <a:cubicBezTo>
                  <a:pt x="85899" y="1302327"/>
                  <a:pt x="199506" y="1147156"/>
                  <a:pt x="252153" y="1080654"/>
                </a:cubicBezTo>
                <a:cubicBezTo>
                  <a:pt x="304800" y="1014152"/>
                  <a:pt x="354677" y="955963"/>
                  <a:pt x="385157" y="964276"/>
                </a:cubicBezTo>
                <a:cubicBezTo>
                  <a:pt x="415637" y="972589"/>
                  <a:pt x="374073" y="1058487"/>
                  <a:pt x="435033" y="1130531"/>
                </a:cubicBezTo>
                <a:cubicBezTo>
                  <a:pt x="495993" y="1202575"/>
                  <a:pt x="695499" y="1366058"/>
                  <a:pt x="750917" y="1396538"/>
                </a:cubicBezTo>
                <a:cubicBezTo>
                  <a:pt x="806335" y="1427018"/>
                  <a:pt x="806335" y="1357745"/>
                  <a:pt x="767542" y="1313411"/>
                </a:cubicBezTo>
                <a:cubicBezTo>
                  <a:pt x="728749" y="1269077"/>
                  <a:pt x="559724" y="1180407"/>
                  <a:pt x="518160" y="1130531"/>
                </a:cubicBezTo>
                <a:cubicBezTo>
                  <a:pt x="476596" y="1080655"/>
                  <a:pt x="495993" y="1022465"/>
                  <a:pt x="518160" y="1014152"/>
                </a:cubicBezTo>
                <a:cubicBezTo>
                  <a:pt x="540327" y="1005839"/>
                  <a:pt x="598517" y="1066799"/>
                  <a:pt x="651164" y="1080654"/>
                </a:cubicBezTo>
                <a:cubicBezTo>
                  <a:pt x="703811" y="1094509"/>
                  <a:pt x="775855" y="1086196"/>
                  <a:pt x="834044" y="1097280"/>
                </a:cubicBezTo>
                <a:cubicBezTo>
                  <a:pt x="892233" y="1108364"/>
                  <a:pt x="972590" y="1113905"/>
                  <a:pt x="1000299" y="1147156"/>
                </a:cubicBezTo>
                <a:cubicBezTo>
                  <a:pt x="1028008" y="1180407"/>
                  <a:pt x="1019695" y="1269076"/>
                  <a:pt x="1000299" y="1296785"/>
                </a:cubicBezTo>
                <a:cubicBezTo>
                  <a:pt x="980903" y="1324494"/>
                  <a:pt x="892233" y="1299557"/>
                  <a:pt x="883920" y="1313411"/>
                </a:cubicBezTo>
                <a:cubicBezTo>
                  <a:pt x="875607" y="1327265"/>
                  <a:pt x="925484" y="1371599"/>
                  <a:pt x="950422" y="1379912"/>
                </a:cubicBezTo>
                <a:cubicBezTo>
                  <a:pt x="975360" y="1388225"/>
                  <a:pt x="1008611" y="1393767"/>
                  <a:pt x="1033549" y="1363287"/>
                </a:cubicBezTo>
                <a:cubicBezTo>
                  <a:pt x="1058487" y="1332807"/>
                  <a:pt x="1105593" y="1255221"/>
                  <a:pt x="1100051" y="1197032"/>
                </a:cubicBezTo>
                <a:cubicBezTo>
                  <a:pt x="1094509" y="1138843"/>
                  <a:pt x="1000299" y="1047403"/>
                  <a:pt x="1000299" y="1014152"/>
                </a:cubicBezTo>
                <a:cubicBezTo>
                  <a:pt x="1000299" y="980901"/>
                  <a:pt x="1030778" y="928254"/>
                  <a:pt x="1100051" y="997527"/>
                </a:cubicBezTo>
                <a:cubicBezTo>
                  <a:pt x="1169324" y="1066800"/>
                  <a:pt x="1352204" y="1366058"/>
                  <a:pt x="1415935" y="1429789"/>
                </a:cubicBezTo>
                <a:cubicBezTo>
                  <a:pt x="1479666" y="1493520"/>
                  <a:pt x="1490750" y="1418705"/>
                  <a:pt x="1482437" y="1379912"/>
                </a:cubicBezTo>
                <a:cubicBezTo>
                  <a:pt x="1474124" y="1341119"/>
                  <a:pt x="1385455" y="1263534"/>
                  <a:pt x="1366059" y="1197032"/>
                </a:cubicBezTo>
                <a:cubicBezTo>
                  <a:pt x="1346663" y="1130530"/>
                  <a:pt x="1390997" y="1124988"/>
                  <a:pt x="1366059" y="980901"/>
                </a:cubicBezTo>
                <a:cubicBezTo>
                  <a:pt x="1341121" y="836814"/>
                  <a:pt x="1257993" y="423949"/>
                  <a:pt x="1216429" y="332509"/>
                </a:cubicBezTo>
                <a:cubicBezTo>
                  <a:pt x="1174865" y="241069"/>
                  <a:pt x="1138844" y="440574"/>
                  <a:pt x="1116677" y="432261"/>
                </a:cubicBezTo>
                <a:cubicBezTo>
                  <a:pt x="1094510" y="423948"/>
                  <a:pt x="1108364" y="326966"/>
                  <a:pt x="1083426" y="282632"/>
                </a:cubicBezTo>
                <a:cubicBezTo>
                  <a:pt x="1058488" y="238298"/>
                  <a:pt x="994757" y="205047"/>
                  <a:pt x="967048" y="166254"/>
                </a:cubicBezTo>
                <a:cubicBezTo>
                  <a:pt x="939339" y="127461"/>
                  <a:pt x="950422" y="77585"/>
                  <a:pt x="917171" y="49876"/>
                </a:cubicBezTo>
                <a:cubicBezTo>
                  <a:pt x="883920" y="22167"/>
                  <a:pt x="806335" y="0"/>
                  <a:pt x="767542" y="0"/>
                </a:cubicBezTo>
                <a:cubicBezTo>
                  <a:pt x="728749" y="0"/>
                  <a:pt x="698269" y="22167"/>
                  <a:pt x="684415" y="49876"/>
                </a:cubicBezTo>
                <a:cubicBezTo>
                  <a:pt x="670561" y="77585"/>
                  <a:pt x="678873" y="135774"/>
                  <a:pt x="684415" y="166254"/>
                </a:cubicBezTo>
                <a:cubicBezTo>
                  <a:pt x="689957" y="196734"/>
                  <a:pt x="717666" y="210589"/>
                  <a:pt x="717666" y="232756"/>
                </a:cubicBezTo>
                <a:cubicBezTo>
                  <a:pt x="717666" y="254923"/>
                  <a:pt x="712124" y="268778"/>
                  <a:pt x="701040" y="2826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Τα έγγραφά μου\Downloads\Φόντα\116\03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091" t="1455" r="702" b="1066"/>
          <a:stretch>
            <a:fillRect/>
          </a:stretch>
        </p:blipFill>
        <p:spPr bwMode="auto">
          <a:xfrm>
            <a:off x="-1" y="0"/>
            <a:ext cx="9212239" cy="6858000"/>
          </a:xfrm>
          <a:prstGeom prst="rect">
            <a:avLst/>
          </a:prstGeo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3528" y="1970251"/>
            <a:ext cx="8352928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III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ΑΛΙΒΕΡΙ - ΝΕΟ ΔΕΛΤΑ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ΑΝΑΛΥΣΗ ΥΦΙΣΤΑΜΕΝΗΣ ΚΑΤΑΣΤΑΣΗΣ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Νέο Δέλτα: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Προβλήματα αποδοχής - συνοίκησης κατοίκων με Ρομά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(τσιγγάνους)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Εγκαταλελειμμένο εργοστάσιο -  κτίριο Βαμβακουργίας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σε κοντινή περιοχή του συνεχούς αστικού ιστού</a:t>
            </a: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Αλιβέρι: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58763" marR="0" lvl="0" indent="-2587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Προβλήματα με Ρομά (αποτελούν το 85% της γειτονιάς), Περιθωριοποίηση,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Σχετική μη ένταξη στο κοινωνικό σύνολο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B8847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Οικισμός Λυόμενων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Έλλειψη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σύνδεσης με υπόλοιπη περιοχή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Αποκομμένο κομμάτι της πόλης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δεν συνδέεται με την υπόλοιπη αστική περιοχή ούτε με το κέντρο της πόλης εξαιτίας της έλλειψης αστικής συγκοινωνίας αλλά και λόγω της παρεμβολής φυσικών ορίων (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Ξηριάς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8424000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1/3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Ελεύθερη σχεδίαση"/>
          <p:cNvSpPr/>
          <p:nvPr/>
        </p:nvSpPr>
        <p:spPr>
          <a:xfrm rot="18807875">
            <a:off x="255427" y="3220542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Ελεύθερη σχεδίαση"/>
          <p:cNvSpPr/>
          <p:nvPr/>
        </p:nvSpPr>
        <p:spPr>
          <a:xfrm rot="18807875">
            <a:off x="255427" y="4588694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istrator\Τα έγγραφά μου\Downloads\Φόντα\116\0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80" t="2347" r="1892" b="3065"/>
          <a:stretch>
            <a:fillRect/>
          </a:stretch>
        </p:blipFill>
        <p:spPr bwMode="auto">
          <a:xfrm>
            <a:off x="0" y="0"/>
            <a:ext cx="9399198" cy="6858000"/>
          </a:xfrm>
          <a:prstGeom prst="rect">
            <a:avLst/>
          </a:prstGeom>
          <a:noFill/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699792" y="820162"/>
            <a:ext cx="604867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ΠΡΟΤΑΣΗ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Νέο Δέλτα: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Ανάδειξη πολιτιστικής ταυτότητας τσιγγάνων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με καθιέρωση εβδομάδας μόδας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Ρομά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και φεστιβάλ Ρομά για την προβολή της κουλτούρας, του τρόπου ζωής και της ενδυμασίας τους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Πόλος έλξης επισκεπτών - παγκοσμίως γνωστό ότι τα ρούχα των τσιγγάνων είναι πηγή έμπνευσης για διάσημους οίκους μόδας καθώς και ότι οι τσιγγάνες είναι πολύ καλές μοδίστρες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Αξιοποίηση κτιρίου Βαμβακουργίας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σαν χώρου στέγασης των παραπάνω δραστηριοτήτων αλλά και σαν χώρος πολιτιστικού κέντρου και χώρου για τη στέγαση των δραστηριοτήτων της ετήσιας γιορτής των τσιγγάνων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Ederlezi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με σκοπό την αξιοποίηση και την τουριστική της προβολή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0" name="9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8424000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2/3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Ελεύθερη σχεδίαση"/>
          <p:cNvSpPr/>
          <p:nvPr/>
        </p:nvSpPr>
        <p:spPr>
          <a:xfrm rot="18807875">
            <a:off x="2559683" y="1564358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istrator\Τα έγγραφά μου\Downloads\Φόντα\116\0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80" t="2347" r="1892" b="3065"/>
          <a:stretch>
            <a:fillRect/>
          </a:stretch>
        </p:blipFill>
        <p:spPr bwMode="auto">
          <a:xfrm>
            <a:off x="0" y="0"/>
            <a:ext cx="9399198" cy="685800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2736304" y="404664"/>
            <a:ext cx="6012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7325" lvl="0" indent="-127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Αλιβέρι: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1.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Σύνδεση περιοχής με αστική συγκοινωνία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B88472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2.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Επανασχεδιασμός οικισμού λυόμενων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με δημιουργία νέας πολεοδομικής χάραξης. Δημιουργία χώρου εμπορικών δραστηριοτήτων και δραστηριοτήτων αναψυχής σε αρμονία με χώρους πρασίνους που να λειτουργεί ταυτόχρονα σαν πνεύμονας πρασίνου στο κέντρο του νέου οικισμού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και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να διεισδύει στο νέο πάρκο του Ξηριά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3.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Δημιουργία γραμμικού πάρκου και από τις δύο πλευρές του χειμάρρου Ξηριά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που συνδυάζει και ανοιχτό χώρο για μικρές εμπορικές δραστηριότητες - παζάρια, με μονοπάτια και εφήμερης κατασκευής πάγκους για τα εμπορεύματα αλλά και γέφυρες που να συνδέουν τις δύο όχθες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lvl="0" indent="-187325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0975" algn="l"/>
              </a:tabLs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Πιθανές πηγές χρηματοδότησης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7" name="6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8424000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3/3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Ελεύθερη σχεδίαση"/>
          <p:cNvSpPr/>
          <p:nvPr/>
        </p:nvSpPr>
        <p:spPr>
          <a:xfrm rot="18807875">
            <a:off x="2559683" y="556247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Τα έγγραφά μου\Downloads\Φόντα\116\0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963" t="2751" r="1963" b="2751"/>
          <a:stretch>
            <a:fillRect/>
          </a:stretch>
        </p:blipFill>
        <p:spPr bwMode="auto">
          <a:xfrm>
            <a:off x="-43880" y="0"/>
            <a:ext cx="9296400" cy="6858000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-72008" y="4149080"/>
            <a:ext cx="9324528" cy="720080"/>
          </a:xfrm>
          <a:prstGeom prst="rect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-72008" y="4293096"/>
            <a:ext cx="932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ΕΥΧΑΡΙΣΤΟΥΜΕ ΓΙΑ ΤΗΝ ΠΡΟΣΟΧΗ ΣΑΣ!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Τα έγγραφά μου\Downloads\Φόντα\116\0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963" t="2751" r="1963" b="2751"/>
          <a:stretch>
            <a:fillRect/>
          </a:stretch>
        </p:blipFill>
        <p:spPr bwMode="auto">
          <a:xfrm>
            <a:off x="-43880" y="0"/>
            <a:ext cx="9296400" cy="6858000"/>
          </a:xfrm>
          <a:prstGeom prst="rect">
            <a:avLst/>
          </a:prstGeom>
          <a:noFill/>
        </p:spPr>
      </p:pic>
      <p:sp>
        <p:nvSpPr>
          <p:cNvPr id="9" name="8 - Ορθογώνιο"/>
          <p:cNvSpPr/>
          <p:nvPr/>
        </p:nvSpPr>
        <p:spPr>
          <a:xfrm>
            <a:off x="-72008" y="4149080"/>
            <a:ext cx="9324528" cy="720080"/>
          </a:xfrm>
          <a:prstGeom prst="rect">
            <a:avLst/>
          </a:prstGeom>
          <a:solidFill>
            <a:schemeClr val="tx2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1 - Υπότιτλος"/>
          <p:cNvSpPr>
            <a:spLocks noGrp="1"/>
          </p:cNvSpPr>
          <p:nvPr>
            <p:ph type="subTitle" idx="1"/>
          </p:nvPr>
        </p:nvSpPr>
        <p:spPr>
          <a:xfrm>
            <a:off x="0" y="5445224"/>
            <a:ext cx="9144000" cy="1214743"/>
          </a:xfrm>
        </p:spPr>
        <p:txBody>
          <a:bodyPr>
            <a:noAutofit/>
          </a:bodyPr>
          <a:lstStyle/>
          <a:p>
            <a:pPr algn="ctr"/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Συνεργασία Ομάδων 1,2: </a:t>
            </a:r>
          </a:p>
          <a:p>
            <a:pPr algn="ctr"/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Γιαννακοπούλου Ιωάννα /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Γκιουφής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Θωμάς / Γκόλτσιου Ελένη / </a:t>
            </a:r>
          </a:p>
          <a:p>
            <a:pPr algn="ctr"/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Γκουτσαμπασούλη Δώρα /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Γότα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Βασιλική / Κατσαφάδου Σωτηρία /</a:t>
            </a:r>
          </a:p>
          <a:p>
            <a:pPr algn="ctr"/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Πραβιώτη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Σοφία /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Σκουλαρίδης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Ιωάννης /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Τασολάμπρου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Χρυσούλα </a:t>
            </a:r>
            <a:endParaRPr lang="el-G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-1260648" y="200829"/>
            <a:ext cx="9144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Πανεπιστήμιο Θεσσαλίας</a:t>
            </a:r>
          </a:p>
          <a:p>
            <a:pPr algn="r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Τμήμα Μηχανικών Χωροταξίας,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Πολεοδομίας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και Περιφερειακής Ανάπτυξης</a:t>
            </a:r>
          </a:p>
          <a:p>
            <a:pPr algn="r">
              <a:defRPr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Π.Μ.Σ. Πολεοδομία-Χωροταξία</a:t>
            </a:r>
          </a:p>
          <a:p>
            <a:pPr algn="r">
              <a:defRPr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Μάθημα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: Στούντιο Πολεοδομίας-Χωροταξίας</a:t>
            </a: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6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-72008" y="4193976"/>
            <a:ext cx="9324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ΠΑΡΟΥΣΙΑΣΗ ΑΝΑΓΚΩΝ ΚΑΙ ΔΥΝΑΤΟΤΗΤΩΝ ΑΣΤΙΚΗΣ ΑΝΑΓΕΝΝΗΣΗΣ ΚΑΙ ΚΑΤΑΓΡΑΦΗ ΤΩΝ ΑΠΑΡΑΙΤΗΤΩΝ ΕΝΕΡΓΕΙΩΝ ΚΑΙ ΠΑΡΕΜΒΑΣΕΩΝ 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Ελεύθερη σχεδίαση"/>
          <p:cNvSpPr>
            <a:spLocks noChangeAspect="1"/>
          </p:cNvSpPr>
          <p:nvPr/>
        </p:nvSpPr>
        <p:spPr>
          <a:xfrm>
            <a:off x="5000495" y="252217"/>
            <a:ext cx="291585" cy="296463"/>
          </a:xfrm>
          <a:custGeom>
            <a:avLst/>
            <a:gdLst>
              <a:gd name="connsiteX0" fmla="*/ 701040 w 1490750"/>
              <a:gd name="connsiteY0" fmla="*/ 282632 h 1515687"/>
              <a:gd name="connsiteX1" fmla="*/ 651164 w 1490750"/>
              <a:gd name="connsiteY1" fmla="*/ 315883 h 1515687"/>
              <a:gd name="connsiteX2" fmla="*/ 568037 w 1490750"/>
              <a:gd name="connsiteY2" fmla="*/ 648392 h 1515687"/>
              <a:gd name="connsiteX3" fmla="*/ 235528 w 1490750"/>
              <a:gd name="connsiteY3" fmla="*/ 615141 h 1515687"/>
              <a:gd name="connsiteX4" fmla="*/ 102524 w 1490750"/>
              <a:gd name="connsiteY4" fmla="*/ 648392 h 1515687"/>
              <a:gd name="connsiteX5" fmla="*/ 85899 w 1490750"/>
              <a:gd name="connsiteY5" fmla="*/ 1080654 h 1515687"/>
              <a:gd name="connsiteX6" fmla="*/ 2771 w 1490750"/>
              <a:gd name="connsiteY6" fmla="*/ 1330036 h 1515687"/>
              <a:gd name="connsiteX7" fmla="*/ 102524 w 1490750"/>
              <a:gd name="connsiteY7" fmla="*/ 1496291 h 1515687"/>
              <a:gd name="connsiteX8" fmla="*/ 152400 w 1490750"/>
              <a:gd name="connsiteY8" fmla="*/ 1446414 h 1515687"/>
              <a:gd name="connsiteX9" fmla="*/ 69273 w 1490750"/>
              <a:gd name="connsiteY9" fmla="*/ 1363287 h 1515687"/>
              <a:gd name="connsiteX10" fmla="*/ 252153 w 1490750"/>
              <a:gd name="connsiteY10" fmla="*/ 1080654 h 1515687"/>
              <a:gd name="connsiteX11" fmla="*/ 385157 w 1490750"/>
              <a:gd name="connsiteY11" fmla="*/ 964276 h 1515687"/>
              <a:gd name="connsiteX12" fmla="*/ 435033 w 1490750"/>
              <a:gd name="connsiteY12" fmla="*/ 1130531 h 1515687"/>
              <a:gd name="connsiteX13" fmla="*/ 750917 w 1490750"/>
              <a:gd name="connsiteY13" fmla="*/ 1396538 h 1515687"/>
              <a:gd name="connsiteX14" fmla="*/ 767542 w 1490750"/>
              <a:gd name="connsiteY14" fmla="*/ 1313411 h 1515687"/>
              <a:gd name="connsiteX15" fmla="*/ 518160 w 1490750"/>
              <a:gd name="connsiteY15" fmla="*/ 1130531 h 1515687"/>
              <a:gd name="connsiteX16" fmla="*/ 518160 w 1490750"/>
              <a:gd name="connsiteY16" fmla="*/ 1014152 h 1515687"/>
              <a:gd name="connsiteX17" fmla="*/ 651164 w 1490750"/>
              <a:gd name="connsiteY17" fmla="*/ 1080654 h 1515687"/>
              <a:gd name="connsiteX18" fmla="*/ 834044 w 1490750"/>
              <a:gd name="connsiteY18" fmla="*/ 1097280 h 1515687"/>
              <a:gd name="connsiteX19" fmla="*/ 1000299 w 1490750"/>
              <a:gd name="connsiteY19" fmla="*/ 1147156 h 1515687"/>
              <a:gd name="connsiteX20" fmla="*/ 1000299 w 1490750"/>
              <a:gd name="connsiteY20" fmla="*/ 1296785 h 1515687"/>
              <a:gd name="connsiteX21" fmla="*/ 883920 w 1490750"/>
              <a:gd name="connsiteY21" fmla="*/ 1313411 h 1515687"/>
              <a:gd name="connsiteX22" fmla="*/ 950422 w 1490750"/>
              <a:gd name="connsiteY22" fmla="*/ 1379912 h 1515687"/>
              <a:gd name="connsiteX23" fmla="*/ 1033549 w 1490750"/>
              <a:gd name="connsiteY23" fmla="*/ 1363287 h 1515687"/>
              <a:gd name="connsiteX24" fmla="*/ 1100051 w 1490750"/>
              <a:gd name="connsiteY24" fmla="*/ 1197032 h 1515687"/>
              <a:gd name="connsiteX25" fmla="*/ 1000299 w 1490750"/>
              <a:gd name="connsiteY25" fmla="*/ 1014152 h 1515687"/>
              <a:gd name="connsiteX26" fmla="*/ 1100051 w 1490750"/>
              <a:gd name="connsiteY26" fmla="*/ 997527 h 1515687"/>
              <a:gd name="connsiteX27" fmla="*/ 1415935 w 1490750"/>
              <a:gd name="connsiteY27" fmla="*/ 1429789 h 1515687"/>
              <a:gd name="connsiteX28" fmla="*/ 1482437 w 1490750"/>
              <a:gd name="connsiteY28" fmla="*/ 1379912 h 1515687"/>
              <a:gd name="connsiteX29" fmla="*/ 1366059 w 1490750"/>
              <a:gd name="connsiteY29" fmla="*/ 1197032 h 1515687"/>
              <a:gd name="connsiteX30" fmla="*/ 1366059 w 1490750"/>
              <a:gd name="connsiteY30" fmla="*/ 980901 h 1515687"/>
              <a:gd name="connsiteX31" fmla="*/ 1216429 w 1490750"/>
              <a:gd name="connsiteY31" fmla="*/ 332509 h 1515687"/>
              <a:gd name="connsiteX32" fmla="*/ 1116677 w 1490750"/>
              <a:gd name="connsiteY32" fmla="*/ 432261 h 1515687"/>
              <a:gd name="connsiteX33" fmla="*/ 1083426 w 1490750"/>
              <a:gd name="connsiteY33" fmla="*/ 282632 h 1515687"/>
              <a:gd name="connsiteX34" fmla="*/ 967048 w 1490750"/>
              <a:gd name="connsiteY34" fmla="*/ 166254 h 1515687"/>
              <a:gd name="connsiteX35" fmla="*/ 917171 w 1490750"/>
              <a:gd name="connsiteY35" fmla="*/ 49876 h 1515687"/>
              <a:gd name="connsiteX36" fmla="*/ 767542 w 1490750"/>
              <a:gd name="connsiteY36" fmla="*/ 0 h 1515687"/>
              <a:gd name="connsiteX37" fmla="*/ 684415 w 1490750"/>
              <a:gd name="connsiteY37" fmla="*/ 49876 h 1515687"/>
              <a:gd name="connsiteX38" fmla="*/ 684415 w 1490750"/>
              <a:gd name="connsiteY38" fmla="*/ 166254 h 1515687"/>
              <a:gd name="connsiteX39" fmla="*/ 717666 w 1490750"/>
              <a:gd name="connsiteY39" fmla="*/ 232756 h 1515687"/>
              <a:gd name="connsiteX40" fmla="*/ 701040 w 1490750"/>
              <a:gd name="connsiteY40" fmla="*/ 282632 h 1515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490750" h="1515687">
                <a:moveTo>
                  <a:pt x="701040" y="282632"/>
                </a:moveTo>
                <a:cubicBezTo>
                  <a:pt x="689956" y="296486"/>
                  <a:pt x="673331" y="254923"/>
                  <a:pt x="651164" y="315883"/>
                </a:cubicBezTo>
                <a:cubicBezTo>
                  <a:pt x="628997" y="376843"/>
                  <a:pt x="637309" y="598516"/>
                  <a:pt x="568037" y="648392"/>
                </a:cubicBezTo>
                <a:cubicBezTo>
                  <a:pt x="498765" y="698268"/>
                  <a:pt x="313113" y="615141"/>
                  <a:pt x="235528" y="615141"/>
                </a:cubicBezTo>
                <a:cubicBezTo>
                  <a:pt x="157943" y="615141"/>
                  <a:pt x="127462" y="570807"/>
                  <a:pt x="102524" y="648392"/>
                </a:cubicBezTo>
                <a:cubicBezTo>
                  <a:pt x="77586" y="725978"/>
                  <a:pt x="102524" y="967047"/>
                  <a:pt x="85899" y="1080654"/>
                </a:cubicBezTo>
                <a:cubicBezTo>
                  <a:pt x="69274" y="1194261"/>
                  <a:pt x="0" y="1260763"/>
                  <a:pt x="2771" y="1330036"/>
                </a:cubicBezTo>
                <a:cubicBezTo>
                  <a:pt x="5542" y="1399309"/>
                  <a:pt x="77586" y="1476895"/>
                  <a:pt x="102524" y="1496291"/>
                </a:cubicBezTo>
                <a:cubicBezTo>
                  <a:pt x="127462" y="1515687"/>
                  <a:pt x="157942" y="1468581"/>
                  <a:pt x="152400" y="1446414"/>
                </a:cubicBezTo>
                <a:cubicBezTo>
                  <a:pt x="146858" y="1424247"/>
                  <a:pt x="52647" y="1424247"/>
                  <a:pt x="69273" y="1363287"/>
                </a:cubicBezTo>
                <a:cubicBezTo>
                  <a:pt x="85899" y="1302327"/>
                  <a:pt x="199506" y="1147156"/>
                  <a:pt x="252153" y="1080654"/>
                </a:cubicBezTo>
                <a:cubicBezTo>
                  <a:pt x="304800" y="1014152"/>
                  <a:pt x="354677" y="955963"/>
                  <a:pt x="385157" y="964276"/>
                </a:cubicBezTo>
                <a:cubicBezTo>
                  <a:pt x="415637" y="972589"/>
                  <a:pt x="374073" y="1058487"/>
                  <a:pt x="435033" y="1130531"/>
                </a:cubicBezTo>
                <a:cubicBezTo>
                  <a:pt x="495993" y="1202575"/>
                  <a:pt x="695499" y="1366058"/>
                  <a:pt x="750917" y="1396538"/>
                </a:cubicBezTo>
                <a:cubicBezTo>
                  <a:pt x="806335" y="1427018"/>
                  <a:pt x="806335" y="1357745"/>
                  <a:pt x="767542" y="1313411"/>
                </a:cubicBezTo>
                <a:cubicBezTo>
                  <a:pt x="728749" y="1269077"/>
                  <a:pt x="559724" y="1180407"/>
                  <a:pt x="518160" y="1130531"/>
                </a:cubicBezTo>
                <a:cubicBezTo>
                  <a:pt x="476596" y="1080655"/>
                  <a:pt x="495993" y="1022465"/>
                  <a:pt x="518160" y="1014152"/>
                </a:cubicBezTo>
                <a:cubicBezTo>
                  <a:pt x="540327" y="1005839"/>
                  <a:pt x="598517" y="1066799"/>
                  <a:pt x="651164" y="1080654"/>
                </a:cubicBezTo>
                <a:cubicBezTo>
                  <a:pt x="703811" y="1094509"/>
                  <a:pt x="775855" y="1086196"/>
                  <a:pt x="834044" y="1097280"/>
                </a:cubicBezTo>
                <a:cubicBezTo>
                  <a:pt x="892233" y="1108364"/>
                  <a:pt x="972590" y="1113905"/>
                  <a:pt x="1000299" y="1147156"/>
                </a:cubicBezTo>
                <a:cubicBezTo>
                  <a:pt x="1028008" y="1180407"/>
                  <a:pt x="1019695" y="1269076"/>
                  <a:pt x="1000299" y="1296785"/>
                </a:cubicBezTo>
                <a:cubicBezTo>
                  <a:pt x="980903" y="1324494"/>
                  <a:pt x="892233" y="1299557"/>
                  <a:pt x="883920" y="1313411"/>
                </a:cubicBezTo>
                <a:cubicBezTo>
                  <a:pt x="875607" y="1327265"/>
                  <a:pt x="925484" y="1371599"/>
                  <a:pt x="950422" y="1379912"/>
                </a:cubicBezTo>
                <a:cubicBezTo>
                  <a:pt x="975360" y="1388225"/>
                  <a:pt x="1008611" y="1393767"/>
                  <a:pt x="1033549" y="1363287"/>
                </a:cubicBezTo>
                <a:cubicBezTo>
                  <a:pt x="1058487" y="1332807"/>
                  <a:pt x="1105593" y="1255221"/>
                  <a:pt x="1100051" y="1197032"/>
                </a:cubicBezTo>
                <a:cubicBezTo>
                  <a:pt x="1094509" y="1138843"/>
                  <a:pt x="1000299" y="1047403"/>
                  <a:pt x="1000299" y="1014152"/>
                </a:cubicBezTo>
                <a:cubicBezTo>
                  <a:pt x="1000299" y="980901"/>
                  <a:pt x="1030778" y="928254"/>
                  <a:pt x="1100051" y="997527"/>
                </a:cubicBezTo>
                <a:cubicBezTo>
                  <a:pt x="1169324" y="1066800"/>
                  <a:pt x="1352204" y="1366058"/>
                  <a:pt x="1415935" y="1429789"/>
                </a:cubicBezTo>
                <a:cubicBezTo>
                  <a:pt x="1479666" y="1493520"/>
                  <a:pt x="1490750" y="1418705"/>
                  <a:pt x="1482437" y="1379912"/>
                </a:cubicBezTo>
                <a:cubicBezTo>
                  <a:pt x="1474124" y="1341119"/>
                  <a:pt x="1385455" y="1263534"/>
                  <a:pt x="1366059" y="1197032"/>
                </a:cubicBezTo>
                <a:cubicBezTo>
                  <a:pt x="1346663" y="1130530"/>
                  <a:pt x="1390997" y="1124988"/>
                  <a:pt x="1366059" y="980901"/>
                </a:cubicBezTo>
                <a:cubicBezTo>
                  <a:pt x="1341121" y="836814"/>
                  <a:pt x="1257993" y="423949"/>
                  <a:pt x="1216429" y="332509"/>
                </a:cubicBezTo>
                <a:cubicBezTo>
                  <a:pt x="1174865" y="241069"/>
                  <a:pt x="1138844" y="440574"/>
                  <a:pt x="1116677" y="432261"/>
                </a:cubicBezTo>
                <a:cubicBezTo>
                  <a:pt x="1094510" y="423948"/>
                  <a:pt x="1108364" y="326966"/>
                  <a:pt x="1083426" y="282632"/>
                </a:cubicBezTo>
                <a:cubicBezTo>
                  <a:pt x="1058488" y="238298"/>
                  <a:pt x="994757" y="205047"/>
                  <a:pt x="967048" y="166254"/>
                </a:cubicBezTo>
                <a:cubicBezTo>
                  <a:pt x="939339" y="127461"/>
                  <a:pt x="950422" y="77585"/>
                  <a:pt x="917171" y="49876"/>
                </a:cubicBezTo>
                <a:cubicBezTo>
                  <a:pt x="883920" y="22167"/>
                  <a:pt x="806335" y="0"/>
                  <a:pt x="767542" y="0"/>
                </a:cubicBezTo>
                <a:cubicBezTo>
                  <a:pt x="728749" y="0"/>
                  <a:pt x="698269" y="22167"/>
                  <a:pt x="684415" y="49876"/>
                </a:cubicBezTo>
                <a:cubicBezTo>
                  <a:pt x="670561" y="77585"/>
                  <a:pt x="678873" y="135774"/>
                  <a:pt x="684415" y="166254"/>
                </a:cubicBezTo>
                <a:cubicBezTo>
                  <a:pt x="689957" y="196734"/>
                  <a:pt x="717666" y="210589"/>
                  <a:pt x="717666" y="232756"/>
                </a:cubicBezTo>
                <a:cubicBezTo>
                  <a:pt x="717666" y="254923"/>
                  <a:pt x="712124" y="268778"/>
                  <a:pt x="701040" y="28263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istrator\Τα έγγραφά μου\Downloads\Φόντα\116\03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091" t="1455" r="702" b="1066"/>
          <a:stretch>
            <a:fillRect/>
          </a:stretch>
        </p:blipFill>
        <p:spPr bwMode="auto">
          <a:xfrm>
            <a:off x="-1" y="0"/>
            <a:ext cx="9212239" cy="6858000"/>
          </a:xfrm>
          <a:prstGeom prst="rect">
            <a:avLst/>
          </a:prstGeom>
          <a:noFill/>
        </p:spPr>
      </p:pic>
      <p:sp>
        <p:nvSpPr>
          <p:cNvPr id="8" name="7 - TextBox"/>
          <p:cNvSpPr txBox="1"/>
          <p:nvPr/>
        </p:nvSpPr>
        <p:spPr>
          <a:xfrm>
            <a:off x="8028384" y="2204864"/>
            <a:ext cx="432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8028384" y="5157192"/>
            <a:ext cx="432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8028384" y="3669992"/>
            <a:ext cx="432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23528" y="1480710"/>
            <a:ext cx="849694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ΠΕΡΙΕΧΟΜΕΝΑ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b="1" dirty="0">
              <a:solidFill>
                <a:srgbClr val="3E5D78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ΘΑΛΑΣΣΙΟ ΜΕΤΩΠΟ ΠΟΛΗΣ ΒΟΛΟΥ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cs typeface="Times New Roman" pitchFamily="18" charset="0"/>
              </a:rPr>
              <a:t>ΑΝΑΛΥΣΗ ΥΦΙΣΤΑΜΕΝΗΣ ΚΑΤΑΣΤΑΣΗΣ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b="1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ΠΡΟΤΑΣΗ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sz="2000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indent="-400050" algn="just" eaLnBrk="0" fontAlgn="base" hangingPunct="0">
              <a:spcBef>
                <a:spcPct val="0"/>
              </a:spcBef>
              <a:spcAft>
                <a:spcPct val="0"/>
              </a:spcAft>
              <a:buAutoNum type="romanUcPeriod" startAt="2"/>
            </a:pP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ΠΛΑΤΕΙΕΣ ΒΟΛΟΥ ΚΑΙ ΝΕΑΣ ΙΩΝΙΑΣ</a:t>
            </a:r>
          </a:p>
          <a:p>
            <a:pPr marL="400050" indent="-4000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rgbClr val="3E5D78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cs typeface="Times New Roman" pitchFamily="18" charset="0"/>
              </a:rPr>
              <a:t>ΑΝΑΛΥΣΗ ΥΦΙΣΤΑΜΕΝΗΣ ΚΑΤΑΣΤΑΣΗΣ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ΠΡΟΤΑΣΗ</a:t>
            </a:r>
          </a:p>
          <a:p>
            <a:pPr marL="400050" indent="-4000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 b="1" dirty="0">
              <a:solidFill>
                <a:srgbClr val="3E5D78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indent="-4000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3E5D78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l-GR" sz="2000" b="1" dirty="0" smtClean="0">
                <a:solidFill>
                  <a:srgbClr val="3E5D78"/>
                </a:solidFill>
                <a:latin typeface="Times New Roman" pitchFamily="18" charset="0"/>
                <a:cs typeface="Times New Roman" pitchFamily="18" charset="0"/>
              </a:rPr>
              <a:t>ΑΛΙΒΕΡΙ - Ν</a:t>
            </a:r>
            <a:r>
              <a:rPr lang="en-US" sz="2000" b="1" dirty="0" smtClean="0">
                <a:solidFill>
                  <a:srgbClr val="3E5D78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l-GR" sz="2000" b="1" dirty="0" smtClean="0">
                <a:solidFill>
                  <a:srgbClr val="3E5D78"/>
                </a:solidFill>
                <a:latin typeface="Times New Roman" pitchFamily="18" charset="0"/>
                <a:cs typeface="Times New Roman" pitchFamily="18" charset="0"/>
              </a:rPr>
              <a:t>Ο ΔΕΛΤΑ</a:t>
            </a:r>
          </a:p>
          <a:p>
            <a:pPr marL="400050" indent="-400050" algn="just" eaLnBrk="0" fontAlgn="base" hangingPunct="0">
              <a:spcBef>
                <a:spcPct val="0"/>
              </a:spcBef>
              <a:spcAft>
                <a:spcPct val="0"/>
              </a:spcAft>
              <a:buAutoNum type="romanUcPeriod" startAt="2"/>
            </a:pPr>
            <a:endParaRPr lang="el-GR" sz="2000" b="1" dirty="0" smtClean="0">
              <a:solidFill>
                <a:srgbClr val="3E5D78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cs typeface="Times New Roman" pitchFamily="18" charset="0"/>
              </a:rPr>
              <a:t>ΑΝΑΛΥΣΗ ΥΦΙΣΤΑΜΕΝΗΣ ΚΑΤΑΣΤΑΣΗΣ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b="1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ΠΡΟΤΑΣΗ</a:t>
            </a:r>
          </a:p>
          <a:p>
            <a:pPr marL="400050" indent="-400050" algn="just" eaLnBrk="0" fontAlgn="base" hangingPunct="0">
              <a:spcBef>
                <a:spcPct val="0"/>
              </a:spcBef>
              <a:spcAft>
                <a:spcPct val="0"/>
              </a:spcAft>
              <a:buAutoNum type="romanUcPeriod" startAt="2"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b="1" dirty="0" smtClean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1" i="0" u="none" strike="noStrike" cap="none" normalizeH="0" baseline="0" dirty="0">
              <a:ln>
                <a:noFill/>
              </a:ln>
              <a:solidFill>
                <a:srgbClr val="B8847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1" i="0" u="none" strike="noStrike" cap="none" normalizeH="0" baseline="0" dirty="0" smtClean="0">
              <a:ln>
                <a:noFill/>
              </a:ln>
              <a:solidFill>
                <a:srgbClr val="B8847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TextBox"/>
          <p:cNvSpPr txBox="1"/>
          <p:nvPr/>
        </p:nvSpPr>
        <p:spPr>
          <a:xfrm>
            <a:off x="8460432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istrator\Τα έγγραφά μου\Downloads\Φόντα\116\03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091" t="1455" r="702" b="1066"/>
          <a:stretch>
            <a:fillRect/>
          </a:stretch>
        </p:blipFill>
        <p:spPr bwMode="auto">
          <a:xfrm>
            <a:off x="-1" y="0"/>
            <a:ext cx="9212239" cy="6858000"/>
          </a:xfrm>
          <a:prstGeom prst="rect">
            <a:avLst/>
          </a:prstGeom>
          <a:noFill/>
        </p:spPr>
      </p:pic>
      <p:sp>
        <p:nvSpPr>
          <p:cNvPr id="12" name="11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1/3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3528" y="2132856"/>
            <a:ext cx="8496944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ΘΑΛΑΣΣΙΟ ΜΕΤΩΠΟ ΠΟΛΗΣ ΒΟΛΟΥ 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cs typeface="Times New Roman" pitchFamily="18" charset="0"/>
              </a:rPr>
              <a:t>ΑΝΑΛΥΣΗ ΥΦΙΣΤΑΜΕΝΗΣ ΚΑΤΑΣΤΑΣΗΣ </a:t>
            </a: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tabLst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tabLst/>
            </a:pPr>
            <a:r>
              <a:rPr lang="el-GR" dirty="0" smtClean="0">
                <a:solidFill>
                  <a:srgbClr val="B8847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Χαλαρή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σύνδεση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θαλασσίου μετώπου με υπόλοιπη πόλη αλλά και με πάρκο Αγίου Κωνσταντίνου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Χωρίς ιδιαίτερη ζωή το πάρκο Αγίου Κωνσταντίνου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Ανυπαρξία δραστηριοτήτων εκτός από ΣΚ </a:t>
            </a:r>
            <a:r>
              <a:rPr lang="el-G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που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έχει κόσμο η καφετέρια λόγω παιδικής χαράς, Χρήση ουσιαστικά μόνο ως πέρασμα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Αντίθεση με παραλιακό δρόμο - πεζόδρομο που είναι γεμάτος περιπατητές, ποδηλάτες,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skaters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και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parkourers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Μη ικανοποιητικές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Υποδομές Ποδηλατοδρόμου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B88472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Καλή υπάρχουσα υποδομή όσον αφορά στις λιμενικές εγκαταστάσεις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, Δυνατότητες βελτίωσης και εκσυγχρονισμού τους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Αναξιοποίητος ο λόφος της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Γορίτσας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και της θέας που παρέχει, Χρήση μόνο από περιπατητές</a:t>
            </a:r>
          </a:p>
        </p:txBody>
      </p:sp>
      <p:sp>
        <p:nvSpPr>
          <p:cNvPr id="10" name="9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8460432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Ελεύθερη σχεδίαση"/>
          <p:cNvSpPr/>
          <p:nvPr/>
        </p:nvSpPr>
        <p:spPr>
          <a:xfrm rot="18807875">
            <a:off x="255427" y="3436566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Ελεύθερη σχεδίαση"/>
          <p:cNvSpPr/>
          <p:nvPr/>
        </p:nvSpPr>
        <p:spPr>
          <a:xfrm rot="18807875">
            <a:off x="255428" y="4012631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Ελεύθερη σχεδίαση"/>
          <p:cNvSpPr/>
          <p:nvPr/>
        </p:nvSpPr>
        <p:spPr>
          <a:xfrm rot="18807875">
            <a:off x="255428" y="5020743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Ελεύθερη σχεδίαση"/>
          <p:cNvSpPr/>
          <p:nvPr/>
        </p:nvSpPr>
        <p:spPr>
          <a:xfrm rot="18807875">
            <a:off x="255428" y="5380782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Ελεύθερη σχεδίαση"/>
          <p:cNvSpPr/>
          <p:nvPr/>
        </p:nvSpPr>
        <p:spPr>
          <a:xfrm rot="18807875">
            <a:off x="255428" y="5884838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Τα έγγραφά μου\Downloads\Φόντα\116\0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80" t="2347" r="1892" b="3065"/>
          <a:stretch>
            <a:fillRect/>
          </a:stretch>
        </p:blipFill>
        <p:spPr bwMode="auto">
          <a:xfrm>
            <a:off x="0" y="0"/>
            <a:ext cx="9399198" cy="6858000"/>
          </a:xfrm>
          <a:prstGeom prst="rect">
            <a:avLst/>
          </a:prstGeom>
          <a:noFill/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664296" y="332656"/>
            <a:ext cx="608416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ΠΡΟΤΑΣΗ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Νέα ταυτότητα και τουριστική ώθηση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Σύνδεση παραλιακού μετώπου με υπόλοιπη πόλη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με πράσινους διαδρόμους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Δημιουργία ποδηλατοδρόμου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καθ’ όλο το μήκος της παραλίας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Σύνδεση παραλίας,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πάρκου Αγίου Κωνσταντίνου και λόφου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Γορίτσας</a:t>
            </a:r>
            <a:r>
              <a:rPr lang="el-GR" dirty="0" smtClean="0">
                <a:solidFill>
                  <a:srgbClr val="B8847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με την Πολυτεχνική Σχολή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του Πανεπιστημίου Θεσσαλίας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Βελτίωση και εκσυγχρονισμός λιμενικών εγκαταστάσεων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του επιβατικού λιμένος, δημιουργία τερματικού σταθμού και χώρου υποδοχής τουριστών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Οργάνωση και δημιουργία διαδρομών ξενάγησης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από τον επιβατικό λιμένα σε σημεία τουριστικού ενδιαφέροντος (βιομηχανικά κτίρια, αρχαιολογικοί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χώροι, ψυχαγωγικές δραστηριότητες)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εντός ΠΣ Βόλου, Οργανωμένη χρήση ποδηλάτου για συμμετοχή σε ορισμένες διαδρομές ξενάγησης για την αναβίωση του, μέχρι της δεκαετία του 1970, βασικού τρόπου μετακίνησης των κατοίκων του Βόλου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8460432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2/3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Ελεύθερη σχεδίαση"/>
          <p:cNvSpPr/>
          <p:nvPr/>
        </p:nvSpPr>
        <p:spPr>
          <a:xfrm rot="18807875">
            <a:off x="2559683" y="1060302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Ελεύθερη σχεδίαση"/>
          <p:cNvSpPr/>
          <p:nvPr/>
        </p:nvSpPr>
        <p:spPr>
          <a:xfrm rot="18807875">
            <a:off x="2559683" y="1348334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Ελεύθερη σχεδίαση"/>
          <p:cNvSpPr/>
          <p:nvPr/>
        </p:nvSpPr>
        <p:spPr>
          <a:xfrm rot="18807875">
            <a:off x="2559683" y="1852390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Ελεύθερη σχεδίαση"/>
          <p:cNvSpPr/>
          <p:nvPr/>
        </p:nvSpPr>
        <p:spPr>
          <a:xfrm rot="18807875">
            <a:off x="2559683" y="2140423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Ελεύθερη σχεδίαση"/>
          <p:cNvSpPr/>
          <p:nvPr/>
        </p:nvSpPr>
        <p:spPr>
          <a:xfrm rot="18807875">
            <a:off x="2559683" y="2932511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Ελεύθερη σχεδίαση"/>
          <p:cNvSpPr/>
          <p:nvPr/>
        </p:nvSpPr>
        <p:spPr>
          <a:xfrm rot="18807875">
            <a:off x="2559683" y="3796607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Τα έγγραφά μου\Downloads\Φόντα\116\0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80" t="2347" r="1892" b="3065"/>
          <a:stretch>
            <a:fillRect/>
          </a:stretch>
        </p:blipFill>
        <p:spPr bwMode="auto">
          <a:xfrm>
            <a:off x="0" y="0"/>
            <a:ext cx="9399198" cy="6858000"/>
          </a:xfrm>
          <a:prstGeom prst="rect">
            <a:avLst/>
          </a:prstGeom>
          <a:noFill/>
        </p:spPr>
      </p:pic>
      <p:sp>
        <p:nvSpPr>
          <p:cNvPr id="8" name="7 - Ορθογώνιο"/>
          <p:cNvSpPr/>
          <p:nvPr/>
        </p:nvSpPr>
        <p:spPr>
          <a:xfrm>
            <a:off x="2682552" y="909875"/>
            <a:ext cx="6065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7325" lvl="0" indent="-127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Αναδιαμόρφωση πάρκου Αγίου Κωνσταντίνου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με χώρους πρασίνου, χώρο πολιτιστικών εκδηλώσεων με μικρό αμφιθέατρο, χώρο αναψυχής με καφετέρια και παιδική χαρά, χώρο με υψομετρικές διαφορές για ποδήλατο,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skateboard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Parkour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και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Free Running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και δημιουργία μονοπάτια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lvl="0" indent="-127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Διαμόρφωση τεσσάρων παλαιών αποθηκών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στο τελωνείο για τη δημιουργία εκθεσιακού χώρου, θεάτρου και χώρων συνάθροισης κοινού - εστίασης - ψυχαγωγίας για δράσεις του Πανεπιστημίου Θεσσαλίας,</a:t>
            </a:r>
            <a:r>
              <a:rPr kumimoji="0" lang="el-G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λειτουργία συμπληρωματική με το Δημοτικό Θέατρο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lvl="0" indent="-127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Διερεύνηση δυνατότητας αξιοποίησης του υφιστάμενου πλατώματος (επίπεδης έκτασης) στο υψηλότερο σημείο του λόφου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Γορίτσας</a:t>
            </a: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με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δεντροφυτεύσεις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προσωρινής κατασκευής διαδρόμους από ξύλο, πράσινο,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πλατοκαθίσματα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και μικρά τηλεσκόπια, Ανάδειξη του ως βασικό σημείο θέας της πόλης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lvl="0" indent="-127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Πιθανές πηγές χρηματοδότησης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B8847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8460432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3/3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Ελεύθερη σχεδίαση"/>
          <p:cNvSpPr/>
          <p:nvPr/>
        </p:nvSpPr>
        <p:spPr>
          <a:xfrm rot="18807875">
            <a:off x="2559683" y="1060302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Ελεύθερη σχεδίαση"/>
          <p:cNvSpPr/>
          <p:nvPr/>
        </p:nvSpPr>
        <p:spPr>
          <a:xfrm rot="18807875">
            <a:off x="2559683" y="2428455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Ελεύθερη σχεδίαση"/>
          <p:cNvSpPr/>
          <p:nvPr/>
        </p:nvSpPr>
        <p:spPr>
          <a:xfrm rot="18807875">
            <a:off x="2559683" y="3796606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Ελεύθερη σχεδίαση"/>
          <p:cNvSpPr/>
          <p:nvPr/>
        </p:nvSpPr>
        <p:spPr>
          <a:xfrm rot="18807875">
            <a:off x="2559683" y="5452791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istrator\Τα έγγραφά μου\Downloads\Φόντα\116\03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091" t="1455" r="702" b="1066"/>
          <a:stretch>
            <a:fillRect/>
          </a:stretch>
        </p:blipFill>
        <p:spPr bwMode="auto">
          <a:xfrm>
            <a:off x="-1" y="0"/>
            <a:ext cx="9212239" cy="6858000"/>
          </a:xfrm>
          <a:prstGeom prst="rect">
            <a:avLst/>
          </a:prstGeom>
          <a:noFill/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23528" y="1274277"/>
            <a:ext cx="8424936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rgbClr val="3E5D78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ΠΛΑΤΕΙΕΣ ΒΟΛΟΥ ΚΑΙ ΝΕΑΣ ΙΩΝΙΑΣ</a:t>
            </a: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ΑΝΑΛΥΣΗ ΥΦΙΣΤΑΜΕΝΗΣ ΚΑΤΑΣΤΑΣΗΣ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Ανυπαρξία ισχυρής ταυτότητας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μη ικανοποιητική εικόνα για πόλη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δεν αποτελούν πόλους έλξης επισκεπτών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lvl="0" indent="-127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Ανυπαρξία σύνδεσης μεταξύ τους </a:t>
            </a:r>
          </a:p>
          <a:p>
            <a:pPr marL="187325" lvl="0" indent="-127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dirty="0" smtClean="0">
                <a:solidFill>
                  <a:srgbClr val="B8847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Σχετική ανεπάρκεια ελεύθερων χώρων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rgbClr val="B8847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1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ΠΡΟΤΑΣΗ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Σύνδεση πλατειών με ποδηλατοδρόμους και πράσινους διαδρόμους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(δρόμοι ή πεζόδρομοι με δέντρα τοποθετημένα στα άκρα τους, δρόμοι ή πεζόδρομοι με ζαρντινιέρες που αναρτώνται στις κολώνες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οδοφωτισμού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)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Αξιοποίηση υφισταμένων ποδηλατοδρόμων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όσο είναι δυνατόν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Επιλογή νέων ποδηλατοδρόμων με βάση τη κίνηση των δρόμων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, Επιλογή δρόμων μέτριας κίνησης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2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Αναδιαμόρφωση υφισταμένων πλατειών και δημιουργία νέας στην οδό 2ας Νοεμβρίου</a:t>
            </a:r>
          </a:p>
        </p:txBody>
      </p:sp>
      <p:sp>
        <p:nvSpPr>
          <p:cNvPr id="10" name="9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8460432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1/4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Ελεύθερη σχεδίαση"/>
          <p:cNvSpPr/>
          <p:nvPr/>
        </p:nvSpPr>
        <p:spPr>
          <a:xfrm rot="18807875">
            <a:off x="255427" y="2572471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Ελεύθερη σχεδίαση"/>
          <p:cNvSpPr/>
          <p:nvPr/>
        </p:nvSpPr>
        <p:spPr>
          <a:xfrm rot="18807875">
            <a:off x="255427" y="3076527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Ελεύθερη σχεδίαση"/>
          <p:cNvSpPr/>
          <p:nvPr/>
        </p:nvSpPr>
        <p:spPr>
          <a:xfrm rot="18807875">
            <a:off x="255427" y="4444678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Ελεύθερη σχεδίαση"/>
          <p:cNvSpPr/>
          <p:nvPr/>
        </p:nvSpPr>
        <p:spPr>
          <a:xfrm rot="18807875">
            <a:off x="255427" y="5236766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Ελεύθερη σχεδίαση"/>
          <p:cNvSpPr/>
          <p:nvPr/>
        </p:nvSpPr>
        <p:spPr>
          <a:xfrm rot="18807875">
            <a:off x="255427" y="5524798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Ελεύθερη σχεδίαση"/>
          <p:cNvSpPr/>
          <p:nvPr/>
        </p:nvSpPr>
        <p:spPr>
          <a:xfrm rot="18807875">
            <a:off x="255427" y="6100862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Ελεύθερη σχεδίαση"/>
          <p:cNvSpPr/>
          <p:nvPr/>
        </p:nvSpPr>
        <p:spPr>
          <a:xfrm rot="18807875">
            <a:off x="255427" y="3364559"/>
            <a:ext cx="274693" cy="128883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Τα έγγραφά μου\Downloads\Φόντα\116\0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80" t="2347" r="1892" b="3065"/>
          <a:stretch>
            <a:fillRect/>
          </a:stretch>
        </p:blipFill>
        <p:spPr bwMode="auto">
          <a:xfrm>
            <a:off x="0" y="0"/>
            <a:ext cx="9399198" cy="6858000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99792" y="404664"/>
            <a:ext cx="604867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1" i="1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ΠΛΑΤΕΙΑ</a:t>
            </a:r>
            <a:r>
              <a:rPr kumimoji="0" lang="el-GR" b="1" i="1" u="none" strike="noStrike" cap="none" normalizeH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ΕΛΕΥΘΕΡΙΑΣ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el-GR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Νέο πρόγραμμα χρήσης και ένταξης κεντρικής και ιστορικής πλατείας - πάρκου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στο δίκτυο πλατειών και στην περιβάλλουσα γειτονιά κατοικίας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Ισχυρή, σύγχρονη ταυτότητα με αστικό εξοπλισμό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φύτευση και φωτισμό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Κατάργηση υπάρχοντος σιντριβανιού και αντικατάσταση του με νέο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κατά μήκος της οδού Βενιζέλου με παράλληλη δενδροφύτευση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τεχνητός φραγμός με χρήση φυσικών στοιχείων, όριο προς την οδό Βενιζέλου, δρόμο μεγάλης κίνησης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Δημιουργία αναβαθμών από γκαζόν και ξύλο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σε μέρος της πλατείας σαν ένα μικρό αμφιθέατρο με μεγάλου πλάτους σκαλοπάτια στο οποίο μπορούν να κάθονται οι επισκέπτες 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187325" marR="0" lvl="0" indent="-1873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Χρήση τοπικών πηλιορείτικων υ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λικών όπως πηλιορείτικη πλάκα αλλά και ξύλου και πρασίνου για την αναδιαμόρφωση της πλατείας</a:t>
            </a:r>
          </a:p>
        </p:txBody>
      </p:sp>
      <p:sp>
        <p:nvSpPr>
          <p:cNvPr id="9" name="8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8460432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2/4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Τα έγγραφά μου\Downloads\Φόντα\116\0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80" t="2347" r="1892" b="3065"/>
          <a:stretch>
            <a:fillRect/>
          </a:stretch>
        </p:blipFill>
        <p:spPr bwMode="auto">
          <a:xfrm>
            <a:off x="0" y="0"/>
            <a:ext cx="9399198" cy="6858000"/>
          </a:xfrm>
          <a:prstGeom prst="rect">
            <a:avLst/>
          </a:prstGeom>
          <a:noFill/>
        </p:spPr>
      </p:pic>
      <p:sp>
        <p:nvSpPr>
          <p:cNvPr id="10" name="9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8460432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3/4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699792" y="404664"/>
            <a:ext cx="597666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1" i="1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ΠΛΑΤΕΙΑ</a:t>
            </a:r>
            <a:r>
              <a:rPr kumimoji="0" lang="el-GR" b="1" i="1" u="none" strike="noStrike" cap="none" normalizeH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ΠΑΝΕΠΙΣΤΗΜΙΟΥ</a:t>
            </a:r>
          </a:p>
          <a:p>
            <a:pPr lvl="0" algn="just">
              <a:buFont typeface="Arial" pitchFamily="34" charset="0"/>
              <a:buChar char="•"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Σημαντική </a:t>
            </a: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αστική παρέμβαση, εμπλουτισμός δημόσιας υποδομής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δίπλα στην εντεταγμένη στο ΕΣΠΑ, αποκατάσταση κελύφους της καπνοβιομηχανίας Ματσάγγου για χρήσεις του Τμήματος του Οικονομικού του Πανεπιστημίου Θεσσαλίας </a:t>
            </a: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Δημιουργία συμβολικού φράγματος από υψηλού και μεσαίου επιπέδου ανθώνες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πάνω στην πλατεία και κατά μήκος της οδού Δημητριάδος </a:t>
            </a:r>
            <a:r>
              <a:rPr lang="el-GR" dirty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τεχνητός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φραγμός με χρήση φυσικών στοιχείων, όριο προς την οδό Δημητριάδος, δρόμο έντονης κυκλοφορίας, μείωση θορύβου</a:t>
            </a: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Δημιουργία διαδρομών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ανάμεσα στο πράσινο</a:t>
            </a: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Διαμόρφωση αστικού εξοπλισμού</a:t>
            </a: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Χρήση τοπικών πηλιορείτικων υλικών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όπως πηλιορείτικη πλάκα αλλά και ξύλου και πράσινου</a:t>
            </a: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Διερεύνηση </a:t>
            </a:r>
            <a:r>
              <a:rPr lang="el-GR" dirty="0" err="1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αδειοδότησης</a:t>
            </a: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 για τη δημιουργία </a:t>
            </a:r>
            <a:r>
              <a:rPr lang="en-US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graffiti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στις τυφλές όψεις των κτιρίων στην οδό Μακεδονομάχων (ύπαρξη τριών κτιρίων με τυφλούς τοίχους)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istrator\Τα έγγραφά μου\Downloads\Φόντα\116\0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880" t="2347" r="1892" b="3065"/>
          <a:stretch>
            <a:fillRect/>
          </a:stretch>
        </p:blipFill>
        <p:spPr bwMode="auto">
          <a:xfrm>
            <a:off x="0" y="0"/>
            <a:ext cx="9399198" cy="6858000"/>
          </a:xfrm>
          <a:prstGeom prst="rect">
            <a:avLst/>
          </a:prstGeom>
          <a:noFill/>
        </p:spPr>
      </p:pic>
      <p:sp>
        <p:nvSpPr>
          <p:cNvPr id="8" name="7 - Ελεύθερη σχεδίαση"/>
          <p:cNvSpPr/>
          <p:nvPr/>
        </p:nvSpPr>
        <p:spPr>
          <a:xfrm rot="18807875">
            <a:off x="8040246" y="6219685"/>
            <a:ext cx="1080803" cy="494685"/>
          </a:xfrm>
          <a:custGeom>
            <a:avLst/>
            <a:gdLst>
              <a:gd name="connsiteX0" fmla="*/ 518543 w 928777"/>
              <a:gd name="connsiteY0" fmla="*/ 115019 h 292340"/>
              <a:gd name="connsiteX1" fmla="*/ 679569 w 928777"/>
              <a:gd name="connsiteY1" fmla="*/ 115019 h 292340"/>
              <a:gd name="connsiteX2" fmla="*/ 909607 w 928777"/>
              <a:gd name="connsiteY2" fmla="*/ 235789 h 292340"/>
              <a:gd name="connsiteX3" fmla="*/ 794588 w 928777"/>
              <a:gd name="connsiteY3" fmla="*/ 253042 h 292340"/>
              <a:gd name="connsiteX4" fmla="*/ 633562 w 928777"/>
              <a:gd name="connsiteY4" fmla="*/ 212785 h 292340"/>
              <a:gd name="connsiteX5" fmla="*/ 535796 w 928777"/>
              <a:gd name="connsiteY5" fmla="*/ 207034 h 292340"/>
              <a:gd name="connsiteX6" fmla="*/ 484037 w 928777"/>
              <a:gd name="connsiteY6" fmla="*/ 195533 h 292340"/>
              <a:gd name="connsiteX7" fmla="*/ 461033 w 928777"/>
              <a:gd name="connsiteY7" fmla="*/ 235789 h 292340"/>
              <a:gd name="connsiteX8" fmla="*/ 466784 w 928777"/>
              <a:gd name="connsiteY8" fmla="*/ 270295 h 292340"/>
              <a:gd name="connsiteX9" fmla="*/ 392022 w 928777"/>
              <a:gd name="connsiteY9" fmla="*/ 287548 h 292340"/>
              <a:gd name="connsiteX10" fmla="*/ 363267 w 928777"/>
              <a:gd name="connsiteY10" fmla="*/ 241540 h 292340"/>
              <a:gd name="connsiteX11" fmla="*/ 415026 w 928777"/>
              <a:gd name="connsiteY11" fmla="*/ 172529 h 292340"/>
              <a:gd name="connsiteX12" fmla="*/ 254000 w 928777"/>
              <a:gd name="connsiteY12" fmla="*/ 109268 h 292340"/>
              <a:gd name="connsiteX13" fmla="*/ 115977 w 928777"/>
              <a:gd name="connsiteY13" fmla="*/ 80514 h 292340"/>
              <a:gd name="connsiteX14" fmla="*/ 29713 w 928777"/>
              <a:gd name="connsiteY14" fmla="*/ 34506 h 292340"/>
              <a:gd name="connsiteX15" fmla="*/ 294256 w 928777"/>
              <a:gd name="connsiteY15" fmla="*/ 0 h 292340"/>
              <a:gd name="connsiteX16" fmla="*/ 334513 w 928777"/>
              <a:gd name="connsiteY16" fmla="*/ 34506 h 292340"/>
              <a:gd name="connsiteX17" fmla="*/ 438030 w 928777"/>
              <a:gd name="connsiteY17" fmla="*/ 86265 h 292340"/>
              <a:gd name="connsiteX18" fmla="*/ 512792 w 928777"/>
              <a:gd name="connsiteY18" fmla="*/ 51759 h 292340"/>
              <a:gd name="connsiteX19" fmla="*/ 558800 w 928777"/>
              <a:gd name="connsiteY19" fmla="*/ 57510 h 292340"/>
              <a:gd name="connsiteX20" fmla="*/ 518543 w 928777"/>
              <a:gd name="connsiteY20" fmla="*/ 115019 h 292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28777" h="292340">
                <a:moveTo>
                  <a:pt x="518543" y="115019"/>
                </a:moveTo>
                <a:cubicBezTo>
                  <a:pt x="538671" y="124604"/>
                  <a:pt x="614392" y="94891"/>
                  <a:pt x="679569" y="115019"/>
                </a:cubicBezTo>
                <a:cubicBezTo>
                  <a:pt x="744746" y="135147"/>
                  <a:pt x="890437" y="212785"/>
                  <a:pt x="909607" y="235789"/>
                </a:cubicBezTo>
                <a:cubicBezTo>
                  <a:pt x="928777" y="258793"/>
                  <a:pt x="840595" y="256876"/>
                  <a:pt x="794588" y="253042"/>
                </a:cubicBezTo>
                <a:cubicBezTo>
                  <a:pt x="748581" y="249208"/>
                  <a:pt x="676694" y="220453"/>
                  <a:pt x="633562" y="212785"/>
                </a:cubicBezTo>
                <a:cubicBezTo>
                  <a:pt x="590430" y="205117"/>
                  <a:pt x="560717" y="209909"/>
                  <a:pt x="535796" y="207034"/>
                </a:cubicBezTo>
                <a:cubicBezTo>
                  <a:pt x="510875" y="204159"/>
                  <a:pt x="496498" y="190741"/>
                  <a:pt x="484037" y="195533"/>
                </a:cubicBezTo>
                <a:cubicBezTo>
                  <a:pt x="471577" y="200326"/>
                  <a:pt x="463908" y="223329"/>
                  <a:pt x="461033" y="235789"/>
                </a:cubicBezTo>
                <a:cubicBezTo>
                  <a:pt x="458158" y="248249"/>
                  <a:pt x="478286" y="261669"/>
                  <a:pt x="466784" y="270295"/>
                </a:cubicBezTo>
                <a:cubicBezTo>
                  <a:pt x="455282" y="278921"/>
                  <a:pt x="409275" y="292340"/>
                  <a:pt x="392022" y="287548"/>
                </a:cubicBezTo>
                <a:cubicBezTo>
                  <a:pt x="374769" y="282756"/>
                  <a:pt x="359433" y="260710"/>
                  <a:pt x="363267" y="241540"/>
                </a:cubicBezTo>
                <a:cubicBezTo>
                  <a:pt x="367101" y="222370"/>
                  <a:pt x="433237" y="194574"/>
                  <a:pt x="415026" y="172529"/>
                </a:cubicBezTo>
                <a:cubicBezTo>
                  <a:pt x="396815" y="150484"/>
                  <a:pt x="303842" y="124604"/>
                  <a:pt x="254000" y="109268"/>
                </a:cubicBezTo>
                <a:cubicBezTo>
                  <a:pt x="204159" y="93932"/>
                  <a:pt x="153358" y="92974"/>
                  <a:pt x="115977" y="80514"/>
                </a:cubicBezTo>
                <a:cubicBezTo>
                  <a:pt x="78596" y="68054"/>
                  <a:pt x="0" y="47925"/>
                  <a:pt x="29713" y="34506"/>
                </a:cubicBezTo>
                <a:cubicBezTo>
                  <a:pt x="59426" y="21087"/>
                  <a:pt x="243456" y="0"/>
                  <a:pt x="294256" y="0"/>
                </a:cubicBezTo>
                <a:cubicBezTo>
                  <a:pt x="345056" y="0"/>
                  <a:pt x="310551" y="20129"/>
                  <a:pt x="334513" y="34506"/>
                </a:cubicBezTo>
                <a:cubicBezTo>
                  <a:pt x="358475" y="48883"/>
                  <a:pt x="408317" y="83390"/>
                  <a:pt x="438030" y="86265"/>
                </a:cubicBezTo>
                <a:cubicBezTo>
                  <a:pt x="467743" y="89140"/>
                  <a:pt x="492664" y="56551"/>
                  <a:pt x="512792" y="51759"/>
                </a:cubicBezTo>
                <a:cubicBezTo>
                  <a:pt x="532920" y="46967"/>
                  <a:pt x="561675" y="47925"/>
                  <a:pt x="558800" y="57510"/>
                </a:cubicBezTo>
                <a:cubicBezTo>
                  <a:pt x="555925" y="67095"/>
                  <a:pt x="498415" y="105434"/>
                  <a:pt x="518543" y="115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8460432" y="6336000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l-GR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8388424" y="487705"/>
            <a:ext cx="1043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4/4</a:t>
            </a:r>
            <a:endParaRPr lang="el-GR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2699792" y="400010"/>
            <a:ext cx="590465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l-GR" b="1" i="1" u="none" strike="noStrike" cap="none" normalizeH="0" baseline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ΠΛΑΤΕΙΑ</a:t>
            </a:r>
            <a:r>
              <a:rPr kumimoji="0" lang="el-GR" b="1" i="1" u="none" strike="noStrike" cap="none" normalizeH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ΣΠΙΡΕΡ Η 2ας ΝΟΕΜΒΡΙΟΥ</a:t>
            </a:r>
          </a:p>
          <a:p>
            <a:pPr lvl="0" algn="just">
              <a:buFont typeface="Arial" pitchFamily="34" charset="0"/>
              <a:buChar char="•"/>
            </a:pP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Δημιουργία </a:t>
            </a: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νέας πλατείας, χώρου πρασίνου και αναψυχής</a:t>
            </a: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Χρήση μέρους φέροντα οργανισμού κτιρίου «Υγειονομικού»,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Δημιουργία ημιυπαίθριου στεγασμένου χώρου για παρουσιάσεις εκθέσεων ή μικρές συναυλίες</a:t>
            </a: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Αναζωογόνηση απόληξης της οδού Ερμού</a:t>
            </a: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Διαμόρφωση Πλατείας - </a:t>
            </a: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Ένταξη στο </a:t>
            </a:r>
            <a:r>
              <a:rPr lang="el-GR" dirty="0" smtClean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Περιβάλλον</a:t>
            </a:r>
            <a:endParaRPr lang="el-GR" dirty="0">
              <a:solidFill>
                <a:srgbClr val="B8847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Διαμόρφωση αστικού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εξοπλισμού</a:t>
            </a:r>
          </a:p>
          <a:p>
            <a:pPr marL="187325" lvl="0" indent="-187325" algn="just">
              <a:buFont typeface="Arial" pitchFamily="34" charset="0"/>
              <a:buChar char="•"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187325" indent="-187325" algn="just"/>
            <a:r>
              <a:rPr kumimoji="0" lang="el-GR" b="1" i="1" u="none" strike="noStrike" cap="none" normalizeH="0" dirty="0" smtClean="0">
                <a:ln>
                  <a:noFill/>
                </a:ln>
                <a:solidFill>
                  <a:srgbClr val="B8847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ΠΛΑΤΕΙΑ ΕΥΑΓΓΕΛΙΣΤΡΙΑΣ</a:t>
            </a:r>
            <a:endParaRPr kumimoji="0" lang="en-US" b="1" i="1" u="none" strike="noStrike" cap="none" normalizeH="0" dirty="0" smtClean="0">
              <a:ln>
                <a:noFill/>
              </a:ln>
              <a:solidFill>
                <a:srgbClr val="B8847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187325" indent="-187325" algn="just"/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latin typeface="Times New Roman" pitchFamily="18" charset="0"/>
                <a:cs typeface="Times New Roman" pitchFamily="18" charset="0"/>
              </a:rPr>
              <a:t>Μη ρεαλιστική η πρόταση νέων αναπλάσεων καθώς οι τρέχουσες αναμένεται να  ολοκληρωθούν μέχρι τον Ιούνιο του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2012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Σύνδεση της με τις υπόλοιπες 3 πλατείες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με ποδηλατοδρόμους και πράσινους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διαδρόμους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187325" indent="-187325" algn="just">
              <a:buFont typeface="Arial" pitchFamily="34" charset="0"/>
              <a:buChar char="•"/>
            </a:pPr>
            <a:endParaRPr lang="el-GR" dirty="0">
              <a:latin typeface="Times New Roman" pitchFamily="18" charset="0"/>
              <a:cs typeface="Times New Roman" pitchFamily="18" charset="0"/>
            </a:endParaRPr>
          </a:p>
          <a:p>
            <a:pPr marL="187325" lvl="0" indent="-187325" algn="just">
              <a:buFont typeface="Arial" pitchFamily="34" charset="0"/>
              <a:buChar char="•"/>
            </a:pPr>
            <a:r>
              <a:rPr lang="el-GR" dirty="0">
                <a:solidFill>
                  <a:srgbClr val="B88472"/>
                </a:solidFill>
                <a:latin typeface="Times New Roman" pitchFamily="18" charset="0"/>
                <a:cs typeface="Times New Roman" pitchFamily="18" charset="0"/>
              </a:rPr>
              <a:t>Πιθανές πηγές χρηματοδότησης για το σύνολο της παρέμβασης</a:t>
            </a:r>
          </a:p>
          <a:p>
            <a:pPr marL="187325" indent="-187325" algn="just"/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1204</Words>
  <Application>Microsoft Office PowerPoint</Application>
  <PresentationFormat>Προβολή στην οθόνη (4:3)</PresentationFormat>
  <Paragraphs>173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Name</dc:creator>
  <cp:lastModifiedBy>Name</cp:lastModifiedBy>
  <cp:revision>25</cp:revision>
  <dcterms:created xsi:type="dcterms:W3CDTF">2012-05-23T07:54:10Z</dcterms:created>
  <dcterms:modified xsi:type="dcterms:W3CDTF">2012-05-25T09:52:28Z</dcterms:modified>
</cp:coreProperties>
</file>