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C41866-A2B9-4A1E-9D9F-6CFE4AEA0CD6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6C46D3-AD18-4069-A5A7-57E0539AE46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Ιστορικα</a:t>
            </a:r>
            <a:r>
              <a:rPr lang="el-GR" dirty="0" smtClean="0"/>
              <a:t> </a:t>
            </a:r>
            <a:r>
              <a:rPr lang="el-GR" dirty="0" err="1" smtClean="0"/>
              <a:t>στοιχεια</a:t>
            </a:r>
            <a:r>
              <a:rPr lang="el-GR" dirty="0" smtClean="0"/>
              <a:t> </a:t>
            </a:r>
            <a:r>
              <a:rPr lang="el-GR" dirty="0" err="1" smtClean="0"/>
              <a:t>περιοχησ</a:t>
            </a:r>
            <a:r>
              <a:rPr lang="el-GR" dirty="0" smtClean="0"/>
              <a:t> </a:t>
            </a:r>
            <a:r>
              <a:rPr lang="el-GR" dirty="0" err="1" smtClean="0"/>
              <a:t>μελετησ</a:t>
            </a:r>
            <a:r>
              <a:rPr lang="el-GR" dirty="0" smtClean="0"/>
              <a:t>- </a:t>
            </a:r>
            <a:r>
              <a:rPr lang="en-US" dirty="0" err="1" smtClean="0"/>
              <a:t>genious</a:t>
            </a:r>
            <a:r>
              <a:rPr lang="en-US" dirty="0" smtClean="0"/>
              <a:t> loci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+mj-lt"/>
              </a:rPr>
              <a:t>ΣΥΝΟΙΚΙΑ «ΠΑΛΑΙΩΝ» ΒΟΛΟΥ</a:t>
            </a:r>
            <a:endParaRPr lang="el-GR" dirty="0">
              <a:latin typeface="+mj-lt"/>
            </a:endParaRPr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2743200" y="558924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Μαρία Τριανταφυλλίδη,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Αρχιτέκτων Μηχανικός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MSc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PhD</a:t>
            </a:r>
            <a:endParaRPr kumimoji="0" lang="el-G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l-GR" dirty="0" smtClean="0">
                <a:latin typeface="+mj-lt"/>
              </a:rPr>
              <a:t>Τ.Μ.Χ.Π.Π.Α.- Αρχιτεκτονική Σύνθεση- Οικοδομική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ΠΕΡΙΕΧΟΜΕΝΑ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+mj-lt"/>
              </a:rPr>
              <a:t> ΟΡΙΟΘΕΤΗΣΗ ΠΕΡΙΟΧΗΣ ΜΕΛΕΤΗΣ</a:t>
            </a:r>
          </a:p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ΣΥΝΤΟΜΗ ΙΣΤΟΡΙΚΗ ΑΝΑΔΡΟΜΗ- ΙΣΤΟΡΙΚΑ ΣΤΟΙΧΕΙΑ</a:t>
            </a:r>
          </a:p>
          <a:p>
            <a:endParaRPr lang="el-GR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GENIOUS LOCI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ΟΡΙΟΘΕΤΗΣΗ ΠΕΡΙΟΧΗΣ</a:t>
            </a:r>
            <a:endParaRPr lang="el-GR" dirty="0"/>
          </a:p>
        </p:txBody>
      </p:sp>
      <p:pic>
        <p:nvPicPr>
          <p:cNvPr id="1027" name="Picture 3" descr="C:\Users\Maria\Documents\Πανεπιστήμιο\OIKOΔΟΜΙΚΗ\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608" y="1600200"/>
            <a:ext cx="622678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ΟΡΙΟΘΕΤΗΣΗ ΠΕΡΙΟΧΗΣ</a:t>
            </a:r>
            <a:endParaRPr lang="el-GR" dirty="0"/>
          </a:p>
        </p:txBody>
      </p:sp>
      <p:pic>
        <p:nvPicPr>
          <p:cNvPr id="1027" name="Picture 3" descr="C:\Users\Maria\Documents\Πανεπιστήμιο\OIKOΔΟΜΙΚΗ\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142487" cy="2376263"/>
          </a:xfrm>
          <a:prstGeom prst="rect">
            <a:avLst/>
          </a:prstGeom>
          <a:noFill/>
        </p:spPr>
      </p:pic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3707904" y="1600200"/>
            <a:ext cx="4978896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ΚΟΝΤΑ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ΣΤΗ ΔΥΤΙΚΗ ΕΙΣΟΔΟ ΤΗΣ ΣΥΓΧΡΟΝΗΣ ΠΟΛΗΣ</a:t>
            </a: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lang="el-GR" dirty="0">
              <a:latin typeface="+mj-lt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ΣΕ ΜΙΚΡΗ ΑΠΟΣΤΑΣΗ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ΑΠΟ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ΤΟ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ΘΑΛΑΣΣΙΟ ΜΕΤΩΠΟ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ΠΑΝΩ ΣΤΟ ΛΟΦΟ ΤΩΝ ΑΓ. ΘΕΟΔΩΡΩΝ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ΙΣΤΟΡΙΚΑ ΣΤΟΙΧΕΙΑ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112568"/>
          </a:xfrm>
        </p:spPr>
        <p:txBody>
          <a:bodyPr>
            <a:normAutofit fontScale="47500" lnSpcReduction="20000"/>
          </a:bodyPr>
          <a:lstStyle/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endParaRPr lang="el-GR" sz="1800" dirty="0" smtClean="0">
              <a:latin typeface="+mj-lt"/>
            </a:endParaRPr>
          </a:p>
          <a:p>
            <a:pPr algn="just"/>
            <a:r>
              <a:rPr lang="el-GR" sz="3300" dirty="0" smtClean="0">
                <a:latin typeface="+mj-lt"/>
              </a:rPr>
              <a:t>Ερείπια </a:t>
            </a:r>
            <a:r>
              <a:rPr lang="el-GR" sz="3300" dirty="0" smtClean="0">
                <a:latin typeface="+mj-lt"/>
              </a:rPr>
              <a:t>Μυκηναϊκού οικισμού (τέλη 15</a:t>
            </a:r>
            <a:r>
              <a:rPr lang="el-GR" sz="3300" baseline="30000" dirty="0" smtClean="0">
                <a:latin typeface="+mj-lt"/>
              </a:rPr>
              <a:t>ου</a:t>
            </a:r>
            <a:r>
              <a:rPr lang="el-GR" sz="3300" dirty="0" smtClean="0">
                <a:latin typeface="+mj-lt"/>
              </a:rPr>
              <a:t> αι. </a:t>
            </a:r>
            <a:r>
              <a:rPr lang="el-GR" sz="3300" dirty="0" err="1" smtClean="0">
                <a:latin typeface="+mj-lt"/>
              </a:rPr>
              <a:t>π</a:t>
            </a:r>
            <a:r>
              <a:rPr lang="el-GR" sz="3300" dirty="0" err="1" smtClean="0">
                <a:latin typeface="+mj-lt"/>
              </a:rPr>
              <a:t>.Χ</a:t>
            </a:r>
            <a:r>
              <a:rPr lang="el-GR" sz="3300" dirty="0" err="1" smtClean="0">
                <a:latin typeface="+mj-lt"/>
              </a:rPr>
              <a:t>.</a:t>
            </a:r>
            <a:r>
              <a:rPr lang="el-GR" sz="3300" dirty="0" smtClean="0">
                <a:latin typeface="+mj-lt"/>
              </a:rPr>
              <a:t>) πάνω σε ερείπια Πρώιμης και Μέσης Εποχής Χαλκού</a:t>
            </a:r>
          </a:p>
          <a:p>
            <a:pPr algn="just"/>
            <a:r>
              <a:rPr lang="el-GR" sz="3300" dirty="0" smtClean="0">
                <a:latin typeface="+mj-lt"/>
              </a:rPr>
              <a:t>Η περιοχή ταυτίστηκε με τη Μυκηναϊκή Ιωλκό, η οποία αναφέρεται στον ομηρικό κατάλογο των </a:t>
            </a:r>
            <a:r>
              <a:rPr lang="el-GR" sz="3300" dirty="0" err="1" smtClean="0">
                <a:latin typeface="+mj-lt"/>
              </a:rPr>
              <a:t>Νεών</a:t>
            </a:r>
            <a:r>
              <a:rPr lang="el-GR" sz="3300" dirty="0" smtClean="0">
                <a:latin typeface="+mj-lt"/>
              </a:rPr>
              <a:t> (πλοία που αναφέρονται στη </a:t>
            </a:r>
            <a:r>
              <a:rPr lang="el-GR" sz="3300" dirty="0" err="1" smtClean="0">
                <a:latin typeface="+mj-lt"/>
              </a:rPr>
              <a:t>β΄</a:t>
            </a:r>
            <a:r>
              <a:rPr lang="el-GR" sz="3300" dirty="0" smtClean="0">
                <a:latin typeface="+mj-lt"/>
              </a:rPr>
              <a:t> ραψωδία της </a:t>
            </a:r>
            <a:r>
              <a:rPr lang="el-GR" sz="3300" dirty="0" err="1" smtClean="0">
                <a:latin typeface="+mj-lt"/>
              </a:rPr>
              <a:t>Ιλιάδας</a:t>
            </a:r>
            <a:r>
              <a:rPr lang="el-GR" sz="3300" dirty="0" smtClean="0">
                <a:latin typeface="+mj-lt"/>
              </a:rPr>
              <a:t> του Ομήρου)</a:t>
            </a:r>
          </a:p>
          <a:p>
            <a:pPr algn="just"/>
            <a:r>
              <a:rPr lang="el-GR" sz="3300" dirty="0" smtClean="0">
                <a:latin typeface="+mj-lt"/>
              </a:rPr>
              <a:t>Μεσαιωνικό κάστρο θεμελιώθηκε πάνω στο μυκηναϊκό ανάκτορο</a:t>
            </a:r>
          </a:p>
          <a:p>
            <a:pPr algn="just"/>
            <a:r>
              <a:rPr lang="el-GR" sz="3300" dirty="0" smtClean="0">
                <a:latin typeface="+mj-lt"/>
              </a:rPr>
              <a:t>Στη θέση «</a:t>
            </a:r>
            <a:r>
              <a:rPr lang="el-GR" sz="3300" dirty="0" err="1" smtClean="0">
                <a:latin typeface="+mj-lt"/>
              </a:rPr>
              <a:t>Καπακλί</a:t>
            </a:r>
            <a:r>
              <a:rPr lang="el-GR" sz="3300" dirty="0" smtClean="0">
                <a:latin typeface="+mj-lt"/>
              </a:rPr>
              <a:t>» υπάρχει μυκηναϊκός θολωτός τάφος (15</a:t>
            </a:r>
            <a:r>
              <a:rPr lang="el-GR" sz="3300" baseline="30000" dirty="0" smtClean="0">
                <a:latin typeface="+mj-lt"/>
              </a:rPr>
              <a:t>ος</a:t>
            </a:r>
            <a:r>
              <a:rPr lang="el-GR" sz="3300" dirty="0" smtClean="0">
                <a:latin typeface="+mj-lt"/>
              </a:rPr>
              <a:t>- 14</a:t>
            </a:r>
            <a:r>
              <a:rPr lang="el-GR" sz="3300" baseline="30000" dirty="0" smtClean="0">
                <a:latin typeface="+mj-lt"/>
              </a:rPr>
              <a:t>ος</a:t>
            </a:r>
            <a:r>
              <a:rPr lang="el-GR" sz="3300" dirty="0" smtClean="0">
                <a:latin typeface="+mj-lt"/>
              </a:rPr>
              <a:t> αι. </a:t>
            </a:r>
            <a:r>
              <a:rPr lang="el-GR" sz="3300" dirty="0" err="1" smtClean="0">
                <a:latin typeface="+mj-lt"/>
              </a:rPr>
              <a:t>π.Χ</a:t>
            </a:r>
            <a:r>
              <a:rPr lang="el-GR" sz="3300" dirty="0" err="1" smtClean="0">
                <a:latin typeface="+mj-lt"/>
              </a:rPr>
              <a:t>.</a:t>
            </a:r>
            <a:r>
              <a:rPr lang="el-GR" sz="3300" dirty="0" smtClean="0">
                <a:latin typeface="+mj-lt"/>
              </a:rPr>
              <a:t>)</a:t>
            </a:r>
          </a:p>
          <a:p>
            <a:pPr algn="just"/>
            <a:endParaRPr lang="el-GR" dirty="0" smtClean="0">
              <a:latin typeface="+mj-lt"/>
            </a:endParaRPr>
          </a:p>
        </p:txBody>
      </p:sp>
      <p:pic>
        <p:nvPicPr>
          <p:cNvPr id="1026" name="Picture 2" descr="C:\Users\Maria\Documents\Πανεπιστήμιο\OIKOΔΟΜΙΚΗ\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472608" cy="321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ΙΣΤΟΡΙΚΑ ΣΤΟΙΧΕΙΑ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3356992"/>
            <a:ext cx="8229600" cy="3341008"/>
          </a:xfrm>
        </p:spPr>
        <p:txBody>
          <a:bodyPr>
            <a:normAutofit fontScale="55000" lnSpcReduction="20000"/>
          </a:bodyPr>
          <a:lstStyle/>
          <a:p>
            <a:pPr algn="just"/>
            <a:endParaRPr lang="el-GR" dirty="0" smtClean="0">
              <a:latin typeface="+mj-lt"/>
            </a:endParaRPr>
          </a:p>
          <a:p>
            <a:pPr algn="just"/>
            <a:endParaRPr lang="el-GR" dirty="0" smtClean="0">
              <a:latin typeface="+mj-lt"/>
            </a:endParaRPr>
          </a:p>
          <a:p>
            <a:pPr algn="just"/>
            <a:r>
              <a:rPr lang="el-GR" sz="3300" dirty="0" smtClean="0">
                <a:latin typeface="+mj-lt"/>
              </a:rPr>
              <a:t>Η </a:t>
            </a:r>
            <a:r>
              <a:rPr lang="el-GR" sz="3300" dirty="0" smtClean="0">
                <a:latin typeface="+mj-lt"/>
              </a:rPr>
              <a:t>περιοχή συνεχίζει να κατοικείται μέχρι την </a:t>
            </a:r>
            <a:r>
              <a:rPr lang="el-GR" sz="3300" dirty="0" smtClean="0">
                <a:latin typeface="+mj-lt"/>
              </a:rPr>
              <a:t>Πρωτογεωμετρική </a:t>
            </a:r>
            <a:r>
              <a:rPr lang="el-GR" sz="3300" dirty="0" smtClean="0">
                <a:latin typeface="+mj-lt"/>
              </a:rPr>
              <a:t>εποχή (τέλος 11</a:t>
            </a:r>
            <a:r>
              <a:rPr lang="el-GR" sz="3300" baseline="30000" dirty="0" smtClean="0">
                <a:latin typeface="+mj-lt"/>
              </a:rPr>
              <a:t>ου</a:t>
            </a:r>
            <a:r>
              <a:rPr lang="el-GR" sz="3300" dirty="0" smtClean="0">
                <a:latin typeface="+mj-lt"/>
              </a:rPr>
              <a:t> – αρχές 10</a:t>
            </a:r>
            <a:r>
              <a:rPr lang="el-GR" sz="3300" baseline="30000" dirty="0" smtClean="0">
                <a:latin typeface="+mj-lt"/>
              </a:rPr>
              <a:t>ου</a:t>
            </a:r>
            <a:r>
              <a:rPr lang="el-GR" sz="3300" dirty="0" smtClean="0">
                <a:latin typeface="+mj-lt"/>
              </a:rPr>
              <a:t> αι. </a:t>
            </a:r>
            <a:r>
              <a:rPr lang="el-GR" sz="3300" dirty="0" err="1" smtClean="0">
                <a:latin typeface="+mj-lt"/>
              </a:rPr>
              <a:t>π.Χ.</a:t>
            </a:r>
            <a:r>
              <a:rPr lang="el-GR" sz="3300" dirty="0" smtClean="0">
                <a:latin typeface="+mj-lt"/>
              </a:rPr>
              <a:t>)</a:t>
            </a:r>
          </a:p>
          <a:p>
            <a:pPr algn="just"/>
            <a:r>
              <a:rPr lang="el-GR" sz="3300" dirty="0" smtClean="0">
                <a:latin typeface="+mj-lt"/>
              </a:rPr>
              <a:t>Κατά τη Γεωμετρική εποχή (9</a:t>
            </a:r>
            <a:r>
              <a:rPr lang="el-GR" sz="3300" baseline="30000" dirty="0" smtClean="0">
                <a:latin typeface="+mj-lt"/>
              </a:rPr>
              <a:t>ος</a:t>
            </a:r>
            <a:r>
              <a:rPr lang="el-GR" sz="3300" dirty="0" smtClean="0">
                <a:latin typeface="+mj-lt"/>
              </a:rPr>
              <a:t>- 8</a:t>
            </a:r>
            <a:r>
              <a:rPr lang="el-GR" sz="3300" baseline="30000" dirty="0" smtClean="0">
                <a:latin typeface="+mj-lt"/>
              </a:rPr>
              <a:t>ος</a:t>
            </a:r>
            <a:r>
              <a:rPr lang="el-GR" sz="3300" dirty="0" smtClean="0">
                <a:latin typeface="+mj-lt"/>
              </a:rPr>
              <a:t> αι. </a:t>
            </a:r>
            <a:r>
              <a:rPr lang="el-GR" sz="3300" dirty="0" err="1" smtClean="0">
                <a:latin typeface="+mj-lt"/>
              </a:rPr>
              <a:t>π.Χ.</a:t>
            </a:r>
            <a:r>
              <a:rPr lang="el-GR" sz="3300" dirty="0" smtClean="0">
                <a:latin typeface="+mj-lt"/>
              </a:rPr>
              <a:t>) η περιοχή συνεχίζει να κατοικείται- </a:t>
            </a:r>
            <a:r>
              <a:rPr lang="el-GR" sz="3300" dirty="0" smtClean="0">
                <a:latin typeface="+mj-lt"/>
              </a:rPr>
              <a:t>ερευνούνται οικίες </a:t>
            </a:r>
            <a:r>
              <a:rPr lang="el-GR" sz="3300" dirty="0" err="1" smtClean="0">
                <a:latin typeface="+mj-lt"/>
              </a:rPr>
              <a:t>ορθογώνιας</a:t>
            </a:r>
            <a:r>
              <a:rPr lang="el-GR" sz="3300" dirty="0" smtClean="0">
                <a:latin typeface="+mj-lt"/>
              </a:rPr>
              <a:t> </a:t>
            </a:r>
            <a:r>
              <a:rPr lang="el-GR" sz="3300" dirty="0" err="1" smtClean="0">
                <a:latin typeface="+mj-lt"/>
              </a:rPr>
              <a:t>κάτοψης</a:t>
            </a:r>
            <a:r>
              <a:rPr lang="el-GR" sz="3300" dirty="0" smtClean="0">
                <a:latin typeface="+mj-lt"/>
              </a:rPr>
              <a:t>, με </a:t>
            </a:r>
            <a:r>
              <a:rPr lang="el-GR" sz="3300" dirty="0" err="1" smtClean="0">
                <a:latin typeface="+mj-lt"/>
              </a:rPr>
              <a:t>περισσότερα</a:t>
            </a:r>
            <a:r>
              <a:rPr lang="el-GR" sz="3300" dirty="0" smtClean="0">
                <a:latin typeface="+mj-lt"/>
              </a:rPr>
              <a:t> </a:t>
            </a:r>
            <a:r>
              <a:rPr lang="el-GR" sz="3300" dirty="0" err="1" smtClean="0">
                <a:latin typeface="+mj-lt"/>
              </a:rPr>
              <a:t>από</a:t>
            </a:r>
            <a:r>
              <a:rPr lang="el-GR" sz="3300" dirty="0" smtClean="0">
                <a:latin typeface="+mj-lt"/>
              </a:rPr>
              <a:t> </a:t>
            </a:r>
            <a:r>
              <a:rPr lang="el-GR" sz="3300" dirty="0" err="1" smtClean="0">
                <a:latin typeface="+mj-lt"/>
              </a:rPr>
              <a:t>ένα</a:t>
            </a:r>
            <a:r>
              <a:rPr lang="el-GR" sz="3300" dirty="0" smtClean="0">
                <a:latin typeface="+mj-lt"/>
              </a:rPr>
              <a:t> </a:t>
            </a:r>
            <a:r>
              <a:rPr lang="el-GR" sz="3300" dirty="0" err="1" smtClean="0">
                <a:latin typeface="+mj-lt"/>
              </a:rPr>
              <a:t>δωμάτια</a:t>
            </a:r>
            <a:r>
              <a:rPr lang="el-GR" sz="3300" dirty="0" smtClean="0">
                <a:latin typeface="+mj-lt"/>
              </a:rPr>
              <a:t> με </a:t>
            </a:r>
            <a:r>
              <a:rPr lang="el-GR" sz="3300" dirty="0" err="1" smtClean="0">
                <a:latin typeface="+mj-lt"/>
              </a:rPr>
              <a:t>εστίες</a:t>
            </a:r>
            <a:r>
              <a:rPr lang="el-GR" sz="3300" dirty="0" smtClean="0">
                <a:latin typeface="+mj-lt"/>
              </a:rPr>
              <a:t> </a:t>
            </a:r>
            <a:r>
              <a:rPr lang="el-GR" sz="3300" dirty="0" err="1" smtClean="0">
                <a:latin typeface="+mj-lt"/>
              </a:rPr>
              <a:t>ορθογώνιες</a:t>
            </a:r>
            <a:r>
              <a:rPr lang="el-GR" sz="3300" dirty="0" smtClean="0">
                <a:latin typeface="+mj-lt"/>
              </a:rPr>
              <a:t> και </a:t>
            </a:r>
            <a:r>
              <a:rPr lang="el-GR" sz="3300" dirty="0" err="1" smtClean="0">
                <a:latin typeface="+mj-lt"/>
              </a:rPr>
              <a:t>κυκλικές</a:t>
            </a:r>
            <a:r>
              <a:rPr lang="el-GR" sz="3300" dirty="0" smtClean="0">
                <a:latin typeface="+mj-lt"/>
              </a:rPr>
              <a:t>, </a:t>
            </a:r>
            <a:r>
              <a:rPr lang="el-GR" sz="3300" dirty="0" err="1" smtClean="0">
                <a:latin typeface="+mj-lt"/>
              </a:rPr>
              <a:t>αλλά</a:t>
            </a:r>
            <a:r>
              <a:rPr lang="el-GR" sz="3300" dirty="0" smtClean="0">
                <a:latin typeface="+mj-lt"/>
              </a:rPr>
              <a:t> και </a:t>
            </a:r>
            <a:r>
              <a:rPr lang="el-GR" sz="3300" dirty="0" err="1" smtClean="0">
                <a:latin typeface="+mj-lt"/>
              </a:rPr>
              <a:t>αποθηκευτικούς</a:t>
            </a:r>
            <a:r>
              <a:rPr lang="el-GR" sz="3300" dirty="0" smtClean="0">
                <a:latin typeface="+mj-lt"/>
              </a:rPr>
              <a:t>, </a:t>
            </a:r>
            <a:r>
              <a:rPr lang="el-GR" sz="3300" dirty="0" err="1" smtClean="0">
                <a:latin typeface="+mj-lt"/>
              </a:rPr>
              <a:t>εργαστηριακούς</a:t>
            </a:r>
            <a:r>
              <a:rPr lang="el-GR" sz="3300" dirty="0" smtClean="0">
                <a:latin typeface="+mj-lt"/>
              </a:rPr>
              <a:t> και </a:t>
            </a:r>
            <a:r>
              <a:rPr lang="el-GR" sz="3300" dirty="0" err="1" smtClean="0">
                <a:latin typeface="+mj-lt"/>
              </a:rPr>
              <a:t>υπόστεγους</a:t>
            </a:r>
            <a:r>
              <a:rPr lang="el-GR" sz="3300" dirty="0" smtClean="0">
                <a:latin typeface="+mj-lt"/>
              </a:rPr>
              <a:t> </a:t>
            </a:r>
            <a:r>
              <a:rPr lang="el-GR" sz="3300" dirty="0" err="1" smtClean="0">
                <a:latin typeface="+mj-lt"/>
              </a:rPr>
              <a:t>χώρους</a:t>
            </a:r>
            <a:r>
              <a:rPr lang="el-GR" sz="3300" dirty="0" smtClean="0">
                <a:latin typeface="+mj-lt"/>
              </a:rPr>
              <a:t> </a:t>
            </a:r>
          </a:p>
          <a:p>
            <a:pPr algn="just"/>
            <a:r>
              <a:rPr lang="el-GR" sz="3300" dirty="0" smtClean="0">
                <a:latin typeface="+mj-lt"/>
              </a:rPr>
              <a:t>Η Ιωλκός των κλασικών χρόνων υπάρχει και αποτελεί «πόλη»</a:t>
            </a:r>
          </a:p>
          <a:p>
            <a:pPr algn="just"/>
            <a:r>
              <a:rPr lang="el-GR" sz="3300" dirty="0" smtClean="0">
                <a:latin typeface="+mj-lt"/>
              </a:rPr>
              <a:t>Ευρήματα της κλασικής εποχής εντοπίζονται στο βυζαντινό τμήμα του τείχους</a:t>
            </a:r>
          </a:p>
          <a:p>
            <a:pPr algn="just"/>
            <a:r>
              <a:rPr lang="el-GR" sz="3300" dirty="0" smtClean="0">
                <a:latin typeface="+mj-lt"/>
              </a:rPr>
              <a:t>Η περιοχή συνεχίζει να κατοικείται κατά την ελληνιστική περίοδο, τη ρωμαϊκή εποχή αλλά και κατά τη βυζαντινή και παλαιοχριστιανική εποχή.</a:t>
            </a:r>
            <a:endParaRPr lang="el-GR" sz="3300" dirty="0">
              <a:latin typeface="+mj-lt"/>
            </a:endParaRPr>
          </a:p>
        </p:txBody>
      </p:sp>
      <p:pic>
        <p:nvPicPr>
          <p:cNvPr id="2050" name="Picture 2" descr="Αποτέλεσμα εικόνας για τειχη παλαιων βολ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541399" cy="2376264"/>
          </a:xfrm>
          <a:prstGeom prst="rect">
            <a:avLst/>
          </a:prstGeom>
          <a:noFill/>
        </p:spPr>
      </p:pic>
      <p:pic>
        <p:nvPicPr>
          <p:cNvPr id="2052" name="Picture 4" descr="Αποτέλεσμα εικόνας για τειχη παλαιων βολ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4400550" cy="1819276"/>
          </a:xfrm>
          <a:prstGeom prst="rect">
            <a:avLst/>
          </a:prstGeom>
          <a:noFill/>
        </p:spPr>
      </p:pic>
      <p:sp>
        <p:nvSpPr>
          <p:cNvPr id="2054" name="AutoShape 6" descr="Αποτέλεσμα εικόνας για τειχη παλαιων βολου"/>
          <p:cNvSpPr>
            <a:spLocks noChangeAspect="1" noChangeArrowheads="1"/>
          </p:cNvSpPr>
          <p:nvPr/>
        </p:nvSpPr>
        <p:spPr bwMode="auto">
          <a:xfrm>
            <a:off x="155575" y="-8001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ΙΣΤΟΡΙΚΑ ΣΤΟΙΧΕΙΑ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76304"/>
          </a:xfrm>
        </p:spPr>
        <p:txBody>
          <a:bodyPr>
            <a:normAutofit/>
          </a:bodyPr>
          <a:lstStyle/>
          <a:p>
            <a:endParaRPr lang="el-GR" sz="2000" dirty="0" smtClean="0">
              <a:latin typeface="+mj-lt"/>
            </a:endParaRPr>
          </a:p>
          <a:p>
            <a:pPr algn="just"/>
            <a:r>
              <a:rPr lang="el-GR" sz="2000" dirty="0" smtClean="0">
                <a:latin typeface="+mj-lt"/>
              </a:rPr>
              <a:t>Σήμερα </a:t>
            </a:r>
            <a:r>
              <a:rPr lang="el-GR" sz="2000" dirty="0" smtClean="0">
                <a:latin typeface="+mj-lt"/>
              </a:rPr>
              <a:t>είναι ορατά μικρά τμήματα των τειχών καθώς </a:t>
            </a:r>
            <a:r>
              <a:rPr lang="el-GR" sz="2000" dirty="0" err="1" smtClean="0">
                <a:latin typeface="+mj-lt"/>
              </a:rPr>
              <a:t>γκρεμίστηκαν</a:t>
            </a:r>
            <a:r>
              <a:rPr lang="el-GR" sz="2000" dirty="0" smtClean="0">
                <a:latin typeface="+mj-lt"/>
              </a:rPr>
              <a:t> στο </a:t>
            </a:r>
            <a:r>
              <a:rPr lang="el-GR" sz="2000" dirty="0" err="1" smtClean="0">
                <a:latin typeface="+mj-lt"/>
              </a:rPr>
              <a:t>μεγαλύτερο</a:t>
            </a:r>
            <a:r>
              <a:rPr lang="el-GR" sz="2000" dirty="0" smtClean="0">
                <a:latin typeface="+mj-lt"/>
              </a:rPr>
              <a:t> </a:t>
            </a:r>
            <a:r>
              <a:rPr lang="el-GR" sz="2000" dirty="0" err="1" smtClean="0">
                <a:latin typeface="+mj-lt"/>
              </a:rPr>
              <a:t>μέρος</a:t>
            </a:r>
            <a:r>
              <a:rPr lang="el-GR" sz="2000" dirty="0" smtClean="0">
                <a:latin typeface="+mj-lt"/>
              </a:rPr>
              <a:t> τους το 1889, </a:t>
            </a:r>
            <a:r>
              <a:rPr lang="el-GR" sz="2000" dirty="0" err="1" smtClean="0">
                <a:latin typeface="+mj-lt"/>
              </a:rPr>
              <a:t>προκειμένου</a:t>
            </a:r>
            <a:r>
              <a:rPr lang="el-GR" sz="2000" dirty="0" smtClean="0">
                <a:latin typeface="+mj-lt"/>
              </a:rPr>
              <a:t> να </a:t>
            </a:r>
            <a:r>
              <a:rPr lang="el-GR" sz="2000" dirty="0" err="1" smtClean="0">
                <a:latin typeface="+mj-lt"/>
              </a:rPr>
              <a:t>ενοποιηθεί</a:t>
            </a:r>
            <a:r>
              <a:rPr lang="el-GR" sz="2000" dirty="0" smtClean="0">
                <a:latin typeface="+mj-lt"/>
              </a:rPr>
              <a:t> ο </a:t>
            </a:r>
            <a:r>
              <a:rPr lang="el-GR" sz="2000" dirty="0" err="1" smtClean="0">
                <a:latin typeface="+mj-lt"/>
              </a:rPr>
              <a:t>χώρος</a:t>
            </a:r>
            <a:r>
              <a:rPr lang="el-GR" sz="2000" dirty="0" smtClean="0">
                <a:latin typeface="+mj-lt"/>
              </a:rPr>
              <a:t> των </a:t>
            </a:r>
            <a:r>
              <a:rPr lang="el-GR" sz="2000" dirty="0" err="1" smtClean="0">
                <a:latin typeface="+mj-lt"/>
              </a:rPr>
              <a:t>Παλαιών</a:t>
            </a:r>
            <a:r>
              <a:rPr lang="el-GR" sz="2000" dirty="0" smtClean="0">
                <a:latin typeface="+mj-lt"/>
              </a:rPr>
              <a:t> με την αναπτυσσόμενη </a:t>
            </a:r>
            <a:r>
              <a:rPr lang="el-GR" sz="2000" dirty="0" err="1" smtClean="0">
                <a:latin typeface="+mj-lt"/>
              </a:rPr>
              <a:t>πόλη</a:t>
            </a:r>
            <a:r>
              <a:rPr lang="el-GR" sz="2000" dirty="0" smtClean="0">
                <a:latin typeface="+mj-lt"/>
              </a:rPr>
              <a:t> του </a:t>
            </a:r>
            <a:r>
              <a:rPr lang="el-GR" sz="2000" dirty="0" err="1" smtClean="0">
                <a:latin typeface="+mj-lt"/>
              </a:rPr>
              <a:t>Βόλου</a:t>
            </a:r>
            <a:r>
              <a:rPr lang="el-GR" sz="2000" dirty="0" smtClean="0">
                <a:latin typeface="+mj-lt"/>
              </a:rPr>
              <a:t>, στα </a:t>
            </a:r>
            <a:r>
              <a:rPr lang="el-GR" sz="2000" dirty="0" err="1" smtClean="0">
                <a:latin typeface="+mj-lt"/>
              </a:rPr>
              <a:t>ανατολικά</a:t>
            </a:r>
            <a:r>
              <a:rPr lang="el-GR" sz="2000" dirty="0" smtClean="0">
                <a:latin typeface="+mj-lt"/>
              </a:rPr>
              <a:t> των </a:t>
            </a:r>
            <a:r>
              <a:rPr lang="el-GR" sz="2000" dirty="0" err="1" smtClean="0">
                <a:latin typeface="+mj-lt"/>
              </a:rPr>
              <a:t>εγκαταστάσεων</a:t>
            </a:r>
            <a:r>
              <a:rPr lang="el-GR" sz="2000" dirty="0" smtClean="0">
                <a:latin typeface="+mj-lt"/>
              </a:rPr>
              <a:t> των </a:t>
            </a:r>
            <a:r>
              <a:rPr lang="el-GR" sz="2000" dirty="0" err="1" smtClean="0">
                <a:latin typeface="+mj-lt"/>
              </a:rPr>
              <a:t>Θεσσαλικών</a:t>
            </a:r>
            <a:r>
              <a:rPr lang="el-GR" sz="2000" dirty="0" smtClean="0">
                <a:latin typeface="+mj-lt"/>
              </a:rPr>
              <a:t> </a:t>
            </a:r>
            <a:r>
              <a:rPr lang="el-GR" sz="2000" dirty="0" err="1" smtClean="0">
                <a:latin typeface="+mj-lt"/>
              </a:rPr>
              <a:t>Σιδηροδρόμων</a:t>
            </a:r>
            <a:r>
              <a:rPr lang="el-GR" sz="2000" dirty="0" smtClean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sp>
        <p:nvSpPr>
          <p:cNvPr id="5122" name="AutoShape 2" descr="Αποτέλεσμα εικόνας για τειχη παλαιων βολου"/>
          <p:cNvSpPr>
            <a:spLocks noChangeAspect="1" noChangeArrowheads="1"/>
          </p:cNvSpPr>
          <p:nvPr/>
        </p:nvSpPr>
        <p:spPr bwMode="auto">
          <a:xfrm>
            <a:off x="155575" y="-8001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4" name="AutoShape 4" descr="Αποτέλεσμα εικόνας για τειχη παλαιων βολου"/>
          <p:cNvSpPr>
            <a:spLocks noChangeAspect="1" noChangeArrowheads="1"/>
          </p:cNvSpPr>
          <p:nvPr/>
        </p:nvSpPr>
        <p:spPr bwMode="auto">
          <a:xfrm>
            <a:off x="155575" y="-8001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6" name="AutoShape 6" descr="Αποτέλεσμα εικόνας για τειχη παλαιων βολου"/>
          <p:cNvSpPr>
            <a:spLocks noChangeAspect="1" noChangeArrowheads="1"/>
          </p:cNvSpPr>
          <p:nvPr/>
        </p:nvSpPr>
        <p:spPr bwMode="auto">
          <a:xfrm>
            <a:off x="155575" y="-8001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8" name="AutoShape 8" descr="Αποτέλεσμα εικόνας για τειχη παλαιων βολου"/>
          <p:cNvSpPr>
            <a:spLocks noChangeAspect="1" noChangeArrowheads="1"/>
          </p:cNvSpPr>
          <p:nvPr/>
        </p:nvSpPr>
        <p:spPr bwMode="auto">
          <a:xfrm>
            <a:off x="155575" y="-8001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30" name="AutoShape 10" descr="Αποτέλεσμα εικόνας για τειχη παλαιων βολου"/>
          <p:cNvSpPr>
            <a:spLocks noChangeAspect="1" noChangeArrowheads="1"/>
          </p:cNvSpPr>
          <p:nvPr/>
        </p:nvSpPr>
        <p:spPr bwMode="auto">
          <a:xfrm>
            <a:off x="155575" y="-8001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32" name="Picture 1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024336" cy="3092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GENIOUS LOCI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60"/>
          </a:xfrm>
        </p:spPr>
        <p:txBody>
          <a:bodyPr/>
          <a:lstStyle/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Christian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Norberg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Schulz:</a:t>
            </a: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Genious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Loci: Towards a Phenomenology of Architecture”,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1979</a:t>
            </a:r>
          </a:p>
          <a:p>
            <a:pPr algn="just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93663" indent="0" algn="just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Επιχειρεί την προσέγγιση της υπαρξιακής διάστασης μέσα από τον τόπο: Η κατοίκηση του ανθρώπου σε έναν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τόπο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δημιουργεί την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αίσθηση ότι ανήκει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κάπου και διαμορφώνει την ταυτότητά του.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GENIOUS LOCI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+mj-lt"/>
              </a:rPr>
              <a:t>Περιοχή που κατοικείται διαρκώς- διατηρείται ζωντανή στο πέρασμα του χρόνου</a:t>
            </a:r>
          </a:p>
          <a:p>
            <a:r>
              <a:rPr lang="el-GR" dirty="0" smtClean="0">
                <a:latin typeface="+mj-lt"/>
              </a:rPr>
              <a:t>Σε υψηλό σημείο του μορφολογικού ανάγλυφου της περιοχής- υπερτερεί της υπόλοιπης έκτασης</a:t>
            </a:r>
          </a:p>
          <a:p>
            <a:r>
              <a:rPr lang="el-GR" dirty="0" smtClean="0">
                <a:latin typeface="+mj-lt"/>
              </a:rPr>
              <a:t>Χρήση: κατοικία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321</Words>
  <Application>Microsoft Office PowerPoint</Application>
  <PresentationFormat>Προβολή στην οθόνη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Αποκορύφωμα</vt:lpstr>
      <vt:lpstr>Ιστορικα στοιχεια περιοχησ μελετησ- genious loci</vt:lpstr>
      <vt:lpstr>ΠΕΡΙΕΧΟΜΕΝΑ</vt:lpstr>
      <vt:lpstr>ΟΡΙΟΘΕΤΗΣΗ ΠΕΡΙΟΧΗΣ</vt:lpstr>
      <vt:lpstr>ΟΡΙΟΘΕΤΗΣΗ ΠΕΡΙΟΧΗΣ</vt:lpstr>
      <vt:lpstr>ΙΣΤΟΡΙΚΑ ΣΤΟΙΧΕΙΑ</vt:lpstr>
      <vt:lpstr>ΙΣΤΟΡΙΚΑ ΣΤΟΙΧΕΙΑ</vt:lpstr>
      <vt:lpstr>ΙΣΤΟΡΙΚΑ ΣΤΟΙΧΕΙΑ</vt:lpstr>
      <vt:lpstr>GENIOUS LOCI</vt:lpstr>
      <vt:lpstr>GENIOUS LOCI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Ιστορικα στοιχεια περιοχησ μελετησ- genious loci</dc:title>
  <dc:creator>Maria</dc:creator>
  <cp:lastModifiedBy>Maria</cp:lastModifiedBy>
  <cp:revision>25</cp:revision>
  <dcterms:created xsi:type="dcterms:W3CDTF">2019-02-22T08:00:39Z</dcterms:created>
  <dcterms:modified xsi:type="dcterms:W3CDTF">2019-02-25T08:50:16Z</dcterms:modified>
</cp:coreProperties>
</file>