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8" r:id="rId3"/>
    <p:sldId id="30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283" r:id="rId20"/>
    <p:sldId id="282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30/10/2015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B518-44FF-4051-AA9F-E6FB2AEA1373}" type="datetime1">
              <a:rPr lang="el-GR" smtClean="0"/>
              <a:t>30/10/2015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95A3-1DD0-4C66-A43E-0158117016AC}" type="datetime1">
              <a:rPr lang="el-GR" smtClean="0"/>
              <a:t>30/10/2015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6BDA-075A-4646-96A8-9EA0B17C48B5}" type="datetime1">
              <a:rPr lang="el-GR" smtClean="0"/>
              <a:t>30/10/2015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43EF-0D8A-4F02-A97B-5D774488B032}" type="datetime1">
              <a:rPr lang="el-GR" smtClean="0"/>
              <a:t>30/10/2015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3254-3AB0-44D9-9D97-651EC15CCDB8}" type="datetime1">
              <a:rPr lang="el-GR" smtClean="0"/>
              <a:t>30/10/2015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DB5C-B15E-41F2-8666-2AE0CCD534B6}" type="datetime1">
              <a:rPr lang="el-GR" smtClean="0"/>
              <a:t>30/10/2015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AD0D-6A4B-43E9-91ED-B5348D22583D}" type="datetime1">
              <a:rPr lang="el-GR" smtClean="0"/>
              <a:t>30/10/2015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A85B-3A91-4671-ADD2-0B143E6B2159}" type="datetime1">
              <a:rPr lang="el-GR" smtClean="0"/>
              <a:t>30/10/2015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CA3F-8DD9-45B7-87A8-7EA075CD8CDB}" type="datetime1">
              <a:rPr lang="el-GR" smtClean="0"/>
              <a:t>30/10/2015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F90F-598A-4D13-BCCA-CE1FECE97829}" type="datetime1">
              <a:rPr lang="el-GR" smtClean="0"/>
              <a:t>30/10/2015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4623-FABF-41B9-86B4-EA3FB9C8D3FB}" type="datetime1">
              <a:rPr lang="el-GR" smtClean="0"/>
              <a:t>30/10/2015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A0CEFB-8D18-4FB4-A1B5-A88D7DAA73B0}" type="datetime1">
              <a:rPr lang="el-GR" smtClean="0"/>
              <a:t>30/10/2015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bsLm3CH_-Kc" TargetMode="External"/><Relationship Id="rId3" Type="http://schemas.openxmlformats.org/officeDocument/2006/relationships/hyperlink" Target="http://www.youtube.com/watch?v=31uADzoGsLA" TargetMode="External"/><Relationship Id="rId7" Type="http://schemas.openxmlformats.org/officeDocument/2006/relationships/hyperlink" Target="http://www.youtube.com/watch?v=HiYuZ1kr3BI" TargetMode="External"/><Relationship Id="rId2" Type="http://schemas.openxmlformats.org/officeDocument/2006/relationships/hyperlink" Target="http://www.physics-chemistry-interactive-flash-animation.com/matter_change_state_measurement_mass_volume/water_states_molecul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B7yb8g7f7P4" TargetMode="External"/><Relationship Id="rId5" Type="http://schemas.openxmlformats.org/officeDocument/2006/relationships/hyperlink" Target="http://www.youtube.com/watch?v=Lf1kTsT0ebc" TargetMode="External"/><Relationship Id="rId4" Type="http://schemas.openxmlformats.org/officeDocument/2006/relationships/hyperlink" Target="http://www.youtube.com/watch?NR=1&amp;v=m20rGK51J0A&amp;feature=endscreen" TargetMode="External"/><Relationship Id="rId9" Type="http://schemas.openxmlformats.org/officeDocument/2006/relationships/hyperlink" Target="http://www.youtube.com/watch?v=GO2E_IPsmy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7TvEIA0Ln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Βασικες</a:t>
            </a:r>
            <a:r>
              <a:rPr lang="el-GR" dirty="0" smtClean="0"/>
              <a:t> </a:t>
            </a:r>
            <a:r>
              <a:rPr lang="el-GR" dirty="0" err="1" smtClean="0"/>
              <a:t>Εννοιες</a:t>
            </a:r>
            <a:r>
              <a:rPr lang="el-GR" dirty="0" smtClean="0"/>
              <a:t> </a:t>
            </a:r>
            <a:r>
              <a:rPr lang="el-GR" dirty="0" err="1" smtClean="0"/>
              <a:t>Φυσικης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Βασιλης</a:t>
            </a:r>
            <a:r>
              <a:rPr lang="el-GR" dirty="0" smtClean="0"/>
              <a:t> </a:t>
            </a:r>
            <a:r>
              <a:rPr lang="el-GR" dirty="0" err="1" smtClean="0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Βασικές </a:t>
            </a:r>
            <a:r>
              <a:rPr lang="el-GR" dirty="0" err="1" smtClean="0">
                <a:solidFill>
                  <a:srgbClr val="FF0000"/>
                </a:solidFill>
              </a:rPr>
              <a:t>Εννοιες</a:t>
            </a:r>
            <a:r>
              <a:rPr lang="el-GR" dirty="0" smtClean="0">
                <a:solidFill>
                  <a:srgbClr val="FF0000"/>
                </a:solidFill>
              </a:rPr>
              <a:t> Φυσικής   _ ΠΑΝΕΠΙΣΤΗΜΙΟ ΘΕΣΣΑΛΙΑΣ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Ναι αλλά πολλοί λένε: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Θερμοκρασια είναι το ποσο ζεστο είναι κάτι και Θερμοτητα είναι η ζεστασιά (ενέργεια) που δινει κάτι το ζεστο.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Αυτά είναι ΟΚ για την καθημερινή ζωή!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Στη Φυσικη: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Α) οι οροι αυτοι εχουν νοημα πέρα από τα ορια των αισθήσεών μας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/>
              <a:t>Β) ένα «κρυο σωμα» ακτινοβολει επισης ενέργεια με τον τρόπο της θερμότητας. Και μπορει να είναι «καυτο» για κάτι ακομα πιο κρυο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3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λοιπον θέλετε να σκεφτειτε τη θερμοτητα και τη θερμοκρασία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Χωρις να παμε στο μικροκοσμο,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Να τα «τουβλάκια» που σας προτεινω (στην ειδική περιπτωση σωμάτων που ακουμπουν το ένα το άλλο):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Η θερμοκρασια ενός σωματος μας δειχνει την τάση που έχει να δωσει ενέργεια «με επαφή» (αγωγη) όταν έλθει σε επαφη με ένα άλλο σωμα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Όταν δυο σωματα έρχονται σε επαφη έχουμε δυο ροές ενέργειας «με αγωγη» (με αντιθετες κατευθυνσεις). Η διαφορά τους είναι παντα από το θερμοτερο προς το ψυχροτερο και ονομάζεται «θερμοτητα».</a:t>
            </a:r>
          </a:p>
          <a:p>
            <a:pPr marL="533400" indent="-533400">
              <a:lnSpc>
                <a:spcPct val="90000"/>
              </a:lnSpc>
            </a:pPr>
            <a:r>
              <a:rPr lang="el-GR" altLang="el-GR" sz="2000"/>
              <a:t>Αν αυτό συνεχισει τα δυο σωματα που βρισκονται σε επαφη φτανουν στην ιδια θερμοκρασια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5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1</a:t>
            </a:r>
            <a:r>
              <a:rPr lang="el-GR" altLang="el-GR" sz="3200" baseline="30000"/>
              <a:t>ο</a:t>
            </a:r>
            <a:r>
              <a:rPr lang="el-GR" altLang="el-GR" sz="3200"/>
              <a:t> Σημαντικο σημείο (πρακτικά μέσα)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l-GR" altLang="el-GR"/>
              <a:t>΄Πώς δενει η θερμοτητα με τη θερμοκρασία;</a:t>
            </a:r>
          </a:p>
          <a:p>
            <a:pPr marL="533400" indent="-533400"/>
            <a:r>
              <a:rPr lang="el-GR" altLang="el-GR"/>
              <a:t>Η βασική σχέση της θερμοχωρητικοτητας</a:t>
            </a:r>
          </a:p>
          <a:p>
            <a:pPr marL="533400" indent="-533400"/>
            <a:r>
              <a:rPr lang="el-GR" altLang="el-GR"/>
              <a:t>Πρακτικες εφαρμογες </a:t>
            </a:r>
            <a:endParaRPr lang="el-GR" altLang="el-GR">
              <a:solidFill>
                <a:srgbClr val="FF0066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εμεις δεν νοιώθαμε το θερμο και το κρυο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042988" y="2852738"/>
            <a:ext cx="70580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/>
              <a:t>Αλλά κατά τα άλλα ο κοσμος ήταν όπως τον γνωρίζουμε,</a:t>
            </a:r>
          </a:p>
          <a:p>
            <a:pPr>
              <a:spcBef>
                <a:spcPct val="50000"/>
              </a:spcBef>
            </a:pPr>
            <a:endParaRPr lang="el-GR" altLang="el-GR"/>
          </a:p>
          <a:p>
            <a:pPr>
              <a:spcBef>
                <a:spcPct val="50000"/>
              </a:spcBef>
            </a:pPr>
            <a:r>
              <a:rPr lang="el-GR" altLang="el-GR"/>
              <a:t>Θα ειχε νοημα να εισάγουμε τις έννοιες της θερμοτητας και της θερμοκρασίας;</a:t>
            </a:r>
          </a:p>
          <a:p>
            <a:pPr>
              <a:spcBef>
                <a:spcPct val="50000"/>
              </a:spcBef>
            </a:pPr>
            <a:endParaRPr lang="el-GR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2</a:t>
            </a:r>
            <a:r>
              <a:rPr lang="el-GR" altLang="el-GR" sz="3200" baseline="30000"/>
              <a:t>ο</a:t>
            </a:r>
            <a:r>
              <a:rPr lang="el-GR" altLang="el-GR" sz="3200"/>
              <a:t> Σημαντικο Σημείο: Θερμοτητα, θερμοκρασία και μικρόκοσμος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693025" cy="37242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Μυστηριο: τι είναι η θερμοκρασία;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Αφου το κυριο κριτήριό μας είναι το τι νοιώθουμε, τι θα μπορούσε να είναι; Κατι που έχει να κάνει με ροή ενέργειας και επιρεάζει να νευρα μας.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Αν σκεφτουμε σε αναλογια με την εξάτμιση;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(οσο πιο έντονη θερμοκρασία τοσο πιο πολύ «υλικό»φευγει)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(οσο πιο έντονη θερμοκρασία τοσο πιο πολλά ηλεκτρικά σηματα φεύγουν)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>
                <a:solidFill>
                  <a:srgbClr val="FF0066"/>
                </a:solidFill>
              </a:rPr>
              <a:t>Κάτι σαν το γαργάλημα;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54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Αν λοιπον θέλετε να σκεφτειτε τη θερμοτητα και τη θερμοκρασία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 err="1"/>
              <a:t>Πηγαινοντας</a:t>
            </a:r>
            <a:r>
              <a:rPr lang="el-GR" altLang="el-GR" sz="1800" dirty="0"/>
              <a:t> στο μικρόκοσμο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2"/>
              </a:rPr>
              <a:t>http://www.physics-chemistry-interactive-flash-animation.com/matter_change_state_measurement_mass_volume/water_states_molecules.htm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3"/>
              </a:rPr>
              <a:t>http://www.youtube.com/watch?v=31uADzoGsLA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4"/>
              </a:rPr>
              <a:t>http://www.youtube.com/watch?NR=1&amp;v=m20rGK51J0A&amp;feature=endscreen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5"/>
              </a:rPr>
              <a:t>http://www.youtube.com/watch?v=Lf1kTsT0ebc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6"/>
              </a:rPr>
              <a:t>http://www.youtube.com/watch?v=B7yb8g7f7P4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7"/>
              </a:rPr>
              <a:t>http://www.youtube.com/watch?v=HiYuZ1kr3BI</a:t>
            </a:r>
            <a:r>
              <a:rPr lang="el-GR" altLang="el-GR" sz="1800" dirty="0"/>
              <a:t>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8"/>
              </a:rPr>
              <a:t>http://www.youtube.com/watch?v=bsLm3CH_-Kc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dirty="0">
                <a:hlinkClick r:id="rId9"/>
              </a:rPr>
              <a:t>http://www.youtube.com/watch?v=GO2E_IPsmys</a:t>
            </a:r>
            <a:endParaRPr lang="el-GR" altLang="el-GR" sz="1800" dirty="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l-GR" altLang="el-GR" sz="18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7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ΑΣΚΗΣΗ!!!!!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Πειθαρχήστε τον εαυτο σας και σκεφτειτε θερμικά φαινομενα από τη μικροσκοπική πλευρα!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(ένα φαινομενο τη φορά)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8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>Και τι άλλο μπορει να γινει με την ενεργεια;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/>
              <a:t>Η ενέργεια μπορει να χρησιμοποιηθεί για να «λυσει δεσμά» (για να απελευθερώσει δομές από τους δεσμους που τις κρατουν)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5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Πρακτικές εφαρμογές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Α) ανακατευουμε συμπυκνωμένο γάλα (από το ψυγειο) με νερο σε αναλογια 1 προς 1. Ποσο ζεστο πρέπει να είναι το νερο για να έχει το μιγμα 36 βαθμους θερμοκρασια; (υποθέστε ότι τα δυο υγρά έχουν την ιδια θερμοχωρητικότητα)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Β) Ποσο ψηλά μπορώ να σηκώσω ένα αυτοκινητο ενός τονου με την ενέργεια που χρειάζομαι για να ψήσω ένα ελληνικο καφε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/>
              <a:t>Γ) Ριχνω ένα ποτηρι νερο 20 βαθμων Κελσιου σε μια κατσαρολα με νερο που βράζει. Αν το νερο στην κατσαρολα είναι 1 κιλο και στο ποτηρι 200 γραμμαρια τοτε ποσο θα πεσει η θερμοκρασια του νερου (συνολικά)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4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426"/>
            <a:ext cx="8229600" cy="35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2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Την προηγουμενη φορα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 err="1" smtClean="0"/>
              <a:t>Φαινομενα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θερμανσης</a:t>
            </a:r>
            <a:r>
              <a:rPr lang="el-GR" altLang="el-GR" dirty="0" smtClean="0"/>
              <a:t> και ψύξης:</a:t>
            </a:r>
          </a:p>
          <a:p>
            <a:pPr lvl="1"/>
            <a:r>
              <a:rPr lang="el-GR" altLang="el-GR" dirty="0" err="1" smtClean="0"/>
              <a:t>Συνδεση</a:t>
            </a:r>
            <a:r>
              <a:rPr lang="el-GR" altLang="el-GR" dirty="0" smtClean="0"/>
              <a:t> της θερμότητας με το φως</a:t>
            </a:r>
            <a:endParaRPr lang="el-GR" altLang="el-GR" dirty="0" smtClean="0"/>
          </a:p>
          <a:p>
            <a:pPr lvl="1"/>
            <a:r>
              <a:rPr lang="el-GR" altLang="el-GR" dirty="0" err="1"/>
              <a:t>Χρηση</a:t>
            </a:r>
            <a:r>
              <a:rPr lang="el-GR" altLang="el-GR" dirty="0"/>
              <a:t> του </a:t>
            </a:r>
            <a:r>
              <a:rPr lang="el-GR" altLang="el-GR" dirty="0" err="1"/>
              <a:t>μικροσκοπικου</a:t>
            </a:r>
            <a:r>
              <a:rPr lang="el-GR" altLang="el-GR" dirty="0"/>
              <a:t> μοντέλου (</a:t>
            </a:r>
            <a:r>
              <a:rPr lang="el-GR" altLang="el-GR" dirty="0" err="1"/>
              <a:t>μικροκοσμος</a:t>
            </a:r>
            <a:r>
              <a:rPr lang="el-GR" altLang="el-GR" dirty="0"/>
              <a:t>, </a:t>
            </a:r>
            <a:r>
              <a:rPr lang="el-GR" altLang="el-GR" dirty="0" err="1"/>
              <a:t>ατομα</a:t>
            </a:r>
            <a:r>
              <a:rPr lang="el-GR" altLang="el-GR" dirty="0"/>
              <a:t>, </a:t>
            </a:r>
            <a:r>
              <a:rPr lang="el-GR" altLang="el-GR" dirty="0" err="1"/>
              <a:t>μορια</a:t>
            </a:r>
            <a:r>
              <a:rPr lang="el-GR" altLang="el-GR" dirty="0"/>
              <a:t>). </a:t>
            </a:r>
            <a:r>
              <a:rPr lang="el-GR" altLang="el-GR" dirty="0" err="1"/>
              <a:t>Θερμοτητα</a:t>
            </a:r>
            <a:r>
              <a:rPr lang="el-GR" altLang="el-GR" dirty="0"/>
              <a:t> με </a:t>
            </a:r>
            <a:r>
              <a:rPr lang="el-GR" altLang="el-GR" dirty="0" err="1"/>
              <a:t>Αγωγη</a:t>
            </a:r>
            <a:endParaRPr lang="el-GR" altLang="el-GR" dirty="0"/>
          </a:p>
          <a:p>
            <a:pPr lvl="1"/>
            <a:r>
              <a:rPr lang="el-GR" altLang="el-GR" dirty="0"/>
              <a:t>Διαφοροποίηση της θερμότητας από τη </a:t>
            </a:r>
            <a:r>
              <a:rPr lang="el-GR" altLang="el-GR" dirty="0" smtClean="0"/>
              <a:t>θερμοκρασία. </a:t>
            </a:r>
            <a:r>
              <a:rPr lang="el-GR" altLang="el-GR" dirty="0" err="1" smtClean="0"/>
              <a:t>Διαφοροποιηση</a:t>
            </a:r>
            <a:r>
              <a:rPr lang="el-GR" altLang="el-GR" dirty="0" smtClean="0"/>
              <a:t> της θερμότητας από την εσωτερική ενέργεια</a:t>
            </a:r>
          </a:p>
          <a:p>
            <a:pPr lvl="1"/>
            <a:r>
              <a:rPr lang="el-GR" altLang="el-GR" dirty="0" err="1" smtClean="0"/>
              <a:t>Γιατι</a:t>
            </a:r>
            <a:r>
              <a:rPr lang="el-GR" altLang="el-GR" dirty="0" smtClean="0"/>
              <a:t> η αύξηση </a:t>
            </a:r>
            <a:r>
              <a:rPr lang="el-GR" altLang="el-GR" dirty="0" err="1" smtClean="0"/>
              <a:t>θερμοκρασιας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συνοδευεται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συνηθως</a:t>
            </a:r>
            <a:r>
              <a:rPr lang="el-GR" altLang="el-GR" dirty="0" smtClean="0"/>
              <a:t> με θερμική </a:t>
            </a:r>
            <a:r>
              <a:rPr lang="el-GR" altLang="el-GR" dirty="0" err="1" smtClean="0"/>
              <a:t>διαστολη</a:t>
            </a:r>
            <a:r>
              <a:rPr lang="el-GR" altLang="el-GR" dirty="0" smtClean="0"/>
              <a:t>;</a:t>
            </a:r>
            <a:endParaRPr lang="el-GR" altLang="el-GR" dirty="0"/>
          </a:p>
          <a:p>
            <a:pPr lvl="1"/>
            <a:r>
              <a:rPr lang="el-GR" altLang="el-GR" dirty="0"/>
              <a:t>Ειδική θερμοχωρητικότητα –</a:t>
            </a:r>
            <a:r>
              <a:rPr lang="el-GR" altLang="el-GR" dirty="0" err="1"/>
              <a:t>Υπολογισμοι</a:t>
            </a:r>
            <a:r>
              <a:rPr lang="el-GR" altLang="el-GR" dirty="0"/>
              <a:t> με </a:t>
            </a:r>
            <a:r>
              <a:rPr lang="el-GR" altLang="el-GR" dirty="0" err="1"/>
              <a:t>χρηση</a:t>
            </a:r>
            <a:r>
              <a:rPr lang="el-GR" altLang="el-GR" dirty="0"/>
              <a:t> της ειδικής θερμοχωρητικότητας</a:t>
            </a: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6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Όλα </a:t>
            </a:r>
            <a:r>
              <a:rPr lang="el-GR" dirty="0" err="1" smtClean="0"/>
              <a:t>μοιαζουν</a:t>
            </a:r>
            <a:r>
              <a:rPr lang="el-GR" dirty="0" smtClean="0"/>
              <a:t> </a:t>
            </a:r>
            <a:r>
              <a:rPr lang="el-GR" dirty="0" err="1" smtClean="0"/>
              <a:t>ωραια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6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Που θα μάθετε να κάνετε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τετοιου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el-GR" sz="2400" dirty="0" err="1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ειδους</a:t>
            </a:r>
            <a:r>
              <a:rPr lang="el-GR" sz="2400" dirty="0">
                <a:solidFill>
                  <a:srgbClr val="FF0000"/>
                </a:solidFill>
                <a:effectLst/>
                <a:latin typeface="Century Gothic"/>
                <a:ea typeface="+mn-ea"/>
                <a:cs typeface="+mn-cs"/>
              </a:rPr>
              <a:t> εξηγήσεις;</a:t>
            </a:r>
            <a: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br>
              <a:rPr lang="el-GR" sz="2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48" y="3212974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6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Αυτή τη φορά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Επιμένουμε στο να φανταζόμαστε τα </a:t>
            </a:r>
            <a:r>
              <a:rPr lang="el-GR" altLang="el-GR" dirty="0" err="1" smtClean="0"/>
              <a:t>φαινομενα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μαζι</a:t>
            </a:r>
            <a:r>
              <a:rPr lang="el-GR" altLang="el-GR" dirty="0" smtClean="0"/>
              <a:t> με τους Φυσικούς (</a:t>
            </a:r>
            <a:r>
              <a:rPr lang="el-GR" altLang="el-GR" dirty="0" err="1" smtClean="0"/>
              <a:t>μικροκοσμος</a:t>
            </a:r>
            <a:r>
              <a:rPr lang="el-GR" altLang="el-GR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Ζητηματα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κλιμακας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Γιατι</a:t>
            </a:r>
            <a:r>
              <a:rPr lang="el-GR" altLang="el-GR" dirty="0" smtClean="0"/>
              <a:t> να υπάρχουν διαφορετικές ειδικές θερμοχωρητικότητες; (πως </a:t>
            </a:r>
            <a:r>
              <a:rPr lang="el-GR" altLang="el-GR" dirty="0" err="1" smtClean="0"/>
              <a:t>μπορει</a:t>
            </a:r>
            <a:r>
              <a:rPr lang="el-GR" altLang="el-GR" dirty="0" smtClean="0"/>
              <a:t> να «</a:t>
            </a:r>
            <a:r>
              <a:rPr lang="el-GR" altLang="el-GR" dirty="0" err="1" smtClean="0"/>
              <a:t>κρυβεται</a:t>
            </a:r>
            <a:r>
              <a:rPr lang="el-GR" altLang="el-GR" dirty="0" smtClean="0"/>
              <a:t>» η ενέργεια;)</a:t>
            </a:r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Λυσεις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ασκησεων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Καθημερινά προβλήματα (πχ </a:t>
            </a:r>
            <a:r>
              <a:rPr lang="el-GR" altLang="el-GR" dirty="0" err="1" smtClean="0"/>
              <a:t>φαινομενο</a:t>
            </a:r>
            <a:r>
              <a:rPr lang="el-GR" altLang="el-GR" dirty="0" smtClean="0"/>
              <a:t> θερμοκηπίου)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Θερμική αγωγιμότητα και </a:t>
            </a:r>
            <a:r>
              <a:rPr lang="el-GR" altLang="el-GR" dirty="0" err="1" smtClean="0"/>
              <a:t>συνδεση</a:t>
            </a:r>
            <a:r>
              <a:rPr lang="el-GR" altLang="el-GR" dirty="0" smtClean="0"/>
              <a:t> με την </a:t>
            </a:r>
            <a:r>
              <a:rPr lang="el-GR" altLang="el-GR" dirty="0" err="1" smtClean="0"/>
              <a:t>αισθηση</a:t>
            </a:r>
            <a:r>
              <a:rPr lang="el-GR" altLang="el-GR" dirty="0" smtClean="0"/>
              <a:t> «</a:t>
            </a:r>
            <a:r>
              <a:rPr lang="el-GR" altLang="el-GR" dirty="0" err="1" smtClean="0"/>
              <a:t>κρυου</a:t>
            </a:r>
            <a:r>
              <a:rPr lang="el-GR" altLang="el-GR" dirty="0" smtClean="0"/>
              <a:t>» ή «</a:t>
            </a:r>
            <a:r>
              <a:rPr lang="el-GR" altLang="el-GR" dirty="0" err="1" smtClean="0"/>
              <a:t>ζεστου</a:t>
            </a:r>
            <a:r>
              <a:rPr lang="el-GR" altLang="el-GR" dirty="0" smtClean="0"/>
              <a:t>».</a:t>
            </a: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3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</a:t>
            </a:r>
            <a:r>
              <a:rPr lang="el-GR" altLang="el-GR" baseline="30000"/>
              <a:t>ο</a:t>
            </a:r>
            <a:r>
              <a:rPr lang="el-GR" altLang="el-GR"/>
              <a:t> Σημαντικο σημείο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Στη Φυσική δεν χρησιμοποιούμε 2 διαφορετικά πράγματα: τη θερμότητα και την «κρυότητα». Αλλά ένα μόνο: τη θερμότητα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Η θερμότητα στη Φυσική είναι ενέργεια που περνάει ταξιδευει, εκπέμπεται, αποροφιέται ΑΛΛΑ ΔΕΝ αποθηκεύεται. (Εχουμε ξεχωριστό ονομα για την τελευταία: Εσωτερική Ενέργεια).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/>
              <a:t>Η θερμότητα ΔΕΝ είναι ειδος ενέργειας, αλλα ένας ΤΡΟΠΟΣ με τον οποιο η ενέργεια ταξιδευει (όπως πχ λέμε «ταξιδεύω </a:t>
            </a:r>
            <a:r>
              <a:rPr lang="en-US" altLang="el-GR" sz="2400"/>
              <a:t>incognito</a:t>
            </a:r>
            <a:r>
              <a:rPr lang="el-GR" altLang="el-GR" sz="2400"/>
              <a:t>»). Αλλοι τροποι είναι: με σωματίδια, με έργο.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2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Τι μας ξεγελάει και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Έχουμε την τάση να μιλάμε για «ζεστασιά» και «κρυο» σαν διαφορετικές ουσιες που περνουν από εδώ κι από εκει;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Ας δοκιμάσουμε να βρουμε λογους: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Α) εκφράσεις στις οποιος κοινωνικοποιουμαστε (μπηκε κρυο όταν άνοιξες)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Β) τα αισθητήριά μας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/>
              <a:t>Γ)???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79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200"/>
              <a:t/>
            </a:r>
            <a:br>
              <a:rPr lang="el-GR" altLang="el-GR" sz="3200"/>
            </a:br>
            <a:r>
              <a:rPr lang="el-GR" altLang="el-GR" sz="3200"/>
              <a:t>Τα αισθητηριά μας (1/3)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Οι αισθητήρες των χρωμάτων</a:t>
            </a:r>
          </a:p>
        </p:txBody>
      </p:sp>
      <p:pic>
        <p:nvPicPr>
          <p:cNvPr id="37892" name="Picture 4" descr="287px-Cone-fundamentals-with-srgb-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4968875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08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αισθητήριά μας (2/3)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Οι αισθητήρες του «Ζεσταίνομαι-Κρυωνω»</a:t>
            </a:r>
          </a:p>
          <a:p>
            <a:pPr>
              <a:buFont typeface="Wingdings" pitchFamily="2" charset="2"/>
              <a:buNone/>
            </a:pPr>
            <a:r>
              <a:rPr lang="el-GR" altLang="el-GR" sz="2000"/>
              <a:t>Πηγη: </a:t>
            </a:r>
            <a:r>
              <a:rPr lang="en-US" altLang="el-GR" sz="2000"/>
              <a:t>Perception, Great Courses</a:t>
            </a:r>
            <a:endParaRPr lang="el-GR" altLang="el-GR" sz="2000"/>
          </a:p>
        </p:txBody>
      </p:sp>
      <p:pic>
        <p:nvPicPr>
          <p:cNvPr id="39940" name="Picture 4" descr="DSC_0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284538"/>
            <a:ext cx="496887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0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Τα αισθητήριά μας (3/3)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altLang="el-GR"/>
              <a:t>Πώς και δεν βιώνουμε την αισθηση του θερμου ως ένα «χρωματικο συνεχές» με «χρωματα της ίριδας»;</a:t>
            </a:r>
          </a:p>
          <a:p>
            <a:pPr>
              <a:buFont typeface="Wingdings" pitchFamily="2" charset="2"/>
              <a:buNone/>
            </a:pPr>
            <a:endParaRPr lang="el-GR" altLang="el-GR"/>
          </a:p>
          <a:p>
            <a:pPr>
              <a:buFont typeface="Wingdings" pitchFamily="2" charset="2"/>
              <a:buNone/>
            </a:pPr>
            <a:r>
              <a:rPr lang="el-GR" altLang="el-GR"/>
              <a:t>(αλλά ουτε το βιώνουμε και σαν τον ήχο!) Τοπική αισθηση αλλά όχι φασμα χρωματικο. 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3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1</a:t>
            </a:r>
            <a:r>
              <a:rPr lang="el-GR" altLang="el-GR" baseline="30000"/>
              <a:t>ο</a:t>
            </a:r>
            <a:r>
              <a:rPr lang="el-GR" altLang="el-GR"/>
              <a:t> Σημαντικο σημείο (συνεπειες)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l-GR" altLang="el-GR" dirty="0"/>
              <a:t>Η </a:t>
            </a:r>
            <a:r>
              <a:rPr lang="el-GR" altLang="el-GR" dirty="0" err="1"/>
              <a:t>θερμοτητα</a:t>
            </a:r>
            <a:r>
              <a:rPr lang="el-GR" altLang="el-GR" dirty="0"/>
              <a:t> είναι </a:t>
            </a:r>
            <a:r>
              <a:rPr lang="el-GR" altLang="el-GR" dirty="0" err="1"/>
              <a:t>κατι</a:t>
            </a:r>
            <a:r>
              <a:rPr lang="el-GR" altLang="el-GR" dirty="0"/>
              <a:t> πολύ διαφορετικό από τη θερμοκρασία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l-GR" altLang="el-GR" dirty="0" err="1"/>
              <a:t>Μπορει</a:t>
            </a:r>
            <a:r>
              <a:rPr lang="el-GR" altLang="el-GR" dirty="0"/>
              <a:t> να </a:t>
            </a:r>
            <a:r>
              <a:rPr lang="el-GR" altLang="el-GR" dirty="0" err="1"/>
              <a:t>μπαινει</a:t>
            </a:r>
            <a:r>
              <a:rPr lang="el-GR" altLang="el-GR" dirty="0"/>
              <a:t> ενέργεια με τον τρόπο της θερμότητας και όμως η θερμοκρασία να μην αυξάνει! (πχ βρασμός)</a:t>
            </a:r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l-GR" altLang="el-GR" dirty="0" err="1"/>
              <a:t>Μπορει</a:t>
            </a:r>
            <a:r>
              <a:rPr lang="el-GR" altLang="el-GR" dirty="0"/>
              <a:t> να ΜΗΝ </a:t>
            </a:r>
            <a:r>
              <a:rPr lang="el-GR" altLang="el-GR" dirty="0" err="1"/>
              <a:t>μπαινει</a:t>
            </a:r>
            <a:r>
              <a:rPr lang="el-GR" altLang="el-GR" dirty="0"/>
              <a:t> ενέργεια με τον </a:t>
            </a:r>
            <a:r>
              <a:rPr lang="el-GR" altLang="el-GR" dirty="0" err="1"/>
              <a:t>τροπο</a:t>
            </a:r>
            <a:r>
              <a:rPr lang="el-GR" altLang="el-GR" dirty="0"/>
              <a:t> της θερμότητας ή και να </a:t>
            </a:r>
            <a:r>
              <a:rPr lang="el-GR" altLang="el-GR" dirty="0" err="1"/>
              <a:t>μπαινει</a:t>
            </a:r>
            <a:r>
              <a:rPr lang="el-GR" altLang="el-GR" dirty="0"/>
              <a:t> </a:t>
            </a:r>
            <a:r>
              <a:rPr lang="el-GR" altLang="el-GR" dirty="0" err="1"/>
              <a:t>ακομα</a:t>
            </a:r>
            <a:r>
              <a:rPr lang="el-GR" altLang="el-GR" dirty="0"/>
              <a:t> ΑΛΛΑ η </a:t>
            </a:r>
            <a:r>
              <a:rPr lang="el-GR" altLang="el-GR" dirty="0" err="1"/>
              <a:t>θερμοκρασια</a:t>
            </a:r>
            <a:r>
              <a:rPr lang="el-GR" altLang="el-GR" dirty="0"/>
              <a:t> να ΠΕΦΤΕΙ! </a:t>
            </a:r>
            <a:r>
              <a:rPr lang="el-GR" altLang="el-GR" dirty="0">
                <a:hlinkClick r:id="rId2"/>
              </a:rPr>
              <a:t>http://www.youtube.com/watch?v=O7TvEIA0Ln4</a:t>
            </a:r>
            <a:endParaRPr lang="el-GR" altLang="el-GR" dirty="0"/>
          </a:p>
          <a:p>
            <a:pPr marL="533400" indent="-533400">
              <a:buFont typeface="Wingdings" pitchFamily="2" charset="2"/>
              <a:buNone/>
            </a:pPr>
            <a:endParaRPr lang="el-GR" altLang="el-GR" dirty="0"/>
          </a:p>
          <a:p>
            <a:pPr marL="914400" lvl="1" indent="-457200">
              <a:buFont typeface="Wingdings" pitchFamily="2" charset="2"/>
              <a:buAutoNum type="arabicPeriod"/>
            </a:pPr>
            <a:endParaRPr lang="el-GR" altLang="el-GR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0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1030</TotalTime>
  <Words>1063</Words>
  <Application>Microsoft Office PowerPoint</Application>
  <PresentationFormat>Προβολή στην οθόνη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Επιχειρηματικό</vt:lpstr>
      <vt:lpstr>Βασικες Εννοιες Φυσικης</vt:lpstr>
      <vt:lpstr>Την προηγουμενη φορα</vt:lpstr>
      <vt:lpstr>Αυτή τη φορά</vt:lpstr>
      <vt:lpstr>1ο Σημαντικο σημείο</vt:lpstr>
      <vt:lpstr>Τι μας ξεγελάει και</vt:lpstr>
      <vt:lpstr> Τα αισθητηριά μας (1/3)</vt:lpstr>
      <vt:lpstr>Τα αισθητήριά μας (2/3)</vt:lpstr>
      <vt:lpstr>Τα αισθητήριά μας (3/3)</vt:lpstr>
      <vt:lpstr>1ο Σημαντικο σημείο (συνεπειες)</vt:lpstr>
      <vt:lpstr>Ναι αλλά πολλοί λένε:</vt:lpstr>
      <vt:lpstr>Αν λοιπον θέλετε να σκεφτειτε τη θερμοτητα και τη θερμοκρασία</vt:lpstr>
      <vt:lpstr>1ο Σημαντικο σημείο (πρακτικά μέσα)</vt:lpstr>
      <vt:lpstr>Αν εμεις δεν νοιώθαμε το θερμο και το κρυο</vt:lpstr>
      <vt:lpstr>2ο Σημαντικο Σημείο: Θερμοτητα, θερμοκρασία και μικρόκοσμος</vt:lpstr>
      <vt:lpstr>Αν λοιπον θέλετε να σκεφτειτε τη θερμοτητα και τη θερμοκρασία</vt:lpstr>
      <vt:lpstr>ΑΣΚΗΣΗ!!!!!</vt:lpstr>
      <vt:lpstr>Και τι άλλο μπορει να γινει με την ενεργεια;</vt:lpstr>
      <vt:lpstr>Πρακτικές εφαρμογές</vt:lpstr>
      <vt:lpstr>Όλα μοιαζουν ωραια</vt:lpstr>
      <vt:lpstr>Όλα μοιαζουν ωραια;</vt:lpstr>
      <vt:lpstr>Που θα μάθετε να κάνετε τετοιου ειδους εξηγήσεις;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38</cp:revision>
  <dcterms:created xsi:type="dcterms:W3CDTF">2015-09-24T08:39:26Z</dcterms:created>
  <dcterms:modified xsi:type="dcterms:W3CDTF">2015-10-30T12:55:16Z</dcterms:modified>
</cp:coreProperties>
</file>