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9" r:id="rId4"/>
    <p:sldId id="261" r:id="rId5"/>
    <p:sldId id="288" r:id="rId6"/>
    <p:sldId id="294" r:id="rId7"/>
    <p:sldId id="298" r:id="rId8"/>
    <p:sldId id="296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2" r:id="rId21"/>
    <p:sldId id="311" r:id="rId22"/>
    <p:sldId id="313" r:id="rId23"/>
    <p:sldId id="314" r:id="rId24"/>
    <p:sldId id="315" r:id="rId25"/>
    <p:sldId id="318" r:id="rId26"/>
    <p:sldId id="280" r:id="rId27"/>
  </p:sldIdLst>
  <p:sldSz cx="9144000" cy="6858000" type="screen4x3"/>
  <p:notesSz cx="6858000" cy="9144000"/>
  <p:custDataLst>
    <p:tags r:id="rId29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>
        <p:scale>
          <a:sx n="64" d="100"/>
          <a:sy n="64" d="100"/>
        </p:scale>
        <p:origin x="-163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26/6/2015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altLang="el-GR" smtClean="0"/>
              <a:t> </a:t>
            </a:r>
          </a:p>
        </p:txBody>
      </p:sp>
      <p:sp>
        <p:nvSpPr>
          <p:cNvPr id="1741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7DB7B7-6811-444E-A2B8-87FB92F62592}" type="slidenum">
              <a:rPr lang="el-GR" alt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Πετοσφαίριση</a:t>
            </a:r>
            <a:r>
              <a:rPr lang="el-GR" dirty="0" smtClean="0"/>
              <a:t> Ι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l-GR" sz="2800" b="1" dirty="0" smtClean="0"/>
              <a:t>2η:</a:t>
            </a:r>
            <a:r>
              <a:rPr lang="en-US" sz="2800" dirty="0" smtClean="0"/>
              <a:t> </a:t>
            </a:r>
            <a:r>
              <a:rPr lang="el-GR" sz="2800" dirty="0" smtClean="0"/>
              <a:t>Οι προπονητικοί στόχοι στο Βόλεϊ</a:t>
            </a:r>
          </a:p>
          <a:p>
            <a:endParaRPr lang="en-US" sz="2800" dirty="0" smtClean="0"/>
          </a:p>
          <a:p>
            <a:r>
              <a:rPr lang="el-GR" sz="2800" dirty="0" err="1" smtClean="0"/>
              <a:t>Πατσιαούρας</a:t>
            </a:r>
            <a:r>
              <a:rPr lang="el-GR" sz="2800" dirty="0" smtClean="0"/>
              <a:t> Αστέριος</a:t>
            </a:r>
          </a:p>
          <a:p>
            <a:r>
              <a:rPr lang="el-GR" sz="2800" dirty="0" smtClean="0"/>
              <a:t>Τμήμα</a:t>
            </a:r>
            <a:r>
              <a:rPr lang="en-US" sz="2800" dirty="0" smtClean="0"/>
              <a:t> </a:t>
            </a:r>
            <a:r>
              <a:rPr lang="el-GR" sz="2800" dirty="0" smtClean="0"/>
              <a:t>Επιστήμης Φυσικής Αγωγής και Αθλητισμού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2151" y="5591191"/>
            <a:ext cx="4310289" cy="1025873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657244" y="468279"/>
            <a:ext cx="7875196" cy="1303321"/>
            <a:chOff x="583004" y="468279"/>
            <a:chExt cx="7875196" cy="130332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89226" y="468279"/>
              <a:ext cx="1968974" cy="1303321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583004" y="520290"/>
              <a:ext cx="4706844" cy="1224136"/>
              <a:chOff x="510996" y="520290"/>
              <a:chExt cx="4706844" cy="1224136"/>
            </a:xfrm>
          </p:grpSpPr>
          <p:pic>
            <p:nvPicPr>
              <p:cNvPr id="1032" name="Picture 8" descr="http://www.med.uth.gr/UploadFiles/image/kentavros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996" y="520290"/>
                <a:ext cx="1224136" cy="122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1763688" y="831907"/>
                <a:ext cx="3454152" cy="576064"/>
              </a:xfrm>
              <a:prstGeom prst="rect">
                <a:avLst/>
              </a:prstGeom>
              <a:noFill/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l-GR" sz="2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ΠΑΝΕΠΙΣΤΗΜΙΟ ΘΕΣΣΑΛΙΑΣ</a:t>
                </a:r>
              </a:p>
            </p:txBody>
          </p:sp>
        </p:grpSp>
      </p:grpSp>
      <p:pic>
        <p:nvPicPr>
          <p:cNvPr id="1026" name="Picture 2" descr="C:\Users\Billis\Documents\Τεφαα Open e-Class\vasilis-template'\tefaa-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04" y="5607520"/>
            <a:ext cx="993216" cy="99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907088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ΠΡΟΠΟΝΗΤΙΚΕΣ ΑΣΚΗΣΕΙΣ</a:t>
            </a:r>
            <a:br>
              <a:rPr lang="el-GR" dirty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Οι χρησιμοποιούμενες ασκήσεις στην προπόνηση οφείλουν το όνομα τους στη δομή του εκπαιδευτικού-προπονητικού στόχου που εξυπηρετούν. </a:t>
            </a:r>
          </a:p>
          <a:p>
            <a:r>
              <a:rPr lang="el-GR" dirty="0" smtClean="0"/>
              <a:t>Έτσι χωρίζονται σε:</a:t>
            </a:r>
          </a:p>
          <a:p>
            <a:r>
              <a:rPr lang="el-GR" dirty="0" smtClean="0"/>
              <a:t>1. γενικές,</a:t>
            </a:r>
          </a:p>
          <a:p>
            <a:r>
              <a:rPr lang="el-GR" dirty="0" smtClean="0"/>
              <a:t>2. ειδικές, και</a:t>
            </a:r>
          </a:p>
          <a:p>
            <a:r>
              <a:rPr lang="el-GR" dirty="0" smtClean="0"/>
              <a:t>3. αγωνιστικές ασκήσεις.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ΓΕΝΙΚΕΣ ΠΡΟΠΟΝΗΤΙΚΕΣ</a:t>
            </a:r>
            <a:br>
              <a:rPr lang="el-GR" dirty="0"/>
            </a:br>
            <a:r>
              <a:rPr lang="el-GR" dirty="0" smtClean="0"/>
              <a:t>ΑΣΚΗΣΕΙΣ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smtClean="0"/>
              <a:t>Οι γενικές προπονητικές ασκήσεις έχουν ως σκοπό να δημιουργήσουν- όταν δεν υπάρχει- την αθλητική βάση που θα στηριχτούν αργότερα οι ειδικές ασκήσεις. </a:t>
            </a:r>
          </a:p>
          <a:p>
            <a:r>
              <a:rPr lang="el-GR" dirty="0" smtClean="0"/>
              <a:t>Οι γενικές προπονητικές ασκήσεις που χρησιμοποιούνται στο βόλεϊ είναι:</a:t>
            </a:r>
          </a:p>
          <a:p>
            <a:r>
              <a:rPr lang="el-GR" dirty="0" smtClean="0"/>
              <a:t>1. δρόμος 1000 μ.,</a:t>
            </a:r>
          </a:p>
          <a:p>
            <a:r>
              <a:rPr lang="el-GR" dirty="0" smtClean="0"/>
              <a:t>2. ασκήσεις κορμού,</a:t>
            </a:r>
          </a:p>
          <a:p>
            <a:r>
              <a:rPr lang="el-GR" dirty="0" smtClean="0"/>
              <a:t>3. ασκήσεις ευλυγισίας,</a:t>
            </a:r>
          </a:p>
          <a:p>
            <a:r>
              <a:rPr lang="el-GR" dirty="0" smtClean="0"/>
              <a:t>4. ασκήσεις με βάρη,</a:t>
            </a:r>
          </a:p>
          <a:p>
            <a:r>
              <a:rPr lang="el-GR" dirty="0" smtClean="0"/>
              <a:t>5. ταχύτητες 30 μέτρων, και</a:t>
            </a:r>
          </a:p>
          <a:p>
            <a:r>
              <a:rPr lang="el-GR" dirty="0" smtClean="0"/>
              <a:t>4. άλλες αθλοπαιδιές (μπάσκετ, ποδόσφαιρο κλπ.).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ΟΙ ΓΕΝΙΚΕΣ </a:t>
            </a:r>
            <a:r>
              <a:rPr lang="el-GR" dirty="0" smtClean="0"/>
              <a:t>ΠΡΟΠΟΝΗΤΙΚΕΣ ΑΣΚΗΣΕΙΣ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Οι γενικές προπονητικές ασκήσεις στο βόλεϊ χρησιμοποιούνται στην:</a:t>
            </a:r>
          </a:p>
          <a:p>
            <a:r>
              <a:rPr lang="el-GR" dirty="0" smtClean="0"/>
              <a:t>1. γενική περίοδο προετοιμασίας και στην πρώτη βαθμίδα της εκπαίδευσης,</a:t>
            </a:r>
          </a:p>
          <a:p>
            <a:r>
              <a:rPr lang="el-GR" dirty="0" smtClean="0"/>
              <a:t>2. αγωνιστική περίοδο για τη διατήρηση του προπονητικού επιπέδου (φόρμα) του παίκτη/</a:t>
            </a:r>
            <a:r>
              <a:rPr lang="el-GR" dirty="0" err="1" smtClean="0"/>
              <a:t>τριας</a:t>
            </a:r>
            <a:r>
              <a:rPr lang="el-GR" dirty="0" smtClean="0"/>
              <a:t>, και</a:t>
            </a:r>
          </a:p>
          <a:p>
            <a:r>
              <a:rPr lang="el-GR" dirty="0" smtClean="0"/>
              <a:t>3. μεταβατική περίοδο για την αποκατάσταση του παίκτη/</a:t>
            </a:r>
            <a:r>
              <a:rPr lang="el-GR" dirty="0" err="1" smtClean="0"/>
              <a:t>τριας</a:t>
            </a:r>
            <a:r>
              <a:rPr lang="el-GR" dirty="0" smtClean="0"/>
              <a:t> και την διατήρηση της φυσικής του κατάστασης.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800" dirty="0"/>
              <a:t>ΠΛΕΟΝΕΚΤΗΜΑΤΑ </a:t>
            </a:r>
            <a:r>
              <a:rPr lang="el-GR" sz="3800" dirty="0" smtClean="0"/>
              <a:t>ΓΕΝΙΚΩΝ ΑΣΚΗΣΕΩΝ</a:t>
            </a:r>
            <a:endParaRPr lang="el-GR" sz="38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Τα πλεονεκτήματα της χρησιμοποίησης των γενικών ασκήσεων είναι πολλά, παρακάτω αναφέρονται ορισμένα από αυτά, διότι με τις γενικές ασκήσεις:</a:t>
            </a:r>
          </a:p>
          <a:p>
            <a:r>
              <a:rPr lang="el-GR" dirty="0" smtClean="0"/>
              <a:t>1. δημιουργούνται οι κατάλληλες προϋποθέσεις για την βελτίωση της επίδοσης,</a:t>
            </a:r>
          </a:p>
          <a:p>
            <a:r>
              <a:rPr lang="el-GR" dirty="0" smtClean="0"/>
              <a:t>2. οι παίκτες/</a:t>
            </a:r>
            <a:r>
              <a:rPr lang="el-GR" dirty="0" err="1" smtClean="0"/>
              <a:t>τριες</a:t>
            </a:r>
            <a:r>
              <a:rPr lang="el-GR" dirty="0" smtClean="0"/>
              <a:t> αποκτούν την ικανότητα να δεχτούν μεγαλύτερες επιβαρύνσεις,</a:t>
            </a:r>
          </a:p>
          <a:p>
            <a:r>
              <a:rPr lang="el-GR" dirty="0" smtClean="0"/>
              <a:t>3. επιτυγχάνεται η ομαλή σωματική ανάπτυξη σε όλες τις ηλικιακές ομάδες (παιδική, εφηβική ηλικία κλπ.).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800" dirty="0"/>
              <a:t>ΠΛΕΟΝΕΚΤΗΜΑΤΑ </a:t>
            </a:r>
            <a:r>
              <a:rPr lang="el-GR" sz="3800" dirty="0" smtClean="0"/>
              <a:t>ΓΕΝΙΚΩΝ ΑΣΚΗΣΕΩΝ</a:t>
            </a:r>
            <a:endParaRPr lang="el-GR" sz="38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4. αποφεύγονται οι τραυματισμοί,</a:t>
            </a:r>
          </a:p>
          <a:p>
            <a:r>
              <a:rPr lang="el-GR" dirty="0" smtClean="0"/>
              <a:t>5. βελτιώνεται η ικανότητα επαναφοράς ενός παίκτη/</a:t>
            </a:r>
            <a:r>
              <a:rPr lang="el-GR" dirty="0" err="1" smtClean="0"/>
              <a:t>τριας</a:t>
            </a:r>
            <a:r>
              <a:rPr lang="el-GR" dirty="0" smtClean="0"/>
              <a:t> μετά από έντονη επιβάρυνση και έντονες ασκήσεις,</a:t>
            </a:r>
          </a:p>
          <a:p>
            <a:r>
              <a:rPr lang="el-GR" dirty="0" smtClean="0"/>
              <a:t>6. αποτελούν ένα καλό μέσο διάγνωσης της αθλητικής ικανότητας του παίκτη/</a:t>
            </a:r>
            <a:r>
              <a:rPr lang="el-GR" dirty="0" err="1" smtClean="0"/>
              <a:t>τριας</a:t>
            </a:r>
            <a:r>
              <a:rPr lang="el-GR" dirty="0" smtClean="0"/>
              <a:t>,</a:t>
            </a:r>
          </a:p>
          <a:p>
            <a:r>
              <a:rPr lang="el-GR" dirty="0" smtClean="0"/>
              <a:t>7. δυναμώνουν αρμονικά όλες τις μυϊκές ομάδες ακόμη και εκείνες που δεν χρησιμοποιούνται έντονα στην πετοσφαίριση.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ΟΙ ΕΙΔΙΚΕΣ </a:t>
            </a:r>
            <a:r>
              <a:rPr lang="el-GR" dirty="0" smtClean="0"/>
              <a:t>ΠΡΟΠΟΝΗΤΙΚΕΣ ΑΣΚΗΣΕΙΣ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Οι ειδικές προπονητικές ασκήσεις σχετίζονται με τις αγωνιστικές δομές του αθλήματος και χρησιμοποιούνται καθ’ όλη τη διάρκεια της πρωταγωνιστικής και της αγωνιστικής περιόδου.</a:t>
            </a:r>
          </a:p>
          <a:p>
            <a:r>
              <a:rPr lang="el-GR" dirty="0"/>
              <a:t>Ο</a:t>
            </a:r>
            <a:r>
              <a:rPr lang="el-GR" dirty="0" smtClean="0"/>
              <a:t> σκοπός της χρησιμοποίησης τέτοιων ασκήσεων είναι η βελτίωση των παικτών/τριών στην ειδική φυσική κατάσταση, στην τεχνική, στην τακτική κλπ.</a:t>
            </a:r>
          </a:p>
          <a:p>
            <a:r>
              <a:rPr lang="el-GR" dirty="0"/>
              <a:t> Οι </a:t>
            </a:r>
            <a:r>
              <a:rPr lang="el-GR" dirty="0" smtClean="0"/>
              <a:t>ειδικές προπονητικές ασκήσεις χρησιμοποιούνται σε ομάδες υψηλής κατηγορίας για την αγωνιστική ετοιμότητα των παικτών/τριών, ενώ σε επίπεδο αρχαρίων ως μέσο εκμάθησης του παιχνιδιού.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ΟΙ ΕΙΔΙΚΕΣ </a:t>
            </a:r>
            <a:r>
              <a:rPr lang="el-GR" dirty="0" smtClean="0"/>
              <a:t>ΠΡΟΠΟΝΗΤΙΚΕΣ ΑΣΚΗΣΕΙΣ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Οι ειδικές προπονητικές ασκήσεις χωρίζονται σε:</a:t>
            </a:r>
          </a:p>
          <a:p>
            <a:r>
              <a:rPr lang="el-GR" dirty="0" smtClean="0"/>
              <a:t>1. ειδικές αθλητικές ασκήσεις, οι </a:t>
            </a:r>
            <a:r>
              <a:rPr lang="el-GR" dirty="0"/>
              <a:t>ο</a:t>
            </a:r>
            <a:r>
              <a:rPr lang="el-GR" dirty="0" smtClean="0"/>
              <a:t>ποίες σχετίζονται περισσότερο με την ανάπτυξη και τη βελτίωση των φυσικών ικανοτήτων των παικτών/τριών,</a:t>
            </a:r>
          </a:p>
          <a:p>
            <a:r>
              <a:rPr lang="el-GR" dirty="0" smtClean="0"/>
              <a:t>2. τεχνικοτακτικές ασκήσεις, οι οποίες σχετίζονται με τη βελτίωση της τεχνικής (ατομικής-ομαδικής) των παικτών/τριών και την ομαδική τακτική στην πετοσφαίριση.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ΕΙΔΙΚΕΣ </a:t>
            </a:r>
            <a:r>
              <a:rPr lang="el-GR" dirty="0"/>
              <a:t>ΠΡΟΠΟΝΗΤΙΚΕΣ </a:t>
            </a:r>
            <a:r>
              <a:rPr lang="el-GR" dirty="0" smtClean="0"/>
              <a:t>ΑΣΚΗΣΕΙΣ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Οι ειδικές προπονητικές ασκήσεις πρέπει να έχουν άμεση σχέση με τις κινήσεις που εκτελούν οι παίκτες/</a:t>
            </a:r>
            <a:r>
              <a:rPr lang="el-GR" dirty="0" err="1" smtClean="0"/>
              <a:t>τριες</a:t>
            </a:r>
            <a:r>
              <a:rPr lang="el-GR" dirty="0" smtClean="0"/>
              <a:t> μέσα στο παιχνίδι. Τέτοιες ασκήσεις χρησιμοποιούνται για τη βελτίωση των παικτών/τριών:</a:t>
            </a:r>
          </a:p>
          <a:p>
            <a:r>
              <a:rPr lang="el-GR" dirty="0" smtClean="0"/>
              <a:t>α) στην ταχύτητα κίνησης σε μικρές αποστάσεις,</a:t>
            </a:r>
          </a:p>
          <a:p>
            <a:r>
              <a:rPr lang="el-GR" dirty="0" smtClean="0"/>
              <a:t>β) στην ταχύτητα αντίδρασης,</a:t>
            </a:r>
          </a:p>
          <a:p>
            <a:r>
              <a:rPr lang="el-GR" dirty="0" smtClean="0"/>
              <a:t>γ) στο άλμα,</a:t>
            </a:r>
          </a:p>
          <a:p>
            <a:r>
              <a:rPr lang="el-GR" dirty="0" smtClean="0"/>
              <a:t>δ) στην δύναμη του χτυπήματος στο καρφί </a:t>
            </a:r>
            <a:r>
              <a:rPr lang="el-GR" dirty="0"/>
              <a:t>ή</a:t>
            </a:r>
            <a:r>
              <a:rPr lang="el-GR" dirty="0" smtClean="0"/>
              <a:t> στο σερβίς κλπ.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ΕΙΔΙΚΕΣ </a:t>
            </a:r>
            <a:r>
              <a:rPr lang="el-GR" dirty="0"/>
              <a:t>ΠΡΟΠΟΝΗΤΙΚΕΣ </a:t>
            </a:r>
            <a:r>
              <a:rPr lang="el-GR" dirty="0" smtClean="0"/>
              <a:t>ΑΣΚΗΣΕΙΣ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Οι τεχνικοτακτικές ασκήσεις χρησιμοποιούνται για την βελτίωση του παιχνιδιού της ομάδας και πρέπει να έχουν άμεση σχέση με την ακολουθουμένη στρατηγική της ομάδας.</a:t>
            </a:r>
          </a:p>
          <a:p>
            <a:r>
              <a:rPr lang="el-GR" dirty="0" smtClean="0"/>
              <a:t>Αυτό σημαίνει ότι ομάδα που έχει υψηλούς παίκτες/</a:t>
            </a:r>
            <a:r>
              <a:rPr lang="el-GR" dirty="0" err="1" smtClean="0"/>
              <a:t>τριες</a:t>
            </a:r>
            <a:r>
              <a:rPr lang="el-GR" dirty="0" smtClean="0"/>
              <a:t> χρησιμοποιεί ασκήσεις για την βελτίωση και ενίσχυση της ζώνης του μπλοκ (1</a:t>
            </a:r>
            <a:r>
              <a:rPr lang="el-GR" baseline="30000" dirty="0" smtClean="0"/>
              <a:t>η</a:t>
            </a:r>
            <a:r>
              <a:rPr lang="el-GR" dirty="0" smtClean="0"/>
              <a:t> ζώνη άμυνας), ενώ ομάδα με βραχύσωμους παίκτες/</a:t>
            </a:r>
            <a:r>
              <a:rPr lang="el-GR" dirty="0" err="1" smtClean="0"/>
              <a:t>τριες</a:t>
            </a:r>
            <a:r>
              <a:rPr lang="el-GR" dirty="0" smtClean="0"/>
              <a:t> επικεντρώνεται  περισσότερο στην άμυνα εδάφους (2</a:t>
            </a:r>
            <a:r>
              <a:rPr lang="el-GR" baseline="30000" dirty="0" smtClean="0"/>
              <a:t>η</a:t>
            </a:r>
            <a:r>
              <a:rPr lang="el-GR" dirty="0" smtClean="0"/>
              <a:t> ζώνη άμυνας).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 ΤΑ ΠΛΕΟΝΕΚΤΗΜΑΤΑ ΤΩΝ ΕΙΔΙΚΩΝ ΠΡΟΠΟΝΗΤΙΚΩΝ ΑΣΚΗΣΕΩΝ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Με τη χρησιμοποίηση των παραπάνω αναφερόμενων ειδικών αθλητικών και </a:t>
            </a:r>
            <a:r>
              <a:rPr lang="el-GR" dirty="0" err="1" smtClean="0"/>
              <a:t>τεχνικοτακτικών</a:t>
            </a:r>
            <a:r>
              <a:rPr lang="el-GR" dirty="0" smtClean="0"/>
              <a:t> ασκήσεων στην πετοσφαίριση ο προπονητής κερδίζει ορισμένα πλεονεκτήματα, αφού:</a:t>
            </a:r>
          </a:p>
          <a:p>
            <a:r>
              <a:rPr lang="el-GR" dirty="0" smtClean="0"/>
              <a:t>1. ρυθμίζεται η επιβάρυνση με μεγάλη ακρίβεια,</a:t>
            </a:r>
          </a:p>
          <a:p>
            <a:r>
              <a:rPr lang="el-GR" dirty="0" smtClean="0"/>
              <a:t>2. το αποτέλεσμα είναι διπλό (ταυτόχρονη βελτίωση τεχνικής και ειδικής φυσικής κατάστασης),</a:t>
            </a:r>
          </a:p>
          <a:p>
            <a:r>
              <a:rPr lang="el-GR" dirty="0" smtClean="0"/>
              <a:t>3. υπάρχει η δυνατότητα για βελτίωση και διόρθωση των λαθών των παικτών/τριών.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  <p:pic>
        <p:nvPicPr>
          <p:cNvPr id="7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869160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ΑΓΩΝΙΣΤΙΚΕΣ </a:t>
            </a:r>
            <a:r>
              <a:rPr lang="el-GR" dirty="0" smtClean="0"/>
              <a:t>ΑΣΚΗΣΕΙΣ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Με τον όρο αγωνιστικές ασκήσεις εννοούμαι όλα τα είδη των ασκήσεων που χρησιμοποιούνται με διαφορετικό αριθμό παικτών/τριών σε περιορισμένο χώρο ή με την συμμετοχή όλης της ομάδας.</a:t>
            </a:r>
          </a:p>
          <a:p>
            <a:r>
              <a:rPr lang="el-GR" dirty="0" smtClean="0"/>
              <a:t>Οι ασκήσεις αυτές χρησιμοποιούνται στο τέλος της προαγωνιστικής περιόδου και καθ’ όλη τη διάρκεια της αγωνιστικής περιόδου.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ΑΓΩΝΙΣΤΙΚΕΣ </a:t>
            </a:r>
            <a:r>
              <a:rPr lang="el-GR" dirty="0" smtClean="0"/>
              <a:t>ΑΣΚΗΣΕΙΣ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Ο</a:t>
            </a:r>
            <a:r>
              <a:rPr lang="el-GR" dirty="0" smtClean="0"/>
              <a:t>ι αγωνιστικές ασκήσεις έχουν όλα τα χαρακτηριστικά και τα επιμέρους στοιχεία ενός αγώνα.</a:t>
            </a:r>
          </a:p>
          <a:p>
            <a:r>
              <a:rPr lang="el-GR" dirty="0" smtClean="0"/>
              <a:t>Συγκεκριμένα είναι ασκήσεις που περιλαμβάνουν μεμονωμένες κινήσεις με </a:t>
            </a:r>
            <a:r>
              <a:rPr lang="el-GR" dirty="0" smtClean="0"/>
              <a:t>τ</a:t>
            </a:r>
            <a:r>
              <a:rPr lang="el-GR" dirty="0" smtClean="0"/>
              <a:t>ην</a:t>
            </a:r>
            <a:r>
              <a:rPr lang="el-GR" dirty="0" smtClean="0"/>
              <a:t> </a:t>
            </a:r>
            <a:r>
              <a:rPr lang="el-GR" dirty="0" smtClean="0"/>
              <a:t>σειρά εμφάνισης τους στον αγώνα π.χ. σερβίς, </a:t>
            </a:r>
            <a:r>
              <a:rPr lang="el-GR" dirty="0" smtClean="0"/>
              <a:t>υποδοχή της μπάλας, </a:t>
            </a:r>
            <a:r>
              <a:rPr lang="el-GR" dirty="0" smtClean="0"/>
              <a:t>πάσα, καρφί, μπλοκ ή άμυνα εδάφους.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ΑΓΩΝΙΣΤΙΚΕΣ </a:t>
            </a:r>
            <a:r>
              <a:rPr lang="el-GR" dirty="0" smtClean="0"/>
              <a:t>ΑΣΚΗΣΕΙΣ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Ανάλογα με την επιβάρυνση των ασκήσεων αυτών διαβαθμίζονται οι αγωνιστικές ασκήσεις ως ασκήσεις με:</a:t>
            </a:r>
          </a:p>
          <a:p>
            <a:r>
              <a:rPr lang="el-GR" dirty="0" smtClean="0"/>
              <a:t>1. επιβάρυνση μεγαλύτερη του αγώνα (χωρίς το διάλειμμα στο </a:t>
            </a:r>
            <a:r>
              <a:rPr lang="el-GR" dirty="0" err="1" smtClean="0"/>
              <a:t>ταϊμ</a:t>
            </a:r>
            <a:r>
              <a:rPr lang="el-GR" dirty="0" smtClean="0"/>
              <a:t>- άουτ, αλλαγή γηπέδου κλπ.)</a:t>
            </a:r>
          </a:p>
          <a:p>
            <a:r>
              <a:rPr lang="el-GR" dirty="0" smtClean="0"/>
              <a:t>2. επιβάρυνση μικρότερη του αγώνα (χωρίς τη χρησιμοποίηση μπλοκ, άμυνα εδάφους κλπ.)</a:t>
            </a:r>
          </a:p>
          <a:p>
            <a:r>
              <a:rPr lang="el-GR" dirty="0" smtClean="0"/>
              <a:t>3. επιβάρυνση </a:t>
            </a:r>
            <a:r>
              <a:rPr lang="el-GR" dirty="0"/>
              <a:t>ί</a:t>
            </a:r>
            <a:r>
              <a:rPr lang="el-GR" dirty="0" smtClean="0"/>
              <a:t>ση με αυτήν του αγώνα (ίδια ένταση, διάρκεια και επιμέρους χαρακτηριστικά δηλαδή σερβίς, καρφιά, άμυνα εδάφους κλπ.)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ΤΑ ΠΛΕΟΝΕΚΤΗΜΑΤΑ ΤΩΝ ΑΓΩΝΙΣΤΙΚΩΝ ΑΣΚΗΣΕΩΝ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Με τη χρησιμοποίηση τέτοιου είδους ασκήσεων στην προπόνηση :</a:t>
            </a:r>
          </a:p>
          <a:p>
            <a:r>
              <a:rPr lang="el-GR" dirty="0" smtClean="0"/>
              <a:t>1. δημιουργείται και προάγεται η σχέση των συστατικών της ατομικής – ομαδικής απόδοσης,</a:t>
            </a:r>
          </a:p>
          <a:p>
            <a:r>
              <a:rPr lang="el-GR" dirty="0" smtClean="0"/>
              <a:t>2. επιταχύνεται η διαδικασία των προσαρμογών σε αγωνιστικές συνθήκες των φυσικών, τεχνικών και τακτικών ιδιοτήτων του παίκτη/</a:t>
            </a:r>
            <a:r>
              <a:rPr lang="el-GR" dirty="0" err="1" smtClean="0"/>
              <a:t>τριας</a:t>
            </a:r>
            <a:r>
              <a:rPr lang="el-GR" dirty="0" smtClean="0"/>
              <a:t> και της ομάδας,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ΤΑ ΠΛΕΟΝΕΚΤΗΜΑΤΑ ΤΩΝ ΑΓΩΝΙΣΤΙΚΩΝ </a:t>
            </a:r>
            <a:r>
              <a:rPr lang="el-GR" dirty="0" smtClean="0"/>
              <a:t>ΑΣΚΗΣΕΩΝ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3. προάγεται η συνοχή και η συνεργασία των παικτών/τριών της ομάδας,</a:t>
            </a:r>
          </a:p>
          <a:p>
            <a:r>
              <a:rPr lang="el-GR" dirty="0" smtClean="0"/>
              <a:t>4. ενισχύεται ο ψυχισμός των παικτών/τριών της ομάδας,</a:t>
            </a:r>
          </a:p>
          <a:p>
            <a:r>
              <a:rPr lang="el-GR" dirty="0" smtClean="0"/>
              <a:t>5. αναπτύσσεται η δημιουργικότητα των παικτών/τριών.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24</a:t>
            </a:fld>
            <a:endParaRPr lang="el-G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ΒΙΒΛΙΟΓΡΑΦΙΑ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ΜΠΕΡΓΕΛΕΣ, Ν., ΑΓΓΕΛΟΝΙΔΗΣ, Ι., ΚΑΤΣΙΚΑΔΕΛΗ, Α. (1996). ΠΕΤΟΣΦΑΙΡΙΣΗ: ΕΝΙΑΙΟΣ ΠΡΟΠΟΝΗΤΙΚΟΣ ΚΑΙ ΑΓΩΝΙΣΤΙΚΟΣ ΣΧΕΔΙΑΣΜΟΣ ΤΩΝ ΑΘΛΗΤΩΝ ΠΕΤΟΣΦΑΙΡΙΣΗΣ ΤΗΣ ΑΝΑΠΤΥΞΙΑΚΗΣ ΦΑΣΗΣ 12-16 ΕΤΩΝ. ΑΘΗΝΑ.</a:t>
            </a:r>
          </a:p>
          <a:p>
            <a:r>
              <a:rPr lang="el-GR" dirty="0" smtClean="0"/>
              <a:t>ΜΠΕΡΓΕΛΕΣ, Ν. (1993). ΠΡΟΠΟΝΗΤΙΚΗ ΠΕΤΟΣΦΑΙΡΙΣΗΣ. ΑΘΗΝΑ, ΑΥΤΟΕΚΔΟΣΗ.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>
          <a:xfrm>
            <a:off x="755576" y="3831723"/>
            <a:ext cx="7776864" cy="1752600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5718258"/>
            <a:ext cx="3240360" cy="771224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541784" y="468279"/>
            <a:ext cx="7990656" cy="1303321"/>
            <a:chOff x="467544" y="468279"/>
            <a:chExt cx="7990656" cy="130332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89226" y="468279"/>
              <a:ext cx="1968974" cy="1303321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467544" y="520290"/>
              <a:ext cx="3960440" cy="1224136"/>
              <a:chOff x="395536" y="520290"/>
              <a:chExt cx="3960440" cy="1224136"/>
            </a:xfrm>
          </p:grpSpPr>
          <p:pic>
            <p:nvPicPr>
              <p:cNvPr id="15" name="Picture 8" descr="http://www.med.uth.gr/UploadFiles/image/kentavros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520290"/>
                <a:ext cx="1224136" cy="122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1619672" y="836712"/>
                <a:ext cx="2736304" cy="5760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l-GR" sz="2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ΠΑΝΕΠΙΣΤΗΜΙΟ ΘΕΣΣΑΛΙΑΣ</a:t>
                </a:r>
              </a:p>
            </p:txBody>
          </p:sp>
        </p:grpSp>
      </p:grpSp>
      <p:pic>
        <p:nvPicPr>
          <p:cNvPr id="11" name="Picture 2" descr="C:\Users\Billis\Documents\Τεφαα Open e-Class\vasilis-template'\tefaa-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253" y="5607262"/>
            <a:ext cx="993216" cy="99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814" y="5907020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</a:t>
            </a:r>
            <a:r>
              <a:rPr lang="el-GR" sz="2400" b="1" smtClean="0"/>
              <a:t>Πανεπιστημίου Θεσσαλίας</a:t>
            </a:r>
            <a:r>
              <a:rPr lang="el-GR" sz="2400" smtClean="0"/>
              <a:t>» </a:t>
            </a:r>
            <a:r>
              <a:rPr lang="el-GR" sz="2400" dirty="0" smtClean="0"/>
              <a:t>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/>
            <a:r>
              <a:rPr lang="el-GR" dirty="0" smtClean="0"/>
              <a:t>Να αναλυθούν οι προπονητικοί στόχοι μιας ομάδας βόλεϊ.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Περιεχόμενα ενότητας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l-GR" dirty="0" smtClean="0"/>
              <a:t>O</a:t>
            </a:r>
            <a:r>
              <a:rPr lang="el-GR" altLang="el-GR" dirty="0" smtClean="0"/>
              <a:t>ι προπονητικοί στόχοι που θέτουν στην αρχή της περιόδου ο προπονητής και οι παίκτες της ομάδας βόλεϊ.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D2AD3B-C63A-4EA4-9327-8FE3D1D418D1}" type="slidenum">
              <a:rPr lang="el-GR" alt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59495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ΠΡΟΠΟΝΗΤΙΚΟΙ ΣΤΟΧΟΙ ΣΤΟ</a:t>
            </a:r>
            <a:br>
              <a:rPr lang="el-GR" dirty="0" smtClean="0"/>
            </a:br>
            <a:r>
              <a:rPr lang="el-GR" dirty="0" smtClean="0"/>
              <a:t>ΒΟΛΕΪ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Με τον καθορισμό των στόχων γενικών και ειδικών επιτυγχάνεται η ασφαλέστερη, ελεγχόμενη, αλλά και προοδευτική βελτίωση της αθλητικής απόδοσης στην πετοσφαίριση.</a:t>
            </a:r>
          </a:p>
          <a:p>
            <a:r>
              <a:rPr lang="el-GR" dirty="0" smtClean="0"/>
              <a:t>Για την κατάκτηση των στόχων του ο προπονητής χρησιμοποιεί ανάλογα με την περίοδο που βρίσκεται προαγωνιστική-αγωνιστική κλπ. τις ανάλογες ειδικές προπονητικές ασκήσεις.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09661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ΑΠΟΔΟΣΗ ΤΗΣ </a:t>
            </a:r>
            <a:r>
              <a:rPr lang="el-GR" dirty="0" smtClean="0"/>
              <a:t>ΟΜΑΔΑΣ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απόδοση μιας ομάδας καθορίζεται από:</a:t>
            </a:r>
          </a:p>
          <a:p>
            <a:r>
              <a:rPr lang="el-GR" dirty="0" smtClean="0"/>
              <a:t>1. το επίπεδο τακτικής συμπεριφοράς και εφαρμογής της στρατηγικής από τους παίκτες (εφαρμογή συστημάτων) της ομάδας,</a:t>
            </a:r>
          </a:p>
          <a:p>
            <a:r>
              <a:rPr lang="el-GR" dirty="0" smtClean="0"/>
              <a:t>2. το επίπεδο φυσικής κατάστασης των παικτών (αντοχή, ταχύτητα, δύναμη κλπ.)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ΑΝΤΙΚΕΙΜΕΝΙΚΟΙ ΣΤΟΧΟΙ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/>
              <a:t>Οι αντικειμενικοί στόχοι ενός προπονητή πετοσφαίρισης είναι κυρίως:</a:t>
            </a:r>
          </a:p>
          <a:p>
            <a:r>
              <a:rPr lang="el-GR" dirty="0"/>
              <a:t>1. μηχανικής φύσεως, όπως βελτίωση της τεχνικής π.χ. των χτυπημάτων στο καρφί, στο μπλοκ, στην πάσα, στο σερβίς, στην υποδοχή του σερβίς κλπ.</a:t>
            </a:r>
          </a:p>
          <a:p>
            <a:r>
              <a:rPr lang="el-GR" dirty="0"/>
              <a:t>2. ψυχικής φύσεως, όπως αντοχή στην πίεση, ανάπτυξη αυτοπεποίθησης, μείωση άγχους κλπ.</a:t>
            </a:r>
          </a:p>
          <a:p>
            <a:r>
              <a:rPr lang="el-GR" dirty="0"/>
              <a:t>3. κοινωνικής φύσεως, όπως συγκέντρωση των παικτών, ανάπτυξη φιλίας, ανάπτυξη-βελτίωση κοινωνικών σχέσεων κλπ.</a:t>
            </a:r>
          </a:p>
          <a:p>
            <a:r>
              <a:rPr lang="el-GR" dirty="0"/>
              <a:t>4. πνευματικής-θεωρητικής φύσεως, όπως εκμάθηση νέων αμυντικών -επιθετικών συστημάτων, αντίληψη θέσεως του παίκτη στην ομάδα μέσα στο παιχνίδι κλπ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ΤΑ ΠΕΡΙΕΧΟΜΕΝΑ ΤΗΣ</a:t>
            </a:r>
            <a:br>
              <a:rPr lang="el-GR" dirty="0"/>
            </a:br>
            <a:r>
              <a:rPr lang="el-GR" dirty="0"/>
              <a:t>ΠΡΟΠΟΝΗΣΗΣ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Σ</a:t>
            </a:r>
            <a:r>
              <a:rPr lang="el-GR" dirty="0" smtClean="0"/>
              <a:t>τα περιεχόμενα μιας προπόνησης βόλεϊ αναφερόμαστε:</a:t>
            </a:r>
          </a:p>
          <a:p>
            <a:r>
              <a:rPr lang="el-GR" dirty="0" smtClean="0"/>
              <a:t>1. στον προσδιορισμό των χρησιμοποιούμενων ασκήσεων στην προπόνηση,</a:t>
            </a:r>
          </a:p>
          <a:p>
            <a:r>
              <a:rPr lang="el-GR" dirty="0" smtClean="0"/>
              <a:t>2. στην οργάνωση της προπόνησης, και</a:t>
            </a:r>
          </a:p>
          <a:p>
            <a:r>
              <a:rPr lang="el-GR" dirty="0" smtClean="0"/>
              <a:t>3. στον σκοπό της προπόνησης και την επίτευξη του προπονητικού στόχου.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1482</TotalTime>
  <Words>1365</Words>
  <Application>Microsoft Office PowerPoint</Application>
  <PresentationFormat>On-screen Show (4:3)</PresentationFormat>
  <Paragraphs>144</Paragraphs>
  <Slides>26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Θέμα του Office</vt:lpstr>
      <vt:lpstr>Πετοσφαίριση Ι</vt:lpstr>
      <vt:lpstr>Άδειες Χρήσης</vt:lpstr>
      <vt:lpstr>Χρηματοδότηση</vt:lpstr>
      <vt:lpstr>Σκοποί  ενότητας</vt:lpstr>
      <vt:lpstr>Περιεχόμενα ενότητας</vt:lpstr>
      <vt:lpstr>ΠΡΟΠΟΝΗΤΙΚΟΙ ΣΤΟΧΟΙ ΣΤΟ ΒΟΛΕΪ</vt:lpstr>
      <vt:lpstr>Η ΑΠΟΔΟΣΗ ΤΗΣ ΟΜΑΔΑΣ</vt:lpstr>
      <vt:lpstr>ΑΝΤΙΚΕΙΜΕΝΙΚΟΙ ΣΤΟΧΟΙ </vt:lpstr>
      <vt:lpstr>ΤΑ ΠΕΡΙΕΧΟΜΕΝΑ ΤΗΣ ΠΡΟΠΟΝΗΣΗΣ</vt:lpstr>
      <vt:lpstr>ΠΡΟΠΟΝΗΤΙΚΕΣ ΑΣΚΗΣΕΙΣ </vt:lpstr>
      <vt:lpstr>ΓΕΝΙΚΕΣ ΠΡΟΠΟΝΗΤΙΚΕΣ ΑΣΚΗΣΕΙΣ</vt:lpstr>
      <vt:lpstr>ΟΙ ΓΕΝΙΚΕΣ ΠΡΟΠΟΝΗΤΙΚΕΣ ΑΣΚΗΣΕΙΣ</vt:lpstr>
      <vt:lpstr>ΠΛΕΟΝΕΚΤΗΜΑΤΑ ΓΕΝΙΚΩΝ ΑΣΚΗΣΕΩΝ</vt:lpstr>
      <vt:lpstr>ΠΛΕΟΝΕΚΤΗΜΑΤΑ ΓΕΝΙΚΩΝ ΑΣΚΗΣΕΩΝ</vt:lpstr>
      <vt:lpstr>ΟΙ ΕΙΔΙΚΕΣ ΠΡΟΠΟΝΗΤΙΚΕΣ ΑΣΚΗΣΕΙΣ</vt:lpstr>
      <vt:lpstr>ΟΙ ΕΙΔΙΚΕΣ ΠΡΟΠΟΝΗΤΙΚΕΣ ΑΣΚΗΣΕΙΣ</vt:lpstr>
      <vt:lpstr>ΟΙ ΕΙΔΙΚΕΣ ΠΡΟΠΟΝΗΤΙΚΕΣ ΑΣΚΗΣΕΙΣ</vt:lpstr>
      <vt:lpstr>ΟΙ ΕΙΔΙΚΕΣ ΠΡΟΠΟΝΗΤΙΚΕΣ ΑΣΚΗΣΕΙΣ</vt:lpstr>
      <vt:lpstr> ΤΑ ΠΛΕΟΝΕΚΤΗΜΑΤΑ ΤΩΝ ΕΙΔΙΚΩΝ ΠΡΟΠΟΝΗΤΙΚΩΝ ΑΣΚΗΣΕΩΝ</vt:lpstr>
      <vt:lpstr>ΑΓΩΝΙΣΤΙΚΕΣ ΑΣΚΗΣΕΙΣ</vt:lpstr>
      <vt:lpstr>ΑΓΩΝΙΣΤΙΚΕΣ ΑΣΚΗΣΕΙΣ</vt:lpstr>
      <vt:lpstr>ΑΓΩΝΙΣΤΙΚΕΣ ΑΣΚΗΣΕΙΣ</vt:lpstr>
      <vt:lpstr>ΤΑ ΠΛΕΟΝΕΚΤΗΜΑΤΑ ΤΩΝ ΑΓΩΝΙΣΤΙΚΩΝ ΑΣΚΗΣΕΩΝ</vt:lpstr>
      <vt:lpstr>ΤΑ ΠΛΕΟΝΕΚΤΗΜΑΤΑ ΤΩΝ ΑΓΩΝΙΣΤΙΚΩΝ ΑΣΚΗΣΕΩΝ</vt:lpstr>
      <vt:lpstr>ΒΙΒΛΙΟΓΡΑΦΙΑ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Energy</cp:lastModifiedBy>
  <cp:revision>265</cp:revision>
  <dcterms:created xsi:type="dcterms:W3CDTF">2012-09-06T09:03:05Z</dcterms:created>
  <dcterms:modified xsi:type="dcterms:W3CDTF">2015-06-26T08:20:00Z</dcterms:modified>
</cp:coreProperties>
</file>