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5" r:id="rId2"/>
    <p:sldId id="263" r:id="rId3"/>
    <p:sldId id="273" r:id="rId4"/>
    <p:sldId id="277" r:id="rId5"/>
    <p:sldId id="274" r:id="rId6"/>
    <p:sldId id="272" r:id="rId7"/>
    <p:sldId id="270" r:id="rId8"/>
    <p:sldId id="271" r:id="rId9"/>
    <p:sldId id="268" r:id="rId10"/>
    <p:sldId id="276" r:id="rId11"/>
    <p:sldId id="257" r:id="rId12"/>
    <p:sldId id="258" r:id="rId13"/>
    <p:sldId id="264" r:id="rId14"/>
    <p:sldId id="266" r:id="rId15"/>
    <p:sldId id="265" r:id="rId16"/>
    <p:sldId id="267" r:id="rId17"/>
    <p:sldId id="278" r:id="rId18"/>
    <p:sldId id="269" r:id="rId19"/>
    <p:sldId id="259"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02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5E3FD3-8CAD-46F3-BA28-11F27BA2DF04}" type="datetimeFigureOut">
              <a:rPr lang="el-GR" smtClean="0"/>
              <a:pPr/>
              <a:t>18/03/2014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A075A3-4B58-4600-A734-D4FC573615A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17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7172"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1BD6114-371E-4695-AE00-8E61098A8121}" type="slidenum">
              <a:rPr lang="el-GR"/>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19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512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512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003D55-6A8A-4C61-A96D-C33FB338CD8D}" type="slidenum">
              <a:rPr lang="el-GR"/>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5A075A3-4B58-4600-A734-D4FC573615A5}"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A92593-C4C0-47B1-976D-F0F5FC79A74B}" type="datetimeFigureOut">
              <a:rPr lang="el-GR" smtClean="0"/>
              <a:pPr/>
              <a:t>18/03/2014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A75739-D98A-455E-98A7-84A49CE86A1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A92593-C4C0-47B1-976D-F0F5FC79A74B}" type="datetimeFigureOut">
              <a:rPr lang="el-GR" smtClean="0"/>
              <a:pPr/>
              <a:t>18/03/2014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75739-D98A-455E-98A7-84A49CE86A1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1043608" y="980728"/>
            <a:ext cx="6912768" cy="5688632"/>
          </a:xfrm>
          <a:prstGeom prst="rect">
            <a:avLst/>
          </a:prstGeom>
          <a:noFill/>
          <a:ln w="9525">
            <a:noFill/>
            <a:miter lim="800000"/>
            <a:headEnd/>
            <a:tailEnd/>
          </a:ln>
        </p:spPr>
      </p:pic>
      <p:sp>
        <p:nvSpPr>
          <p:cNvPr id="2051" name="Rectangle 3"/>
          <p:cNvSpPr>
            <a:spLocks noGrp="1" noChangeArrowheads="1"/>
          </p:cNvSpPr>
          <p:nvPr>
            <p:ph type="body" idx="4294967295"/>
          </p:nvPr>
        </p:nvSpPr>
        <p:spPr>
          <a:xfrm>
            <a:off x="683568" y="116632"/>
            <a:ext cx="7772400" cy="738664"/>
          </a:xfrm>
          <a:noFill/>
        </p:spPr>
        <p:txBody>
          <a:bodyPr>
            <a:spAutoFit/>
          </a:bodyPr>
          <a:lstStyle/>
          <a:p>
            <a:pPr marL="0" indent="0" algn="ctr" eaLnBrk="1" hangingPunct="1">
              <a:spcBef>
                <a:spcPct val="0"/>
              </a:spcBef>
              <a:buFontTx/>
              <a:buNone/>
            </a:pPr>
            <a:r>
              <a:rPr lang="en-US" sz="1400" dirty="0" smtClean="0">
                <a:solidFill>
                  <a:srgbClr val="000000"/>
                </a:solidFill>
              </a:rPr>
              <a:t>Cardiac conduction system. The normal conducting system consists of pacemaker cells in the </a:t>
            </a:r>
            <a:r>
              <a:rPr lang="en-US" sz="1400" dirty="0" err="1" smtClean="0">
                <a:solidFill>
                  <a:srgbClr val="000000"/>
                </a:solidFill>
              </a:rPr>
              <a:t>sinoatrial</a:t>
            </a:r>
            <a:r>
              <a:rPr lang="en-US" sz="1400" dirty="0" smtClean="0">
                <a:solidFill>
                  <a:srgbClr val="000000"/>
                </a:solidFill>
              </a:rPr>
              <a:t> (SA) nodal complex, specialized intra-atrial conducting tracts (including Bachmann's bundle), the </a:t>
            </a:r>
            <a:r>
              <a:rPr lang="en-US" sz="1400" dirty="0" err="1" smtClean="0">
                <a:solidFill>
                  <a:srgbClr val="000000"/>
                </a:solidFill>
              </a:rPr>
              <a:t>atrioventricular</a:t>
            </a:r>
            <a:r>
              <a:rPr lang="en-US" sz="1400" dirty="0" smtClean="0">
                <a:solidFill>
                  <a:srgbClr val="000000"/>
                </a:solidFill>
              </a:rPr>
              <a:t> (AV) node, the His-Purkinje system, and working atrial and ventricular myocardium.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395536" y="1412776"/>
            <a:ext cx="8352928" cy="5328592"/>
          </a:xfrm>
          <a:prstGeom prst="rect">
            <a:avLst/>
          </a:prstGeom>
          <a:noFill/>
          <a:ln w="9525">
            <a:noFill/>
            <a:miter lim="800000"/>
            <a:headEnd/>
            <a:tailEnd/>
          </a:ln>
        </p:spPr>
      </p:pic>
      <p:sp>
        <p:nvSpPr>
          <p:cNvPr id="3075" name="Rectangle 3"/>
          <p:cNvSpPr>
            <a:spLocks noGrp="1" noChangeArrowheads="1"/>
          </p:cNvSpPr>
          <p:nvPr>
            <p:ph type="body" idx="4294967295"/>
          </p:nvPr>
        </p:nvSpPr>
        <p:spPr>
          <a:xfrm>
            <a:off x="179512" y="116632"/>
            <a:ext cx="8784976" cy="1200329"/>
          </a:xfrm>
          <a:noFill/>
        </p:spPr>
        <p:txBody>
          <a:bodyPr wrap="square">
            <a:spAutoFit/>
          </a:bodyPr>
          <a:lstStyle/>
          <a:p>
            <a:pPr marL="0" indent="0" eaLnBrk="1" hangingPunct="1">
              <a:spcBef>
                <a:spcPct val="0"/>
              </a:spcBef>
              <a:buFontTx/>
              <a:buNone/>
            </a:pPr>
            <a:r>
              <a:rPr lang="en-US" sz="1200" dirty="0" smtClean="0">
                <a:solidFill>
                  <a:srgbClr val="000000"/>
                </a:solidFill>
              </a:rPr>
              <a:t>Inscription of a normal electrocardiogram (ECG). </a:t>
            </a:r>
            <a:r>
              <a:rPr lang="en-US" sz="1200" dirty="0" err="1" smtClean="0">
                <a:solidFill>
                  <a:srgbClr val="000000"/>
                </a:solidFill>
              </a:rPr>
              <a:t>Sinoatrial</a:t>
            </a:r>
            <a:r>
              <a:rPr lang="en-US" sz="1200" dirty="0" smtClean="0">
                <a:solidFill>
                  <a:srgbClr val="000000"/>
                </a:solidFill>
              </a:rPr>
              <a:t> nodal depolarization is not visible on the surface ECG; the P wave corresponds to atrial mechanical contraction. The PR interval denotes conduction through the atrial muscle, </a:t>
            </a:r>
            <a:r>
              <a:rPr lang="en-US" sz="1200" dirty="0" err="1" smtClean="0">
                <a:solidFill>
                  <a:srgbClr val="000000"/>
                </a:solidFill>
              </a:rPr>
              <a:t>atrioventricular</a:t>
            </a:r>
            <a:r>
              <a:rPr lang="en-US" sz="1200" dirty="0" smtClean="0">
                <a:solidFill>
                  <a:srgbClr val="000000"/>
                </a:solidFill>
              </a:rPr>
              <a:t> node, and His-Purkinje system. The QRS complex reflects ventricular muscle depolarization. The ST segment and T wave correspond to ventricular </a:t>
            </a:r>
            <a:r>
              <a:rPr lang="en-US" sz="1200" dirty="0" err="1" smtClean="0">
                <a:solidFill>
                  <a:srgbClr val="000000"/>
                </a:solidFill>
              </a:rPr>
              <a:t>repolarization</a:t>
            </a:r>
            <a:r>
              <a:rPr lang="en-US" sz="1200" dirty="0" smtClean="0">
                <a:solidFill>
                  <a:srgbClr val="000000"/>
                </a:solidFill>
              </a:rPr>
              <a:t>. Atrial </a:t>
            </a:r>
            <a:r>
              <a:rPr lang="en-US" sz="1200" dirty="0" err="1" smtClean="0">
                <a:solidFill>
                  <a:srgbClr val="000000"/>
                </a:solidFill>
              </a:rPr>
              <a:t>repolarization</a:t>
            </a:r>
            <a:r>
              <a:rPr lang="en-US" sz="1200" dirty="0" smtClean="0">
                <a:solidFill>
                  <a:srgbClr val="000000"/>
                </a:solidFill>
              </a:rPr>
              <a:t> also occurs, but the signal is of low amplitude and buried underneath the QRS complex. Note the gridlines. On the horizontal axis, each 1-mm line (“small” box) denotes 0.04 second (40 </a:t>
            </a:r>
            <a:r>
              <a:rPr lang="en-US" sz="1200" dirty="0" err="1" smtClean="0">
                <a:solidFill>
                  <a:srgbClr val="000000"/>
                </a:solidFill>
              </a:rPr>
              <a:t>msec</a:t>
            </a:r>
            <a:r>
              <a:rPr lang="en-US" sz="1200" dirty="0" smtClean="0">
                <a:solidFill>
                  <a:srgbClr val="000000"/>
                </a:solidFill>
              </a:rPr>
              <a:t>); a “big” box denotes 0.2 second (200 </a:t>
            </a:r>
            <a:r>
              <a:rPr lang="en-US" sz="1200" dirty="0" err="1" smtClean="0">
                <a:solidFill>
                  <a:srgbClr val="000000"/>
                </a:solidFill>
              </a:rPr>
              <a:t>msec</a:t>
            </a:r>
            <a:r>
              <a:rPr lang="en-US" sz="1200" dirty="0" smtClean="0">
                <a:solidFill>
                  <a:srgbClr val="000000"/>
                </a:solidFill>
              </a:rPr>
              <a:t>). On the vertical axis, 1 mm (“small” box) corresponds to 0.1 mV; 10 mm (two “big” boxes) therefore denotes 1 mV.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755576" y="1772815"/>
          <a:ext cx="7632848" cy="2952330"/>
        </p:xfrm>
        <a:graphic>
          <a:graphicData uri="http://schemas.openxmlformats.org/drawingml/2006/table">
            <a:tbl>
              <a:tblPr/>
              <a:tblGrid>
                <a:gridCol w="3816424"/>
                <a:gridCol w="3816424"/>
              </a:tblGrid>
              <a:tr h="590466">
                <a:tc>
                  <a:txBody>
                    <a:bodyPr/>
                    <a:lstStyle/>
                    <a:p>
                      <a:pPr algn="l"/>
                      <a:r>
                        <a:rPr lang="en-US" dirty="0"/>
                        <a:t>WAVE OR INTERVAL</a:t>
                      </a:r>
                    </a:p>
                  </a:txBody>
                  <a:tcPr marL="0" marR="0" marT="0" marB="0" anchor="ctr">
                    <a:lnL>
                      <a:noFill/>
                    </a:lnL>
                    <a:lnR>
                      <a:noFill/>
                    </a:lnR>
                    <a:lnT>
                      <a:noFill/>
                    </a:lnT>
                    <a:lnB>
                      <a:noFill/>
                    </a:lnB>
                  </a:tcPr>
                </a:tc>
                <a:tc>
                  <a:txBody>
                    <a:bodyPr/>
                    <a:lstStyle/>
                    <a:p>
                      <a:pPr algn="l"/>
                      <a:r>
                        <a:rPr lang="en-US"/>
                        <a:t>DURATION (msec)</a:t>
                      </a:r>
                    </a:p>
                  </a:txBody>
                  <a:tcPr marL="0" marR="0" marT="0" marB="0" anchor="ctr">
                    <a:lnL>
                      <a:noFill/>
                    </a:lnL>
                    <a:lnR>
                      <a:noFill/>
                    </a:lnR>
                    <a:lnT>
                      <a:noFill/>
                    </a:lnT>
                    <a:lnB>
                      <a:noFill/>
                    </a:lnB>
                  </a:tcPr>
                </a:tc>
              </a:tr>
              <a:tr h="590466">
                <a:tc>
                  <a:txBody>
                    <a:bodyPr/>
                    <a:lstStyle/>
                    <a:p>
                      <a:pPr algn="l"/>
                      <a:r>
                        <a:rPr lang="en-US"/>
                        <a:t>P wave duration</a:t>
                      </a:r>
                    </a:p>
                  </a:txBody>
                  <a:tcPr marL="0" marR="0" marT="0" marB="0" anchor="ctr">
                    <a:lnL>
                      <a:noFill/>
                    </a:lnL>
                    <a:lnR>
                      <a:noFill/>
                    </a:lnR>
                    <a:lnT>
                      <a:noFill/>
                    </a:lnT>
                    <a:lnB>
                      <a:noFill/>
                    </a:lnB>
                  </a:tcPr>
                </a:tc>
                <a:tc>
                  <a:txBody>
                    <a:bodyPr/>
                    <a:lstStyle/>
                    <a:p>
                      <a:pPr algn="l"/>
                      <a:r>
                        <a:rPr lang="el-GR"/>
                        <a:t>&lt;120</a:t>
                      </a:r>
                    </a:p>
                  </a:txBody>
                  <a:tcPr marL="0" marR="0" marT="0" marB="0" anchor="ctr">
                    <a:lnL>
                      <a:noFill/>
                    </a:lnL>
                    <a:lnR>
                      <a:noFill/>
                    </a:lnR>
                    <a:lnT>
                      <a:noFill/>
                    </a:lnT>
                    <a:lnB>
                      <a:noFill/>
                    </a:lnB>
                  </a:tcPr>
                </a:tc>
              </a:tr>
              <a:tr h="590466">
                <a:tc>
                  <a:txBody>
                    <a:bodyPr/>
                    <a:lstStyle/>
                    <a:p>
                      <a:pPr algn="l"/>
                      <a:r>
                        <a:rPr lang="en-US"/>
                        <a:t>PR interval</a:t>
                      </a:r>
                    </a:p>
                  </a:txBody>
                  <a:tcPr marL="0" marR="0" marT="0" marB="0" anchor="ctr">
                    <a:lnL>
                      <a:noFill/>
                    </a:lnL>
                    <a:lnR>
                      <a:noFill/>
                    </a:lnR>
                    <a:lnT>
                      <a:noFill/>
                    </a:lnT>
                    <a:lnB>
                      <a:noFill/>
                    </a:lnB>
                  </a:tcPr>
                </a:tc>
                <a:tc>
                  <a:txBody>
                    <a:bodyPr/>
                    <a:lstStyle/>
                    <a:p>
                      <a:pPr algn="l"/>
                      <a:r>
                        <a:rPr lang="el-GR" dirty="0"/>
                        <a:t>&lt;200</a:t>
                      </a:r>
                    </a:p>
                  </a:txBody>
                  <a:tcPr marL="0" marR="0" marT="0" marB="0" anchor="ctr">
                    <a:lnL>
                      <a:noFill/>
                    </a:lnL>
                    <a:lnR>
                      <a:noFill/>
                    </a:lnR>
                    <a:lnT>
                      <a:noFill/>
                    </a:lnT>
                    <a:lnB>
                      <a:noFill/>
                    </a:lnB>
                  </a:tcPr>
                </a:tc>
              </a:tr>
              <a:tr h="590466">
                <a:tc>
                  <a:txBody>
                    <a:bodyPr/>
                    <a:lstStyle/>
                    <a:p>
                      <a:pPr algn="l"/>
                      <a:r>
                        <a:rPr lang="en-US"/>
                        <a:t>QRS duration</a:t>
                      </a:r>
                    </a:p>
                  </a:txBody>
                  <a:tcPr marL="0" marR="0" marT="0" marB="0" anchor="ctr">
                    <a:lnL>
                      <a:noFill/>
                    </a:lnL>
                    <a:lnR>
                      <a:noFill/>
                    </a:lnR>
                    <a:lnT>
                      <a:noFill/>
                    </a:lnT>
                    <a:lnB>
                      <a:noFill/>
                    </a:lnB>
                  </a:tcPr>
                </a:tc>
                <a:tc>
                  <a:txBody>
                    <a:bodyPr/>
                    <a:lstStyle/>
                    <a:p>
                      <a:pPr algn="l"/>
                      <a:r>
                        <a:rPr lang="el-GR"/>
                        <a:t>&lt;110-120*</a:t>
                      </a:r>
                    </a:p>
                  </a:txBody>
                  <a:tcPr marL="0" marR="0" marT="0" marB="0" anchor="ctr">
                    <a:lnL>
                      <a:noFill/>
                    </a:lnL>
                    <a:lnR>
                      <a:noFill/>
                    </a:lnR>
                    <a:lnT>
                      <a:noFill/>
                    </a:lnT>
                    <a:lnB>
                      <a:noFill/>
                    </a:lnB>
                  </a:tcPr>
                </a:tc>
              </a:tr>
              <a:tr h="590466">
                <a:tc>
                  <a:txBody>
                    <a:bodyPr/>
                    <a:lstStyle/>
                    <a:p>
                      <a:pPr algn="l"/>
                      <a:r>
                        <a:rPr lang="en-US"/>
                        <a:t>QT interval (corrected)</a:t>
                      </a:r>
                    </a:p>
                  </a:txBody>
                  <a:tcPr marL="0" marR="0" marT="0" marB="0" anchor="ctr">
                    <a:lnL>
                      <a:noFill/>
                    </a:lnL>
                    <a:lnR>
                      <a:noFill/>
                    </a:lnR>
                    <a:lnT>
                      <a:noFill/>
                    </a:lnT>
                    <a:lnB>
                      <a:noFill/>
                    </a:lnB>
                  </a:tcPr>
                </a:tc>
                <a:tc>
                  <a:txBody>
                    <a:bodyPr/>
                    <a:lstStyle/>
                    <a:p>
                      <a:pPr algn="l"/>
                      <a:r>
                        <a:rPr lang="el-GR" dirty="0"/>
                        <a:t>≤440-450*</a:t>
                      </a:r>
                    </a:p>
                  </a:txBody>
                  <a:tcPr marL="0" marR="0" marT="0" marB="0" anchor="ctr">
                    <a:lnL>
                      <a:noFill/>
                    </a:lnL>
                    <a:lnR>
                      <a:noFill/>
                    </a:lnR>
                    <a:lnT>
                      <a:noFill/>
                    </a:lnT>
                    <a:lnB>
                      <a:noFill/>
                    </a:lnB>
                  </a:tcPr>
                </a:tc>
              </a:tr>
            </a:tbl>
          </a:graphicData>
        </a:graphic>
      </p:graphicFrame>
      <p:sp>
        <p:nvSpPr>
          <p:cNvPr id="2049" name="Rectangle 1"/>
          <p:cNvSpPr>
            <a:spLocks noChangeArrowheads="1"/>
          </p:cNvSpPr>
          <p:nvPr/>
        </p:nvSpPr>
        <p:spPr bwMode="auto">
          <a:xfrm>
            <a:off x="251520" y="764704"/>
            <a:ext cx="853244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err="1" smtClean="0">
                <a:ln>
                  <a:noFill/>
                </a:ln>
                <a:solidFill>
                  <a:schemeClr val="tx1"/>
                </a:solidFill>
                <a:effectLst/>
                <a:latin typeface="Arial" charset="0"/>
                <a:cs typeface="Arial" charset="0"/>
              </a:rPr>
              <a:t>Normal</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Values</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for</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Durations</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of</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Electrocardiographic</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Waves</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and</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Intervals</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in</a:t>
            </a:r>
            <a:r>
              <a:rPr kumimoji="0" lang="el-GR" sz="1800" b="0" i="0" u="none" strike="noStrike" cap="none" normalizeH="0" baseline="0" dirty="0" smtClean="0">
                <a:ln>
                  <a:noFill/>
                </a:ln>
                <a:solidFill>
                  <a:schemeClr val="tx1"/>
                </a:solidFill>
                <a:effectLst/>
                <a:latin typeface="Arial" charset="0"/>
                <a:cs typeface="Arial" charset="0"/>
              </a:rPr>
              <a:t> </a:t>
            </a:r>
            <a:r>
              <a:rPr kumimoji="0" lang="el-GR" sz="1800" b="0" i="0" u="none" strike="noStrike" cap="none" normalizeH="0" baseline="0" dirty="0" err="1" smtClean="0">
                <a:ln>
                  <a:noFill/>
                </a:ln>
                <a:solidFill>
                  <a:schemeClr val="tx1"/>
                </a:solidFill>
                <a:effectLst/>
                <a:latin typeface="Arial" charset="0"/>
                <a:cs typeface="Arial" charset="0"/>
              </a:rPr>
              <a:t>Adults</a:t>
            </a:r>
            <a:endParaRPr kumimoji="0" lang="el-GR" sz="1800" b="0" i="0" u="none" strike="noStrike" cap="none" normalizeH="0" baseline="0" dirty="0" smtClean="0">
              <a:ln>
                <a:noFill/>
              </a:ln>
              <a:solidFill>
                <a:schemeClr val="tx1"/>
              </a:solidFill>
              <a:effectLst/>
              <a:latin typeface="Arial"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539552" y="764705"/>
          <a:ext cx="8064896" cy="5544615"/>
        </p:xfrm>
        <a:graphic>
          <a:graphicData uri="http://schemas.openxmlformats.org/drawingml/2006/table">
            <a:tbl>
              <a:tblPr/>
              <a:tblGrid>
                <a:gridCol w="4032448"/>
                <a:gridCol w="4032448"/>
              </a:tblGrid>
              <a:tr h="277231">
                <a:tc>
                  <a:txBody>
                    <a:bodyPr/>
                    <a:lstStyle/>
                    <a:p>
                      <a:pPr algn="l"/>
                      <a:r>
                        <a:rPr lang="en-US" sz="1400" b="1" dirty="0"/>
                        <a:t>LEFT ATRIAL ABNORMALITY</a:t>
                      </a:r>
                    </a:p>
                  </a:txBody>
                  <a:tcPr marL="0" marR="0" marT="0" marB="0" anchor="ctr">
                    <a:lnL>
                      <a:noFill/>
                    </a:lnL>
                    <a:lnR>
                      <a:noFill/>
                    </a:lnR>
                    <a:lnT>
                      <a:noFill/>
                    </a:lnT>
                    <a:lnB>
                      <a:noFill/>
                    </a:lnB>
                  </a:tcPr>
                </a:tc>
                <a:tc>
                  <a:txBody>
                    <a:bodyPr/>
                    <a:lstStyle/>
                    <a:p>
                      <a:pPr algn="l"/>
                      <a:r>
                        <a:rPr lang="en-US" sz="1400" b="1" dirty="0"/>
                        <a:t>RIGHT ATRIAL ABNORMALITY*</a:t>
                      </a:r>
                    </a:p>
                  </a:txBody>
                  <a:tcPr marL="0" marR="0" marT="0" marB="0" anchor="ctr">
                    <a:lnL>
                      <a:noFill/>
                    </a:lnL>
                    <a:lnR>
                      <a:noFill/>
                    </a:lnR>
                    <a:lnT>
                      <a:noFill/>
                    </a:lnT>
                    <a:lnB>
                      <a:noFill/>
                    </a:lnB>
                  </a:tcPr>
                </a:tc>
              </a:tr>
              <a:tr h="831692">
                <a:tc>
                  <a:txBody>
                    <a:bodyPr/>
                    <a:lstStyle/>
                    <a:p>
                      <a:pPr algn="l"/>
                      <a:r>
                        <a:rPr lang="en-US" sz="1400" b="1" dirty="0"/>
                        <a:t>Prolonged P wave duration &gt; 120 </a:t>
                      </a:r>
                      <a:r>
                        <a:rPr lang="en-US" sz="1400" b="1" dirty="0" err="1"/>
                        <a:t>msec</a:t>
                      </a:r>
                      <a:r>
                        <a:rPr lang="en-US" sz="1400" b="1" dirty="0"/>
                        <a:t> in lead II</a:t>
                      </a:r>
                    </a:p>
                  </a:txBody>
                  <a:tcPr marL="0" marR="0" marT="0" marB="0" anchor="ctr">
                    <a:lnL>
                      <a:noFill/>
                    </a:lnL>
                    <a:lnR>
                      <a:noFill/>
                    </a:lnR>
                    <a:lnT>
                      <a:noFill/>
                    </a:lnT>
                    <a:lnB>
                      <a:noFill/>
                    </a:lnB>
                  </a:tcPr>
                </a:tc>
                <a:tc>
                  <a:txBody>
                    <a:bodyPr/>
                    <a:lstStyle/>
                    <a:p>
                      <a:pPr algn="l"/>
                      <a:r>
                        <a:rPr lang="en-US" sz="1400" b="1" dirty="0"/>
                        <a:t>Peaked P waves with amplitudes in lead II &gt; 0.25 mV (P </a:t>
                      </a:r>
                      <a:r>
                        <a:rPr lang="en-US" sz="1400" b="1" dirty="0" err="1"/>
                        <a:t>pulmonale</a:t>
                      </a:r>
                      <a:r>
                        <a:rPr lang="en-US" sz="1400" b="1" dirty="0"/>
                        <a:t>)</a:t>
                      </a:r>
                    </a:p>
                  </a:txBody>
                  <a:tcPr marL="0" marR="0" marT="0" marB="0" anchor="ctr">
                    <a:lnL>
                      <a:noFill/>
                    </a:lnL>
                    <a:lnR>
                      <a:noFill/>
                    </a:lnR>
                    <a:lnT>
                      <a:noFill/>
                    </a:lnT>
                    <a:lnB>
                      <a:noFill/>
                    </a:lnB>
                  </a:tcPr>
                </a:tc>
              </a:tr>
              <a:tr h="1108923">
                <a:tc>
                  <a:txBody>
                    <a:bodyPr/>
                    <a:lstStyle/>
                    <a:p>
                      <a:pPr algn="l"/>
                      <a:r>
                        <a:rPr lang="en-US" sz="1400" b="1" dirty="0"/>
                        <a:t>Prominent notching of P wave, usually most obvious in lead II, with interval between notches of 0.40 </a:t>
                      </a:r>
                      <a:r>
                        <a:rPr lang="en-US" sz="1400" b="1" dirty="0" err="1"/>
                        <a:t>msec</a:t>
                      </a:r>
                      <a:r>
                        <a:rPr lang="en-US" sz="1400" b="1" dirty="0"/>
                        <a:t> (P </a:t>
                      </a:r>
                      <a:r>
                        <a:rPr lang="en-US" sz="1400" b="1" dirty="0" err="1"/>
                        <a:t>mitrale</a:t>
                      </a:r>
                      <a:r>
                        <a:rPr lang="en-US" sz="1400" b="1" dirty="0"/>
                        <a:t>)</a:t>
                      </a:r>
                    </a:p>
                  </a:txBody>
                  <a:tcPr marL="0" marR="0" marT="0" marB="0" anchor="ctr">
                    <a:lnL>
                      <a:noFill/>
                    </a:lnL>
                    <a:lnR>
                      <a:noFill/>
                    </a:lnR>
                    <a:lnT>
                      <a:noFill/>
                    </a:lnT>
                    <a:lnB>
                      <a:noFill/>
                    </a:lnB>
                  </a:tcPr>
                </a:tc>
                <a:tc>
                  <a:txBody>
                    <a:bodyPr/>
                    <a:lstStyle/>
                    <a:p>
                      <a:pPr algn="l"/>
                      <a:r>
                        <a:rPr lang="en-US" sz="1400" b="1" dirty="0"/>
                        <a:t>Prominent initial positivity in lead V or V &gt; 0.15 mV</a:t>
                      </a:r>
                    </a:p>
                  </a:txBody>
                  <a:tcPr marL="0" marR="0" marT="0" marB="0" anchor="ctr">
                    <a:lnL>
                      <a:noFill/>
                    </a:lnL>
                    <a:lnR>
                      <a:noFill/>
                    </a:lnR>
                    <a:lnT>
                      <a:noFill/>
                    </a:lnT>
                    <a:lnB>
                      <a:noFill/>
                    </a:lnB>
                  </a:tcPr>
                </a:tc>
              </a:tr>
              <a:tr h="1108923">
                <a:tc>
                  <a:txBody>
                    <a:bodyPr/>
                    <a:lstStyle/>
                    <a:p>
                      <a:pPr algn="l"/>
                      <a:r>
                        <a:rPr lang="en-US" sz="1400" b="1" dirty="0"/>
                        <a:t>Ratio between the duration of the P wave in lead II and duration of the PR segment &gt; 1.6</a:t>
                      </a:r>
                    </a:p>
                  </a:txBody>
                  <a:tcPr marL="0" marR="0" marT="0" marB="0" anchor="ctr">
                    <a:lnL>
                      <a:noFill/>
                    </a:lnL>
                    <a:lnR>
                      <a:noFill/>
                    </a:lnR>
                    <a:lnT>
                      <a:noFill/>
                    </a:lnT>
                    <a:lnB>
                      <a:noFill/>
                    </a:lnB>
                  </a:tcPr>
                </a:tc>
                <a:tc>
                  <a:txBody>
                    <a:bodyPr/>
                    <a:lstStyle/>
                    <a:p>
                      <a:pPr algn="l"/>
                      <a:r>
                        <a:rPr lang="en-US" sz="1400" b="1" dirty="0"/>
                        <a:t>Increased area under initial positive portion of the P wave in lead V to &gt; 0.06 mm-sec</a:t>
                      </a:r>
                    </a:p>
                  </a:txBody>
                  <a:tcPr marL="0" marR="0" marT="0" marB="0" anchor="ctr">
                    <a:lnL>
                      <a:noFill/>
                    </a:lnL>
                    <a:lnR>
                      <a:noFill/>
                    </a:lnR>
                    <a:lnT>
                      <a:noFill/>
                    </a:lnT>
                    <a:lnB>
                      <a:noFill/>
                    </a:lnB>
                  </a:tcPr>
                </a:tc>
              </a:tr>
              <a:tr h="1386154">
                <a:tc>
                  <a:txBody>
                    <a:bodyPr/>
                    <a:lstStyle/>
                    <a:p>
                      <a:pPr algn="l"/>
                      <a:r>
                        <a:rPr lang="en-US" sz="1400" b="1" dirty="0"/>
                        <a:t>Increased duration and depth of terminal- negative portion of P wave in lead V (P terminal force) so that area subtended by it &gt; 0.04 mm-sec</a:t>
                      </a:r>
                    </a:p>
                  </a:txBody>
                  <a:tcPr marL="0" marR="0" marT="0" marB="0" anchor="ctr">
                    <a:lnL>
                      <a:noFill/>
                    </a:lnL>
                    <a:lnR>
                      <a:noFill/>
                    </a:lnR>
                    <a:lnT>
                      <a:noFill/>
                    </a:lnT>
                    <a:lnB>
                      <a:noFill/>
                    </a:lnB>
                  </a:tcPr>
                </a:tc>
                <a:tc>
                  <a:txBody>
                    <a:bodyPr/>
                    <a:lstStyle/>
                    <a:p>
                      <a:pPr algn="l"/>
                      <a:r>
                        <a:rPr lang="en-US" sz="1400" b="1" dirty="0"/>
                        <a:t>Rightward shift of mean P wave axis to more than +75 degrees</a:t>
                      </a:r>
                    </a:p>
                  </a:txBody>
                  <a:tcPr marL="0" marR="0" marT="0" marB="0" anchor="ctr">
                    <a:lnL>
                      <a:noFill/>
                    </a:lnL>
                    <a:lnR>
                      <a:noFill/>
                    </a:lnR>
                    <a:lnT>
                      <a:noFill/>
                    </a:lnT>
                    <a:lnB>
                      <a:noFill/>
                    </a:lnB>
                  </a:tcPr>
                </a:tc>
              </a:tr>
              <a:tr h="831692">
                <a:tc>
                  <a:txBody>
                    <a:bodyPr/>
                    <a:lstStyle/>
                    <a:p>
                      <a:pPr algn="l"/>
                      <a:r>
                        <a:rPr lang="en-US" sz="1400" b="1" dirty="0"/>
                        <a:t>Leftward shift of mean P wave axis to between −30 and −45 degrees</a:t>
                      </a:r>
                    </a:p>
                  </a:txBody>
                  <a:tcPr marL="0" marR="0" marT="0" marB="0" anchor="ctr">
                    <a:lnL>
                      <a:noFill/>
                    </a:lnL>
                    <a:lnR>
                      <a:noFill/>
                    </a:lnR>
                    <a:lnT>
                      <a:noFill/>
                    </a:lnT>
                    <a:lnB>
                      <a:noFill/>
                    </a:lnB>
                  </a:tcPr>
                </a:tc>
                <a:tc>
                  <a:txBody>
                    <a:bodyPr/>
                    <a:lstStyle/>
                    <a:p>
                      <a:pPr algn="l"/>
                      <a:r>
                        <a:rPr lang="el-GR" sz="1400" b="1" dirty="0"/>
                        <a:t> </a:t>
                      </a:r>
                    </a:p>
                  </a:txBody>
                  <a:tcPr marL="0" marR="0" marT="0" marB="0" anchor="ctr">
                    <a:lnL>
                      <a:noFill/>
                    </a:lnL>
                    <a:lnR>
                      <a:noFill/>
                    </a:lnR>
                    <a:lnT>
                      <a:noFill/>
                    </a:lnT>
                    <a:lnB>
                      <a:noFill/>
                    </a:lnB>
                  </a:tcPr>
                </a:tc>
              </a:tr>
            </a:tbl>
          </a:graphicData>
        </a:graphic>
      </p:graphicFrame>
      <p:sp>
        <p:nvSpPr>
          <p:cNvPr id="194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Arial" charset="0"/>
              </a:rPr>
              <a:t>Common Diagnostic Criteria for Left and Right Atrial Abnormalities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683568" y="1340768"/>
            <a:ext cx="7776864" cy="4752528"/>
          </a:xfrm>
          <a:prstGeom prst="rect">
            <a:avLst/>
          </a:prstGeom>
          <a:noFill/>
          <a:ln w="9525">
            <a:noFill/>
            <a:miter lim="800000"/>
            <a:headEnd/>
            <a:tailEnd/>
          </a:ln>
        </p:spPr>
      </p:pic>
      <p:sp>
        <p:nvSpPr>
          <p:cNvPr id="6147" name="Rectangle 3"/>
          <p:cNvSpPr>
            <a:spLocks noGrp="1" noChangeArrowheads="1"/>
          </p:cNvSpPr>
          <p:nvPr>
            <p:ph type="body" idx="4294967295"/>
          </p:nvPr>
        </p:nvSpPr>
        <p:spPr>
          <a:xfrm>
            <a:off x="323528" y="188640"/>
            <a:ext cx="8496944" cy="523220"/>
          </a:xfrm>
          <a:noFill/>
        </p:spPr>
        <p:txBody>
          <a:bodyPr wrap="square">
            <a:spAutoFit/>
          </a:bodyPr>
          <a:lstStyle/>
          <a:p>
            <a:pPr marL="0" indent="0" algn="ctr" eaLnBrk="1" hangingPunct="1">
              <a:spcBef>
                <a:spcPct val="0"/>
              </a:spcBef>
              <a:buFontTx/>
              <a:buNone/>
            </a:pPr>
            <a:r>
              <a:rPr lang="en-US" sz="1400" dirty="0" smtClean="0">
                <a:solidFill>
                  <a:srgbClr val="000000"/>
                </a:solidFill>
              </a:rPr>
              <a:t>Lead vectors for the three standard limb leads, the three augmented limb leads (left), and the six </a:t>
            </a:r>
            <a:r>
              <a:rPr lang="en-US" sz="1400" dirty="0" err="1" smtClean="0">
                <a:solidFill>
                  <a:srgbClr val="000000"/>
                </a:solidFill>
              </a:rPr>
              <a:t>unipolar</a:t>
            </a:r>
            <a:r>
              <a:rPr lang="en-US" sz="1400" dirty="0" smtClean="0">
                <a:solidFill>
                  <a:srgbClr val="000000"/>
                </a:solidFill>
              </a:rPr>
              <a:t> </a:t>
            </a:r>
            <a:r>
              <a:rPr lang="en-US" sz="1400" dirty="0" err="1" smtClean="0">
                <a:solidFill>
                  <a:srgbClr val="000000"/>
                </a:solidFill>
              </a:rPr>
              <a:t>precordial</a:t>
            </a:r>
            <a:r>
              <a:rPr lang="en-US" sz="1400" dirty="0" smtClean="0">
                <a:solidFill>
                  <a:srgbClr val="000000"/>
                </a:solidFill>
              </a:rPr>
              <a:t> leads (right).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cstate="print"/>
          <a:srcRect/>
          <a:stretch>
            <a:fillRect/>
          </a:stretch>
        </p:blipFill>
        <p:spPr bwMode="auto">
          <a:xfrm>
            <a:off x="1403648" y="1340768"/>
            <a:ext cx="6408712" cy="5040560"/>
          </a:xfrm>
          <a:prstGeom prst="rect">
            <a:avLst/>
          </a:prstGeom>
          <a:noFill/>
          <a:ln w="9525">
            <a:noFill/>
            <a:miter lim="800000"/>
            <a:headEnd/>
            <a:tailEnd/>
          </a:ln>
        </p:spPr>
      </p:pic>
      <p:sp>
        <p:nvSpPr>
          <p:cNvPr id="8195" name="Rectangle 3"/>
          <p:cNvSpPr>
            <a:spLocks noGrp="1" noChangeArrowheads="1"/>
          </p:cNvSpPr>
          <p:nvPr>
            <p:ph type="body" idx="4294967295"/>
          </p:nvPr>
        </p:nvSpPr>
        <p:spPr>
          <a:xfrm>
            <a:off x="251520" y="188640"/>
            <a:ext cx="8640960" cy="738664"/>
          </a:xfrm>
          <a:noFill/>
        </p:spPr>
        <p:txBody>
          <a:bodyPr wrap="square">
            <a:spAutoFit/>
          </a:bodyPr>
          <a:lstStyle/>
          <a:p>
            <a:pPr marL="0" indent="0" algn="ctr" eaLnBrk="1" hangingPunct="1">
              <a:spcBef>
                <a:spcPct val="0"/>
              </a:spcBef>
              <a:buFontTx/>
              <a:buNone/>
            </a:pPr>
            <a:r>
              <a:rPr lang="en-US" sz="1400" dirty="0" smtClean="0">
                <a:solidFill>
                  <a:srgbClr val="000000"/>
                </a:solidFill>
              </a:rPr>
              <a:t>The </a:t>
            </a:r>
            <a:r>
              <a:rPr lang="en-US" sz="1400" dirty="0" err="1" smtClean="0">
                <a:solidFill>
                  <a:srgbClr val="000000"/>
                </a:solidFill>
              </a:rPr>
              <a:t>hexaxial</a:t>
            </a:r>
            <a:r>
              <a:rPr lang="en-US" sz="1400" dirty="0" smtClean="0">
                <a:solidFill>
                  <a:srgbClr val="000000"/>
                </a:solidFill>
              </a:rPr>
              <a:t> reference system constructed from the lead axes of the six frontal plane leads. The lead axes of the six frontal plane leads have been rearranged so that their centers overlay one another. These axes divide the plane into 12 segments, each subtending 30 degrees. Positive ends of each axis are labeled with the name of the lead.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cstate="print"/>
          <a:srcRect/>
          <a:stretch>
            <a:fillRect/>
          </a:stretch>
        </p:blipFill>
        <p:spPr bwMode="auto">
          <a:xfrm>
            <a:off x="1403648" y="1268760"/>
            <a:ext cx="6480720" cy="5328592"/>
          </a:xfrm>
          <a:prstGeom prst="rect">
            <a:avLst/>
          </a:prstGeom>
          <a:noFill/>
          <a:ln w="9525">
            <a:noFill/>
            <a:miter lim="800000"/>
            <a:headEnd/>
            <a:tailEnd/>
          </a:ln>
        </p:spPr>
      </p:pic>
      <p:sp>
        <p:nvSpPr>
          <p:cNvPr id="7171" name="Rectangle 3"/>
          <p:cNvSpPr>
            <a:spLocks noGrp="1" noChangeArrowheads="1"/>
          </p:cNvSpPr>
          <p:nvPr>
            <p:ph type="body" idx="4294967295"/>
          </p:nvPr>
        </p:nvSpPr>
        <p:spPr>
          <a:xfrm>
            <a:off x="179512" y="188640"/>
            <a:ext cx="8712968" cy="523220"/>
          </a:xfrm>
          <a:noFill/>
        </p:spPr>
        <p:txBody>
          <a:bodyPr wrap="square">
            <a:spAutoFit/>
          </a:bodyPr>
          <a:lstStyle/>
          <a:p>
            <a:pPr marL="0" indent="0" algn="ctr" eaLnBrk="1" hangingPunct="1">
              <a:spcBef>
                <a:spcPct val="0"/>
              </a:spcBef>
              <a:buFontTx/>
              <a:buNone/>
            </a:pPr>
            <a:r>
              <a:rPr lang="en-US" sz="1400" dirty="0" smtClean="0">
                <a:solidFill>
                  <a:srgbClr val="000000"/>
                </a:solidFill>
              </a:rPr>
              <a:t>The heart vector H and its projections on the lead axes of leads I and III.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Voltages </a:t>
            </a:r>
            <a:r>
              <a:rPr lang="en-US" sz="1400" dirty="0" smtClean="0">
                <a:solidFill>
                  <a:srgbClr val="000000"/>
                </a:solidFill>
              </a:rPr>
              <a:t>recorded in lead I will be positive and potentials in lead III will be negative.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cstate="print"/>
          <a:srcRect/>
          <a:stretch>
            <a:fillRect/>
          </a:stretch>
        </p:blipFill>
        <p:spPr bwMode="auto">
          <a:xfrm>
            <a:off x="971600" y="1340768"/>
            <a:ext cx="7200800" cy="4896544"/>
          </a:xfrm>
          <a:prstGeom prst="rect">
            <a:avLst/>
          </a:prstGeom>
          <a:noFill/>
          <a:ln w="9525">
            <a:noFill/>
            <a:miter lim="800000"/>
            <a:headEnd/>
            <a:tailEnd/>
          </a:ln>
        </p:spPr>
      </p:pic>
      <p:sp>
        <p:nvSpPr>
          <p:cNvPr id="9219" name="Rectangle 3"/>
          <p:cNvSpPr>
            <a:spLocks noGrp="1" noChangeArrowheads="1"/>
          </p:cNvSpPr>
          <p:nvPr>
            <p:ph type="body" idx="4294967295"/>
          </p:nvPr>
        </p:nvSpPr>
        <p:spPr>
          <a:xfrm>
            <a:off x="251520" y="116632"/>
            <a:ext cx="8640960" cy="738664"/>
          </a:xfrm>
          <a:noFill/>
        </p:spPr>
        <p:txBody>
          <a:bodyPr wrap="square">
            <a:spAutoFit/>
          </a:bodyPr>
          <a:lstStyle/>
          <a:p>
            <a:pPr marL="0" indent="0" algn="ctr" eaLnBrk="1" hangingPunct="1">
              <a:spcBef>
                <a:spcPct val="0"/>
              </a:spcBef>
              <a:buFontTx/>
              <a:buNone/>
            </a:pPr>
            <a:r>
              <a:rPr lang="en-US" sz="1400" dirty="0" smtClean="0">
                <a:solidFill>
                  <a:srgbClr val="000000"/>
                </a:solidFill>
              </a:rPr>
              <a:t>Calculation of the mean electrical axis during the QRS complex from the areas under the QRS complex in leads I and III. Magnitudes of the areas of the two leads are plotted as vectors on the appropriate lead axes, and the mean QRS axis is the sum of these two vectors.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a:stretch>
            <a:fillRect/>
          </a:stretch>
        </p:blipFill>
        <p:spPr bwMode="auto">
          <a:xfrm>
            <a:off x="1475656" y="1052736"/>
            <a:ext cx="6480720" cy="5544616"/>
          </a:xfrm>
          <a:prstGeom prst="rect">
            <a:avLst/>
          </a:prstGeom>
          <a:noFill/>
          <a:ln w="9525">
            <a:noFill/>
            <a:miter lim="800000"/>
            <a:headEnd/>
            <a:tailEnd/>
          </a:ln>
        </p:spPr>
      </p:pic>
      <p:sp>
        <p:nvSpPr>
          <p:cNvPr id="5123" name="Rectangle 3"/>
          <p:cNvSpPr>
            <a:spLocks noGrp="1" noChangeArrowheads="1"/>
          </p:cNvSpPr>
          <p:nvPr>
            <p:ph type="body" idx="4294967295"/>
          </p:nvPr>
        </p:nvSpPr>
        <p:spPr>
          <a:xfrm>
            <a:off x="611560" y="0"/>
            <a:ext cx="7772400" cy="954107"/>
          </a:xfrm>
          <a:noFill/>
        </p:spPr>
        <p:txBody>
          <a:bodyPr>
            <a:spAutoFit/>
          </a:bodyPr>
          <a:lstStyle/>
          <a:p>
            <a:pPr marL="0" indent="0" algn="ctr" eaLnBrk="1" hangingPunct="1">
              <a:spcBef>
                <a:spcPct val="0"/>
              </a:spcBef>
              <a:buFontTx/>
              <a:buNone/>
            </a:pPr>
            <a:r>
              <a:rPr lang="en-US" sz="1400" dirty="0" smtClean="0">
                <a:solidFill>
                  <a:srgbClr val="000000"/>
                </a:solidFill>
              </a:rPr>
              <a:t>Chart of frontal plane axes.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Normal </a:t>
            </a:r>
            <a:r>
              <a:rPr lang="en-US" sz="1400" dirty="0" smtClean="0">
                <a:solidFill>
                  <a:srgbClr val="000000"/>
                </a:solidFill>
              </a:rPr>
              <a:t>(NL) = −30 to </a:t>
            </a:r>
            <a:r>
              <a:rPr lang="el-GR" sz="1400" dirty="0" smtClean="0">
                <a:solidFill>
                  <a:srgbClr val="000000"/>
                </a:solidFill>
              </a:rPr>
              <a:t>+</a:t>
            </a:r>
            <a:r>
              <a:rPr lang="en-US" sz="1400" dirty="0" smtClean="0">
                <a:solidFill>
                  <a:srgbClr val="000000"/>
                </a:solidFill>
              </a:rPr>
              <a:t>100 degrees; left axis deviation (LAD) = −30 to −90 degrees; right axis deviation (RAD) = </a:t>
            </a:r>
            <a:r>
              <a:rPr lang="el-GR" sz="1400" dirty="0" smtClean="0">
                <a:solidFill>
                  <a:srgbClr val="000000"/>
                </a:solidFill>
              </a:rPr>
              <a:t>+</a:t>
            </a:r>
            <a:r>
              <a:rPr lang="en-US" sz="1400" dirty="0" smtClean="0">
                <a:solidFill>
                  <a:srgbClr val="000000"/>
                </a:solidFill>
              </a:rPr>
              <a:t>100 to </a:t>
            </a:r>
            <a:r>
              <a:rPr lang="el-GR" sz="1400" u="sng" dirty="0" smtClean="0">
                <a:solidFill>
                  <a:srgbClr val="000000"/>
                </a:solidFill>
              </a:rPr>
              <a:t>+</a:t>
            </a:r>
            <a:r>
              <a:rPr lang="en-US" sz="1400" dirty="0" smtClean="0">
                <a:solidFill>
                  <a:srgbClr val="000000"/>
                </a:solidFill>
              </a:rPr>
              <a:t>180 degrees; extreme right axis deviation (ERAD) = −90 to ±180 degrees.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Mild </a:t>
            </a:r>
            <a:r>
              <a:rPr lang="en-US" sz="1400" dirty="0" smtClean="0">
                <a:solidFill>
                  <a:srgbClr val="000000"/>
                </a:solidFill>
              </a:rPr>
              <a:t>RAD is considered normal in children, adolescents, and young adults.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cstate="print"/>
          <a:srcRect/>
          <a:stretch>
            <a:fillRect/>
          </a:stretch>
        </p:blipFill>
        <p:spPr bwMode="auto">
          <a:xfrm>
            <a:off x="395536" y="1772816"/>
            <a:ext cx="8352928" cy="4464496"/>
          </a:xfrm>
          <a:prstGeom prst="rect">
            <a:avLst/>
          </a:prstGeom>
          <a:noFill/>
          <a:ln w="9525">
            <a:noFill/>
            <a:miter lim="800000"/>
            <a:headEnd/>
            <a:tailEnd/>
          </a:ln>
        </p:spPr>
      </p:pic>
      <p:sp>
        <p:nvSpPr>
          <p:cNvPr id="11267" name="Rectangle 3"/>
          <p:cNvSpPr>
            <a:spLocks noGrp="1" noChangeArrowheads="1"/>
          </p:cNvSpPr>
          <p:nvPr>
            <p:ph type="body" idx="4294967295"/>
          </p:nvPr>
        </p:nvSpPr>
        <p:spPr>
          <a:xfrm>
            <a:off x="179512" y="116632"/>
            <a:ext cx="8784976" cy="1169551"/>
          </a:xfrm>
          <a:noFill/>
        </p:spPr>
        <p:txBody>
          <a:bodyPr wrap="square">
            <a:spAutoFit/>
          </a:bodyPr>
          <a:lstStyle/>
          <a:p>
            <a:pPr marL="0" indent="0" algn="ctr" eaLnBrk="1" hangingPunct="1">
              <a:spcBef>
                <a:spcPct val="0"/>
              </a:spcBef>
              <a:buFontTx/>
              <a:buNone/>
            </a:pPr>
            <a:r>
              <a:rPr lang="en-US" sz="1400" dirty="0" smtClean="0">
                <a:solidFill>
                  <a:srgbClr val="000000"/>
                </a:solidFill>
              </a:rPr>
              <a:t>Normal electrocardiogram recorded from a 48-year-old woman. The vertical lines of the grid represent time, with lines spaced at 40-msec intervals. Horizontal lines represent voltage amplitude, with lines spaced at 0.1-mV intervals. Every fifth line in each direction is typically darkened. The heart rate is approximately 72 beats/min, the PR interval, QRS, and </a:t>
            </a:r>
            <a:r>
              <a:rPr lang="en-US" sz="1400" dirty="0" err="1" smtClean="0">
                <a:solidFill>
                  <a:srgbClr val="000000"/>
                </a:solidFill>
              </a:rPr>
              <a:t>QTc</a:t>
            </a:r>
            <a:r>
              <a:rPr lang="en-US" sz="1400" dirty="0" smtClean="0">
                <a:solidFill>
                  <a:srgbClr val="000000"/>
                </a:solidFill>
              </a:rPr>
              <a:t> durations measure about 140, 84, and 400 </a:t>
            </a:r>
            <a:r>
              <a:rPr lang="en-US" sz="1400" dirty="0" err="1" smtClean="0">
                <a:solidFill>
                  <a:srgbClr val="000000"/>
                </a:solidFill>
              </a:rPr>
              <a:t>msec</a:t>
            </a:r>
            <a:r>
              <a:rPr lang="en-US" sz="1400" dirty="0" smtClean="0">
                <a:solidFill>
                  <a:srgbClr val="000000"/>
                </a:solidFill>
              </a:rPr>
              <a:t>, respectively, and the mean QRS axis is approximately +35 degrees.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a:stretch>
            <a:fillRect/>
          </a:stretch>
        </p:blipFill>
        <p:spPr bwMode="auto">
          <a:xfrm>
            <a:off x="539552" y="1484784"/>
            <a:ext cx="7920880" cy="5040560"/>
          </a:xfrm>
          <a:prstGeom prst="rect">
            <a:avLst/>
          </a:prstGeom>
          <a:noFill/>
          <a:ln w="9525">
            <a:noFill/>
            <a:miter lim="800000"/>
            <a:headEnd/>
            <a:tailEnd/>
          </a:ln>
        </p:spPr>
      </p:pic>
      <p:sp>
        <p:nvSpPr>
          <p:cNvPr id="5123" name="Rectangle 3"/>
          <p:cNvSpPr>
            <a:spLocks noGrp="1" noChangeArrowheads="1"/>
          </p:cNvSpPr>
          <p:nvPr>
            <p:ph type="body" idx="4294967295"/>
          </p:nvPr>
        </p:nvSpPr>
        <p:spPr>
          <a:xfrm>
            <a:off x="323528" y="116632"/>
            <a:ext cx="8352928" cy="1169551"/>
          </a:xfrm>
          <a:noFill/>
        </p:spPr>
        <p:txBody>
          <a:bodyPr wrap="square">
            <a:spAutoFit/>
          </a:bodyPr>
          <a:lstStyle/>
          <a:p>
            <a:pPr marL="0" indent="0" algn="ctr" eaLnBrk="1" hangingPunct="1">
              <a:spcBef>
                <a:spcPct val="0"/>
              </a:spcBef>
              <a:buFontTx/>
              <a:buNone/>
            </a:pPr>
            <a:r>
              <a:rPr lang="en-US" sz="1400" b="1" dirty="0" smtClean="0">
                <a:solidFill>
                  <a:srgbClr val="FF0000"/>
                </a:solidFill>
              </a:rPr>
              <a:t>Top</a:t>
            </a:r>
            <a:r>
              <a:rPr lang="en-US" sz="1400" dirty="0" smtClean="0">
                <a:solidFill>
                  <a:srgbClr val="000000"/>
                </a:solidFill>
              </a:rPr>
              <a:t>, Electrode connections for recording the standard limb leads I, II, and III.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R</a:t>
            </a:r>
            <a:r>
              <a:rPr lang="en-US" sz="1400" dirty="0" smtClean="0">
                <a:solidFill>
                  <a:srgbClr val="000000"/>
                </a:solidFill>
              </a:rPr>
              <a:t>, L, and F indicate locations of electrodes on the right arm, left arm, and left foot, respectively. </a:t>
            </a:r>
            <a:endParaRPr lang="el-GR" sz="1400" dirty="0" smtClean="0">
              <a:solidFill>
                <a:srgbClr val="000000"/>
              </a:solidFill>
            </a:endParaRPr>
          </a:p>
          <a:p>
            <a:pPr marL="0" indent="0" algn="ctr" eaLnBrk="1" hangingPunct="1">
              <a:spcBef>
                <a:spcPct val="0"/>
              </a:spcBef>
              <a:buFontTx/>
              <a:buNone/>
            </a:pPr>
            <a:r>
              <a:rPr lang="en-US" sz="1400" b="1" dirty="0" smtClean="0">
                <a:solidFill>
                  <a:srgbClr val="FF0000"/>
                </a:solidFill>
              </a:rPr>
              <a:t>Bottom</a:t>
            </a:r>
            <a:r>
              <a:rPr lang="en-US" sz="1400" dirty="0" smtClean="0">
                <a:solidFill>
                  <a:srgbClr val="000000"/>
                </a:solidFill>
              </a:rPr>
              <a:t>, Electrode locations and electrical connections for recording a </a:t>
            </a:r>
            <a:r>
              <a:rPr lang="en-US" sz="1400" dirty="0" err="1" smtClean="0">
                <a:solidFill>
                  <a:srgbClr val="000000"/>
                </a:solidFill>
              </a:rPr>
              <a:t>precordial</a:t>
            </a:r>
            <a:r>
              <a:rPr lang="en-US" sz="1400" dirty="0" smtClean="0">
                <a:solidFill>
                  <a:srgbClr val="000000"/>
                </a:solidFill>
              </a:rPr>
              <a:t> lead.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Left</a:t>
            </a:r>
            <a:r>
              <a:rPr lang="en-US" sz="1400" dirty="0" smtClean="0">
                <a:solidFill>
                  <a:srgbClr val="000000"/>
                </a:solidFill>
              </a:rPr>
              <a:t>, The positions of the exploring electrode (V) for the six </a:t>
            </a:r>
            <a:r>
              <a:rPr lang="en-US" sz="1400" dirty="0" err="1" smtClean="0">
                <a:solidFill>
                  <a:srgbClr val="000000"/>
                </a:solidFill>
              </a:rPr>
              <a:t>precordial</a:t>
            </a:r>
            <a:r>
              <a:rPr lang="en-US" sz="1400" dirty="0" smtClean="0">
                <a:solidFill>
                  <a:srgbClr val="000000"/>
                </a:solidFill>
              </a:rPr>
              <a:t> leads.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Right</a:t>
            </a:r>
            <a:r>
              <a:rPr lang="en-US" sz="1400" dirty="0" smtClean="0">
                <a:solidFill>
                  <a:srgbClr val="000000"/>
                </a:solidFill>
              </a:rPr>
              <a:t>, Connections to form the Wilson central terminal for recording a </a:t>
            </a:r>
            <a:r>
              <a:rPr lang="en-US" sz="1400" dirty="0" err="1" smtClean="0">
                <a:solidFill>
                  <a:srgbClr val="000000"/>
                </a:solidFill>
              </a:rPr>
              <a:t>precordial</a:t>
            </a:r>
            <a:r>
              <a:rPr lang="en-US" sz="1400" dirty="0" smtClean="0">
                <a:solidFill>
                  <a:srgbClr val="000000"/>
                </a:solidFill>
              </a:rPr>
              <a:t> (V) lead.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683568" y="620688"/>
            <a:ext cx="7920880" cy="5832648"/>
          </a:xfrm>
          <a:prstGeom prst="rect">
            <a:avLst/>
          </a:prstGeom>
          <a:noFill/>
          <a:ln w="9525">
            <a:noFill/>
            <a:miter lim="800000"/>
            <a:headEnd/>
            <a:tailEnd/>
          </a:ln>
        </p:spPr>
      </p:pic>
      <p:sp>
        <p:nvSpPr>
          <p:cNvPr id="2051" name="Rectangle 3"/>
          <p:cNvSpPr>
            <a:spLocks noGrp="1" noChangeArrowheads="1"/>
          </p:cNvSpPr>
          <p:nvPr>
            <p:ph type="body" idx="4294967295"/>
          </p:nvPr>
        </p:nvSpPr>
        <p:spPr>
          <a:xfrm>
            <a:off x="611560" y="0"/>
            <a:ext cx="7772400" cy="307777"/>
          </a:xfrm>
          <a:noFill/>
        </p:spPr>
        <p:txBody>
          <a:bodyPr>
            <a:spAutoFit/>
          </a:bodyPr>
          <a:lstStyle/>
          <a:p>
            <a:pPr marL="0" indent="0" algn="ctr" eaLnBrk="1" hangingPunct="1">
              <a:spcBef>
                <a:spcPct val="0"/>
              </a:spcBef>
              <a:buFontTx/>
              <a:buNone/>
            </a:pPr>
            <a:r>
              <a:rPr lang="en-US" sz="1400" dirty="0" smtClean="0">
                <a:solidFill>
                  <a:srgbClr val="000000"/>
                </a:solidFill>
              </a:rPr>
              <a:t>Electrocardiographic leads and reference lines.  ECG, electrocardiogram.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a:stretch>
            <a:fillRect/>
          </a:stretch>
        </p:blipFill>
        <p:spPr bwMode="auto">
          <a:xfrm>
            <a:off x="899592" y="1340768"/>
            <a:ext cx="7632848" cy="4680520"/>
          </a:xfrm>
          <a:prstGeom prst="rect">
            <a:avLst/>
          </a:prstGeom>
          <a:noFill/>
          <a:ln w="9525">
            <a:noFill/>
            <a:miter lim="800000"/>
            <a:headEnd/>
            <a:tailEnd/>
          </a:ln>
        </p:spPr>
      </p:pic>
      <p:sp>
        <p:nvSpPr>
          <p:cNvPr id="4099" name="Rectangle 3"/>
          <p:cNvSpPr>
            <a:spLocks noGrp="1" noChangeArrowheads="1"/>
          </p:cNvSpPr>
          <p:nvPr>
            <p:ph type="body" idx="4294967295"/>
          </p:nvPr>
        </p:nvSpPr>
        <p:spPr>
          <a:xfrm>
            <a:off x="683568" y="116632"/>
            <a:ext cx="7772400" cy="954107"/>
          </a:xfrm>
          <a:noFill/>
        </p:spPr>
        <p:txBody>
          <a:bodyPr>
            <a:spAutoFit/>
          </a:bodyPr>
          <a:lstStyle/>
          <a:p>
            <a:pPr marL="0" indent="0" algn="ctr" eaLnBrk="1" hangingPunct="1">
              <a:spcBef>
                <a:spcPct val="0"/>
              </a:spcBef>
              <a:buFontTx/>
              <a:buNone/>
            </a:pPr>
            <a:r>
              <a:rPr lang="en-US" sz="1400" dirty="0" err="1" smtClean="0">
                <a:solidFill>
                  <a:srgbClr val="000000"/>
                </a:solidFill>
              </a:rPr>
              <a:t>Precordial</a:t>
            </a:r>
            <a:r>
              <a:rPr lang="en-US" sz="1400" dirty="0" smtClean="0">
                <a:solidFill>
                  <a:srgbClr val="000000"/>
                </a:solidFill>
              </a:rPr>
              <a:t> leads </a:t>
            </a:r>
            <a:endParaRPr lang="el-GR" sz="1400" dirty="0" smtClean="0">
              <a:solidFill>
                <a:srgbClr val="000000"/>
              </a:solidFill>
            </a:endParaRPr>
          </a:p>
          <a:p>
            <a:pPr marL="0" indent="0" eaLnBrk="1" hangingPunct="1">
              <a:spcBef>
                <a:spcPct val="0"/>
              </a:spcBef>
              <a:buFontTx/>
              <a:buNone/>
            </a:pPr>
            <a:r>
              <a:rPr lang="en-US" sz="1400" dirty="0" smtClean="0">
                <a:solidFill>
                  <a:srgbClr val="000000"/>
                </a:solidFill>
              </a:rPr>
              <a:t>A, Positioning of the </a:t>
            </a:r>
            <a:r>
              <a:rPr lang="en-US" sz="1400" dirty="0" err="1" smtClean="0">
                <a:solidFill>
                  <a:srgbClr val="000000"/>
                </a:solidFill>
              </a:rPr>
              <a:t>precordial</a:t>
            </a:r>
            <a:r>
              <a:rPr lang="en-US" sz="1400" dirty="0" smtClean="0">
                <a:solidFill>
                  <a:srgbClr val="000000"/>
                </a:solidFill>
              </a:rPr>
              <a:t> leads on the chest wall. </a:t>
            </a:r>
            <a:endParaRPr lang="el-GR" sz="1400" dirty="0" smtClean="0">
              <a:solidFill>
                <a:srgbClr val="000000"/>
              </a:solidFill>
            </a:endParaRPr>
          </a:p>
          <a:p>
            <a:pPr marL="0" indent="0" eaLnBrk="1" hangingPunct="1">
              <a:spcBef>
                <a:spcPct val="0"/>
              </a:spcBef>
              <a:buFontTx/>
              <a:buNone/>
            </a:pPr>
            <a:r>
              <a:rPr lang="en-US" sz="1400" dirty="0" smtClean="0">
                <a:solidFill>
                  <a:srgbClr val="000000"/>
                </a:solidFill>
              </a:rPr>
              <a:t>B, Normal cardiac activation as manifested in the </a:t>
            </a:r>
            <a:r>
              <a:rPr lang="en-US" sz="1400" dirty="0" err="1" smtClean="0">
                <a:solidFill>
                  <a:srgbClr val="000000"/>
                </a:solidFill>
              </a:rPr>
              <a:t>precordial</a:t>
            </a:r>
            <a:r>
              <a:rPr lang="en-US" sz="1400" dirty="0" smtClean="0">
                <a:solidFill>
                  <a:srgbClr val="000000"/>
                </a:solidFill>
              </a:rPr>
              <a:t> leads. Note the small r wave and deep S wave in lead V1, the transition at around V3 or V4, and the “</a:t>
            </a:r>
            <a:r>
              <a:rPr lang="en-US" sz="1400" dirty="0" err="1" smtClean="0">
                <a:solidFill>
                  <a:srgbClr val="000000"/>
                </a:solidFill>
              </a:rPr>
              <a:t>septal</a:t>
            </a:r>
            <a:r>
              <a:rPr lang="en-US" sz="1400" dirty="0" smtClean="0">
                <a:solidFill>
                  <a:srgbClr val="000000"/>
                </a:solidFill>
              </a:rPr>
              <a:t>” q wave and large R wave in lead V6.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0" y="836712"/>
            <a:ext cx="9144000" cy="5688632"/>
          </a:xfrm>
          <a:prstGeom prst="rect">
            <a:avLst/>
          </a:prstGeom>
          <a:noFill/>
          <a:ln w="9525">
            <a:noFill/>
            <a:miter lim="800000"/>
            <a:headEnd/>
            <a:tailEnd/>
          </a:ln>
        </p:spPr>
      </p:pic>
      <p:sp>
        <p:nvSpPr>
          <p:cNvPr id="3075" name="Rectangle 3"/>
          <p:cNvSpPr>
            <a:spLocks noGrp="1" noChangeArrowheads="1"/>
          </p:cNvSpPr>
          <p:nvPr>
            <p:ph type="body" idx="4294967295"/>
          </p:nvPr>
        </p:nvSpPr>
        <p:spPr>
          <a:xfrm>
            <a:off x="683568" y="116632"/>
            <a:ext cx="7772400" cy="523220"/>
          </a:xfrm>
          <a:noFill/>
        </p:spPr>
        <p:txBody>
          <a:bodyPr>
            <a:spAutoFit/>
          </a:bodyPr>
          <a:lstStyle/>
          <a:p>
            <a:pPr eaLnBrk="1" hangingPunct="1">
              <a:spcBef>
                <a:spcPct val="0"/>
              </a:spcBef>
              <a:buFontTx/>
              <a:buAutoNum type="alphaUcParenBoth"/>
            </a:pPr>
            <a:r>
              <a:rPr lang="en-US" sz="1400" dirty="0" smtClean="0">
                <a:solidFill>
                  <a:srgbClr val="000000"/>
                </a:solidFill>
              </a:rPr>
              <a:t>Relation of action potential from the various cardiac regions to the body surface electrocardiogram</a:t>
            </a:r>
            <a:endParaRPr lang="el-GR" sz="1400" dirty="0" smtClean="0">
              <a:solidFill>
                <a:srgbClr val="000000"/>
              </a:solidFill>
            </a:endParaRPr>
          </a:p>
          <a:p>
            <a:pPr eaLnBrk="1" hangingPunct="1">
              <a:spcBef>
                <a:spcPct val="0"/>
              </a:spcBef>
              <a:buFontTx/>
              <a:buAutoNum type="alphaUcParenBoth"/>
            </a:pPr>
            <a:r>
              <a:rPr lang="en-US" sz="1400" dirty="0" smtClean="0">
                <a:solidFill>
                  <a:srgbClr val="000000"/>
                </a:solidFill>
              </a:rPr>
              <a:t>Normal ECG.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3" cstate="print"/>
          <a:srcRect/>
          <a:stretch>
            <a:fillRect/>
          </a:stretch>
        </p:blipFill>
        <p:spPr bwMode="auto">
          <a:xfrm>
            <a:off x="1691680" y="1268760"/>
            <a:ext cx="5616624" cy="5184576"/>
          </a:xfrm>
          <a:prstGeom prst="rect">
            <a:avLst/>
          </a:prstGeom>
          <a:noFill/>
          <a:ln w="9525">
            <a:noFill/>
            <a:miter lim="800000"/>
            <a:headEnd/>
            <a:tailEnd/>
          </a:ln>
        </p:spPr>
      </p:pic>
      <p:sp>
        <p:nvSpPr>
          <p:cNvPr id="14339" name="Rectangle 3"/>
          <p:cNvSpPr>
            <a:spLocks noGrp="1" noChangeArrowheads="1"/>
          </p:cNvSpPr>
          <p:nvPr>
            <p:ph type="body" idx="4294967295"/>
          </p:nvPr>
        </p:nvSpPr>
        <p:spPr>
          <a:xfrm>
            <a:off x="179512" y="116632"/>
            <a:ext cx="8712968" cy="523220"/>
          </a:xfrm>
          <a:noFill/>
        </p:spPr>
        <p:txBody>
          <a:bodyPr wrap="square">
            <a:spAutoFit/>
          </a:bodyPr>
          <a:lstStyle/>
          <a:p>
            <a:pPr marL="0" indent="0" algn="ctr" eaLnBrk="1" hangingPunct="1">
              <a:spcBef>
                <a:spcPct val="0"/>
              </a:spcBef>
              <a:buFontTx/>
              <a:buNone/>
            </a:pPr>
            <a:r>
              <a:rPr lang="en-US" sz="1400" dirty="0" smtClean="0">
                <a:solidFill>
                  <a:srgbClr val="000000"/>
                </a:solidFill>
              </a:rPr>
              <a:t>Schematic representation of atrial depolarization (diagram) and P wave patterns associated with normal atrial activation (left panel) and with right (middle panel) and left (right panel) atrial abnormalities.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3" cstate="print"/>
          <a:srcRect/>
          <a:stretch>
            <a:fillRect/>
          </a:stretch>
        </p:blipFill>
        <p:spPr bwMode="auto">
          <a:xfrm>
            <a:off x="683568" y="1340768"/>
            <a:ext cx="7488832" cy="5184576"/>
          </a:xfrm>
          <a:prstGeom prst="rect">
            <a:avLst/>
          </a:prstGeom>
          <a:noFill/>
          <a:ln w="9525">
            <a:noFill/>
            <a:miter lim="800000"/>
            <a:headEnd/>
            <a:tailEnd/>
          </a:ln>
        </p:spPr>
      </p:pic>
      <p:sp>
        <p:nvSpPr>
          <p:cNvPr id="12291" name="Rectangle 3"/>
          <p:cNvSpPr>
            <a:spLocks noGrp="1" noChangeArrowheads="1"/>
          </p:cNvSpPr>
          <p:nvPr>
            <p:ph type="body" idx="4294967295"/>
          </p:nvPr>
        </p:nvSpPr>
        <p:spPr>
          <a:xfrm>
            <a:off x="251520" y="116632"/>
            <a:ext cx="8640960" cy="954107"/>
          </a:xfrm>
          <a:noFill/>
        </p:spPr>
        <p:txBody>
          <a:bodyPr wrap="square">
            <a:spAutoFit/>
          </a:bodyPr>
          <a:lstStyle/>
          <a:p>
            <a:pPr marL="0" indent="0" algn="ctr" eaLnBrk="1" hangingPunct="1">
              <a:spcBef>
                <a:spcPct val="0"/>
              </a:spcBef>
              <a:buFontTx/>
              <a:buNone/>
            </a:pPr>
            <a:r>
              <a:rPr lang="en-US" sz="1400" dirty="0" smtClean="0">
                <a:solidFill>
                  <a:srgbClr val="000000"/>
                </a:solidFill>
              </a:rPr>
              <a:t>Activation sequence of the normal right and left ventricles.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Portions </a:t>
            </a:r>
            <a:r>
              <a:rPr lang="en-US" sz="1400" dirty="0" smtClean="0">
                <a:solidFill>
                  <a:srgbClr val="000000"/>
                </a:solidFill>
              </a:rPr>
              <a:t>of the left and right ventricles have been removed so that the </a:t>
            </a:r>
            <a:r>
              <a:rPr lang="en-US" sz="1400" dirty="0" err="1" smtClean="0">
                <a:solidFill>
                  <a:srgbClr val="000000"/>
                </a:solidFill>
              </a:rPr>
              <a:t>endocardial</a:t>
            </a:r>
            <a:r>
              <a:rPr lang="en-US" sz="1400" dirty="0" smtClean="0">
                <a:solidFill>
                  <a:srgbClr val="000000"/>
                </a:solidFill>
              </a:rPr>
              <a:t> surfaces of the ventricles and the </a:t>
            </a:r>
            <a:r>
              <a:rPr lang="en-US" sz="1400" dirty="0" err="1" smtClean="0">
                <a:solidFill>
                  <a:srgbClr val="000000"/>
                </a:solidFill>
              </a:rPr>
              <a:t>interventricular</a:t>
            </a:r>
            <a:r>
              <a:rPr lang="en-US" sz="1400" dirty="0" smtClean="0">
                <a:solidFill>
                  <a:srgbClr val="000000"/>
                </a:solidFill>
              </a:rPr>
              <a:t> septum can be seen. </a:t>
            </a:r>
            <a:endParaRPr lang="el-GR" sz="1400" dirty="0" smtClean="0">
              <a:solidFill>
                <a:srgbClr val="000000"/>
              </a:solidFill>
            </a:endParaRPr>
          </a:p>
          <a:p>
            <a:pPr marL="0" indent="0" algn="ctr" eaLnBrk="1" hangingPunct="1">
              <a:spcBef>
                <a:spcPct val="0"/>
              </a:spcBef>
              <a:buFontTx/>
              <a:buNone/>
            </a:pPr>
            <a:r>
              <a:rPr lang="en-US" sz="1400" dirty="0" err="1" smtClean="0">
                <a:solidFill>
                  <a:srgbClr val="000000"/>
                </a:solidFill>
              </a:rPr>
              <a:t>Isochrone</a:t>
            </a:r>
            <a:r>
              <a:rPr lang="en-US" sz="1400" dirty="0" smtClean="0">
                <a:solidFill>
                  <a:srgbClr val="000000"/>
                </a:solidFill>
              </a:rPr>
              <a:t> </a:t>
            </a:r>
            <a:r>
              <a:rPr lang="en-US" sz="1400" dirty="0" smtClean="0">
                <a:solidFill>
                  <a:srgbClr val="000000"/>
                </a:solidFill>
              </a:rPr>
              <a:t>lines connect sites that are activated at equal instants after the earliest evidence of ventricular activation.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3" cstate="print"/>
          <a:srcRect/>
          <a:stretch>
            <a:fillRect/>
          </a:stretch>
        </p:blipFill>
        <p:spPr bwMode="auto">
          <a:xfrm>
            <a:off x="683568" y="1484784"/>
            <a:ext cx="7848872" cy="4608512"/>
          </a:xfrm>
          <a:prstGeom prst="rect">
            <a:avLst/>
          </a:prstGeom>
          <a:noFill/>
          <a:ln w="9525">
            <a:noFill/>
            <a:miter lim="800000"/>
            <a:headEnd/>
            <a:tailEnd/>
          </a:ln>
        </p:spPr>
      </p:pic>
      <p:sp>
        <p:nvSpPr>
          <p:cNvPr id="13315" name="Rectangle 3"/>
          <p:cNvSpPr>
            <a:spLocks noGrp="1" noChangeArrowheads="1"/>
          </p:cNvSpPr>
          <p:nvPr>
            <p:ph type="body" idx="4294967295"/>
          </p:nvPr>
        </p:nvSpPr>
        <p:spPr>
          <a:xfrm>
            <a:off x="251520" y="116632"/>
            <a:ext cx="8640960" cy="738664"/>
          </a:xfrm>
          <a:noFill/>
        </p:spPr>
        <p:txBody>
          <a:bodyPr wrap="square">
            <a:spAutoFit/>
          </a:bodyPr>
          <a:lstStyle/>
          <a:p>
            <a:pPr marL="0" indent="0" algn="ctr" eaLnBrk="1" hangingPunct="1">
              <a:spcBef>
                <a:spcPct val="0"/>
              </a:spcBef>
              <a:buFontTx/>
              <a:buNone/>
            </a:pPr>
            <a:r>
              <a:rPr lang="en-US" sz="1400" dirty="0" smtClean="0">
                <a:solidFill>
                  <a:srgbClr val="000000"/>
                </a:solidFill>
              </a:rPr>
              <a:t>Schematic representation of ventricular depolarization as two sequential vectors representing </a:t>
            </a:r>
            <a:r>
              <a:rPr lang="en-US" sz="1400" dirty="0" err="1" smtClean="0">
                <a:solidFill>
                  <a:srgbClr val="000000"/>
                </a:solidFill>
              </a:rPr>
              <a:t>septal</a:t>
            </a:r>
            <a:r>
              <a:rPr lang="en-US" sz="1400" dirty="0" smtClean="0">
                <a:solidFill>
                  <a:srgbClr val="000000"/>
                </a:solidFill>
              </a:rPr>
              <a:t> (left) and left ventricular free wall (right) activation. </a:t>
            </a:r>
            <a:endParaRPr lang="el-GR" sz="1400" dirty="0" smtClean="0">
              <a:solidFill>
                <a:srgbClr val="000000"/>
              </a:solidFill>
            </a:endParaRPr>
          </a:p>
          <a:p>
            <a:pPr marL="0" indent="0" algn="ctr" eaLnBrk="1" hangingPunct="1">
              <a:spcBef>
                <a:spcPct val="0"/>
              </a:spcBef>
              <a:buFontTx/>
              <a:buNone/>
            </a:pPr>
            <a:r>
              <a:rPr lang="en-US" sz="1400" dirty="0" smtClean="0">
                <a:solidFill>
                  <a:srgbClr val="000000"/>
                </a:solidFill>
              </a:rPr>
              <a:t>QRS </a:t>
            </a:r>
            <a:r>
              <a:rPr lang="en-US" sz="1400" dirty="0" smtClean="0">
                <a:solidFill>
                  <a:srgbClr val="000000"/>
                </a:solidFill>
              </a:rPr>
              <a:t>waveforms generated by each stage of activation in leads V1 and V6 are shown.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cstate="print"/>
          <a:srcRect/>
          <a:stretch>
            <a:fillRect/>
          </a:stretch>
        </p:blipFill>
        <p:spPr bwMode="auto">
          <a:xfrm>
            <a:off x="1403648" y="1124744"/>
            <a:ext cx="6408712" cy="4476328"/>
          </a:xfrm>
          <a:prstGeom prst="rect">
            <a:avLst/>
          </a:prstGeom>
          <a:noFill/>
          <a:ln w="9525">
            <a:noFill/>
            <a:miter lim="800000"/>
            <a:headEnd/>
            <a:tailEnd/>
          </a:ln>
        </p:spPr>
      </p:pic>
      <p:sp>
        <p:nvSpPr>
          <p:cNvPr id="10243" name="Rectangle 3"/>
          <p:cNvSpPr>
            <a:spLocks noGrp="1" noChangeArrowheads="1"/>
          </p:cNvSpPr>
          <p:nvPr>
            <p:ph type="body" idx="4294967295"/>
          </p:nvPr>
        </p:nvSpPr>
        <p:spPr>
          <a:xfrm>
            <a:off x="683568" y="116632"/>
            <a:ext cx="7772400" cy="307777"/>
          </a:xfrm>
          <a:noFill/>
        </p:spPr>
        <p:txBody>
          <a:bodyPr>
            <a:spAutoFit/>
          </a:bodyPr>
          <a:lstStyle/>
          <a:p>
            <a:pPr marL="0" indent="0" algn="ctr" eaLnBrk="1" hangingPunct="1">
              <a:spcBef>
                <a:spcPct val="0"/>
              </a:spcBef>
              <a:buFontTx/>
              <a:buNone/>
            </a:pPr>
            <a:r>
              <a:rPr lang="en-US" sz="1400" dirty="0" smtClean="0">
                <a:solidFill>
                  <a:srgbClr val="000000"/>
                </a:solidFill>
              </a:rPr>
              <a:t>The waves and intervals of a normal electrocardiogram.</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1051</Words>
  <Application>Microsoft Office PowerPoint</Application>
  <PresentationFormat>Προβολή στην οθόνη (4:3)</PresentationFormat>
  <Paragraphs>72</Paragraphs>
  <Slides>19</Slides>
  <Notes>19</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Vaio</dc:creator>
  <cp:lastModifiedBy>Vaio</cp:lastModifiedBy>
  <cp:revision>11</cp:revision>
  <dcterms:created xsi:type="dcterms:W3CDTF">2011-04-05T15:27:20Z</dcterms:created>
  <dcterms:modified xsi:type="dcterms:W3CDTF">2014-03-18T16:54:25Z</dcterms:modified>
</cp:coreProperties>
</file>