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4" r:id="rId8"/>
    <p:sldId id="265" r:id="rId9"/>
    <p:sldId id="262" r:id="rId10"/>
    <p:sldId id="263" r:id="rId11"/>
    <p:sldId id="266" r:id="rId12"/>
    <p:sldId id="268" r:id="rId13"/>
    <p:sldId id="270" r:id="rId14"/>
    <p:sldId id="267"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1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4C53B546-EDAF-8947-9EDD-2B31DDB2CD02}" type="datetimeFigureOut">
              <a:rPr lang="en-US" smtClean="0"/>
              <a:t>10/04/2013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130323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4C53B546-EDAF-8947-9EDD-2B31DDB2CD02}" type="datetimeFigureOut">
              <a:rPr lang="en-US" smtClean="0"/>
              <a:t>10/04/2013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3761997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4C53B546-EDAF-8947-9EDD-2B31DDB2CD02}" type="datetimeFigureOut">
              <a:rPr lang="en-US" smtClean="0"/>
              <a:t>10/04/2013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962012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C53B546-EDAF-8947-9EDD-2B31DDB2CD02}" type="datetimeFigureOut">
              <a:rPr lang="en-US" smtClean="0"/>
              <a:t>10/04/2013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19292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4C53B546-EDAF-8947-9EDD-2B31DDB2CD02}" type="datetimeFigureOut">
              <a:rPr lang="en-US" smtClean="0"/>
              <a:t>10/04/2013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2047369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4C53B546-EDAF-8947-9EDD-2B31DDB2CD02}" type="datetimeFigureOut">
              <a:rPr lang="en-US" smtClean="0"/>
              <a:t>10/04/2013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3982857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4C53B546-EDAF-8947-9EDD-2B31DDB2CD02}" type="datetimeFigureOut">
              <a:rPr lang="en-US" smtClean="0"/>
              <a:t>10/04/2013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126702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4C53B546-EDAF-8947-9EDD-2B31DDB2CD02}" type="datetimeFigureOut">
              <a:rPr lang="en-US" smtClean="0"/>
              <a:t>10/04/2013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321518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3B546-EDAF-8947-9EDD-2B31DDB2CD02}" type="datetimeFigureOut">
              <a:rPr lang="en-US" smtClean="0"/>
              <a:t>10/04/2013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75753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4C53B546-EDAF-8947-9EDD-2B31DDB2CD02}" type="datetimeFigureOut">
              <a:rPr lang="en-US" smtClean="0"/>
              <a:t>10/04/2013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206294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4C53B546-EDAF-8947-9EDD-2B31DDB2CD02}" type="datetimeFigureOut">
              <a:rPr lang="en-US" smtClean="0"/>
              <a:t>10/04/2013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954FD-53FB-4A4E-A7D9-4FC9D5071A21}" type="slidenum">
              <a:rPr lang="en-US" smtClean="0"/>
              <a:t>‹#›</a:t>
            </a:fld>
            <a:endParaRPr lang="en-US"/>
          </a:p>
        </p:txBody>
      </p:sp>
    </p:spTree>
    <p:extLst>
      <p:ext uri="{BB962C8B-B14F-4D97-AF65-F5344CB8AC3E}">
        <p14:creationId xmlns:p14="http://schemas.microsoft.com/office/powerpoint/2010/main" val="27172577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53B546-EDAF-8947-9EDD-2B31DDB2CD02}" type="datetimeFigureOut">
              <a:rPr lang="en-US" smtClean="0"/>
              <a:t>10/04/2013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954FD-53FB-4A4E-A7D9-4FC9D5071A21}" type="slidenum">
              <a:rPr lang="en-US" smtClean="0"/>
              <a:t>‹#›</a:t>
            </a:fld>
            <a:endParaRPr lang="en-US"/>
          </a:p>
        </p:txBody>
      </p:sp>
    </p:spTree>
    <p:extLst>
      <p:ext uri="{BB962C8B-B14F-4D97-AF65-F5344CB8AC3E}">
        <p14:creationId xmlns:p14="http://schemas.microsoft.com/office/powerpoint/2010/main" val="2558678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Εισαγωγή στον Προγραμματισμό</a:t>
            </a:r>
            <a:endParaRPr lang="en-US" dirty="0"/>
          </a:p>
        </p:txBody>
      </p:sp>
      <p:sp>
        <p:nvSpPr>
          <p:cNvPr id="3" name="Subtitle 2"/>
          <p:cNvSpPr>
            <a:spLocks noGrp="1"/>
          </p:cNvSpPr>
          <p:nvPr>
            <p:ph type="subTitle" idx="1"/>
          </p:nvPr>
        </p:nvSpPr>
        <p:spPr/>
        <p:txBody>
          <a:bodyPr/>
          <a:lstStyle/>
          <a:p>
            <a:r>
              <a:rPr lang="el-GR" dirty="0" smtClean="0"/>
              <a:t>2</a:t>
            </a:r>
            <a:r>
              <a:rPr lang="el-GR" baseline="30000" dirty="0" smtClean="0"/>
              <a:t>η</a:t>
            </a:r>
            <a:r>
              <a:rPr lang="el-GR" dirty="0" smtClean="0"/>
              <a:t> Ενότητα – </a:t>
            </a:r>
            <a:r>
              <a:rPr lang="en-GB" dirty="0" smtClean="0"/>
              <a:t>PERL</a:t>
            </a:r>
          </a:p>
          <a:p>
            <a:r>
              <a:rPr lang="en-GB" dirty="0" smtClean="0"/>
              <a:t>1o </a:t>
            </a:r>
            <a:r>
              <a:rPr lang="el-GR" dirty="0" smtClean="0"/>
              <a:t>μάθημα</a:t>
            </a:r>
          </a:p>
          <a:p>
            <a:r>
              <a:rPr lang="el-GR" dirty="0" smtClean="0"/>
              <a:t>Γρ. Αμούτζιας</a:t>
            </a:r>
            <a:endParaRPr lang="en-US" dirty="0"/>
          </a:p>
        </p:txBody>
      </p:sp>
    </p:spTree>
    <p:extLst>
      <p:ext uri="{BB962C8B-B14F-4D97-AF65-F5344CB8AC3E}">
        <p14:creationId xmlns:p14="http://schemas.microsoft.com/office/powerpoint/2010/main" val="3643491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2318"/>
            <a:ext cx="8229600" cy="985319"/>
          </a:xfrm>
        </p:spPr>
        <p:txBody>
          <a:bodyPr/>
          <a:lstStyle/>
          <a:p>
            <a:r>
              <a:rPr lang="en-US" dirty="0">
                <a:latin typeface="Arial"/>
                <a:cs typeface="Arial"/>
              </a:rPr>
              <a:t>To </a:t>
            </a:r>
            <a:r>
              <a:rPr lang="el-GR" dirty="0" smtClean="0">
                <a:latin typeface="Arial"/>
                <a:cs typeface="Arial"/>
              </a:rPr>
              <a:t>2</a:t>
            </a:r>
            <a:r>
              <a:rPr lang="en-US" dirty="0" smtClean="0">
                <a:latin typeface="Arial"/>
                <a:cs typeface="Arial"/>
              </a:rPr>
              <a:t>o </a:t>
            </a:r>
            <a:r>
              <a:rPr lang="el-GR" dirty="0" smtClean="0">
                <a:latin typeface="Arial"/>
                <a:cs typeface="Arial"/>
              </a:rPr>
              <a:t>πρόγραμμα</a:t>
            </a:r>
            <a:r>
              <a:rPr lang="en-GB" dirty="0" smtClean="0">
                <a:latin typeface="Arial"/>
                <a:cs typeface="Arial"/>
              </a:rPr>
              <a:t> </a:t>
            </a:r>
            <a:r>
              <a:rPr lang="en-GB" dirty="0" smtClean="0">
                <a:latin typeface="Arial"/>
                <a:cs typeface="Arial"/>
              </a:rPr>
              <a:t>(f)</a:t>
            </a:r>
            <a:endParaRPr lang="en-US" dirty="0">
              <a:latin typeface="Arial"/>
              <a:cs typeface="Arial"/>
            </a:endParaRPr>
          </a:p>
        </p:txBody>
      </p:sp>
      <p:sp>
        <p:nvSpPr>
          <p:cNvPr id="3" name="Content Placeholder 2"/>
          <p:cNvSpPr>
            <a:spLocks noGrp="1"/>
          </p:cNvSpPr>
          <p:nvPr>
            <p:ph idx="1"/>
          </p:nvPr>
        </p:nvSpPr>
        <p:spPr/>
        <p:txBody>
          <a:bodyPr>
            <a:normAutofit/>
          </a:bodyPr>
          <a:lstStyle/>
          <a:p>
            <a:r>
              <a:rPr lang="el-GR" sz="2000" dirty="0" smtClean="0">
                <a:latin typeface="Arial"/>
                <a:cs typeface="Arial"/>
              </a:rPr>
              <a:t>Τροπο</a:t>
            </a:r>
            <a:r>
              <a:rPr lang="el-GR" sz="2000" dirty="0">
                <a:latin typeface="Arial"/>
                <a:cs typeface="Arial"/>
              </a:rPr>
              <a:t>π</a:t>
            </a:r>
            <a:r>
              <a:rPr lang="el-GR" sz="2000" dirty="0" smtClean="0">
                <a:latin typeface="Arial"/>
                <a:cs typeface="Arial"/>
              </a:rPr>
              <a:t>οιούμε και εκτελούμε το παρακάτω πρόγραμμα </a:t>
            </a:r>
            <a:r>
              <a:rPr lang="en-GB" sz="2000" dirty="0" smtClean="0">
                <a:latin typeface="Arial"/>
                <a:cs typeface="Arial"/>
              </a:rPr>
              <a:t>prog2f.pl</a:t>
            </a:r>
            <a:endParaRPr lang="el-GR" sz="2000" dirty="0" smtClean="0">
              <a:latin typeface="Arial"/>
              <a:cs typeface="Arial"/>
            </a:endParaRPr>
          </a:p>
          <a:p>
            <a:r>
              <a:rPr lang="el-GR" sz="2000" dirty="0" smtClean="0">
                <a:latin typeface="Arial"/>
                <a:cs typeface="Arial"/>
              </a:rPr>
              <a:t>Τι τιμές θα εκτυπωθούν?</a:t>
            </a:r>
          </a:p>
          <a:p>
            <a:endParaRPr lang="el-GR" sz="2000" dirty="0">
              <a:latin typeface="Arial"/>
              <a:cs typeface="Arial"/>
            </a:endParaRPr>
          </a:p>
          <a:p>
            <a:pPr marL="0" indent="0">
              <a:buNone/>
            </a:pPr>
            <a:endParaRPr lang="en-GB" sz="2000" dirty="0">
              <a:latin typeface="Arial"/>
              <a:cs typeface="Arial"/>
            </a:endParaRPr>
          </a:p>
          <a:p>
            <a:pPr marL="0" indent="0">
              <a:buNone/>
            </a:pPr>
            <a:r>
              <a:rPr lang="en-GB" sz="2000" dirty="0" smtClean="0">
                <a:latin typeface="Arial"/>
                <a:cs typeface="Arial"/>
              </a:rPr>
              <a:t>#!/</a:t>
            </a:r>
            <a:r>
              <a:rPr lang="en-GB" sz="2000" dirty="0" err="1" smtClean="0">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smtClean="0">
              <a:latin typeface="Arial"/>
              <a:cs typeface="Arial"/>
            </a:endParaRPr>
          </a:p>
          <a:p>
            <a:pPr marL="0" indent="0">
              <a:buNone/>
            </a:pPr>
            <a:r>
              <a:rPr lang="en-GB" sz="2000" dirty="0" smtClean="0">
                <a:latin typeface="Arial"/>
                <a:cs typeface="Arial"/>
              </a:rPr>
              <a:t>$var1=10;</a:t>
            </a:r>
          </a:p>
          <a:p>
            <a:pPr marL="0" indent="0">
              <a:buNone/>
            </a:pPr>
            <a:r>
              <a:rPr lang="en-GB" sz="2000" dirty="0" smtClean="0">
                <a:latin typeface="Arial"/>
                <a:cs typeface="Arial"/>
              </a:rPr>
              <a:t>$var2=20;</a:t>
            </a:r>
          </a:p>
          <a:p>
            <a:pPr marL="0" indent="0">
              <a:buNone/>
            </a:pPr>
            <a:r>
              <a:rPr lang="en-GB" sz="2000" dirty="0" smtClean="0">
                <a:latin typeface="Arial"/>
                <a:cs typeface="Arial"/>
              </a:rPr>
              <a:t>$var1=30;</a:t>
            </a:r>
            <a:endParaRPr lang="el-GR" sz="2000" dirty="0" smtClean="0">
              <a:latin typeface="Arial"/>
              <a:cs typeface="Arial"/>
            </a:endParaRPr>
          </a:p>
          <a:p>
            <a:pPr marL="0" indent="0">
              <a:buNone/>
            </a:pPr>
            <a:r>
              <a:rPr lang="el-GR" sz="2000" dirty="0" smtClean="0">
                <a:latin typeface="Arial"/>
                <a:cs typeface="Arial"/>
              </a:rPr>
              <a:t>$</a:t>
            </a:r>
            <a:r>
              <a:rPr lang="en-GB" sz="2000" dirty="0" smtClean="0">
                <a:latin typeface="Arial"/>
                <a:cs typeface="Arial"/>
              </a:rPr>
              <a:t>var2=40;</a:t>
            </a:r>
          </a:p>
          <a:p>
            <a:pPr marL="0" indent="0">
              <a:buNone/>
            </a:pPr>
            <a:r>
              <a:rPr lang="en-US" sz="2000" dirty="0">
                <a:latin typeface="Arial"/>
                <a:cs typeface="Arial"/>
              </a:rPr>
              <a:t>p</a:t>
            </a:r>
            <a:r>
              <a:rPr lang="en-GB" sz="2000" dirty="0" err="1">
                <a:latin typeface="Arial"/>
                <a:cs typeface="Arial"/>
              </a:rPr>
              <a:t>rint</a:t>
            </a:r>
            <a:r>
              <a:rPr lang="en-GB" sz="2000" dirty="0">
                <a:latin typeface="Arial"/>
                <a:cs typeface="Arial"/>
              </a:rPr>
              <a:t> STDOUT </a:t>
            </a:r>
            <a:r>
              <a:rPr lang="en-GB" sz="2000" dirty="0" smtClean="0">
                <a:latin typeface="Arial"/>
                <a:cs typeface="Arial"/>
              </a:rPr>
              <a:t>“$var1</a:t>
            </a:r>
            <a:r>
              <a:rPr lang="en-GB" sz="2000" dirty="0">
                <a:latin typeface="Arial"/>
                <a:cs typeface="Arial"/>
              </a:rPr>
              <a:t> </a:t>
            </a:r>
            <a:r>
              <a:rPr lang="en-GB" sz="2000" dirty="0" smtClean="0">
                <a:latin typeface="Arial"/>
                <a:cs typeface="Arial"/>
              </a:rPr>
              <a:t>$</a:t>
            </a:r>
            <a:r>
              <a:rPr lang="en-GB" sz="2000" dirty="0">
                <a:latin typeface="Arial"/>
                <a:cs typeface="Arial"/>
              </a:rPr>
              <a:t>var2\n”</a:t>
            </a:r>
            <a:r>
              <a:rPr lang="en-GB" sz="2000" dirty="0" smtClean="0">
                <a:latin typeface="Arial"/>
                <a:cs typeface="Arial"/>
              </a:rPr>
              <a:t>;</a:t>
            </a:r>
            <a:endParaRPr lang="el-GR" sz="2000" dirty="0">
              <a:latin typeface="Arial"/>
              <a:cs typeface="Arial"/>
            </a:endParaRPr>
          </a:p>
        </p:txBody>
      </p:sp>
    </p:spTree>
    <p:extLst>
      <p:ext uri="{BB962C8B-B14F-4D97-AF65-F5344CB8AC3E}">
        <p14:creationId xmlns:p14="http://schemas.microsoft.com/office/powerpoint/2010/main" val="659646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Αριθμητικ</a:t>
            </a:r>
            <a:r>
              <a:rPr lang="el-GR" dirty="0" smtClean="0">
                <a:latin typeface="Arial"/>
                <a:cs typeface="Arial"/>
              </a:rPr>
              <a:t>ές πράξεις</a:t>
            </a:r>
            <a:endParaRPr lang="en-US" dirty="0">
              <a:latin typeface="Arial"/>
              <a:cs typeface="Arial"/>
            </a:endParaRPr>
          </a:p>
        </p:txBody>
      </p:sp>
      <p:sp>
        <p:nvSpPr>
          <p:cNvPr id="3" name="Content Placeholder 2"/>
          <p:cNvSpPr>
            <a:spLocks noGrp="1"/>
          </p:cNvSpPr>
          <p:nvPr>
            <p:ph idx="1"/>
          </p:nvPr>
        </p:nvSpPr>
        <p:spPr>
          <a:xfrm>
            <a:off x="457200" y="1600200"/>
            <a:ext cx="8229600" cy="4593277"/>
          </a:xfrm>
        </p:spPr>
        <p:txBody>
          <a:bodyPr>
            <a:normAutofit/>
          </a:bodyPr>
          <a:lstStyle/>
          <a:p>
            <a:pPr marL="0" indent="0">
              <a:buNone/>
            </a:pPr>
            <a:r>
              <a:rPr lang="el-GR" sz="2000" dirty="0" smtClean="0">
                <a:latin typeface="Arial"/>
                <a:cs typeface="Arial"/>
              </a:rPr>
              <a:t>Πρ</a:t>
            </a:r>
            <a:r>
              <a:rPr lang="el-GR" sz="2000" dirty="0" smtClean="0">
                <a:latin typeface="Arial"/>
                <a:cs typeface="Arial"/>
              </a:rPr>
              <a:t>όσθεση </a:t>
            </a:r>
            <a:r>
              <a:rPr lang="el-GR" sz="2000" dirty="0" smtClean="0">
                <a:latin typeface="Arial"/>
                <a:cs typeface="Arial"/>
              </a:rPr>
              <a:t>+</a:t>
            </a:r>
          </a:p>
          <a:p>
            <a:pPr marL="0" indent="0">
              <a:buNone/>
            </a:pPr>
            <a:r>
              <a:rPr lang="el-GR" sz="2000" dirty="0" smtClean="0">
                <a:latin typeface="Arial"/>
                <a:cs typeface="Arial"/>
              </a:rPr>
              <a:t>Αφα</a:t>
            </a:r>
            <a:r>
              <a:rPr lang="el-GR" sz="2000" dirty="0" smtClean="0">
                <a:latin typeface="Arial"/>
                <a:cs typeface="Arial"/>
              </a:rPr>
              <a:t>ί</a:t>
            </a:r>
            <a:r>
              <a:rPr lang="el-GR" sz="2000" dirty="0" smtClean="0">
                <a:latin typeface="Arial"/>
                <a:cs typeface="Arial"/>
              </a:rPr>
              <a:t>ρεση –</a:t>
            </a:r>
            <a:r>
              <a:rPr lang="en-GB" sz="2000" dirty="0" smtClean="0">
                <a:latin typeface="Arial"/>
                <a:cs typeface="Arial"/>
              </a:rPr>
              <a:t> </a:t>
            </a:r>
            <a:endParaRPr lang="el-GR" sz="2000" dirty="0" smtClean="0">
              <a:latin typeface="Arial"/>
              <a:cs typeface="Arial"/>
            </a:endParaRPr>
          </a:p>
          <a:p>
            <a:pPr marL="0" indent="0">
              <a:buNone/>
            </a:pPr>
            <a:r>
              <a:rPr lang="el-GR" sz="2000" dirty="0" smtClean="0">
                <a:latin typeface="Arial"/>
                <a:cs typeface="Arial"/>
              </a:rPr>
              <a:t>Πολλαπλασιασμ</a:t>
            </a:r>
            <a:r>
              <a:rPr lang="el-GR" sz="2000" dirty="0" smtClean="0">
                <a:latin typeface="Arial"/>
                <a:cs typeface="Arial"/>
              </a:rPr>
              <a:t>ός </a:t>
            </a:r>
            <a:r>
              <a:rPr lang="el-GR" sz="2000" dirty="0" smtClean="0">
                <a:latin typeface="Arial"/>
                <a:cs typeface="Arial"/>
              </a:rPr>
              <a:t>*</a:t>
            </a:r>
          </a:p>
          <a:p>
            <a:pPr marL="0" indent="0">
              <a:buNone/>
            </a:pPr>
            <a:r>
              <a:rPr lang="el-GR" sz="2000" dirty="0" smtClean="0">
                <a:latin typeface="Arial"/>
                <a:cs typeface="Arial"/>
              </a:rPr>
              <a:t>Δια</a:t>
            </a:r>
            <a:r>
              <a:rPr lang="el-GR" sz="2000" dirty="0" smtClean="0">
                <a:latin typeface="Arial"/>
                <a:cs typeface="Arial"/>
              </a:rPr>
              <a:t>ίρεση </a:t>
            </a:r>
            <a:r>
              <a:rPr lang="el-GR" sz="2000" dirty="0" smtClean="0">
                <a:latin typeface="Arial"/>
                <a:cs typeface="Arial"/>
              </a:rPr>
              <a:t>/</a:t>
            </a:r>
          </a:p>
          <a:p>
            <a:pPr marL="0" indent="0">
              <a:buNone/>
            </a:pPr>
            <a:r>
              <a:rPr lang="el-GR" sz="2000" dirty="0" smtClean="0">
                <a:latin typeface="Arial"/>
                <a:cs typeface="Arial"/>
              </a:rPr>
              <a:t>Υπ</a:t>
            </a:r>
            <a:r>
              <a:rPr lang="el-GR" sz="2000" dirty="0" smtClean="0">
                <a:latin typeface="Arial"/>
                <a:cs typeface="Arial"/>
              </a:rPr>
              <a:t>όλοιπο διαίρεσης %  (10%3)=1</a:t>
            </a:r>
          </a:p>
          <a:p>
            <a:pPr marL="0" indent="0">
              <a:buNone/>
            </a:pPr>
            <a:r>
              <a:rPr lang="el-GR" sz="2000" dirty="0" smtClean="0">
                <a:latin typeface="Arial"/>
                <a:cs typeface="Arial"/>
              </a:rPr>
              <a:t>Ύψωση σε δύναμη **</a:t>
            </a:r>
          </a:p>
          <a:p>
            <a:pPr marL="0" indent="0">
              <a:buNone/>
            </a:pPr>
            <a:endParaRPr lang="en-GB" sz="2000" dirty="0" smtClean="0">
              <a:latin typeface="Arial"/>
              <a:cs typeface="Arial"/>
            </a:endParaRPr>
          </a:p>
          <a:p>
            <a:pPr marL="0" indent="0">
              <a:buNone/>
            </a:pPr>
            <a:r>
              <a:rPr lang="el-GR" sz="2000" dirty="0" smtClean="0">
                <a:latin typeface="Arial"/>
                <a:cs typeface="Arial"/>
              </a:rPr>
              <a:t>Προσαύξηση κατά 1</a:t>
            </a:r>
          </a:p>
          <a:p>
            <a:pPr marL="0" indent="0">
              <a:buNone/>
            </a:pPr>
            <a:r>
              <a:rPr lang="el-GR" sz="2000" dirty="0" smtClean="0">
                <a:latin typeface="Arial"/>
                <a:cs typeface="Arial"/>
              </a:rPr>
              <a:t>$</a:t>
            </a:r>
            <a:r>
              <a:rPr lang="en-GB" sz="2000" dirty="0" err="1" smtClean="0">
                <a:latin typeface="Arial"/>
                <a:cs typeface="Arial"/>
              </a:rPr>
              <a:t>var</a:t>
            </a:r>
            <a:r>
              <a:rPr lang="en-GB" sz="2000" dirty="0" smtClean="0">
                <a:latin typeface="Arial"/>
                <a:cs typeface="Arial"/>
              </a:rPr>
              <a:t>=$</a:t>
            </a:r>
            <a:r>
              <a:rPr lang="en-GB" sz="2000" dirty="0" err="1" smtClean="0">
                <a:latin typeface="Arial"/>
                <a:cs typeface="Arial"/>
              </a:rPr>
              <a:t>var</a:t>
            </a:r>
            <a:r>
              <a:rPr lang="en-GB" sz="2000" dirty="0" smtClean="0">
                <a:latin typeface="Arial"/>
                <a:cs typeface="Arial"/>
              </a:rPr>
              <a:t> +1;</a:t>
            </a:r>
          </a:p>
          <a:p>
            <a:pPr marL="0" indent="0">
              <a:buNone/>
            </a:pPr>
            <a:r>
              <a:rPr lang="en-GB" sz="2000" dirty="0" smtClean="0">
                <a:latin typeface="Arial"/>
                <a:cs typeface="Arial"/>
              </a:rPr>
              <a:t>$</a:t>
            </a:r>
            <a:r>
              <a:rPr lang="en-GB" sz="2000" dirty="0" err="1" smtClean="0">
                <a:latin typeface="Arial"/>
                <a:cs typeface="Arial"/>
              </a:rPr>
              <a:t>var</a:t>
            </a:r>
            <a:r>
              <a:rPr lang="en-GB" sz="2000" dirty="0" smtClean="0">
                <a:latin typeface="Arial"/>
                <a:cs typeface="Arial"/>
              </a:rPr>
              <a:t>++;</a:t>
            </a:r>
          </a:p>
          <a:p>
            <a:pPr marL="0" indent="0">
              <a:buNone/>
            </a:pPr>
            <a:r>
              <a:rPr lang="en-GB" sz="2000" dirty="0" smtClean="0">
                <a:latin typeface="Arial"/>
                <a:cs typeface="Arial"/>
              </a:rPr>
              <a:t>$</a:t>
            </a:r>
            <a:r>
              <a:rPr lang="en-GB" sz="2000" dirty="0" err="1" smtClean="0">
                <a:latin typeface="Arial"/>
                <a:cs typeface="Arial"/>
              </a:rPr>
              <a:t>var</a:t>
            </a:r>
            <a:r>
              <a:rPr lang="en-GB" sz="2000" dirty="0" smtClean="0">
                <a:latin typeface="Arial"/>
                <a:cs typeface="Arial"/>
              </a:rPr>
              <a:t>+=1;</a:t>
            </a:r>
            <a:endParaRPr lang="el-GR" sz="2000" dirty="0" smtClean="0">
              <a:latin typeface="Arial"/>
              <a:cs typeface="Arial"/>
            </a:endParaRPr>
          </a:p>
          <a:p>
            <a:pPr marL="0" indent="0">
              <a:buNone/>
            </a:pPr>
            <a:endParaRPr lang="el-GR" sz="2000" dirty="0" smtClean="0">
              <a:latin typeface="Arial"/>
              <a:cs typeface="Arial"/>
            </a:endParaRPr>
          </a:p>
          <a:p>
            <a:pPr marL="0" indent="0">
              <a:buNone/>
            </a:pPr>
            <a:endParaRPr lang="en-US" sz="2000" dirty="0">
              <a:latin typeface="Arial"/>
              <a:cs typeface="Arial"/>
            </a:endParaRPr>
          </a:p>
        </p:txBody>
      </p:sp>
    </p:spTree>
    <p:extLst>
      <p:ext uri="{BB962C8B-B14F-4D97-AF65-F5344CB8AC3E}">
        <p14:creationId xmlns:p14="http://schemas.microsoft.com/office/powerpoint/2010/main" val="1348496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492" y="513379"/>
            <a:ext cx="8720106" cy="351258"/>
          </a:xfrm>
        </p:spPr>
        <p:txBody>
          <a:bodyPr>
            <a:normAutofit fontScale="90000"/>
          </a:bodyPr>
          <a:lstStyle/>
          <a:p>
            <a:r>
              <a:rPr lang="el-GR" dirty="0" smtClean="0"/>
              <a:t>Αριθμητικ</a:t>
            </a:r>
            <a:r>
              <a:rPr lang="el-GR" dirty="0" smtClean="0"/>
              <a:t>ές πράξεις</a:t>
            </a:r>
            <a:r>
              <a:rPr lang="en-GB" dirty="0"/>
              <a:t> </a:t>
            </a:r>
            <a:r>
              <a:rPr lang="en-GB" dirty="0" smtClean="0"/>
              <a:t>- </a:t>
            </a:r>
            <a:r>
              <a:rPr lang="el-GR" dirty="0" smtClean="0"/>
              <a:t>Πρόγραμμα 3</a:t>
            </a:r>
            <a:r>
              <a:rPr lang="el-GR" baseline="30000" dirty="0" smtClean="0"/>
              <a:t>ο</a:t>
            </a:r>
            <a:r>
              <a:rPr lang="en-GB" dirty="0" smtClean="0"/>
              <a:t>(</a:t>
            </a:r>
            <a:r>
              <a:rPr lang="en-GB" dirty="0"/>
              <a:t>a</a:t>
            </a:r>
            <a:r>
              <a:rPr lang="en-GB" dirty="0" smtClean="0"/>
              <a:t>)</a:t>
            </a:r>
            <a:endParaRPr lang="en-US" dirty="0"/>
          </a:p>
        </p:txBody>
      </p:sp>
      <p:sp>
        <p:nvSpPr>
          <p:cNvPr id="3" name="Content Placeholder 2"/>
          <p:cNvSpPr>
            <a:spLocks noGrp="1"/>
          </p:cNvSpPr>
          <p:nvPr>
            <p:ph idx="1"/>
          </p:nvPr>
        </p:nvSpPr>
        <p:spPr>
          <a:xfrm>
            <a:off x="457200" y="999739"/>
            <a:ext cx="8229600" cy="5403244"/>
          </a:xfrm>
        </p:spPr>
        <p:txBody>
          <a:bodyPr>
            <a:normAutofit lnSpcReduction="10000"/>
          </a:bodyPr>
          <a:lstStyle/>
          <a:p>
            <a:pPr marL="0" indent="0">
              <a:buNone/>
            </a:pPr>
            <a:r>
              <a:rPr lang="el-GR" sz="2000" dirty="0" smtClean="0">
                <a:latin typeface="Arial"/>
                <a:cs typeface="Arial"/>
              </a:rPr>
              <a:t>Δημιουργο</a:t>
            </a:r>
            <a:r>
              <a:rPr lang="el-GR" sz="2000" dirty="0" smtClean="0">
                <a:latin typeface="Arial"/>
                <a:cs typeface="Arial"/>
              </a:rPr>
              <a:t>ύμε</a:t>
            </a:r>
            <a:r>
              <a:rPr lang="el-GR" sz="2000" dirty="0" smtClean="0">
                <a:latin typeface="Arial"/>
                <a:cs typeface="Arial"/>
              </a:rPr>
              <a:t> </a:t>
            </a:r>
            <a:r>
              <a:rPr lang="el-GR" sz="2000" dirty="0">
                <a:latin typeface="Arial"/>
                <a:cs typeface="Arial"/>
              </a:rPr>
              <a:t>και εκτελούμε το παρακάτω πρόγραμμα </a:t>
            </a:r>
            <a:r>
              <a:rPr lang="en-GB" sz="2000" dirty="0" err="1" smtClean="0">
                <a:latin typeface="Arial"/>
                <a:cs typeface="Arial"/>
              </a:rPr>
              <a:t>prog</a:t>
            </a:r>
            <a:r>
              <a:rPr lang="el-GR" sz="2000" dirty="0" smtClean="0">
                <a:latin typeface="Arial"/>
                <a:cs typeface="Arial"/>
              </a:rPr>
              <a:t>3</a:t>
            </a:r>
            <a:r>
              <a:rPr lang="en-GB" sz="2000" dirty="0" err="1" smtClean="0">
                <a:latin typeface="Arial"/>
                <a:cs typeface="Arial"/>
              </a:rPr>
              <a:t>a.pl</a:t>
            </a:r>
            <a:endParaRPr lang="en-GB" sz="2000" dirty="0" smtClean="0">
              <a:latin typeface="Arial"/>
              <a:cs typeface="Arial"/>
            </a:endParaRPr>
          </a:p>
          <a:p>
            <a:pPr marL="0" indent="0">
              <a:buNone/>
            </a:pPr>
            <a:endParaRPr lang="en-GB" sz="2000" dirty="0">
              <a:latin typeface="Arial"/>
              <a:cs typeface="Arial"/>
            </a:endParaRPr>
          </a:p>
          <a:p>
            <a:pPr marL="0" indent="0">
              <a:buNone/>
            </a:pPr>
            <a:r>
              <a:rPr lang="en-GB" sz="2000" dirty="0">
                <a:latin typeface="Arial"/>
                <a:cs typeface="Arial"/>
              </a:rPr>
              <a:t>#!/</a:t>
            </a:r>
            <a:r>
              <a:rPr lang="en-GB" sz="2000" dirty="0" err="1">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a:latin typeface="Arial"/>
              <a:cs typeface="Arial"/>
            </a:endParaRPr>
          </a:p>
          <a:p>
            <a:pPr marL="0" indent="0">
              <a:buNone/>
            </a:pPr>
            <a:r>
              <a:rPr lang="en-GB" sz="2000" dirty="0">
                <a:latin typeface="Arial"/>
                <a:cs typeface="Arial"/>
              </a:rPr>
              <a:t>$var1=10;</a:t>
            </a:r>
          </a:p>
          <a:p>
            <a:pPr marL="0" indent="0">
              <a:buNone/>
            </a:pPr>
            <a:r>
              <a:rPr lang="en-GB" sz="2000" dirty="0">
                <a:latin typeface="Arial"/>
                <a:cs typeface="Arial"/>
              </a:rPr>
              <a:t>$var2=20;</a:t>
            </a:r>
          </a:p>
          <a:p>
            <a:pPr marL="0" indent="0">
              <a:buNone/>
            </a:pPr>
            <a:r>
              <a:rPr lang="en-GB" sz="2000" dirty="0" smtClean="0">
                <a:latin typeface="Arial"/>
                <a:cs typeface="Arial"/>
              </a:rPr>
              <a:t>$var3=3;</a:t>
            </a:r>
          </a:p>
          <a:p>
            <a:pPr marL="0" indent="0">
              <a:buNone/>
            </a:pPr>
            <a:r>
              <a:rPr lang="en-GB" sz="2000" dirty="0" smtClean="0">
                <a:latin typeface="Arial"/>
                <a:cs typeface="Arial"/>
              </a:rPr>
              <a:t>$</a:t>
            </a:r>
            <a:r>
              <a:rPr lang="en-GB" sz="2000" dirty="0" err="1" smtClean="0">
                <a:latin typeface="Arial"/>
                <a:cs typeface="Arial"/>
              </a:rPr>
              <a:t>var_add</a:t>
            </a:r>
            <a:r>
              <a:rPr lang="en-GB" sz="2000" dirty="0" smtClean="0">
                <a:latin typeface="Arial"/>
                <a:cs typeface="Arial"/>
              </a:rPr>
              <a:t>=</a:t>
            </a:r>
            <a:r>
              <a:rPr lang="en-GB" sz="2000" dirty="0">
                <a:latin typeface="Arial"/>
                <a:cs typeface="Arial"/>
              </a:rPr>
              <a:t>$</a:t>
            </a:r>
            <a:r>
              <a:rPr lang="en-GB" sz="2000" dirty="0" smtClean="0">
                <a:latin typeface="Arial"/>
                <a:cs typeface="Arial"/>
              </a:rPr>
              <a:t>var1 + </a:t>
            </a:r>
            <a:r>
              <a:rPr lang="en-GB" sz="2000" dirty="0">
                <a:latin typeface="Arial"/>
                <a:cs typeface="Arial"/>
              </a:rPr>
              <a:t>$</a:t>
            </a:r>
            <a:r>
              <a:rPr lang="en-GB" sz="2000" dirty="0" smtClean="0">
                <a:latin typeface="Arial"/>
                <a:cs typeface="Arial"/>
              </a:rPr>
              <a:t>var2;</a:t>
            </a:r>
          </a:p>
          <a:p>
            <a:pPr marL="0" indent="0">
              <a:buNone/>
            </a:pPr>
            <a:r>
              <a:rPr lang="en-GB" sz="2000" dirty="0">
                <a:latin typeface="Arial"/>
                <a:cs typeface="Arial"/>
              </a:rPr>
              <a:t>$</a:t>
            </a:r>
            <a:r>
              <a:rPr lang="en-GB" sz="2000" dirty="0" err="1" smtClean="0">
                <a:latin typeface="Arial"/>
                <a:cs typeface="Arial"/>
              </a:rPr>
              <a:t>var_sub</a:t>
            </a:r>
            <a:r>
              <a:rPr lang="en-GB" sz="2000" dirty="0" smtClean="0">
                <a:latin typeface="Arial"/>
                <a:cs typeface="Arial"/>
              </a:rPr>
              <a:t>=</a:t>
            </a:r>
            <a:r>
              <a:rPr lang="en-GB" sz="2000" dirty="0">
                <a:latin typeface="Arial"/>
                <a:cs typeface="Arial"/>
              </a:rPr>
              <a:t>$var1 </a:t>
            </a:r>
            <a:r>
              <a:rPr lang="en-GB" sz="2000" dirty="0" smtClean="0">
                <a:latin typeface="Arial"/>
                <a:cs typeface="Arial"/>
              </a:rPr>
              <a:t>- </a:t>
            </a:r>
            <a:r>
              <a:rPr lang="en-GB" sz="2000" dirty="0">
                <a:latin typeface="Arial"/>
                <a:cs typeface="Arial"/>
              </a:rPr>
              <a:t>$var2</a:t>
            </a:r>
            <a:r>
              <a:rPr lang="en-GB" sz="2000" dirty="0" smtClean="0">
                <a:latin typeface="Arial"/>
                <a:cs typeface="Arial"/>
              </a:rPr>
              <a:t>;</a:t>
            </a:r>
          </a:p>
          <a:p>
            <a:pPr marL="0" indent="0">
              <a:buNone/>
            </a:pPr>
            <a:r>
              <a:rPr lang="en-GB" sz="2000" dirty="0">
                <a:latin typeface="Arial"/>
                <a:cs typeface="Arial"/>
              </a:rPr>
              <a:t>$</a:t>
            </a:r>
            <a:r>
              <a:rPr lang="en-GB" sz="2000" dirty="0" err="1" smtClean="0">
                <a:latin typeface="Arial"/>
                <a:cs typeface="Arial"/>
              </a:rPr>
              <a:t>var_mult</a:t>
            </a:r>
            <a:r>
              <a:rPr lang="en-GB" sz="2000" dirty="0" smtClean="0">
                <a:latin typeface="Arial"/>
                <a:cs typeface="Arial"/>
              </a:rPr>
              <a:t>=</a:t>
            </a:r>
            <a:r>
              <a:rPr lang="en-GB" sz="2000" dirty="0">
                <a:latin typeface="Arial"/>
                <a:cs typeface="Arial"/>
              </a:rPr>
              <a:t>$var1 </a:t>
            </a:r>
            <a:r>
              <a:rPr lang="en-GB" sz="2000" dirty="0" smtClean="0">
                <a:latin typeface="Arial"/>
                <a:cs typeface="Arial"/>
              </a:rPr>
              <a:t>* $</a:t>
            </a:r>
            <a:r>
              <a:rPr lang="en-GB" sz="2000" dirty="0">
                <a:latin typeface="Arial"/>
                <a:cs typeface="Arial"/>
              </a:rPr>
              <a:t>var2;</a:t>
            </a:r>
          </a:p>
          <a:p>
            <a:pPr marL="0" indent="0">
              <a:buNone/>
            </a:pPr>
            <a:r>
              <a:rPr lang="en-GB" sz="2000" dirty="0">
                <a:latin typeface="Arial"/>
                <a:cs typeface="Arial"/>
              </a:rPr>
              <a:t>$</a:t>
            </a:r>
            <a:r>
              <a:rPr lang="en-GB" sz="2000" dirty="0" err="1" smtClean="0">
                <a:latin typeface="Arial"/>
                <a:cs typeface="Arial"/>
              </a:rPr>
              <a:t>var_div</a:t>
            </a:r>
            <a:r>
              <a:rPr lang="en-GB" sz="2000" dirty="0" smtClean="0">
                <a:latin typeface="Arial"/>
                <a:cs typeface="Arial"/>
              </a:rPr>
              <a:t>=</a:t>
            </a:r>
            <a:r>
              <a:rPr lang="en-GB" sz="2000" dirty="0">
                <a:latin typeface="Arial"/>
                <a:cs typeface="Arial"/>
              </a:rPr>
              <a:t>$var1 </a:t>
            </a:r>
            <a:r>
              <a:rPr lang="en-GB" sz="2000" dirty="0" smtClean="0">
                <a:latin typeface="Arial"/>
                <a:cs typeface="Arial"/>
              </a:rPr>
              <a:t>/ </a:t>
            </a:r>
            <a:r>
              <a:rPr lang="en-GB" sz="2000" dirty="0">
                <a:latin typeface="Arial"/>
                <a:cs typeface="Arial"/>
              </a:rPr>
              <a:t>$var2</a:t>
            </a:r>
            <a:r>
              <a:rPr lang="en-GB" sz="2000" dirty="0" smtClean="0">
                <a:latin typeface="Arial"/>
                <a:cs typeface="Arial"/>
              </a:rPr>
              <a:t>;</a:t>
            </a:r>
          </a:p>
          <a:p>
            <a:pPr marL="0" indent="0">
              <a:buNone/>
            </a:pPr>
            <a:r>
              <a:rPr lang="en-GB" sz="2000" dirty="0" smtClean="0">
                <a:latin typeface="Arial"/>
                <a:cs typeface="Arial"/>
              </a:rPr>
              <a:t>$</a:t>
            </a:r>
            <a:r>
              <a:rPr lang="en-GB" sz="2000" dirty="0" err="1" smtClean="0">
                <a:latin typeface="Arial"/>
                <a:cs typeface="Arial"/>
              </a:rPr>
              <a:t>var_mod</a:t>
            </a:r>
            <a:r>
              <a:rPr lang="en-GB" sz="2000" dirty="0" smtClean="0">
                <a:latin typeface="Arial"/>
                <a:cs typeface="Arial"/>
              </a:rPr>
              <a:t>=</a:t>
            </a:r>
            <a:r>
              <a:rPr lang="en-GB" sz="2000" dirty="0">
                <a:latin typeface="Arial"/>
                <a:cs typeface="Arial"/>
              </a:rPr>
              <a:t>$</a:t>
            </a:r>
            <a:r>
              <a:rPr lang="en-GB" sz="2000" dirty="0" smtClean="0">
                <a:latin typeface="Arial"/>
                <a:cs typeface="Arial"/>
              </a:rPr>
              <a:t>var1 % </a:t>
            </a:r>
            <a:r>
              <a:rPr lang="en-GB" sz="2000" dirty="0">
                <a:latin typeface="Arial"/>
                <a:cs typeface="Arial"/>
              </a:rPr>
              <a:t>$</a:t>
            </a:r>
            <a:r>
              <a:rPr lang="en-GB" sz="2000" dirty="0" smtClean="0">
                <a:latin typeface="Arial"/>
                <a:cs typeface="Arial"/>
              </a:rPr>
              <a:t>var3;</a:t>
            </a:r>
          </a:p>
          <a:p>
            <a:pPr marL="0" indent="0">
              <a:buNone/>
            </a:pPr>
            <a:r>
              <a:rPr lang="en-GB" sz="2000" dirty="0" smtClean="0">
                <a:latin typeface="Arial"/>
                <a:cs typeface="Arial"/>
              </a:rPr>
              <a:t>$</a:t>
            </a:r>
            <a:r>
              <a:rPr lang="en-GB" sz="2000" dirty="0" err="1" smtClean="0">
                <a:latin typeface="Arial"/>
                <a:cs typeface="Arial"/>
              </a:rPr>
              <a:t>var_pow</a:t>
            </a:r>
            <a:r>
              <a:rPr lang="en-GB" sz="2000" dirty="0" smtClean="0">
                <a:latin typeface="Arial"/>
                <a:cs typeface="Arial"/>
              </a:rPr>
              <a:t>=</a:t>
            </a:r>
            <a:r>
              <a:rPr lang="en-GB" sz="2000" dirty="0">
                <a:latin typeface="Arial"/>
                <a:cs typeface="Arial"/>
              </a:rPr>
              <a:t>$</a:t>
            </a:r>
            <a:r>
              <a:rPr lang="en-GB" sz="2000" dirty="0" smtClean="0">
                <a:latin typeface="Arial"/>
                <a:cs typeface="Arial"/>
              </a:rPr>
              <a:t>var1 ** </a:t>
            </a:r>
            <a:r>
              <a:rPr lang="en-GB" sz="2000" dirty="0">
                <a:latin typeface="Arial"/>
                <a:cs typeface="Arial"/>
              </a:rPr>
              <a:t>$</a:t>
            </a:r>
            <a:r>
              <a:rPr lang="en-GB" sz="2000" dirty="0" smtClean="0">
                <a:latin typeface="Arial"/>
                <a:cs typeface="Arial"/>
              </a:rPr>
              <a:t>var3;</a:t>
            </a:r>
          </a:p>
          <a:p>
            <a:pPr marL="0" indent="0">
              <a:buNone/>
            </a:pPr>
            <a:r>
              <a:rPr lang="en-GB" sz="2000" dirty="0">
                <a:latin typeface="Arial"/>
                <a:cs typeface="Arial"/>
              </a:rPr>
              <a:t>p</a:t>
            </a:r>
            <a:r>
              <a:rPr lang="en-GB" sz="2000" dirty="0" smtClean="0">
                <a:latin typeface="Arial"/>
                <a:cs typeface="Arial"/>
              </a:rPr>
              <a:t>rint STDOUT “add: </a:t>
            </a:r>
            <a:r>
              <a:rPr lang="en-GB" sz="2000" dirty="0">
                <a:latin typeface="Arial"/>
                <a:cs typeface="Arial"/>
              </a:rPr>
              <a:t>$</a:t>
            </a:r>
            <a:r>
              <a:rPr lang="en-GB" sz="2000" dirty="0" err="1" smtClean="0">
                <a:latin typeface="Arial"/>
                <a:cs typeface="Arial"/>
              </a:rPr>
              <a:t>var_add</a:t>
            </a:r>
            <a:r>
              <a:rPr lang="en-GB" sz="2000" dirty="0" smtClean="0">
                <a:latin typeface="Arial"/>
                <a:cs typeface="Arial"/>
              </a:rPr>
              <a:t> \t subtract: </a:t>
            </a:r>
            <a:r>
              <a:rPr lang="en-GB" sz="2000" dirty="0">
                <a:latin typeface="Arial"/>
                <a:cs typeface="Arial"/>
              </a:rPr>
              <a:t>$</a:t>
            </a:r>
            <a:r>
              <a:rPr lang="en-GB" sz="2000" dirty="0" err="1" smtClean="0">
                <a:latin typeface="Arial"/>
                <a:cs typeface="Arial"/>
              </a:rPr>
              <a:t>var_sub</a:t>
            </a:r>
            <a:r>
              <a:rPr lang="en-GB" sz="2000" dirty="0" smtClean="0">
                <a:latin typeface="Arial"/>
                <a:cs typeface="Arial"/>
              </a:rPr>
              <a:t>\n”;</a:t>
            </a:r>
          </a:p>
          <a:p>
            <a:pPr marL="0" indent="0">
              <a:buNone/>
            </a:pPr>
            <a:r>
              <a:rPr lang="en-GB" sz="2000" dirty="0">
                <a:latin typeface="Arial"/>
                <a:cs typeface="Arial"/>
              </a:rPr>
              <a:t>print STDOUT </a:t>
            </a:r>
            <a:r>
              <a:rPr lang="en-GB" sz="2000" dirty="0" smtClean="0">
                <a:latin typeface="Arial"/>
                <a:cs typeface="Arial"/>
              </a:rPr>
              <a:t>“multiply: </a:t>
            </a:r>
            <a:r>
              <a:rPr lang="en-GB" sz="2000" dirty="0">
                <a:latin typeface="Arial"/>
                <a:cs typeface="Arial"/>
              </a:rPr>
              <a:t>$</a:t>
            </a:r>
            <a:r>
              <a:rPr lang="en-GB" sz="2000" dirty="0" err="1" smtClean="0">
                <a:latin typeface="Arial"/>
                <a:cs typeface="Arial"/>
              </a:rPr>
              <a:t>var_mult</a:t>
            </a:r>
            <a:r>
              <a:rPr lang="en-GB" sz="2000" dirty="0" smtClean="0">
                <a:latin typeface="Arial"/>
                <a:cs typeface="Arial"/>
              </a:rPr>
              <a:t> </a:t>
            </a:r>
            <a:r>
              <a:rPr lang="en-GB" sz="2000" dirty="0">
                <a:latin typeface="Arial"/>
                <a:cs typeface="Arial"/>
              </a:rPr>
              <a:t>\t </a:t>
            </a:r>
            <a:r>
              <a:rPr lang="en-GB" sz="2000" dirty="0" smtClean="0">
                <a:latin typeface="Arial"/>
                <a:cs typeface="Arial"/>
              </a:rPr>
              <a:t>divide: </a:t>
            </a:r>
            <a:r>
              <a:rPr lang="en-GB" sz="2000" dirty="0">
                <a:latin typeface="Arial"/>
                <a:cs typeface="Arial"/>
              </a:rPr>
              <a:t>$</a:t>
            </a:r>
            <a:r>
              <a:rPr lang="en-GB" sz="2000" dirty="0" err="1" smtClean="0">
                <a:latin typeface="Arial"/>
                <a:cs typeface="Arial"/>
              </a:rPr>
              <a:t>var_div</a:t>
            </a:r>
            <a:r>
              <a:rPr lang="en-GB" sz="2000" dirty="0" smtClean="0">
                <a:latin typeface="Arial"/>
                <a:cs typeface="Arial"/>
              </a:rPr>
              <a:t>\</a:t>
            </a:r>
            <a:r>
              <a:rPr lang="en-GB" sz="2000" dirty="0">
                <a:latin typeface="Arial"/>
                <a:cs typeface="Arial"/>
              </a:rPr>
              <a:t>n”</a:t>
            </a:r>
            <a:r>
              <a:rPr lang="en-GB" sz="2000" dirty="0" smtClean="0">
                <a:latin typeface="Arial"/>
                <a:cs typeface="Arial"/>
              </a:rPr>
              <a:t>;</a:t>
            </a:r>
          </a:p>
          <a:p>
            <a:pPr marL="0" indent="0">
              <a:buNone/>
            </a:pPr>
            <a:r>
              <a:rPr lang="en-GB" sz="2000" dirty="0">
                <a:latin typeface="Arial"/>
                <a:cs typeface="Arial"/>
              </a:rPr>
              <a:t>print STDOUT “</a:t>
            </a:r>
            <a:r>
              <a:rPr lang="en-GB" sz="2000" dirty="0" err="1" smtClean="0">
                <a:latin typeface="Arial"/>
                <a:cs typeface="Arial"/>
              </a:rPr>
              <a:t>modul</a:t>
            </a:r>
            <a:r>
              <a:rPr lang="el-GR" sz="2000" dirty="0" smtClean="0">
                <a:latin typeface="Arial"/>
                <a:cs typeface="Arial"/>
              </a:rPr>
              <a:t>ο</a:t>
            </a:r>
            <a:r>
              <a:rPr lang="en-GB" sz="2000" dirty="0" smtClean="0">
                <a:latin typeface="Arial"/>
                <a:cs typeface="Arial"/>
              </a:rPr>
              <a:t>: </a:t>
            </a:r>
            <a:r>
              <a:rPr lang="en-GB" sz="2000" dirty="0">
                <a:latin typeface="Arial"/>
                <a:cs typeface="Arial"/>
              </a:rPr>
              <a:t>$</a:t>
            </a:r>
            <a:r>
              <a:rPr lang="en-GB" sz="2000" dirty="0" err="1" smtClean="0">
                <a:latin typeface="Arial"/>
                <a:cs typeface="Arial"/>
              </a:rPr>
              <a:t>var_mod</a:t>
            </a:r>
            <a:r>
              <a:rPr lang="en-GB" sz="2000" dirty="0" smtClean="0">
                <a:latin typeface="Arial"/>
                <a:cs typeface="Arial"/>
              </a:rPr>
              <a:t> </a:t>
            </a:r>
            <a:r>
              <a:rPr lang="en-GB" sz="2000" dirty="0">
                <a:latin typeface="Arial"/>
                <a:cs typeface="Arial"/>
              </a:rPr>
              <a:t>\t </a:t>
            </a:r>
            <a:r>
              <a:rPr lang="en-GB" sz="2000" dirty="0" smtClean="0">
                <a:latin typeface="Arial"/>
                <a:cs typeface="Arial"/>
              </a:rPr>
              <a:t>power: </a:t>
            </a:r>
            <a:r>
              <a:rPr lang="en-GB" sz="2000" dirty="0">
                <a:latin typeface="Arial"/>
                <a:cs typeface="Arial"/>
              </a:rPr>
              <a:t>$</a:t>
            </a:r>
            <a:r>
              <a:rPr lang="en-GB" sz="2000" dirty="0" err="1" smtClean="0">
                <a:latin typeface="Arial"/>
                <a:cs typeface="Arial"/>
              </a:rPr>
              <a:t>var_pow</a:t>
            </a:r>
            <a:r>
              <a:rPr lang="en-GB" sz="2000" dirty="0" smtClean="0">
                <a:latin typeface="Arial"/>
                <a:cs typeface="Arial"/>
              </a:rPr>
              <a:t>\</a:t>
            </a:r>
            <a:r>
              <a:rPr lang="en-GB" sz="2000" dirty="0">
                <a:latin typeface="Arial"/>
                <a:cs typeface="Arial"/>
              </a:rPr>
              <a:t>n”</a:t>
            </a:r>
            <a:r>
              <a:rPr lang="en-GB" sz="2000" dirty="0" smtClean="0">
                <a:latin typeface="Arial"/>
                <a:cs typeface="Arial"/>
              </a:rPr>
              <a:t>;</a:t>
            </a:r>
            <a:endParaRPr lang="en-GB" sz="2000" dirty="0">
              <a:latin typeface="Arial"/>
              <a:cs typeface="Arial"/>
            </a:endParaRPr>
          </a:p>
        </p:txBody>
      </p:sp>
    </p:spTree>
    <p:extLst>
      <p:ext uri="{BB962C8B-B14F-4D97-AF65-F5344CB8AC3E}">
        <p14:creationId xmlns:p14="http://schemas.microsoft.com/office/powerpoint/2010/main" val="2502371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492" y="513379"/>
            <a:ext cx="8720106" cy="351258"/>
          </a:xfrm>
        </p:spPr>
        <p:txBody>
          <a:bodyPr>
            <a:normAutofit fontScale="90000"/>
          </a:bodyPr>
          <a:lstStyle/>
          <a:p>
            <a:r>
              <a:rPr lang="el-GR" dirty="0" smtClean="0"/>
              <a:t>Αριθμητικ</a:t>
            </a:r>
            <a:r>
              <a:rPr lang="el-GR" dirty="0" smtClean="0"/>
              <a:t>ές πράξεις</a:t>
            </a:r>
            <a:r>
              <a:rPr lang="en-GB" dirty="0"/>
              <a:t> </a:t>
            </a:r>
            <a:r>
              <a:rPr lang="en-GB" dirty="0" smtClean="0"/>
              <a:t>- </a:t>
            </a:r>
            <a:r>
              <a:rPr lang="el-GR" dirty="0" smtClean="0"/>
              <a:t>Πρόγραμμα 3</a:t>
            </a:r>
            <a:r>
              <a:rPr lang="el-GR" baseline="30000" dirty="0" smtClean="0"/>
              <a:t>ο</a:t>
            </a:r>
            <a:r>
              <a:rPr lang="en-GB" dirty="0" smtClean="0"/>
              <a:t>(b)</a:t>
            </a:r>
            <a:endParaRPr lang="en-US" dirty="0"/>
          </a:p>
        </p:txBody>
      </p:sp>
      <p:sp>
        <p:nvSpPr>
          <p:cNvPr id="3" name="Content Placeholder 2"/>
          <p:cNvSpPr>
            <a:spLocks noGrp="1"/>
          </p:cNvSpPr>
          <p:nvPr>
            <p:ph idx="1"/>
          </p:nvPr>
        </p:nvSpPr>
        <p:spPr>
          <a:xfrm>
            <a:off x="457200" y="1405654"/>
            <a:ext cx="8229600" cy="4211686"/>
          </a:xfrm>
        </p:spPr>
        <p:txBody>
          <a:bodyPr>
            <a:normAutofit lnSpcReduction="10000"/>
          </a:bodyPr>
          <a:lstStyle/>
          <a:p>
            <a:pPr marL="0" indent="0">
              <a:buNone/>
            </a:pPr>
            <a:r>
              <a:rPr lang="el-GR" sz="2000" dirty="0" smtClean="0">
                <a:latin typeface="Arial"/>
                <a:cs typeface="Arial"/>
              </a:rPr>
              <a:t>Δημιουργο</a:t>
            </a:r>
            <a:r>
              <a:rPr lang="el-GR" sz="2000" dirty="0" smtClean="0">
                <a:latin typeface="Arial"/>
                <a:cs typeface="Arial"/>
              </a:rPr>
              <a:t>ύμε</a:t>
            </a:r>
            <a:r>
              <a:rPr lang="el-GR" sz="2000" dirty="0" smtClean="0">
                <a:latin typeface="Arial"/>
                <a:cs typeface="Arial"/>
              </a:rPr>
              <a:t> </a:t>
            </a:r>
            <a:r>
              <a:rPr lang="el-GR" sz="2000" dirty="0">
                <a:latin typeface="Arial"/>
                <a:cs typeface="Arial"/>
              </a:rPr>
              <a:t>και εκτελούμε το παρακάτω πρόγραμμα </a:t>
            </a:r>
            <a:r>
              <a:rPr lang="en-GB" sz="2000" dirty="0" err="1" smtClean="0">
                <a:latin typeface="Arial"/>
                <a:cs typeface="Arial"/>
              </a:rPr>
              <a:t>prog</a:t>
            </a:r>
            <a:r>
              <a:rPr lang="el-GR" sz="2000" dirty="0" smtClean="0">
                <a:latin typeface="Arial"/>
                <a:cs typeface="Arial"/>
              </a:rPr>
              <a:t>3</a:t>
            </a:r>
            <a:r>
              <a:rPr lang="en-GB" sz="2000" dirty="0" err="1">
                <a:latin typeface="Arial"/>
                <a:cs typeface="Arial"/>
              </a:rPr>
              <a:t>b</a:t>
            </a:r>
            <a:r>
              <a:rPr lang="en-GB" sz="2000" dirty="0" err="1" smtClean="0">
                <a:latin typeface="Arial"/>
                <a:cs typeface="Arial"/>
              </a:rPr>
              <a:t>.pl</a:t>
            </a:r>
            <a:endParaRPr lang="en-GB" sz="2000" dirty="0" smtClean="0">
              <a:latin typeface="Arial"/>
              <a:cs typeface="Arial"/>
            </a:endParaRPr>
          </a:p>
          <a:p>
            <a:pPr marL="0" indent="0">
              <a:buNone/>
            </a:pPr>
            <a:endParaRPr lang="en-GB" sz="2000" dirty="0">
              <a:latin typeface="Arial"/>
              <a:cs typeface="Arial"/>
            </a:endParaRPr>
          </a:p>
          <a:p>
            <a:pPr marL="0" indent="0">
              <a:buNone/>
            </a:pPr>
            <a:r>
              <a:rPr lang="en-GB" sz="2000" dirty="0">
                <a:latin typeface="Arial"/>
                <a:cs typeface="Arial"/>
              </a:rPr>
              <a:t>#!/</a:t>
            </a:r>
            <a:r>
              <a:rPr lang="en-GB" sz="2000" dirty="0" err="1">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a:latin typeface="Arial"/>
              <a:cs typeface="Arial"/>
            </a:endParaRPr>
          </a:p>
          <a:p>
            <a:pPr marL="0" indent="0">
              <a:buNone/>
            </a:pPr>
            <a:r>
              <a:rPr lang="en-GB" sz="2000" dirty="0">
                <a:latin typeface="Arial"/>
                <a:cs typeface="Arial"/>
              </a:rPr>
              <a:t>$</a:t>
            </a:r>
            <a:r>
              <a:rPr lang="en-GB" sz="2000" dirty="0" err="1" smtClean="0">
                <a:latin typeface="Arial"/>
                <a:cs typeface="Arial"/>
              </a:rPr>
              <a:t>var</a:t>
            </a:r>
            <a:r>
              <a:rPr lang="en-GB" sz="2000" dirty="0" smtClean="0">
                <a:latin typeface="Arial"/>
                <a:cs typeface="Arial"/>
              </a:rPr>
              <a:t>=</a:t>
            </a:r>
            <a:r>
              <a:rPr lang="en-GB" sz="2000" dirty="0">
                <a:latin typeface="Arial"/>
                <a:cs typeface="Arial"/>
              </a:rPr>
              <a:t>10</a:t>
            </a:r>
            <a:r>
              <a:rPr lang="en-GB" sz="2000" dirty="0" smtClean="0">
                <a:latin typeface="Arial"/>
                <a:cs typeface="Arial"/>
              </a:rPr>
              <a:t>;</a:t>
            </a:r>
          </a:p>
          <a:p>
            <a:pPr marL="0" indent="0">
              <a:buNone/>
            </a:pPr>
            <a:endParaRPr lang="en-GB" sz="2000" dirty="0">
              <a:latin typeface="Arial"/>
              <a:cs typeface="Arial"/>
            </a:endParaRPr>
          </a:p>
          <a:p>
            <a:pPr marL="0" indent="0">
              <a:buNone/>
            </a:pPr>
            <a:r>
              <a:rPr lang="en-GB" sz="2000" dirty="0" smtClean="0">
                <a:latin typeface="Arial"/>
                <a:cs typeface="Arial"/>
              </a:rPr>
              <a:t>$</a:t>
            </a:r>
            <a:r>
              <a:rPr lang="en-GB" sz="2000" dirty="0" err="1" smtClean="0">
                <a:latin typeface="Arial"/>
                <a:cs typeface="Arial"/>
              </a:rPr>
              <a:t>var</a:t>
            </a:r>
            <a:r>
              <a:rPr lang="en-GB" sz="2000" dirty="0" smtClean="0">
                <a:latin typeface="Arial"/>
                <a:cs typeface="Arial"/>
              </a:rPr>
              <a:t>=$</a:t>
            </a:r>
            <a:r>
              <a:rPr lang="en-GB" sz="2000" dirty="0" err="1" smtClean="0">
                <a:latin typeface="Arial"/>
                <a:cs typeface="Arial"/>
              </a:rPr>
              <a:t>var</a:t>
            </a:r>
            <a:r>
              <a:rPr lang="en-GB" sz="2000" dirty="0" smtClean="0">
                <a:latin typeface="Arial"/>
                <a:cs typeface="Arial"/>
              </a:rPr>
              <a:t> +1;</a:t>
            </a:r>
          </a:p>
          <a:p>
            <a:pPr marL="0" indent="0">
              <a:buNone/>
            </a:pPr>
            <a:r>
              <a:rPr lang="en-GB" sz="2000" dirty="0" smtClean="0">
                <a:latin typeface="Arial"/>
                <a:cs typeface="Arial"/>
              </a:rPr>
              <a:t>print STDOUT “</a:t>
            </a:r>
            <a:r>
              <a:rPr lang="en-GB" sz="2000" dirty="0">
                <a:latin typeface="Arial"/>
                <a:cs typeface="Arial"/>
              </a:rPr>
              <a:t>$</a:t>
            </a:r>
            <a:r>
              <a:rPr lang="en-GB" sz="2000" dirty="0" err="1" smtClean="0">
                <a:latin typeface="Arial"/>
                <a:cs typeface="Arial"/>
              </a:rPr>
              <a:t>var</a:t>
            </a:r>
            <a:r>
              <a:rPr lang="en-GB" sz="2000" dirty="0" smtClean="0">
                <a:latin typeface="Arial"/>
                <a:cs typeface="Arial"/>
              </a:rPr>
              <a:t>\n”;</a:t>
            </a:r>
          </a:p>
          <a:p>
            <a:pPr marL="0" indent="0">
              <a:buNone/>
            </a:pPr>
            <a:r>
              <a:rPr lang="en-GB" sz="2000" dirty="0">
                <a:latin typeface="Arial"/>
                <a:cs typeface="Arial"/>
              </a:rPr>
              <a:t>$</a:t>
            </a:r>
            <a:r>
              <a:rPr lang="en-GB" sz="2000" dirty="0" err="1" smtClean="0">
                <a:latin typeface="Arial"/>
                <a:cs typeface="Arial"/>
              </a:rPr>
              <a:t>var</a:t>
            </a:r>
            <a:r>
              <a:rPr lang="en-GB" sz="2000" dirty="0" smtClean="0">
                <a:latin typeface="Arial"/>
                <a:cs typeface="Arial"/>
              </a:rPr>
              <a:t>++;</a:t>
            </a:r>
          </a:p>
          <a:p>
            <a:pPr marL="0" indent="0">
              <a:buNone/>
            </a:pPr>
            <a:r>
              <a:rPr lang="en-GB" sz="2000" dirty="0">
                <a:latin typeface="Arial"/>
                <a:cs typeface="Arial"/>
              </a:rPr>
              <a:t>print STDOUT “$</a:t>
            </a:r>
            <a:r>
              <a:rPr lang="en-GB" sz="2000" dirty="0" err="1" smtClean="0">
                <a:latin typeface="Arial"/>
                <a:cs typeface="Arial"/>
              </a:rPr>
              <a:t>var</a:t>
            </a:r>
            <a:r>
              <a:rPr lang="en-GB" sz="2000" dirty="0" smtClean="0">
                <a:latin typeface="Arial"/>
                <a:cs typeface="Arial"/>
              </a:rPr>
              <a:t>\</a:t>
            </a:r>
            <a:r>
              <a:rPr lang="en-GB" sz="2000" dirty="0">
                <a:latin typeface="Arial"/>
                <a:cs typeface="Arial"/>
              </a:rPr>
              <a:t>n”;</a:t>
            </a:r>
          </a:p>
          <a:p>
            <a:pPr marL="0" indent="0">
              <a:buNone/>
            </a:pPr>
            <a:r>
              <a:rPr lang="en-GB" sz="2000" dirty="0">
                <a:latin typeface="Arial"/>
                <a:cs typeface="Arial"/>
              </a:rPr>
              <a:t>$</a:t>
            </a:r>
            <a:r>
              <a:rPr lang="en-GB" sz="2000" dirty="0" err="1" smtClean="0">
                <a:latin typeface="Arial"/>
                <a:cs typeface="Arial"/>
              </a:rPr>
              <a:t>var</a:t>
            </a:r>
            <a:r>
              <a:rPr lang="en-GB" sz="2000" dirty="0" smtClean="0">
                <a:latin typeface="Arial"/>
                <a:cs typeface="Arial"/>
              </a:rPr>
              <a:t>+=1;</a:t>
            </a:r>
          </a:p>
          <a:p>
            <a:pPr marL="0" indent="0">
              <a:buNone/>
            </a:pPr>
            <a:r>
              <a:rPr lang="en-GB" sz="2000" dirty="0">
                <a:latin typeface="Arial"/>
                <a:cs typeface="Arial"/>
              </a:rPr>
              <a:t>print STDOUT “$</a:t>
            </a:r>
            <a:r>
              <a:rPr lang="en-GB" sz="2000" dirty="0" err="1" smtClean="0">
                <a:latin typeface="Arial"/>
                <a:cs typeface="Arial"/>
              </a:rPr>
              <a:t>var</a:t>
            </a:r>
            <a:r>
              <a:rPr lang="en-GB" sz="2000" dirty="0" smtClean="0">
                <a:latin typeface="Arial"/>
                <a:cs typeface="Arial"/>
              </a:rPr>
              <a:t>\</a:t>
            </a:r>
            <a:r>
              <a:rPr lang="en-GB" sz="2000" dirty="0">
                <a:latin typeface="Arial"/>
                <a:cs typeface="Arial"/>
              </a:rPr>
              <a:t>n”</a:t>
            </a:r>
            <a:r>
              <a:rPr lang="en-GB" sz="2000" dirty="0" smtClean="0">
                <a:latin typeface="Arial"/>
                <a:cs typeface="Arial"/>
              </a:rPr>
              <a:t>;</a:t>
            </a:r>
            <a:endParaRPr lang="en-GB" sz="2000" dirty="0">
              <a:latin typeface="Arial"/>
              <a:cs typeface="Arial"/>
            </a:endParaRPr>
          </a:p>
        </p:txBody>
      </p:sp>
    </p:spTree>
    <p:extLst>
      <p:ext uri="{BB962C8B-B14F-4D97-AF65-F5344CB8AC3E}">
        <p14:creationId xmlns:p14="http://schemas.microsoft.com/office/powerpoint/2010/main" val="3693226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Ένωση δύο </a:t>
            </a:r>
            <a:r>
              <a:rPr lang="en-GB" dirty="0" smtClean="0"/>
              <a:t>strings</a:t>
            </a:r>
            <a:br>
              <a:rPr lang="en-GB" dirty="0" smtClean="0"/>
            </a:br>
            <a:r>
              <a:rPr lang="el-GR" dirty="0" smtClean="0"/>
              <a:t>Πρόγραμμα 4</a:t>
            </a:r>
            <a:endParaRPr lang="en-US" dirty="0"/>
          </a:p>
        </p:txBody>
      </p:sp>
      <p:sp>
        <p:nvSpPr>
          <p:cNvPr id="3" name="Content Placeholder 2"/>
          <p:cNvSpPr>
            <a:spLocks noGrp="1"/>
          </p:cNvSpPr>
          <p:nvPr>
            <p:ph idx="1"/>
          </p:nvPr>
        </p:nvSpPr>
        <p:spPr>
          <a:xfrm>
            <a:off x="261865" y="1600200"/>
            <a:ext cx="8595147" cy="4884587"/>
          </a:xfrm>
        </p:spPr>
        <p:txBody>
          <a:bodyPr>
            <a:normAutofit fontScale="92500" lnSpcReduction="20000"/>
          </a:bodyPr>
          <a:lstStyle/>
          <a:p>
            <a:pPr marL="0" indent="0">
              <a:buNone/>
            </a:pPr>
            <a:r>
              <a:rPr lang="el-GR" sz="2000" dirty="0" smtClean="0">
                <a:latin typeface="Arial"/>
                <a:cs typeface="Arial"/>
              </a:rPr>
              <a:t>Εν</a:t>
            </a:r>
            <a:r>
              <a:rPr lang="el-GR" sz="2000" dirty="0" smtClean="0">
                <a:latin typeface="Arial"/>
                <a:cs typeface="Arial"/>
              </a:rPr>
              <a:t>ώνουμε 2 ή περισσότερα </a:t>
            </a:r>
            <a:r>
              <a:rPr lang="en-GB" sz="2000" dirty="0" smtClean="0">
                <a:latin typeface="Arial"/>
                <a:cs typeface="Arial"/>
              </a:rPr>
              <a:t>strings </a:t>
            </a:r>
            <a:r>
              <a:rPr lang="el-GR" sz="2000" dirty="0" smtClean="0">
                <a:latin typeface="Arial"/>
                <a:cs typeface="Arial"/>
              </a:rPr>
              <a:t>σε ένα</a:t>
            </a:r>
            <a:r>
              <a:rPr lang="en-GB" sz="2000" dirty="0" smtClean="0">
                <a:latin typeface="Arial"/>
                <a:cs typeface="Arial"/>
              </a:rPr>
              <a:t> </a:t>
            </a:r>
            <a:r>
              <a:rPr lang="el-GR" sz="2000" dirty="0" smtClean="0">
                <a:latin typeface="Arial"/>
                <a:cs typeface="Arial"/>
              </a:rPr>
              <a:t>με την τελεία (.)</a:t>
            </a:r>
            <a:endParaRPr lang="en-GB" sz="2000" dirty="0" smtClean="0">
              <a:latin typeface="Arial"/>
              <a:cs typeface="Arial"/>
            </a:endParaRPr>
          </a:p>
          <a:p>
            <a:pPr marL="0" indent="0">
              <a:buNone/>
            </a:pPr>
            <a:endParaRPr lang="en-GB" sz="2000" dirty="0">
              <a:latin typeface="Arial"/>
              <a:cs typeface="Arial"/>
            </a:endParaRPr>
          </a:p>
          <a:p>
            <a:pPr marL="0" indent="0">
              <a:buNone/>
            </a:pPr>
            <a:r>
              <a:rPr lang="en-GB" sz="2000" dirty="0" smtClean="0">
                <a:latin typeface="Arial"/>
                <a:cs typeface="Arial"/>
              </a:rPr>
              <a:t>#</a:t>
            </a:r>
            <a:r>
              <a:rPr lang="en-GB" sz="2000" dirty="0">
                <a:latin typeface="Arial"/>
                <a:cs typeface="Arial"/>
              </a:rPr>
              <a:t>!/</a:t>
            </a:r>
            <a:r>
              <a:rPr lang="en-GB" sz="2000" dirty="0" err="1">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a:latin typeface="Arial"/>
              <a:cs typeface="Arial"/>
            </a:endParaRPr>
          </a:p>
          <a:p>
            <a:pPr marL="0" indent="0">
              <a:buNone/>
            </a:pPr>
            <a:r>
              <a:rPr lang="en-GB" sz="2000" dirty="0">
                <a:latin typeface="Arial"/>
                <a:cs typeface="Arial"/>
              </a:rPr>
              <a:t>$var1</a:t>
            </a:r>
            <a:r>
              <a:rPr lang="en-GB" sz="2000" dirty="0" smtClean="0">
                <a:latin typeface="Arial"/>
                <a:cs typeface="Arial"/>
              </a:rPr>
              <a:t>=“lexi1”;</a:t>
            </a:r>
          </a:p>
          <a:p>
            <a:pPr marL="0" indent="0">
              <a:buNone/>
            </a:pPr>
            <a:r>
              <a:rPr lang="en-GB" sz="2000" dirty="0" smtClean="0">
                <a:latin typeface="Arial"/>
                <a:cs typeface="Arial"/>
              </a:rPr>
              <a:t>$var2=“ ”;</a:t>
            </a:r>
          </a:p>
          <a:p>
            <a:pPr marL="0" indent="0">
              <a:buNone/>
            </a:pPr>
            <a:r>
              <a:rPr lang="en-GB" sz="2000" dirty="0" smtClean="0">
                <a:latin typeface="Arial"/>
                <a:cs typeface="Arial"/>
              </a:rPr>
              <a:t>$var3=“lexi2”;</a:t>
            </a:r>
          </a:p>
          <a:p>
            <a:pPr marL="0" indent="0">
              <a:buNone/>
            </a:pPr>
            <a:endParaRPr lang="en-GB" sz="2000" dirty="0" smtClean="0">
              <a:latin typeface="Arial"/>
              <a:cs typeface="Arial"/>
            </a:endParaRPr>
          </a:p>
          <a:p>
            <a:pPr marL="0" indent="0">
              <a:buNone/>
            </a:pPr>
            <a:r>
              <a:rPr lang="en-GB" sz="2000" dirty="0" smtClean="0">
                <a:latin typeface="Arial"/>
                <a:cs typeface="Arial"/>
              </a:rPr>
              <a:t>$var4=</a:t>
            </a:r>
            <a:r>
              <a:rPr lang="en-GB" sz="2000" dirty="0">
                <a:latin typeface="Arial"/>
                <a:cs typeface="Arial"/>
              </a:rPr>
              <a:t>$</a:t>
            </a:r>
            <a:r>
              <a:rPr lang="en-GB" sz="2000" dirty="0" smtClean="0">
                <a:latin typeface="Arial"/>
                <a:cs typeface="Arial"/>
              </a:rPr>
              <a:t>var1</a:t>
            </a:r>
            <a:r>
              <a:rPr lang="el-GR" sz="2000" dirty="0" smtClean="0">
                <a:latin typeface="Arial"/>
                <a:cs typeface="Arial"/>
              </a:rPr>
              <a:t>.</a:t>
            </a:r>
            <a:r>
              <a:rPr lang="en-GB" sz="2000" dirty="0" smtClean="0">
                <a:latin typeface="Arial"/>
                <a:cs typeface="Arial"/>
              </a:rPr>
              <a:t>$var3;</a:t>
            </a:r>
          </a:p>
          <a:p>
            <a:pPr marL="0" indent="0">
              <a:buNone/>
            </a:pPr>
            <a:r>
              <a:rPr lang="en-GB" sz="2000" dirty="0">
                <a:latin typeface="Arial"/>
                <a:cs typeface="Arial"/>
              </a:rPr>
              <a:t>print STDOUT “$var4\n”;</a:t>
            </a:r>
          </a:p>
          <a:p>
            <a:pPr marL="0" indent="0">
              <a:buNone/>
            </a:pPr>
            <a:endParaRPr lang="el-GR" sz="2000" dirty="0" smtClean="0">
              <a:latin typeface="Arial"/>
              <a:cs typeface="Arial"/>
            </a:endParaRPr>
          </a:p>
          <a:p>
            <a:pPr marL="0" indent="0">
              <a:buNone/>
            </a:pPr>
            <a:r>
              <a:rPr lang="en-GB" sz="2000" dirty="0" smtClean="0">
                <a:latin typeface="Arial"/>
                <a:cs typeface="Arial"/>
              </a:rPr>
              <a:t>$var5=</a:t>
            </a:r>
            <a:r>
              <a:rPr lang="en-GB" sz="2000" dirty="0">
                <a:latin typeface="Arial"/>
                <a:cs typeface="Arial"/>
              </a:rPr>
              <a:t>$var1</a:t>
            </a:r>
            <a:r>
              <a:rPr lang="el-GR" sz="2000" dirty="0" smtClean="0">
                <a:latin typeface="Arial"/>
                <a:cs typeface="Arial"/>
              </a:rPr>
              <a:t>.</a:t>
            </a:r>
            <a:r>
              <a:rPr lang="en-GB" sz="2000" dirty="0" smtClean="0">
                <a:latin typeface="Arial"/>
                <a:cs typeface="Arial"/>
              </a:rPr>
              <a:t>$var2.$</a:t>
            </a:r>
            <a:r>
              <a:rPr lang="en-GB" sz="2000" dirty="0">
                <a:latin typeface="Arial"/>
                <a:cs typeface="Arial"/>
              </a:rPr>
              <a:t>var3</a:t>
            </a:r>
            <a:r>
              <a:rPr lang="en-GB" sz="2000" dirty="0" smtClean="0">
                <a:latin typeface="Arial"/>
                <a:cs typeface="Arial"/>
              </a:rPr>
              <a:t>;</a:t>
            </a:r>
          </a:p>
          <a:p>
            <a:pPr marL="0" indent="0">
              <a:buNone/>
            </a:pPr>
            <a:r>
              <a:rPr lang="en-GB" sz="2000" dirty="0">
                <a:latin typeface="Arial"/>
                <a:cs typeface="Arial"/>
              </a:rPr>
              <a:t>print STDOUT “$var5\n”;</a:t>
            </a:r>
          </a:p>
          <a:p>
            <a:pPr marL="0" indent="0">
              <a:buNone/>
            </a:pPr>
            <a:endParaRPr lang="el-GR" sz="2000" dirty="0" smtClean="0">
              <a:latin typeface="Arial"/>
              <a:cs typeface="Arial"/>
            </a:endParaRPr>
          </a:p>
          <a:p>
            <a:pPr marL="0" indent="0">
              <a:buNone/>
            </a:pPr>
            <a:r>
              <a:rPr lang="el-GR" sz="2000" dirty="0" smtClean="0">
                <a:latin typeface="Arial"/>
                <a:cs typeface="Arial"/>
              </a:rPr>
              <a:t>$</a:t>
            </a:r>
            <a:r>
              <a:rPr lang="en-GB" sz="2000" dirty="0" smtClean="0">
                <a:latin typeface="Arial"/>
                <a:cs typeface="Arial"/>
              </a:rPr>
              <a:t>var6=</a:t>
            </a:r>
            <a:r>
              <a:rPr lang="en-GB" sz="2000" dirty="0">
                <a:latin typeface="Arial"/>
                <a:cs typeface="Arial"/>
              </a:rPr>
              <a:t>$</a:t>
            </a:r>
            <a:r>
              <a:rPr lang="en-GB" sz="2000" dirty="0" smtClean="0">
                <a:latin typeface="Arial"/>
                <a:cs typeface="Arial"/>
              </a:rPr>
              <a:t>var1.”XXX”.</a:t>
            </a:r>
            <a:r>
              <a:rPr lang="en-GB" sz="2000" dirty="0">
                <a:latin typeface="Arial"/>
                <a:cs typeface="Arial"/>
              </a:rPr>
              <a:t> $var3</a:t>
            </a:r>
            <a:r>
              <a:rPr lang="en-GB" sz="2000" dirty="0" smtClean="0">
                <a:latin typeface="Arial"/>
                <a:cs typeface="Arial"/>
              </a:rPr>
              <a:t>;</a:t>
            </a:r>
          </a:p>
          <a:p>
            <a:pPr marL="0" indent="0">
              <a:buNone/>
            </a:pPr>
            <a:r>
              <a:rPr lang="en-GB" sz="2000" dirty="0" smtClean="0">
                <a:latin typeface="Arial"/>
                <a:cs typeface="Arial"/>
              </a:rPr>
              <a:t>print </a:t>
            </a:r>
            <a:r>
              <a:rPr lang="en-GB" sz="2000" dirty="0">
                <a:latin typeface="Arial"/>
                <a:cs typeface="Arial"/>
              </a:rPr>
              <a:t>STDOUT “$</a:t>
            </a:r>
            <a:r>
              <a:rPr lang="en-GB" sz="2000" dirty="0" smtClean="0">
                <a:latin typeface="Arial"/>
                <a:cs typeface="Arial"/>
              </a:rPr>
              <a:t>var6\</a:t>
            </a:r>
            <a:r>
              <a:rPr lang="en-GB" sz="2000" dirty="0">
                <a:latin typeface="Arial"/>
                <a:cs typeface="Arial"/>
              </a:rPr>
              <a:t>n”</a:t>
            </a:r>
            <a:r>
              <a:rPr lang="en-GB" sz="2000" dirty="0" smtClean="0">
                <a:latin typeface="Arial"/>
                <a:cs typeface="Arial"/>
              </a:rPr>
              <a:t>;</a:t>
            </a:r>
            <a:endParaRPr lang="en-GB" sz="2000" dirty="0">
              <a:latin typeface="Arial"/>
              <a:cs typeface="Arial"/>
            </a:endParaRPr>
          </a:p>
        </p:txBody>
      </p:sp>
    </p:spTree>
    <p:extLst>
      <p:ext uri="{BB962C8B-B14F-4D97-AF65-F5344CB8AC3E}">
        <p14:creationId xmlns:p14="http://schemas.microsoft.com/office/powerpoint/2010/main" val="3640884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latin typeface="Arial"/>
                <a:cs typeface="Arial"/>
              </a:rPr>
              <a:t>Άσκηση για το σπίτι</a:t>
            </a:r>
            <a:endParaRPr lang="en-US" dirty="0">
              <a:latin typeface="Arial"/>
              <a:cs typeface="Arial"/>
            </a:endParaRPr>
          </a:p>
        </p:txBody>
      </p:sp>
      <p:sp>
        <p:nvSpPr>
          <p:cNvPr id="4" name="Content Placeholder 3"/>
          <p:cNvSpPr>
            <a:spLocks noGrp="1"/>
          </p:cNvSpPr>
          <p:nvPr>
            <p:ph idx="1"/>
          </p:nvPr>
        </p:nvSpPr>
        <p:spPr/>
        <p:txBody>
          <a:bodyPr>
            <a:normAutofit/>
          </a:bodyPr>
          <a:lstStyle/>
          <a:p>
            <a:r>
              <a:rPr lang="el-GR" sz="2000" dirty="0" smtClean="0">
                <a:latin typeface="Arial"/>
                <a:cs typeface="Arial"/>
              </a:rPr>
              <a:t>Δημιουργε</a:t>
            </a:r>
            <a:r>
              <a:rPr lang="el-GR" sz="2000" dirty="0" smtClean="0">
                <a:latin typeface="Arial"/>
                <a:cs typeface="Arial"/>
              </a:rPr>
              <a:t>ίστε ένα πρόγραμμα με δύο μεταβλητές που παίρνουν αριθμητικές τιμές (όποιες θέλετε) και δύο μεταβλητές που παίρνουν χαρακτήρες (π.χ. 2 ονόματα).</a:t>
            </a:r>
            <a:r>
              <a:rPr lang="en-GB" sz="2000" dirty="0" smtClean="0">
                <a:latin typeface="Arial"/>
                <a:cs typeface="Arial"/>
              </a:rPr>
              <a:t> </a:t>
            </a:r>
            <a:r>
              <a:rPr lang="el-GR" sz="2000" dirty="0" smtClean="0">
                <a:latin typeface="Arial"/>
                <a:cs typeface="Arial"/>
              </a:rPr>
              <a:t>Ορίστε τα δικά σας ονόματα μεταβλητών.</a:t>
            </a:r>
          </a:p>
          <a:p>
            <a:r>
              <a:rPr lang="el-GR" sz="2000" dirty="0" smtClean="0">
                <a:latin typeface="Arial"/>
                <a:cs typeface="Arial"/>
              </a:rPr>
              <a:t>Με τις δύο αριθμητικές μεταβλητές κάνετε όλες τις πράξεις που είδατε στο σημερινό μάθημα και εκτυπώστε τα αποτελέσματα στο τερματικό.</a:t>
            </a:r>
          </a:p>
          <a:p>
            <a:r>
              <a:rPr lang="el-GR" sz="2000" dirty="0" smtClean="0">
                <a:latin typeface="Arial"/>
                <a:cs typeface="Arial"/>
              </a:rPr>
              <a:t>Ενώστε τις δύο μεταβλητές που παίρνουν χαρακτήρες με τις δύο μεταβλητές αριθμών σε μία νέα μεταβλητή και εκτυπώστε το αποτέλεσμα (δηλαδή τη νέα μεταβλητή που προέκυψε από την ένωση) στο τερματικό.</a:t>
            </a:r>
          </a:p>
          <a:p>
            <a:r>
              <a:rPr lang="el-GR" sz="2000" dirty="0" smtClean="0">
                <a:latin typeface="Arial"/>
                <a:cs typeface="Arial"/>
              </a:rPr>
              <a:t>Στην εκτύπωση των αποτελεσμάτων, χρησιμοποιείστε τα </a:t>
            </a:r>
            <a:r>
              <a:rPr lang="en-GB" sz="2000" dirty="0" smtClean="0">
                <a:latin typeface="Arial"/>
                <a:cs typeface="Arial"/>
              </a:rPr>
              <a:t>tabs &amp; new-line characters, </a:t>
            </a:r>
            <a:r>
              <a:rPr lang="el-GR" sz="2000" dirty="0" smtClean="0">
                <a:latin typeface="Arial"/>
                <a:cs typeface="Arial"/>
              </a:rPr>
              <a:t>ώστε να είναι ευδιάκριτα τα αποτελέσματα.</a:t>
            </a:r>
          </a:p>
        </p:txBody>
      </p:sp>
    </p:spTree>
    <p:extLst>
      <p:ext uri="{BB962C8B-B14F-4D97-AF65-F5344CB8AC3E}">
        <p14:creationId xmlns:p14="http://schemas.microsoft.com/office/powerpoint/2010/main" val="3513097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latin typeface="Arial"/>
                <a:cs typeface="Arial"/>
              </a:rPr>
              <a:t>PERL</a:t>
            </a:r>
            <a:r>
              <a:rPr lang="el-GR" sz="2000" dirty="0" smtClean="0">
                <a:latin typeface="Arial"/>
                <a:cs typeface="Arial"/>
              </a:rPr>
              <a:t> - </a:t>
            </a:r>
            <a:r>
              <a:rPr lang="en-US" sz="2000" dirty="0" smtClean="0">
                <a:latin typeface="Arial"/>
                <a:cs typeface="Arial"/>
              </a:rPr>
              <a:t>Practical extraction and Report </a:t>
            </a:r>
            <a:r>
              <a:rPr lang="en-US" sz="2000" dirty="0" smtClean="0">
                <a:latin typeface="Arial"/>
                <a:cs typeface="Arial"/>
              </a:rPr>
              <a:t>Language</a:t>
            </a:r>
            <a:endParaRPr lang="el-GR" sz="2000" dirty="0" smtClean="0">
              <a:latin typeface="Arial"/>
              <a:cs typeface="Arial"/>
            </a:endParaRPr>
          </a:p>
          <a:p>
            <a:endParaRPr lang="el-GR" sz="2000" dirty="0">
              <a:latin typeface="Arial"/>
              <a:cs typeface="Arial"/>
            </a:endParaRPr>
          </a:p>
          <a:p>
            <a:r>
              <a:rPr lang="el-GR" sz="2000" dirty="0" smtClean="0">
                <a:latin typeface="Arial"/>
                <a:cs typeface="Arial"/>
              </a:rPr>
              <a:t>Υλ</a:t>
            </a:r>
            <a:r>
              <a:rPr lang="el-GR" sz="2000" dirty="0" smtClean="0">
                <a:latin typeface="Arial"/>
                <a:cs typeface="Arial"/>
              </a:rPr>
              <a:t>ή από το Βιβλίο του </a:t>
            </a:r>
            <a:r>
              <a:rPr lang="el-GR" sz="2000" dirty="0" smtClean="0">
                <a:latin typeface="Arial"/>
                <a:cs typeface="Arial"/>
              </a:rPr>
              <a:t>Μπαξεβάνη (Βιοπληροφορική – τελευταίο κεφάλαιο) και επίσης προτείνεται το</a:t>
            </a:r>
            <a:r>
              <a:rPr lang="en-GB" sz="2000" dirty="0" smtClean="0">
                <a:latin typeface="Arial"/>
                <a:cs typeface="Arial"/>
              </a:rPr>
              <a:t> Learning Perl.</a:t>
            </a:r>
            <a:endParaRPr lang="en-US" sz="2000" dirty="0" smtClean="0">
              <a:latin typeface="Arial"/>
              <a:cs typeface="Arial"/>
            </a:endParaRPr>
          </a:p>
          <a:p>
            <a:endParaRPr lang="el-GR" sz="2000" dirty="0" smtClean="0">
              <a:latin typeface="Arial"/>
              <a:cs typeface="Arial"/>
            </a:endParaRPr>
          </a:p>
          <a:p>
            <a:r>
              <a:rPr lang="el-GR" sz="2000" dirty="0" smtClean="0">
                <a:latin typeface="Arial"/>
                <a:cs typeface="Arial"/>
              </a:rPr>
              <a:t>Τα προγράμματα συνήθως καταλήγουν σε </a:t>
            </a:r>
            <a:r>
              <a:rPr lang="en-GB" sz="2000" dirty="0" smtClean="0">
                <a:latin typeface="Arial"/>
                <a:cs typeface="Arial"/>
              </a:rPr>
              <a:t>.</a:t>
            </a:r>
            <a:r>
              <a:rPr lang="en-GB" sz="2000" dirty="0" err="1" smtClean="0">
                <a:latin typeface="Arial"/>
                <a:cs typeface="Arial"/>
              </a:rPr>
              <a:t>pl</a:t>
            </a:r>
            <a:r>
              <a:rPr lang="en-GB" sz="2000" dirty="0" smtClean="0">
                <a:latin typeface="Arial"/>
                <a:cs typeface="Arial"/>
              </a:rPr>
              <a:t> (</a:t>
            </a:r>
            <a:r>
              <a:rPr lang="el-GR" sz="2000" dirty="0" smtClean="0">
                <a:latin typeface="Arial"/>
                <a:cs typeface="Arial"/>
              </a:rPr>
              <a:t>π.χ. </a:t>
            </a:r>
            <a:r>
              <a:rPr lang="en-US" sz="2000" dirty="0" smtClean="0">
                <a:latin typeface="Arial"/>
                <a:cs typeface="Arial"/>
              </a:rPr>
              <a:t>P</a:t>
            </a:r>
            <a:r>
              <a:rPr lang="en-GB" sz="2000" dirty="0" smtClean="0">
                <a:latin typeface="Arial"/>
                <a:cs typeface="Arial"/>
              </a:rPr>
              <a:t>rog1.pl</a:t>
            </a:r>
            <a:r>
              <a:rPr lang="el-GR" sz="2000" dirty="0" smtClean="0">
                <a:latin typeface="Arial"/>
                <a:cs typeface="Arial"/>
              </a:rPr>
              <a:t>)</a:t>
            </a:r>
          </a:p>
          <a:p>
            <a:r>
              <a:rPr lang="el-GR" sz="2000" dirty="0">
                <a:latin typeface="Arial"/>
                <a:cs typeface="Arial"/>
              </a:rPr>
              <a:t>Ε</a:t>
            </a:r>
            <a:r>
              <a:rPr lang="el-GR" sz="2000" dirty="0" smtClean="0">
                <a:latin typeface="Arial"/>
                <a:cs typeface="Arial"/>
              </a:rPr>
              <a:t>κτελούνται από το </a:t>
            </a:r>
            <a:r>
              <a:rPr lang="en-GB" sz="2000" dirty="0" smtClean="0">
                <a:latin typeface="Arial"/>
                <a:cs typeface="Arial"/>
              </a:rPr>
              <a:t>terminal  </a:t>
            </a:r>
            <a:r>
              <a:rPr lang="el-GR" sz="2000" dirty="0" smtClean="0">
                <a:latin typeface="Arial"/>
                <a:cs typeface="Arial"/>
              </a:rPr>
              <a:t>με την εντολή </a:t>
            </a:r>
            <a:r>
              <a:rPr lang="en-GB" sz="2000" dirty="0" err="1" smtClean="0">
                <a:latin typeface="Arial"/>
                <a:cs typeface="Arial"/>
              </a:rPr>
              <a:t>perl</a:t>
            </a:r>
            <a:r>
              <a:rPr lang="el-GR" sz="2000" dirty="0" smtClean="0">
                <a:latin typeface="Arial"/>
                <a:cs typeface="Arial"/>
              </a:rPr>
              <a:t> &lt;όνομα_αρχείου&gt;</a:t>
            </a:r>
            <a:r>
              <a:rPr lang="en-GB" sz="2000" dirty="0" smtClean="0">
                <a:latin typeface="Arial"/>
                <a:cs typeface="Arial"/>
              </a:rPr>
              <a:t> (</a:t>
            </a:r>
            <a:r>
              <a:rPr lang="el-GR" sz="2000" dirty="0" smtClean="0">
                <a:latin typeface="Arial"/>
                <a:cs typeface="Arial"/>
              </a:rPr>
              <a:t>π.χ. </a:t>
            </a:r>
            <a:r>
              <a:rPr lang="en-US" sz="2000" dirty="0" smtClean="0">
                <a:latin typeface="Arial"/>
                <a:cs typeface="Arial"/>
              </a:rPr>
              <a:t>p</a:t>
            </a:r>
            <a:r>
              <a:rPr lang="en-GB" sz="2000" dirty="0" err="1" smtClean="0">
                <a:latin typeface="Arial"/>
                <a:cs typeface="Arial"/>
              </a:rPr>
              <a:t>erl</a:t>
            </a:r>
            <a:r>
              <a:rPr lang="en-GB" sz="2000" dirty="0" smtClean="0">
                <a:latin typeface="Arial"/>
                <a:cs typeface="Arial"/>
              </a:rPr>
              <a:t> Prog1.pl ) </a:t>
            </a:r>
            <a:endParaRPr lang="el-GR" sz="2000" dirty="0" smtClean="0">
              <a:latin typeface="Arial"/>
              <a:cs typeface="Arial"/>
            </a:endParaRPr>
          </a:p>
          <a:p>
            <a:r>
              <a:rPr lang="el-GR" sz="2000" dirty="0" smtClean="0">
                <a:latin typeface="Arial"/>
                <a:cs typeface="Arial"/>
              </a:rPr>
              <a:t>Ή</a:t>
            </a:r>
          </a:p>
          <a:p>
            <a:r>
              <a:rPr lang="el-GR" sz="2000" dirty="0" smtClean="0">
                <a:latin typeface="Arial"/>
                <a:cs typeface="Arial"/>
              </a:rPr>
              <a:t>εάν το αρχείο είναι ήδη εκτελέσιμο (θυμηθείτε το </a:t>
            </a:r>
            <a:r>
              <a:rPr lang="en-GB" sz="2000" dirty="0" err="1" smtClean="0">
                <a:latin typeface="Arial"/>
                <a:cs typeface="Arial"/>
              </a:rPr>
              <a:t>chmod</a:t>
            </a:r>
            <a:r>
              <a:rPr lang="el-GR" sz="2000" dirty="0" smtClean="0">
                <a:latin typeface="Arial"/>
                <a:cs typeface="Arial"/>
              </a:rPr>
              <a:t>)</a:t>
            </a:r>
            <a:r>
              <a:rPr lang="en-GB" sz="2000" dirty="0" smtClean="0">
                <a:latin typeface="Arial"/>
                <a:cs typeface="Arial"/>
              </a:rPr>
              <a:t> </a:t>
            </a:r>
            <a:r>
              <a:rPr lang="el-GR" sz="2000" dirty="0" smtClean="0">
                <a:latin typeface="Arial"/>
                <a:cs typeface="Arial"/>
              </a:rPr>
              <a:t>με την εντολή ./&lt;όνομα_αρχείου&gt;</a:t>
            </a:r>
            <a:r>
              <a:rPr lang="en-GB" sz="2000" dirty="0" smtClean="0">
                <a:latin typeface="Arial"/>
                <a:cs typeface="Arial"/>
              </a:rPr>
              <a:t> </a:t>
            </a:r>
            <a:r>
              <a:rPr lang="el-GR" sz="2000" dirty="0" smtClean="0">
                <a:latin typeface="Arial"/>
                <a:cs typeface="Arial"/>
              </a:rPr>
              <a:t>(π.χ</a:t>
            </a:r>
            <a:r>
              <a:rPr lang="el-GR" sz="2000" dirty="0" smtClean="0">
                <a:latin typeface="Arial"/>
                <a:cs typeface="Arial"/>
              </a:rPr>
              <a:t>.</a:t>
            </a:r>
            <a:r>
              <a:rPr lang="en-GB" sz="2000" dirty="0" smtClean="0">
                <a:latin typeface="Arial"/>
                <a:cs typeface="Arial"/>
              </a:rPr>
              <a:t>:</a:t>
            </a:r>
            <a:r>
              <a:rPr lang="el-GR" sz="2000" dirty="0" smtClean="0">
                <a:latin typeface="Arial"/>
                <a:cs typeface="Arial"/>
              </a:rPr>
              <a:t> </a:t>
            </a:r>
            <a:r>
              <a:rPr lang="el-GR" sz="2000" dirty="0" smtClean="0">
                <a:latin typeface="Arial"/>
                <a:cs typeface="Arial"/>
              </a:rPr>
              <a:t>./</a:t>
            </a:r>
            <a:r>
              <a:rPr lang="en-GB" sz="2000" dirty="0" smtClean="0">
                <a:latin typeface="Arial"/>
                <a:cs typeface="Arial"/>
              </a:rPr>
              <a:t>Prog1.</a:t>
            </a:r>
            <a:r>
              <a:rPr lang="en-GB" sz="2000" dirty="0" smtClean="0">
                <a:latin typeface="Arial"/>
                <a:cs typeface="Arial"/>
              </a:rPr>
              <a:t>pl</a:t>
            </a:r>
            <a:r>
              <a:rPr lang="el-GR" sz="2000" dirty="0" smtClean="0">
                <a:latin typeface="Arial"/>
                <a:cs typeface="Arial"/>
              </a:rPr>
              <a:t>)</a:t>
            </a:r>
          </a:p>
          <a:p>
            <a:endParaRPr lang="el-GR" sz="2000" dirty="0">
              <a:latin typeface="Arial"/>
              <a:cs typeface="Arial"/>
            </a:endParaRPr>
          </a:p>
          <a:p>
            <a:endParaRPr lang="en-US" sz="2000" dirty="0">
              <a:latin typeface="Arial"/>
              <a:cs typeface="Arial"/>
            </a:endParaRPr>
          </a:p>
        </p:txBody>
      </p:sp>
    </p:spTree>
    <p:extLst>
      <p:ext uri="{BB962C8B-B14F-4D97-AF65-F5344CB8AC3E}">
        <p14:creationId xmlns:p14="http://schemas.microsoft.com/office/powerpoint/2010/main" val="3199203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2000" dirty="0" smtClean="0">
                <a:latin typeface="Arial"/>
                <a:cs typeface="Arial"/>
              </a:rPr>
              <a:t>Στην πρώτη γραμμή του αρχείου πρέπει να δηλώσουμε το φάκελο που περιέχει την </a:t>
            </a:r>
            <a:r>
              <a:rPr lang="en-GB" sz="2000" dirty="0" smtClean="0">
                <a:latin typeface="Arial"/>
                <a:cs typeface="Arial"/>
              </a:rPr>
              <a:t>PERL </a:t>
            </a:r>
            <a:r>
              <a:rPr lang="el-GR" sz="2000" dirty="0" smtClean="0">
                <a:latin typeface="Arial"/>
                <a:cs typeface="Arial"/>
              </a:rPr>
              <a:t>στον υπολογιστή μας.</a:t>
            </a:r>
          </a:p>
          <a:p>
            <a:endParaRPr lang="el-GR" sz="2000" dirty="0">
              <a:latin typeface="Arial"/>
              <a:cs typeface="Arial"/>
            </a:endParaRPr>
          </a:p>
          <a:p>
            <a:r>
              <a:rPr lang="en-GB" sz="2000" dirty="0" smtClean="0">
                <a:latin typeface="Arial"/>
                <a:cs typeface="Arial"/>
              </a:rPr>
              <a:t>#!/</a:t>
            </a:r>
            <a:r>
              <a:rPr lang="en-GB" sz="2000" dirty="0" err="1" smtClean="0">
                <a:latin typeface="Arial"/>
                <a:cs typeface="Arial"/>
              </a:rPr>
              <a:t>usr</a:t>
            </a:r>
            <a:r>
              <a:rPr lang="en-GB" sz="2000" dirty="0" smtClean="0">
                <a:latin typeface="Arial"/>
                <a:cs typeface="Arial"/>
              </a:rPr>
              <a:t>/bin/</a:t>
            </a:r>
            <a:r>
              <a:rPr lang="en-GB" sz="2000" dirty="0" err="1" smtClean="0">
                <a:latin typeface="Arial"/>
                <a:cs typeface="Arial"/>
              </a:rPr>
              <a:t>perl</a:t>
            </a:r>
            <a:r>
              <a:rPr lang="el-GR" sz="2000" dirty="0" smtClean="0">
                <a:latin typeface="Arial"/>
                <a:cs typeface="Arial"/>
              </a:rPr>
              <a:t> -</a:t>
            </a:r>
            <a:r>
              <a:rPr lang="en-GB" sz="2000" dirty="0" smtClean="0">
                <a:latin typeface="Arial"/>
                <a:cs typeface="Arial"/>
              </a:rPr>
              <a:t>w</a:t>
            </a:r>
          </a:p>
          <a:p>
            <a:endParaRPr lang="en-GB" sz="2000" dirty="0">
              <a:latin typeface="Arial"/>
              <a:cs typeface="Arial"/>
            </a:endParaRPr>
          </a:p>
          <a:p>
            <a:r>
              <a:rPr lang="en-GB" sz="2000" dirty="0" smtClean="0">
                <a:latin typeface="Arial"/>
                <a:cs typeface="Arial"/>
              </a:rPr>
              <a:t>O </a:t>
            </a:r>
            <a:r>
              <a:rPr lang="el-GR" sz="2000" dirty="0" smtClean="0">
                <a:latin typeface="Arial"/>
                <a:cs typeface="Arial"/>
              </a:rPr>
              <a:t>χαρακτήρας </a:t>
            </a:r>
            <a:r>
              <a:rPr lang="en-GB" sz="2000" dirty="0" smtClean="0">
                <a:latin typeface="Arial"/>
                <a:cs typeface="Arial"/>
              </a:rPr>
              <a:t>#, </a:t>
            </a:r>
            <a:r>
              <a:rPr lang="el-GR" sz="2000" dirty="0" smtClean="0">
                <a:latin typeface="Arial"/>
                <a:cs typeface="Arial"/>
              </a:rPr>
              <a:t>με εξαίρεση την πρώτη γραμμή χρησιμοποιείται για την εισαγωγή σχόλιου, δηλαδή δεν λαμβάνεται υπ’όψην.</a:t>
            </a:r>
            <a:endParaRPr lang="en-GB" sz="2000" dirty="0" smtClean="0">
              <a:latin typeface="Arial"/>
              <a:cs typeface="Arial"/>
            </a:endParaRPr>
          </a:p>
          <a:p>
            <a:endParaRPr lang="en-GB" sz="2000" dirty="0">
              <a:latin typeface="Arial"/>
              <a:cs typeface="Arial"/>
            </a:endParaRPr>
          </a:p>
          <a:p>
            <a:r>
              <a:rPr lang="el-GR" sz="2000" dirty="0" smtClean="0">
                <a:latin typeface="Arial"/>
                <a:cs typeface="Arial"/>
              </a:rPr>
              <a:t>Η επιλογή –</a:t>
            </a:r>
            <a:r>
              <a:rPr lang="en-GB" sz="2000" dirty="0" smtClean="0">
                <a:latin typeface="Arial"/>
                <a:cs typeface="Arial"/>
              </a:rPr>
              <a:t>w </a:t>
            </a:r>
            <a:r>
              <a:rPr lang="el-GR" sz="2000" dirty="0" smtClean="0">
                <a:latin typeface="Arial"/>
                <a:cs typeface="Arial"/>
              </a:rPr>
              <a:t>σημαίνει </a:t>
            </a:r>
            <a:r>
              <a:rPr lang="en-GB" sz="2000" dirty="0" smtClean="0">
                <a:latin typeface="Arial"/>
                <a:cs typeface="Arial"/>
              </a:rPr>
              <a:t>warnings</a:t>
            </a:r>
            <a:r>
              <a:rPr lang="el-GR" sz="2000" dirty="0" smtClean="0">
                <a:latin typeface="Arial"/>
                <a:cs typeface="Arial"/>
              </a:rPr>
              <a:t>, δηλαδή αν εντοπιστεί κάποιο πιθανό λάθος, θα ενημερωθούμε.</a:t>
            </a:r>
            <a:endParaRPr lang="en-US" sz="2000" dirty="0">
              <a:latin typeface="Arial"/>
              <a:cs typeface="Arial"/>
            </a:endParaRPr>
          </a:p>
        </p:txBody>
      </p:sp>
    </p:spTree>
    <p:extLst>
      <p:ext uri="{BB962C8B-B14F-4D97-AF65-F5344CB8AC3E}">
        <p14:creationId xmlns:p14="http://schemas.microsoft.com/office/powerpoint/2010/main" val="654224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2380"/>
          </a:xfrm>
        </p:spPr>
        <p:txBody>
          <a:bodyPr>
            <a:normAutofit fontScale="90000"/>
          </a:bodyPr>
          <a:lstStyle/>
          <a:p>
            <a:r>
              <a:rPr lang="en-US" dirty="0" smtClean="0">
                <a:latin typeface="Arial"/>
                <a:cs typeface="Arial"/>
              </a:rPr>
              <a:t>To 1o </a:t>
            </a:r>
            <a:r>
              <a:rPr lang="el-GR" dirty="0" smtClean="0">
                <a:latin typeface="Arial"/>
                <a:cs typeface="Arial"/>
              </a:rPr>
              <a:t>πρόγραμμα</a:t>
            </a:r>
            <a:endParaRPr lang="en-US" dirty="0">
              <a:latin typeface="Arial"/>
              <a:cs typeface="Arial"/>
            </a:endParaRPr>
          </a:p>
        </p:txBody>
      </p:sp>
      <p:sp>
        <p:nvSpPr>
          <p:cNvPr id="3" name="Content Placeholder 2"/>
          <p:cNvSpPr>
            <a:spLocks noGrp="1"/>
          </p:cNvSpPr>
          <p:nvPr>
            <p:ph idx="1"/>
          </p:nvPr>
        </p:nvSpPr>
        <p:spPr>
          <a:xfrm>
            <a:off x="457200" y="992235"/>
            <a:ext cx="8229600" cy="5686471"/>
          </a:xfrm>
        </p:spPr>
        <p:txBody>
          <a:bodyPr>
            <a:normAutofit lnSpcReduction="10000"/>
          </a:bodyPr>
          <a:lstStyle/>
          <a:p>
            <a:pPr marL="0" indent="0">
              <a:buNone/>
            </a:pPr>
            <a:r>
              <a:rPr lang="el-GR" sz="2000" dirty="0" smtClean="0">
                <a:latin typeface="Arial"/>
                <a:cs typeface="Arial"/>
              </a:rPr>
              <a:t>Δημιουργούμε το αρχείο </a:t>
            </a:r>
            <a:r>
              <a:rPr lang="en-GB" sz="2000" dirty="0" smtClean="0">
                <a:latin typeface="Arial"/>
                <a:cs typeface="Arial"/>
              </a:rPr>
              <a:t>prog1.pl </a:t>
            </a:r>
            <a:r>
              <a:rPr lang="el-GR" sz="2000" dirty="0" smtClean="0">
                <a:latin typeface="Arial"/>
                <a:cs typeface="Arial"/>
              </a:rPr>
              <a:t>με το </a:t>
            </a:r>
            <a:r>
              <a:rPr lang="en-GB" sz="2000" dirty="0" smtClean="0">
                <a:latin typeface="Arial"/>
                <a:cs typeface="Arial"/>
              </a:rPr>
              <a:t>vi</a:t>
            </a:r>
          </a:p>
          <a:p>
            <a:pPr marL="0" indent="0">
              <a:buNone/>
            </a:pPr>
            <a:r>
              <a:rPr lang="el-GR" sz="2000" dirty="0" smtClean="0">
                <a:latin typeface="Arial"/>
                <a:cs typeface="Arial"/>
              </a:rPr>
              <a:t>Γράφουμε τις παρακάτω </a:t>
            </a:r>
            <a:r>
              <a:rPr lang="en-GB" sz="2000" dirty="0" smtClean="0">
                <a:latin typeface="Arial"/>
                <a:cs typeface="Arial"/>
              </a:rPr>
              <a:t>3</a:t>
            </a:r>
            <a:r>
              <a:rPr lang="el-GR" sz="2000" dirty="0" smtClean="0">
                <a:latin typeface="Arial"/>
                <a:cs typeface="Arial"/>
              </a:rPr>
              <a:t> γραμμές κώδικα</a:t>
            </a:r>
          </a:p>
          <a:p>
            <a:pPr marL="0" indent="0">
              <a:buNone/>
            </a:pPr>
            <a:r>
              <a:rPr lang="el-GR" sz="2000" dirty="0" smtClean="0">
                <a:latin typeface="Arial"/>
                <a:cs typeface="Arial"/>
              </a:rPr>
              <a:t>Σώζουμε &amp; τερματίζουμε το </a:t>
            </a:r>
            <a:r>
              <a:rPr lang="en-GB" sz="2000" dirty="0" smtClean="0">
                <a:latin typeface="Arial"/>
                <a:cs typeface="Arial"/>
              </a:rPr>
              <a:t>vi</a:t>
            </a:r>
            <a:r>
              <a:rPr lang="en-GB" sz="2000" dirty="0" smtClean="0">
                <a:latin typeface="Arial"/>
                <a:cs typeface="Arial"/>
              </a:rPr>
              <a:t>.</a:t>
            </a:r>
          </a:p>
          <a:p>
            <a:pPr marL="0" indent="0">
              <a:buNone/>
            </a:pPr>
            <a:r>
              <a:rPr lang="el-GR" sz="2000" dirty="0" smtClean="0">
                <a:latin typeface="Arial"/>
                <a:cs typeface="Arial"/>
              </a:rPr>
              <a:t>Στην εντολ</a:t>
            </a:r>
            <a:r>
              <a:rPr lang="el-GR" sz="2000" dirty="0" smtClean="0">
                <a:latin typeface="Arial"/>
                <a:cs typeface="Arial"/>
              </a:rPr>
              <a:t>ή </a:t>
            </a:r>
            <a:r>
              <a:rPr lang="en-GB" sz="2000" dirty="0" smtClean="0">
                <a:latin typeface="Arial"/>
                <a:cs typeface="Arial"/>
              </a:rPr>
              <a:t>print, STDOUT </a:t>
            </a:r>
            <a:r>
              <a:rPr lang="el-GR" sz="2000" dirty="0" smtClean="0">
                <a:latin typeface="Arial"/>
                <a:cs typeface="Arial"/>
              </a:rPr>
              <a:t>σημαίνει ότι οι πληροφορίες που βρίσκονται μέσα στα διπλά εισαγωγικά εκτυπώνονται στην οθόνη του </a:t>
            </a:r>
            <a:r>
              <a:rPr lang="en-GB" sz="2000" dirty="0" smtClean="0">
                <a:latin typeface="Arial"/>
                <a:cs typeface="Arial"/>
              </a:rPr>
              <a:t>terminal.</a:t>
            </a:r>
            <a:r>
              <a:rPr lang="el-GR" sz="2000" dirty="0" smtClean="0">
                <a:latin typeface="Arial"/>
                <a:cs typeface="Arial"/>
              </a:rPr>
              <a:t> </a:t>
            </a:r>
            <a:endParaRPr lang="en-GB" sz="2000" dirty="0">
              <a:latin typeface="Arial"/>
              <a:cs typeface="Arial"/>
            </a:endParaRPr>
          </a:p>
          <a:p>
            <a:pPr marL="0" indent="0">
              <a:buNone/>
            </a:pPr>
            <a:endParaRPr lang="en-GB" sz="2000" dirty="0" smtClean="0">
              <a:latin typeface="Arial"/>
              <a:cs typeface="Arial"/>
            </a:endParaRPr>
          </a:p>
          <a:p>
            <a:pPr marL="0" indent="0">
              <a:buNone/>
            </a:pPr>
            <a:r>
              <a:rPr lang="el-GR" sz="2000" dirty="0" smtClean="0">
                <a:latin typeface="Arial"/>
                <a:cs typeface="Arial"/>
              </a:rPr>
              <a:t>Αλλάζουμε το αρχείο σε </a:t>
            </a:r>
            <a:r>
              <a:rPr lang="en-GB" sz="2000" dirty="0" smtClean="0">
                <a:latin typeface="Arial"/>
                <a:cs typeface="Arial"/>
              </a:rPr>
              <a:t>executable </a:t>
            </a:r>
            <a:r>
              <a:rPr lang="el-GR" sz="2000" dirty="0" smtClean="0">
                <a:latin typeface="Arial"/>
                <a:cs typeface="Arial"/>
              </a:rPr>
              <a:t>με την βοήθεια του </a:t>
            </a:r>
            <a:r>
              <a:rPr lang="en-GB" sz="2000" dirty="0" err="1" smtClean="0">
                <a:latin typeface="Arial"/>
                <a:cs typeface="Arial"/>
              </a:rPr>
              <a:t>chmod</a:t>
            </a:r>
            <a:r>
              <a:rPr lang="el-GR" sz="2000" dirty="0" smtClean="0">
                <a:latin typeface="Arial"/>
                <a:cs typeface="Arial"/>
              </a:rPr>
              <a:t>.</a:t>
            </a:r>
          </a:p>
          <a:p>
            <a:pPr marL="0" indent="0">
              <a:buNone/>
            </a:pPr>
            <a:r>
              <a:rPr lang="el-GR" sz="2000" dirty="0" smtClean="0">
                <a:latin typeface="Arial"/>
                <a:cs typeface="Arial"/>
              </a:rPr>
              <a:t>Εκτελούμε το αρχείο</a:t>
            </a:r>
            <a:endParaRPr lang="en-GB" sz="2000" dirty="0" smtClean="0">
              <a:latin typeface="Arial"/>
              <a:cs typeface="Arial"/>
            </a:endParaRPr>
          </a:p>
          <a:p>
            <a:pPr marL="0" indent="0">
              <a:buNone/>
            </a:pPr>
            <a:r>
              <a:rPr lang="el-GR" sz="2000" dirty="0" smtClean="0">
                <a:latin typeface="Arial"/>
                <a:cs typeface="Arial"/>
              </a:rPr>
              <a:t>Ξανα-ανοίγουμε το αρχείο στο </a:t>
            </a:r>
            <a:r>
              <a:rPr lang="en-GB" sz="2000" dirty="0" smtClean="0">
                <a:latin typeface="Arial"/>
                <a:cs typeface="Arial"/>
              </a:rPr>
              <a:t>vi &amp; </a:t>
            </a:r>
            <a:r>
              <a:rPr lang="el-GR" sz="2000" dirty="0" smtClean="0">
                <a:latin typeface="Arial"/>
                <a:cs typeface="Arial"/>
              </a:rPr>
              <a:t>σβήνουμε το </a:t>
            </a:r>
            <a:r>
              <a:rPr lang="en-GB" sz="2000" dirty="0" smtClean="0">
                <a:latin typeface="Arial"/>
                <a:cs typeface="Arial"/>
              </a:rPr>
              <a:t>#  </a:t>
            </a:r>
            <a:r>
              <a:rPr lang="el-GR" sz="2000" dirty="0" smtClean="0">
                <a:latin typeface="Arial"/>
                <a:cs typeface="Arial"/>
              </a:rPr>
              <a:t>στην τελευταία γραμμή και εκτελούμε ξανά το τροποποιημένο αρχείο</a:t>
            </a:r>
            <a:r>
              <a:rPr lang="el-GR" sz="2000" dirty="0" smtClean="0">
                <a:latin typeface="Arial"/>
                <a:cs typeface="Arial"/>
              </a:rPr>
              <a:t>.</a:t>
            </a:r>
            <a:endParaRPr lang="en-GB" sz="2000" dirty="0" smtClean="0">
              <a:latin typeface="Arial"/>
              <a:cs typeface="Arial"/>
            </a:endParaRPr>
          </a:p>
          <a:p>
            <a:pPr marL="0" indent="0">
              <a:buNone/>
            </a:pPr>
            <a:endParaRPr lang="en-GB" sz="2000" dirty="0">
              <a:latin typeface="Arial"/>
              <a:cs typeface="Arial"/>
            </a:endParaRPr>
          </a:p>
          <a:p>
            <a:pPr marL="0" indent="0">
              <a:buNone/>
            </a:pPr>
            <a:r>
              <a:rPr lang="en-GB" sz="2000" dirty="0" smtClean="0">
                <a:latin typeface="Arial"/>
                <a:cs typeface="Arial"/>
              </a:rPr>
              <a:t>#!/</a:t>
            </a:r>
            <a:r>
              <a:rPr lang="en-GB" sz="2000" dirty="0" err="1" smtClean="0">
                <a:latin typeface="Arial"/>
                <a:cs typeface="Arial"/>
              </a:rPr>
              <a:t>usr</a:t>
            </a:r>
            <a:r>
              <a:rPr lang="en-GB" sz="2000" dirty="0" smtClean="0">
                <a:latin typeface="Arial"/>
                <a:cs typeface="Arial"/>
              </a:rPr>
              <a:t>/bin/</a:t>
            </a:r>
            <a:r>
              <a:rPr lang="en-GB" sz="2000" dirty="0" err="1" smtClean="0">
                <a:latin typeface="Arial"/>
                <a:cs typeface="Arial"/>
              </a:rPr>
              <a:t>perl</a:t>
            </a:r>
            <a:r>
              <a:rPr lang="en-GB" sz="2000" dirty="0" smtClean="0">
                <a:latin typeface="Arial"/>
                <a:cs typeface="Arial"/>
              </a:rPr>
              <a:t> –w</a:t>
            </a:r>
            <a:endParaRPr lang="el-GR" sz="2000" dirty="0">
              <a:latin typeface="Arial"/>
              <a:cs typeface="Arial"/>
            </a:endParaRPr>
          </a:p>
          <a:p>
            <a:pPr marL="0" indent="0">
              <a:buNone/>
            </a:pPr>
            <a:endParaRPr lang="el-GR" sz="2000" dirty="0" smtClean="0">
              <a:latin typeface="Arial"/>
              <a:cs typeface="Arial"/>
            </a:endParaRPr>
          </a:p>
          <a:p>
            <a:pPr marL="0" indent="0">
              <a:buNone/>
            </a:pPr>
            <a:r>
              <a:rPr lang="en-US" sz="2000" dirty="0" smtClean="0">
                <a:latin typeface="Arial"/>
                <a:cs typeface="Arial"/>
              </a:rPr>
              <a:t>p</a:t>
            </a:r>
            <a:r>
              <a:rPr lang="en-GB" sz="2000" dirty="0" err="1" smtClean="0">
                <a:latin typeface="Arial"/>
                <a:cs typeface="Arial"/>
              </a:rPr>
              <a:t>rint</a:t>
            </a:r>
            <a:r>
              <a:rPr lang="en-GB" sz="2000" dirty="0" smtClean="0">
                <a:latin typeface="Arial"/>
                <a:cs typeface="Arial"/>
              </a:rPr>
              <a:t> </a:t>
            </a:r>
            <a:r>
              <a:rPr lang="en-GB" sz="2000" dirty="0" smtClean="0">
                <a:latin typeface="Arial"/>
                <a:cs typeface="Arial"/>
              </a:rPr>
              <a:t>STDOUT “To 1o </a:t>
            </a:r>
            <a:r>
              <a:rPr lang="en-GB" sz="2000" dirty="0" err="1" smtClean="0">
                <a:latin typeface="Arial"/>
                <a:cs typeface="Arial"/>
              </a:rPr>
              <a:t>mou</a:t>
            </a:r>
            <a:r>
              <a:rPr lang="en-GB" sz="2000" dirty="0" smtClean="0">
                <a:latin typeface="Arial"/>
                <a:cs typeface="Arial"/>
              </a:rPr>
              <a:t> </a:t>
            </a:r>
            <a:r>
              <a:rPr lang="en-GB" sz="2000" dirty="0" err="1" smtClean="0">
                <a:latin typeface="Arial"/>
                <a:cs typeface="Arial"/>
              </a:rPr>
              <a:t>programma</a:t>
            </a:r>
            <a:r>
              <a:rPr lang="en-GB" sz="2000" dirty="0" smtClean="0">
                <a:latin typeface="Arial"/>
                <a:cs typeface="Arial"/>
              </a:rPr>
              <a:t>\n”;</a:t>
            </a:r>
          </a:p>
          <a:p>
            <a:pPr marL="0" indent="0">
              <a:buNone/>
            </a:pPr>
            <a:r>
              <a:rPr lang="en-GB" sz="2000" dirty="0" smtClean="0">
                <a:latin typeface="Arial"/>
                <a:cs typeface="Arial"/>
              </a:rPr>
              <a:t>#</a:t>
            </a:r>
            <a:r>
              <a:rPr lang="en-GB" sz="2000" dirty="0" err="1" smtClean="0">
                <a:latin typeface="Arial"/>
                <a:cs typeface="Arial"/>
              </a:rPr>
              <a:t>Auti</a:t>
            </a:r>
            <a:r>
              <a:rPr lang="en-GB" sz="2000" dirty="0" smtClean="0">
                <a:latin typeface="Arial"/>
                <a:cs typeface="Arial"/>
              </a:rPr>
              <a:t> I </a:t>
            </a:r>
            <a:r>
              <a:rPr lang="en-GB" sz="2000" dirty="0" err="1" smtClean="0">
                <a:latin typeface="Arial"/>
                <a:cs typeface="Arial"/>
              </a:rPr>
              <a:t>grammi</a:t>
            </a:r>
            <a:r>
              <a:rPr lang="en-GB" sz="2000" dirty="0" smtClean="0">
                <a:latin typeface="Arial"/>
                <a:cs typeface="Arial"/>
              </a:rPr>
              <a:t> </a:t>
            </a:r>
            <a:r>
              <a:rPr lang="en-GB" sz="2000" dirty="0" err="1" smtClean="0">
                <a:latin typeface="Arial"/>
                <a:cs typeface="Arial"/>
              </a:rPr>
              <a:t>periexei</a:t>
            </a:r>
            <a:r>
              <a:rPr lang="en-GB" sz="2000" dirty="0" smtClean="0">
                <a:latin typeface="Arial"/>
                <a:cs typeface="Arial"/>
              </a:rPr>
              <a:t> </a:t>
            </a:r>
            <a:r>
              <a:rPr lang="en-GB" sz="2000" dirty="0" err="1" smtClean="0">
                <a:latin typeface="Arial"/>
                <a:cs typeface="Arial"/>
              </a:rPr>
              <a:t>sxolia</a:t>
            </a:r>
            <a:r>
              <a:rPr lang="en-GB" sz="2000" dirty="0">
                <a:latin typeface="Arial"/>
                <a:cs typeface="Arial"/>
              </a:rPr>
              <a:t> </a:t>
            </a:r>
            <a:r>
              <a:rPr lang="en-GB" sz="2000" dirty="0" smtClean="0">
                <a:latin typeface="Arial"/>
                <a:cs typeface="Arial"/>
              </a:rPr>
              <a:t>&amp; den </a:t>
            </a:r>
            <a:r>
              <a:rPr lang="en-GB" sz="2000" dirty="0" err="1" smtClean="0">
                <a:latin typeface="Arial"/>
                <a:cs typeface="Arial"/>
              </a:rPr>
              <a:t>lambanetai</a:t>
            </a:r>
            <a:r>
              <a:rPr lang="en-GB" sz="2000" dirty="0" smtClean="0">
                <a:latin typeface="Arial"/>
                <a:cs typeface="Arial"/>
              </a:rPr>
              <a:t> </a:t>
            </a:r>
            <a:r>
              <a:rPr lang="en-GB" sz="2000" dirty="0" err="1" smtClean="0">
                <a:latin typeface="Arial"/>
                <a:cs typeface="Arial"/>
              </a:rPr>
              <a:t>ypopsin</a:t>
            </a:r>
            <a:endParaRPr lang="el-GR" sz="2000" dirty="0">
              <a:latin typeface="Arial"/>
              <a:cs typeface="Arial"/>
            </a:endParaRPr>
          </a:p>
          <a:p>
            <a:pPr marL="0" indent="0">
              <a:buNone/>
            </a:pPr>
            <a:r>
              <a:rPr lang="en-GB" sz="2000" dirty="0" smtClean="0">
                <a:latin typeface="Arial"/>
                <a:cs typeface="Arial"/>
              </a:rPr>
              <a:t># print STDOUT “</a:t>
            </a:r>
            <a:r>
              <a:rPr lang="en-GB" sz="2000" dirty="0" err="1" smtClean="0">
                <a:latin typeface="Arial"/>
                <a:cs typeface="Arial"/>
              </a:rPr>
              <a:t>oute</a:t>
            </a:r>
            <a:r>
              <a:rPr lang="en-GB" sz="2000" dirty="0" smtClean="0">
                <a:latin typeface="Arial"/>
                <a:cs typeface="Arial"/>
              </a:rPr>
              <a:t> </a:t>
            </a:r>
            <a:r>
              <a:rPr lang="en-GB" sz="2000" dirty="0" err="1" smtClean="0">
                <a:latin typeface="Arial"/>
                <a:cs typeface="Arial"/>
              </a:rPr>
              <a:t>auti</a:t>
            </a:r>
            <a:r>
              <a:rPr lang="en-GB" sz="2000" dirty="0" smtClean="0">
                <a:latin typeface="Arial"/>
                <a:cs typeface="Arial"/>
              </a:rPr>
              <a:t> I </a:t>
            </a:r>
            <a:r>
              <a:rPr lang="en-GB" sz="2000" dirty="0" err="1" smtClean="0">
                <a:latin typeface="Arial"/>
                <a:cs typeface="Arial"/>
              </a:rPr>
              <a:t>grammi</a:t>
            </a:r>
            <a:r>
              <a:rPr lang="en-GB" sz="2000" dirty="0" smtClean="0">
                <a:latin typeface="Arial"/>
                <a:cs typeface="Arial"/>
              </a:rPr>
              <a:t> </a:t>
            </a:r>
            <a:r>
              <a:rPr lang="en-GB" sz="2000" dirty="0" err="1" smtClean="0">
                <a:latin typeface="Arial"/>
                <a:cs typeface="Arial"/>
              </a:rPr>
              <a:t>ektypwnetai</a:t>
            </a:r>
            <a:r>
              <a:rPr lang="en-GB" sz="2000" dirty="0" smtClean="0">
                <a:latin typeface="Arial"/>
                <a:cs typeface="Arial"/>
              </a:rPr>
              <a:t>”</a:t>
            </a:r>
            <a:r>
              <a:rPr lang="en-GB" sz="2000" dirty="0" smtClean="0">
                <a:latin typeface="Arial"/>
                <a:cs typeface="Arial"/>
              </a:rPr>
              <a:t>;</a:t>
            </a:r>
            <a:endParaRPr lang="el-GR" sz="2000" dirty="0" smtClean="0">
              <a:latin typeface="Arial"/>
              <a:cs typeface="Arial"/>
            </a:endParaRPr>
          </a:p>
          <a:p>
            <a:endParaRPr lang="el-GR" dirty="0">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269594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5889"/>
          </a:xfrm>
        </p:spPr>
        <p:txBody>
          <a:bodyPr>
            <a:normAutofit fontScale="90000"/>
          </a:bodyPr>
          <a:lstStyle/>
          <a:p>
            <a:r>
              <a:rPr lang="en-US" dirty="0">
                <a:latin typeface="Arial"/>
                <a:cs typeface="Arial"/>
              </a:rPr>
              <a:t>To </a:t>
            </a:r>
            <a:r>
              <a:rPr lang="el-GR" dirty="0" smtClean="0">
                <a:latin typeface="Arial"/>
                <a:cs typeface="Arial"/>
              </a:rPr>
              <a:t>2</a:t>
            </a:r>
            <a:r>
              <a:rPr lang="en-US" dirty="0" smtClean="0">
                <a:latin typeface="Arial"/>
                <a:cs typeface="Arial"/>
              </a:rPr>
              <a:t>o </a:t>
            </a:r>
            <a:r>
              <a:rPr lang="el-GR" dirty="0" smtClean="0">
                <a:latin typeface="Arial"/>
                <a:cs typeface="Arial"/>
              </a:rPr>
              <a:t>πρόγραμμα</a:t>
            </a:r>
            <a:r>
              <a:rPr lang="en-GB" dirty="0" smtClean="0">
                <a:latin typeface="Arial"/>
                <a:cs typeface="Arial"/>
              </a:rPr>
              <a:t> (a)</a:t>
            </a:r>
            <a:endParaRPr lang="en-US" dirty="0">
              <a:latin typeface="Arial"/>
              <a:cs typeface="Arial"/>
            </a:endParaRPr>
          </a:p>
        </p:txBody>
      </p:sp>
      <p:sp>
        <p:nvSpPr>
          <p:cNvPr id="3" name="Content Placeholder 2"/>
          <p:cNvSpPr>
            <a:spLocks noGrp="1"/>
          </p:cNvSpPr>
          <p:nvPr>
            <p:ph idx="1"/>
          </p:nvPr>
        </p:nvSpPr>
        <p:spPr>
          <a:xfrm>
            <a:off x="457200" y="1090768"/>
            <a:ext cx="8229600" cy="5035395"/>
          </a:xfrm>
        </p:spPr>
        <p:txBody>
          <a:bodyPr>
            <a:normAutofit fontScale="85000" lnSpcReduction="10000"/>
          </a:bodyPr>
          <a:lstStyle/>
          <a:p>
            <a:r>
              <a:rPr lang="el-GR" sz="2000" dirty="0" smtClean="0">
                <a:latin typeface="Arial"/>
                <a:cs typeface="Arial"/>
              </a:rPr>
              <a:t>Γράφουμε και εκτελούμε το παρακάτω πρόγραμμα </a:t>
            </a:r>
            <a:r>
              <a:rPr lang="en-GB" sz="2000" dirty="0" smtClean="0">
                <a:latin typeface="Arial"/>
                <a:cs typeface="Arial"/>
              </a:rPr>
              <a:t>prog2</a:t>
            </a:r>
            <a:r>
              <a:rPr lang="en-GB" sz="2000" dirty="0">
                <a:latin typeface="Arial"/>
                <a:cs typeface="Arial"/>
              </a:rPr>
              <a:t>a</a:t>
            </a:r>
            <a:r>
              <a:rPr lang="en-GB" sz="2000" dirty="0" smtClean="0">
                <a:latin typeface="Arial"/>
                <a:cs typeface="Arial"/>
              </a:rPr>
              <a:t>.pl</a:t>
            </a:r>
            <a:endParaRPr lang="el-GR" sz="2000" dirty="0" smtClean="0">
              <a:latin typeface="Arial"/>
              <a:cs typeface="Arial"/>
            </a:endParaRPr>
          </a:p>
          <a:p>
            <a:r>
              <a:rPr lang="el-GR" sz="2000" dirty="0" smtClean="0">
                <a:latin typeface="Arial"/>
                <a:cs typeface="Arial"/>
              </a:rPr>
              <a:t>Οι μεταβλητές $</a:t>
            </a:r>
            <a:r>
              <a:rPr lang="en-GB" sz="2000" dirty="0" smtClean="0">
                <a:latin typeface="Arial"/>
                <a:cs typeface="Arial"/>
              </a:rPr>
              <a:t>var1, $var2, $var3 </a:t>
            </a:r>
            <a:r>
              <a:rPr lang="el-GR" sz="2000" dirty="0" smtClean="0">
                <a:latin typeface="Arial"/>
                <a:cs typeface="Arial"/>
              </a:rPr>
              <a:t>μπορούν να αποθηκεύσουν αριθμητικές τιμές ή χαρακτήρες. Όταν αποθηκεύουν χαρακτήρες, πρέπει να χρησιμοποιούμε τα </a:t>
            </a:r>
            <a:r>
              <a:rPr lang="en-GB" sz="2000" dirty="0" smtClean="0">
                <a:latin typeface="Arial"/>
                <a:cs typeface="Arial"/>
              </a:rPr>
              <a:t>“”</a:t>
            </a:r>
            <a:r>
              <a:rPr lang="en-GB" sz="2000" dirty="0" smtClean="0">
                <a:latin typeface="Arial"/>
                <a:cs typeface="Arial"/>
              </a:rPr>
              <a:t>.</a:t>
            </a:r>
          </a:p>
          <a:p>
            <a:r>
              <a:rPr lang="el-GR" sz="2000" dirty="0" smtClean="0">
                <a:latin typeface="Arial"/>
                <a:cs typeface="Arial"/>
              </a:rPr>
              <a:t>Προσοχ</a:t>
            </a:r>
            <a:r>
              <a:rPr lang="el-GR" sz="2000" dirty="0" smtClean="0">
                <a:latin typeface="Arial"/>
                <a:cs typeface="Arial"/>
              </a:rPr>
              <a:t>ή!!!!!  Η μεταβλητή </a:t>
            </a:r>
            <a:r>
              <a:rPr lang="en-GB" sz="2000" dirty="0" smtClean="0">
                <a:latin typeface="Arial"/>
                <a:cs typeface="Arial"/>
              </a:rPr>
              <a:t>$</a:t>
            </a:r>
            <a:r>
              <a:rPr lang="en-GB" sz="2000" dirty="0" err="1" smtClean="0">
                <a:latin typeface="Arial"/>
                <a:cs typeface="Arial"/>
              </a:rPr>
              <a:t>Var</a:t>
            </a:r>
            <a:r>
              <a:rPr lang="en-GB" sz="2000" dirty="0" smtClean="0">
                <a:latin typeface="Arial"/>
                <a:cs typeface="Arial"/>
              </a:rPr>
              <a:t> </a:t>
            </a:r>
            <a:r>
              <a:rPr lang="el-GR" sz="2000" dirty="0" smtClean="0">
                <a:latin typeface="Arial"/>
                <a:cs typeface="Arial"/>
              </a:rPr>
              <a:t>είναι διαφορετική από την μεταβλητή </a:t>
            </a:r>
            <a:r>
              <a:rPr lang="en-GB" sz="2000" dirty="0" smtClean="0">
                <a:latin typeface="Arial"/>
                <a:cs typeface="Arial"/>
              </a:rPr>
              <a:t>$var.</a:t>
            </a:r>
            <a:endParaRPr lang="en-GB" sz="2000" dirty="0" smtClean="0">
              <a:latin typeface="Arial"/>
              <a:cs typeface="Arial"/>
            </a:endParaRPr>
          </a:p>
          <a:p>
            <a:r>
              <a:rPr lang="el-GR" sz="2000" dirty="0" smtClean="0">
                <a:latin typeface="Arial"/>
                <a:cs typeface="Arial"/>
              </a:rPr>
              <a:t>Στην </a:t>
            </a:r>
            <a:r>
              <a:rPr lang="en-GB" sz="2000" dirty="0" smtClean="0">
                <a:latin typeface="Arial"/>
                <a:cs typeface="Arial"/>
              </a:rPr>
              <a:t>PERL,  </a:t>
            </a:r>
            <a:r>
              <a:rPr lang="el-GR" sz="2000" dirty="0" smtClean="0">
                <a:latin typeface="Arial"/>
                <a:cs typeface="Arial"/>
              </a:rPr>
              <a:t>οι μεταβλητές λέγονται</a:t>
            </a:r>
            <a:r>
              <a:rPr lang="en-GB" sz="2000" dirty="0" smtClean="0">
                <a:latin typeface="Arial"/>
                <a:cs typeface="Arial"/>
              </a:rPr>
              <a:t> scalars</a:t>
            </a:r>
            <a:r>
              <a:rPr lang="el-GR" sz="2000" dirty="0" smtClean="0">
                <a:latin typeface="Arial"/>
                <a:cs typeface="Arial"/>
              </a:rPr>
              <a:t> και αρχίζουν με το σύμβολο </a:t>
            </a:r>
            <a:r>
              <a:rPr lang="en-GB" sz="2000" dirty="0" smtClean="0">
                <a:latin typeface="Arial"/>
                <a:cs typeface="Arial"/>
              </a:rPr>
              <a:t>$. </a:t>
            </a:r>
            <a:r>
              <a:rPr lang="el-GR" sz="2000" dirty="0" smtClean="0">
                <a:latin typeface="Arial"/>
                <a:cs typeface="Arial"/>
              </a:rPr>
              <a:t>Μπορούμε να δώσουμε όποιο (σχεδόν) όνομα</a:t>
            </a:r>
            <a:r>
              <a:rPr lang="en-GB" sz="2000" dirty="0" smtClean="0">
                <a:latin typeface="Arial"/>
                <a:cs typeface="Arial"/>
              </a:rPr>
              <a:t> </a:t>
            </a:r>
            <a:r>
              <a:rPr lang="el-GR" sz="2000" dirty="0" smtClean="0">
                <a:latin typeface="Arial"/>
                <a:cs typeface="Arial"/>
              </a:rPr>
              <a:t>θέλουμε σε μια μεταβλητή</a:t>
            </a:r>
            <a:r>
              <a:rPr lang="el-GR" sz="2000" dirty="0" smtClean="0">
                <a:latin typeface="Arial"/>
                <a:cs typeface="Arial"/>
              </a:rPr>
              <a:t>.</a:t>
            </a:r>
          </a:p>
          <a:p>
            <a:r>
              <a:rPr lang="el-GR" sz="2000" dirty="0" smtClean="0">
                <a:latin typeface="Arial"/>
                <a:cs typeface="Arial"/>
              </a:rPr>
              <a:t>Το περιεχ</a:t>
            </a:r>
            <a:r>
              <a:rPr lang="el-GR" sz="2000" dirty="0" smtClean="0">
                <a:latin typeface="Arial"/>
                <a:cs typeface="Arial"/>
              </a:rPr>
              <a:t>όμενο μιας μεταβλητής δίδεται με το =</a:t>
            </a:r>
          </a:p>
          <a:p>
            <a:r>
              <a:rPr lang="el-GR" sz="2000" dirty="0" smtClean="0">
                <a:latin typeface="Arial"/>
                <a:cs typeface="Arial"/>
              </a:rPr>
              <a:t>Προσοχή!!! </a:t>
            </a:r>
            <a:r>
              <a:rPr lang="el-GR" sz="2000" dirty="0" smtClean="0">
                <a:latin typeface="Arial"/>
                <a:cs typeface="Arial"/>
              </a:rPr>
              <a:t>Το περιεχόμενο μεταφέρεται από τα δεξ</a:t>
            </a:r>
            <a:r>
              <a:rPr lang="el-GR" sz="2000" dirty="0" smtClean="0">
                <a:latin typeface="Arial"/>
                <a:cs typeface="Arial"/>
              </a:rPr>
              <a:t>ιά</a:t>
            </a:r>
            <a:r>
              <a:rPr lang="el-GR" sz="2000" dirty="0" smtClean="0">
                <a:latin typeface="Arial"/>
                <a:cs typeface="Arial"/>
              </a:rPr>
              <a:t> προς τα αριστερά.</a:t>
            </a:r>
            <a:endParaRPr lang="en-GB" sz="2000" dirty="0" smtClean="0">
              <a:latin typeface="Arial"/>
              <a:cs typeface="Arial"/>
            </a:endParaRPr>
          </a:p>
          <a:p>
            <a:endParaRPr lang="en-GB" sz="2000" dirty="0">
              <a:latin typeface="Arial"/>
              <a:cs typeface="Arial"/>
            </a:endParaRPr>
          </a:p>
          <a:p>
            <a:pPr marL="0" indent="0">
              <a:buNone/>
            </a:pPr>
            <a:r>
              <a:rPr lang="en-GB" sz="2000" dirty="0">
                <a:latin typeface="Arial"/>
                <a:cs typeface="Arial"/>
              </a:rPr>
              <a:t>#</a:t>
            </a:r>
            <a:r>
              <a:rPr lang="en-GB" sz="2000" dirty="0" smtClean="0">
                <a:latin typeface="Arial"/>
                <a:cs typeface="Arial"/>
              </a:rPr>
              <a:t>!/</a:t>
            </a:r>
            <a:r>
              <a:rPr lang="en-GB" sz="2000" dirty="0" err="1" smtClean="0">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smtClean="0">
              <a:latin typeface="Arial"/>
              <a:cs typeface="Arial"/>
            </a:endParaRPr>
          </a:p>
          <a:p>
            <a:pPr marL="0" indent="0">
              <a:buNone/>
            </a:pPr>
            <a:r>
              <a:rPr lang="en-GB" sz="2000" dirty="0" smtClean="0">
                <a:latin typeface="Arial"/>
                <a:cs typeface="Arial"/>
              </a:rPr>
              <a:t>$var1=10;</a:t>
            </a:r>
          </a:p>
          <a:p>
            <a:pPr marL="0" indent="0">
              <a:buNone/>
            </a:pPr>
            <a:r>
              <a:rPr lang="en-GB" sz="2000" dirty="0" smtClean="0">
                <a:latin typeface="Arial"/>
                <a:cs typeface="Arial"/>
              </a:rPr>
              <a:t>$var2=20;</a:t>
            </a:r>
          </a:p>
          <a:p>
            <a:pPr marL="0" indent="0">
              <a:buNone/>
            </a:pPr>
            <a:r>
              <a:rPr lang="en-GB" sz="2000" dirty="0" smtClean="0">
                <a:latin typeface="Arial"/>
                <a:cs typeface="Arial"/>
              </a:rPr>
              <a:t>$var3=“PERL”;</a:t>
            </a:r>
            <a:endParaRPr lang="el-GR" sz="2000" dirty="0">
              <a:latin typeface="Arial"/>
              <a:cs typeface="Arial"/>
            </a:endParaRPr>
          </a:p>
          <a:p>
            <a:pPr marL="0" indent="0">
              <a:buNone/>
            </a:pPr>
            <a:r>
              <a:rPr lang="en-US" sz="2000" dirty="0">
                <a:latin typeface="Arial"/>
                <a:cs typeface="Arial"/>
              </a:rPr>
              <a:t>p</a:t>
            </a:r>
            <a:r>
              <a:rPr lang="en-GB" sz="2000" dirty="0" err="1">
                <a:latin typeface="Arial"/>
                <a:cs typeface="Arial"/>
              </a:rPr>
              <a:t>rint</a:t>
            </a:r>
            <a:r>
              <a:rPr lang="en-GB" sz="2000" dirty="0">
                <a:latin typeface="Arial"/>
                <a:cs typeface="Arial"/>
              </a:rPr>
              <a:t> STDOUT </a:t>
            </a:r>
            <a:r>
              <a:rPr lang="en-GB" sz="2000" dirty="0" smtClean="0">
                <a:latin typeface="Arial"/>
                <a:cs typeface="Arial"/>
              </a:rPr>
              <a:t>“var1: $</a:t>
            </a:r>
            <a:r>
              <a:rPr lang="en-GB" sz="2000" dirty="0" smtClean="0">
                <a:latin typeface="Arial"/>
                <a:cs typeface="Arial"/>
              </a:rPr>
              <a:t>var1 </a:t>
            </a:r>
            <a:r>
              <a:rPr lang="en-GB" sz="2000" dirty="0" smtClean="0">
                <a:latin typeface="Arial"/>
                <a:cs typeface="Arial"/>
              </a:rPr>
              <a:t>var2: $</a:t>
            </a:r>
            <a:r>
              <a:rPr lang="en-GB" sz="2000" dirty="0" smtClean="0">
                <a:latin typeface="Arial"/>
                <a:cs typeface="Arial"/>
              </a:rPr>
              <a:t>var2 </a:t>
            </a:r>
            <a:r>
              <a:rPr lang="en-GB" sz="2000" dirty="0" smtClean="0">
                <a:latin typeface="Arial"/>
                <a:cs typeface="Arial"/>
              </a:rPr>
              <a:t>var3: $</a:t>
            </a:r>
            <a:r>
              <a:rPr lang="en-GB" sz="2000" dirty="0" smtClean="0">
                <a:latin typeface="Arial"/>
                <a:cs typeface="Arial"/>
              </a:rPr>
              <a:t>var3\n”</a:t>
            </a:r>
            <a:r>
              <a:rPr lang="en-GB" sz="2000" dirty="0" smtClean="0">
                <a:latin typeface="Arial"/>
                <a:cs typeface="Arial"/>
              </a:rPr>
              <a:t>;</a:t>
            </a:r>
            <a:endParaRPr lang="el-GR" sz="2000" dirty="0" smtClean="0">
              <a:latin typeface="Arial"/>
              <a:cs typeface="Arial"/>
            </a:endParaRPr>
          </a:p>
          <a:p>
            <a:pPr marL="0" indent="0">
              <a:buNone/>
            </a:pPr>
            <a:r>
              <a:rPr lang="el-GR" sz="2000" dirty="0" smtClean="0">
                <a:latin typeface="Arial"/>
                <a:cs typeface="Arial"/>
              </a:rPr>
              <a:t>$</a:t>
            </a:r>
            <a:r>
              <a:rPr lang="en-GB" sz="2000" dirty="0" smtClean="0">
                <a:latin typeface="Arial"/>
                <a:cs typeface="Arial"/>
              </a:rPr>
              <a:t>var2=$var1;</a:t>
            </a:r>
            <a:endParaRPr lang="en-GB" sz="2000" dirty="0">
              <a:latin typeface="Arial"/>
              <a:cs typeface="Arial"/>
            </a:endParaRPr>
          </a:p>
          <a:p>
            <a:pPr marL="0" indent="0">
              <a:buNone/>
            </a:pPr>
            <a:r>
              <a:rPr lang="en-GB" sz="2000" dirty="0">
                <a:latin typeface="Arial"/>
                <a:cs typeface="Arial"/>
              </a:rPr>
              <a:t>p</a:t>
            </a:r>
            <a:r>
              <a:rPr lang="en-GB" sz="2000" dirty="0" smtClean="0">
                <a:latin typeface="Arial"/>
                <a:cs typeface="Arial"/>
              </a:rPr>
              <a:t>rint STDOUT “neo var2: </a:t>
            </a:r>
            <a:r>
              <a:rPr lang="el-GR" sz="2000" dirty="0" smtClean="0">
                <a:latin typeface="Arial"/>
                <a:cs typeface="Arial"/>
              </a:rPr>
              <a:t>$</a:t>
            </a:r>
            <a:r>
              <a:rPr lang="en-GB" sz="2000" dirty="0" smtClean="0">
                <a:latin typeface="Arial"/>
                <a:cs typeface="Arial"/>
              </a:rPr>
              <a:t>var2\n”;</a:t>
            </a:r>
            <a:endParaRPr lang="en-GB" sz="2000" dirty="0">
              <a:latin typeface="Arial"/>
              <a:cs typeface="Arial"/>
            </a:endParaRPr>
          </a:p>
          <a:p>
            <a:pPr marL="0" indent="0">
              <a:buNone/>
            </a:pPr>
            <a:endParaRPr lang="en-US" sz="2000" dirty="0">
              <a:latin typeface="Arial"/>
              <a:cs typeface="Arial"/>
            </a:endParaRPr>
          </a:p>
        </p:txBody>
      </p:sp>
    </p:spTree>
    <p:extLst>
      <p:ext uri="{BB962C8B-B14F-4D97-AF65-F5344CB8AC3E}">
        <p14:creationId xmlns:p14="http://schemas.microsoft.com/office/powerpoint/2010/main" val="2782568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To </a:t>
            </a:r>
            <a:r>
              <a:rPr lang="el-GR" dirty="0" smtClean="0">
                <a:latin typeface="Arial"/>
                <a:cs typeface="Arial"/>
              </a:rPr>
              <a:t>2</a:t>
            </a:r>
            <a:r>
              <a:rPr lang="en-US" dirty="0" smtClean="0">
                <a:latin typeface="Arial"/>
                <a:cs typeface="Arial"/>
              </a:rPr>
              <a:t>o </a:t>
            </a:r>
            <a:r>
              <a:rPr lang="el-GR" dirty="0" smtClean="0">
                <a:latin typeface="Arial"/>
                <a:cs typeface="Arial"/>
              </a:rPr>
              <a:t>πρόγραμμα</a:t>
            </a:r>
            <a:r>
              <a:rPr lang="en-GB" dirty="0" smtClean="0">
                <a:latin typeface="Arial"/>
                <a:cs typeface="Arial"/>
              </a:rPr>
              <a:t> (b)</a:t>
            </a:r>
            <a:endParaRPr lang="en-US" dirty="0">
              <a:latin typeface="Arial"/>
              <a:cs typeface="Arial"/>
            </a:endParaRPr>
          </a:p>
        </p:txBody>
      </p:sp>
      <p:sp>
        <p:nvSpPr>
          <p:cNvPr id="3" name="Content Placeholder 2"/>
          <p:cNvSpPr>
            <a:spLocks noGrp="1"/>
          </p:cNvSpPr>
          <p:nvPr>
            <p:ph idx="1"/>
          </p:nvPr>
        </p:nvSpPr>
        <p:spPr/>
        <p:txBody>
          <a:bodyPr>
            <a:normAutofit fontScale="92500" lnSpcReduction="20000"/>
          </a:bodyPr>
          <a:lstStyle/>
          <a:p>
            <a:r>
              <a:rPr lang="el-GR" sz="2000" dirty="0" smtClean="0">
                <a:latin typeface="Arial"/>
                <a:cs typeface="Arial"/>
              </a:rPr>
              <a:t>Τροπο</a:t>
            </a:r>
            <a:r>
              <a:rPr lang="el-GR" sz="2000" dirty="0">
                <a:latin typeface="Arial"/>
                <a:cs typeface="Arial"/>
              </a:rPr>
              <a:t>π</a:t>
            </a:r>
            <a:r>
              <a:rPr lang="el-GR" sz="2000" dirty="0" smtClean="0">
                <a:latin typeface="Arial"/>
                <a:cs typeface="Arial"/>
              </a:rPr>
              <a:t>οιούμε και εκτελούμε το παρακάτω πρόγραμμα </a:t>
            </a:r>
            <a:r>
              <a:rPr lang="en-GB" sz="2000" dirty="0" smtClean="0">
                <a:latin typeface="Arial"/>
                <a:cs typeface="Arial"/>
              </a:rPr>
              <a:t>prog2b.pl</a:t>
            </a:r>
            <a:endParaRPr lang="el-GR" sz="2000" dirty="0" smtClean="0">
              <a:latin typeface="Arial"/>
              <a:cs typeface="Arial"/>
            </a:endParaRPr>
          </a:p>
          <a:p>
            <a:r>
              <a:rPr lang="el-GR" sz="2000" dirty="0" smtClean="0">
                <a:latin typeface="Arial"/>
                <a:cs typeface="Arial"/>
              </a:rPr>
              <a:t>Με το </a:t>
            </a:r>
            <a:r>
              <a:rPr lang="en-GB" sz="2000" dirty="0" smtClean="0">
                <a:latin typeface="Arial"/>
                <a:cs typeface="Arial"/>
              </a:rPr>
              <a:t>\t</a:t>
            </a:r>
            <a:r>
              <a:rPr lang="el-GR" sz="2000" dirty="0" smtClean="0">
                <a:latin typeface="Arial"/>
                <a:cs typeface="Arial"/>
              </a:rPr>
              <a:t> εισάγουμε ένα </a:t>
            </a:r>
            <a:r>
              <a:rPr lang="en-GB" sz="2000" dirty="0" smtClean="0">
                <a:latin typeface="Arial"/>
                <a:cs typeface="Arial"/>
              </a:rPr>
              <a:t>tab </a:t>
            </a:r>
            <a:r>
              <a:rPr lang="el-GR" sz="2000" dirty="0" smtClean="0">
                <a:latin typeface="Arial"/>
                <a:cs typeface="Arial"/>
              </a:rPr>
              <a:t>και με το \</a:t>
            </a:r>
            <a:r>
              <a:rPr lang="en-GB" sz="2000" dirty="0" smtClean="0">
                <a:latin typeface="Arial"/>
                <a:cs typeface="Arial"/>
              </a:rPr>
              <a:t>n </a:t>
            </a:r>
            <a:r>
              <a:rPr lang="el-GR" sz="2000" dirty="0" smtClean="0">
                <a:latin typeface="Arial"/>
                <a:cs typeface="Arial"/>
              </a:rPr>
              <a:t>εισάγουμε το τέλος </a:t>
            </a:r>
            <a:r>
              <a:rPr lang="el-GR" sz="2000" dirty="0" smtClean="0">
                <a:latin typeface="Arial"/>
                <a:cs typeface="Arial"/>
              </a:rPr>
              <a:t>μια</a:t>
            </a:r>
            <a:r>
              <a:rPr lang="el-GR" sz="2000" dirty="0">
                <a:latin typeface="Arial"/>
                <a:cs typeface="Arial"/>
              </a:rPr>
              <a:t>ς</a:t>
            </a:r>
            <a:r>
              <a:rPr lang="el-GR" sz="2000" dirty="0" smtClean="0">
                <a:latin typeface="Arial"/>
                <a:cs typeface="Arial"/>
              </a:rPr>
              <a:t> </a:t>
            </a:r>
            <a:r>
              <a:rPr lang="el-GR" sz="2000" dirty="0" smtClean="0">
                <a:latin typeface="Arial"/>
                <a:cs typeface="Arial"/>
              </a:rPr>
              <a:t>γραμμής </a:t>
            </a:r>
            <a:r>
              <a:rPr lang="en-GB" sz="2000" dirty="0" smtClean="0">
                <a:latin typeface="Arial"/>
                <a:cs typeface="Arial"/>
              </a:rPr>
              <a:t>(new line character)</a:t>
            </a:r>
            <a:r>
              <a:rPr lang="en-GB" sz="2000" dirty="0" smtClean="0">
                <a:latin typeface="Arial"/>
                <a:cs typeface="Arial"/>
              </a:rPr>
              <a:t>.</a:t>
            </a:r>
            <a:endParaRPr lang="el-GR" sz="2000" dirty="0" smtClean="0">
              <a:latin typeface="Arial"/>
              <a:cs typeface="Arial"/>
            </a:endParaRPr>
          </a:p>
          <a:p>
            <a:r>
              <a:rPr lang="el-GR" sz="2000" dirty="0" smtClean="0">
                <a:latin typeface="Arial"/>
                <a:cs typeface="Arial"/>
              </a:rPr>
              <a:t>Αφο</a:t>
            </a:r>
            <a:r>
              <a:rPr lang="el-GR" sz="2000" dirty="0" smtClean="0">
                <a:latin typeface="Arial"/>
                <a:cs typeface="Arial"/>
              </a:rPr>
              <a:t>ύ εκτελέσετε το παρακάτω πρόγραμμα, </a:t>
            </a:r>
            <a:r>
              <a:rPr lang="el-GR" sz="2000" dirty="0">
                <a:latin typeface="Arial"/>
                <a:cs typeface="Arial"/>
              </a:rPr>
              <a:t>χ</a:t>
            </a:r>
            <a:r>
              <a:rPr lang="el-GR" sz="2000" dirty="0" smtClean="0">
                <a:latin typeface="Arial"/>
                <a:cs typeface="Arial"/>
              </a:rPr>
              <a:t>ρησιμοποιε</a:t>
            </a:r>
            <a:r>
              <a:rPr lang="el-GR" sz="2000" dirty="0" smtClean="0">
                <a:latin typeface="Arial"/>
                <a:cs typeface="Arial"/>
              </a:rPr>
              <a:t>ίστε το </a:t>
            </a:r>
            <a:r>
              <a:rPr lang="en-GB" sz="2000" dirty="0" smtClean="0">
                <a:latin typeface="Arial"/>
                <a:cs typeface="Arial"/>
              </a:rPr>
              <a:t># </a:t>
            </a:r>
            <a:r>
              <a:rPr lang="el-GR" sz="2000" dirty="0" smtClean="0">
                <a:latin typeface="Arial"/>
                <a:cs typeface="Arial"/>
              </a:rPr>
              <a:t>στην αρχή μιας γραμμής εντολών για να την μετατρέψετε σε σχόλιο (δηλαδή να την κάνετε ανενεργή) και να δείτε πώς επηρεάζεται η εκτέλεση του κώδικα.</a:t>
            </a:r>
            <a:endParaRPr lang="en-GB" sz="2000" dirty="0" smtClean="0">
              <a:latin typeface="Arial"/>
              <a:cs typeface="Arial"/>
            </a:endParaRPr>
          </a:p>
          <a:p>
            <a:endParaRPr lang="en-GB" sz="2000" dirty="0">
              <a:latin typeface="Arial"/>
              <a:cs typeface="Arial"/>
            </a:endParaRPr>
          </a:p>
          <a:p>
            <a:pPr marL="0" indent="0">
              <a:buNone/>
            </a:pPr>
            <a:r>
              <a:rPr lang="en-GB" sz="2000" dirty="0">
                <a:latin typeface="Arial"/>
                <a:cs typeface="Arial"/>
              </a:rPr>
              <a:t>#</a:t>
            </a:r>
            <a:r>
              <a:rPr lang="en-GB" sz="2000" dirty="0" smtClean="0">
                <a:latin typeface="Arial"/>
                <a:cs typeface="Arial"/>
              </a:rPr>
              <a:t>!/</a:t>
            </a:r>
            <a:r>
              <a:rPr lang="en-GB" sz="2000" dirty="0" err="1" smtClean="0">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smtClean="0">
              <a:latin typeface="Arial"/>
              <a:cs typeface="Arial"/>
            </a:endParaRPr>
          </a:p>
          <a:p>
            <a:pPr marL="0" indent="0">
              <a:buNone/>
            </a:pPr>
            <a:r>
              <a:rPr lang="en-GB" sz="2000" dirty="0" smtClean="0">
                <a:latin typeface="Arial"/>
                <a:cs typeface="Arial"/>
              </a:rPr>
              <a:t>$var1=10;</a:t>
            </a:r>
          </a:p>
          <a:p>
            <a:pPr marL="0" indent="0">
              <a:buNone/>
            </a:pPr>
            <a:r>
              <a:rPr lang="en-GB" sz="2000" dirty="0" smtClean="0">
                <a:latin typeface="Arial"/>
                <a:cs typeface="Arial"/>
              </a:rPr>
              <a:t>$var2=20;</a:t>
            </a:r>
          </a:p>
          <a:p>
            <a:pPr marL="0" indent="0">
              <a:buNone/>
            </a:pPr>
            <a:r>
              <a:rPr lang="en-GB" sz="2000" dirty="0" smtClean="0">
                <a:latin typeface="Arial"/>
                <a:cs typeface="Arial"/>
              </a:rPr>
              <a:t>$var3=“PERL”;</a:t>
            </a:r>
          </a:p>
          <a:p>
            <a:pPr marL="0" indent="0">
              <a:buNone/>
            </a:pPr>
            <a:r>
              <a:rPr lang="en-US" sz="2000" dirty="0">
                <a:latin typeface="Arial"/>
                <a:cs typeface="Arial"/>
              </a:rPr>
              <a:t>p</a:t>
            </a:r>
            <a:r>
              <a:rPr lang="en-GB" sz="2000" dirty="0" err="1">
                <a:latin typeface="Arial"/>
                <a:cs typeface="Arial"/>
              </a:rPr>
              <a:t>rint</a:t>
            </a:r>
            <a:r>
              <a:rPr lang="en-GB" sz="2000" dirty="0">
                <a:latin typeface="Arial"/>
                <a:cs typeface="Arial"/>
              </a:rPr>
              <a:t> STDOUT </a:t>
            </a:r>
            <a:r>
              <a:rPr lang="en-GB" sz="2000" dirty="0" smtClean="0">
                <a:latin typeface="Arial"/>
                <a:cs typeface="Arial"/>
              </a:rPr>
              <a:t>“line1 $var1</a:t>
            </a:r>
            <a:r>
              <a:rPr lang="en-GB" sz="2000" dirty="0">
                <a:latin typeface="Arial"/>
                <a:cs typeface="Arial"/>
              </a:rPr>
              <a:t> </a:t>
            </a:r>
            <a:r>
              <a:rPr lang="en-GB" sz="2000" dirty="0" smtClean="0">
                <a:latin typeface="Arial"/>
                <a:cs typeface="Arial"/>
              </a:rPr>
              <a:t>$var2</a:t>
            </a:r>
            <a:r>
              <a:rPr lang="en-GB" sz="2000" dirty="0">
                <a:latin typeface="Arial"/>
                <a:cs typeface="Arial"/>
              </a:rPr>
              <a:t> </a:t>
            </a:r>
            <a:r>
              <a:rPr lang="en-GB" sz="2000" dirty="0" smtClean="0">
                <a:latin typeface="Arial"/>
                <a:cs typeface="Arial"/>
              </a:rPr>
              <a:t>$</a:t>
            </a:r>
            <a:r>
              <a:rPr lang="en-GB" sz="2000" dirty="0">
                <a:latin typeface="Arial"/>
                <a:cs typeface="Arial"/>
              </a:rPr>
              <a:t>var3\n”</a:t>
            </a:r>
            <a:r>
              <a:rPr lang="en-GB" sz="2000" dirty="0" smtClean="0">
                <a:latin typeface="Arial"/>
                <a:cs typeface="Arial"/>
              </a:rPr>
              <a:t>;</a:t>
            </a:r>
            <a:endParaRPr lang="el-GR" sz="2000" dirty="0">
              <a:latin typeface="Arial"/>
              <a:cs typeface="Arial"/>
            </a:endParaRPr>
          </a:p>
          <a:p>
            <a:pPr marL="0" indent="0">
              <a:buNone/>
            </a:pPr>
            <a:r>
              <a:rPr lang="en-US" sz="2000" dirty="0">
                <a:latin typeface="Arial"/>
                <a:cs typeface="Arial"/>
              </a:rPr>
              <a:t>p</a:t>
            </a:r>
            <a:r>
              <a:rPr lang="en-GB" sz="2000" dirty="0" err="1">
                <a:latin typeface="Arial"/>
                <a:cs typeface="Arial"/>
              </a:rPr>
              <a:t>rint</a:t>
            </a:r>
            <a:r>
              <a:rPr lang="en-GB" sz="2000" dirty="0">
                <a:latin typeface="Arial"/>
                <a:cs typeface="Arial"/>
              </a:rPr>
              <a:t> STDOUT </a:t>
            </a:r>
            <a:r>
              <a:rPr lang="en-GB" sz="2000" dirty="0" smtClean="0">
                <a:latin typeface="Arial"/>
                <a:cs typeface="Arial"/>
              </a:rPr>
              <a:t>“line2\t$var1\t$var2\t$var3”;</a:t>
            </a:r>
          </a:p>
          <a:p>
            <a:pPr marL="0" indent="0">
              <a:buNone/>
            </a:pPr>
            <a:r>
              <a:rPr lang="en-US" sz="2000" dirty="0">
                <a:latin typeface="Arial"/>
                <a:cs typeface="Arial"/>
              </a:rPr>
              <a:t>p</a:t>
            </a:r>
            <a:r>
              <a:rPr lang="en-GB" sz="2000" dirty="0" err="1">
                <a:latin typeface="Arial"/>
                <a:cs typeface="Arial"/>
              </a:rPr>
              <a:t>rint</a:t>
            </a:r>
            <a:r>
              <a:rPr lang="en-GB" sz="2000" dirty="0">
                <a:latin typeface="Arial"/>
                <a:cs typeface="Arial"/>
              </a:rPr>
              <a:t> STDOUT </a:t>
            </a:r>
            <a:r>
              <a:rPr lang="en-GB" sz="2000" dirty="0" smtClean="0">
                <a:latin typeface="Arial"/>
                <a:cs typeface="Arial"/>
              </a:rPr>
              <a:t>“line3\t$</a:t>
            </a:r>
            <a:r>
              <a:rPr lang="en-GB" sz="2000" dirty="0">
                <a:latin typeface="Arial"/>
                <a:cs typeface="Arial"/>
              </a:rPr>
              <a:t>var1\t$var2\t$</a:t>
            </a:r>
            <a:r>
              <a:rPr lang="en-GB" sz="2000" dirty="0" smtClean="0">
                <a:latin typeface="Arial"/>
                <a:cs typeface="Arial"/>
              </a:rPr>
              <a:t>var3\n”</a:t>
            </a:r>
            <a:r>
              <a:rPr lang="en-GB" sz="2000" dirty="0">
                <a:latin typeface="Arial"/>
                <a:cs typeface="Arial"/>
              </a:rPr>
              <a:t>;</a:t>
            </a:r>
          </a:p>
          <a:p>
            <a:pPr marL="0" indent="0">
              <a:buNone/>
            </a:pPr>
            <a:endParaRPr lang="en-GB" sz="2000" dirty="0">
              <a:latin typeface="Arial"/>
              <a:cs typeface="Arial"/>
            </a:endParaRPr>
          </a:p>
          <a:p>
            <a:pPr marL="0" indent="0">
              <a:buNone/>
            </a:pPr>
            <a:endParaRPr lang="en-US" sz="2000" dirty="0">
              <a:latin typeface="Arial"/>
              <a:cs typeface="Arial"/>
            </a:endParaRPr>
          </a:p>
        </p:txBody>
      </p:sp>
    </p:spTree>
    <p:extLst>
      <p:ext uri="{BB962C8B-B14F-4D97-AF65-F5344CB8AC3E}">
        <p14:creationId xmlns:p14="http://schemas.microsoft.com/office/powerpoint/2010/main" val="321342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To </a:t>
            </a:r>
            <a:r>
              <a:rPr lang="el-GR" dirty="0" smtClean="0">
                <a:latin typeface="Arial"/>
                <a:cs typeface="Arial"/>
              </a:rPr>
              <a:t>2</a:t>
            </a:r>
            <a:r>
              <a:rPr lang="en-US" dirty="0" smtClean="0">
                <a:latin typeface="Arial"/>
                <a:cs typeface="Arial"/>
              </a:rPr>
              <a:t>o </a:t>
            </a:r>
            <a:r>
              <a:rPr lang="el-GR" dirty="0" smtClean="0">
                <a:latin typeface="Arial"/>
                <a:cs typeface="Arial"/>
              </a:rPr>
              <a:t>πρόγραμμα</a:t>
            </a:r>
            <a:r>
              <a:rPr lang="en-GB" dirty="0" smtClean="0">
                <a:latin typeface="Arial"/>
                <a:cs typeface="Arial"/>
              </a:rPr>
              <a:t> (c)</a:t>
            </a:r>
            <a:endParaRPr lang="en-US" dirty="0">
              <a:latin typeface="Arial"/>
              <a:cs typeface="Arial"/>
            </a:endParaRPr>
          </a:p>
        </p:txBody>
      </p:sp>
      <p:sp>
        <p:nvSpPr>
          <p:cNvPr id="3" name="Content Placeholder 2"/>
          <p:cNvSpPr>
            <a:spLocks noGrp="1"/>
          </p:cNvSpPr>
          <p:nvPr>
            <p:ph idx="1"/>
          </p:nvPr>
        </p:nvSpPr>
        <p:spPr/>
        <p:txBody>
          <a:bodyPr>
            <a:normAutofit lnSpcReduction="10000"/>
          </a:bodyPr>
          <a:lstStyle/>
          <a:p>
            <a:r>
              <a:rPr lang="el-GR" sz="2000" dirty="0" smtClean="0">
                <a:latin typeface="Arial"/>
                <a:cs typeface="Arial"/>
              </a:rPr>
              <a:t>Τροπο</a:t>
            </a:r>
            <a:r>
              <a:rPr lang="el-GR" sz="2000" dirty="0">
                <a:latin typeface="Arial"/>
                <a:cs typeface="Arial"/>
              </a:rPr>
              <a:t>π</a:t>
            </a:r>
            <a:r>
              <a:rPr lang="el-GR" sz="2000" dirty="0" smtClean="0">
                <a:latin typeface="Arial"/>
                <a:cs typeface="Arial"/>
              </a:rPr>
              <a:t>οιούμε και εκτελούμε το παρακάτω πρόγραμμα </a:t>
            </a:r>
            <a:r>
              <a:rPr lang="en-GB" sz="2000" dirty="0" smtClean="0">
                <a:latin typeface="Arial"/>
                <a:cs typeface="Arial"/>
              </a:rPr>
              <a:t>prog2c.pl</a:t>
            </a:r>
            <a:endParaRPr lang="el-GR" sz="2000" dirty="0" smtClean="0">
              <a:latin typeface="Arial"/>
              <a:cs typeface="Arial"/>
            </a:endParaRPr>
          </a:p>
          <a:p>
            <a:r>
              <a:rPr lang="el-GR" sz="2000" dirty="0" smtClean="0">
                <a:latin typeface="Arial"/>
                <a:cs typeface="Arial"/>
              </a:rPr>
              <a:t>Με τα διπλά εισαγωγικά, η εντολή </a:t>
            </a:r>
            <a:r>
              <a:rPr lang="en-GB" sz="2000" dirty="0" smtClean="0">
                <a:latin typeface="Arial"/>
                <a:cs typeface="Arial"/>
              </a:rPr>
              <a:t>print </a:t>
            </a:r>
            <a:r>
              <a:rPr lang="el-GR" sz="2000" dirty="0" smtClean="0">
                <a:latin typeface="Arial"/>
                <a:cs typeface="Arial"/>
              </a:rPr>
              <a:t>αντιλαμβάνεται ότι οι </a:t>
            </a:r>
            <a:r>
              <a:rPr lang="en-GB" sz="2000" dirty="0" smtClean="0">
                <a:latin typeface="Arial"/>
                <a:cs typeface="Arial"/>
              </a:rPr>
              <a:t>$var1, $var2 &amp; $var3 </a:t>
            </a:r>
            <a:r>
              <a:rPr lang="el-GR" sz="2000" dirty="0" smtClean="0">
                <a:latin typeface="Arial"/>
                <a:cs typeface="Arial"/>
              </a:rPr>
              <a:t>είναι μεταβλητές και έτσι η </a:t>
            </a:r>
            <a:r>
              <a:rPr lang="en-GB" sz="2000" dirty="0" smtClean="0">
                <a:latin typeface="Arial"/>
                <a:cs typeface="Arial"/>
              </a:rPr>
              <a:t>print </a:t>
            </a:r>
            <a:r>
              <a:rPr lang="el-GR" sz="2000" dirty="0" smtClean="0">
                <a:latin typeface="Arial"/>
                <a:cs typeface="Arial"/>
              </a:rPr>
              <a:t>χρησιμοποιεί τις τιμές/χαρακτήρες που είναι αποθηκευμένα σε κάθε μεταβλητή.</a:t>
            </a:r>
          </a:p>
          <a:p>
            <a:r>
              <a:rPr lang="el-GR" sz="2000" dirty="0" smtClean="0">
                <a:latin typeface="Arial"/>
                <a:cs typeface="Arial"/>
              </a:rPr>
              <a:t>Με τα μονά εισαγωγικά, η </a:t>
            </a:r>
            <a:r>
              <a:rPr lang="en-GB" sz="2000" dirty="0" smtClean="0">
                <a:latin typeface="Arial"/>
                <a:cs typeface="Arial"/>
              </a:rPr>
              <a:t>print </a:t>
            </a:r>
            <a:r>
              <a:rPr lang="el-GR" sz="2000" dirty="0" smtClean="0">
                <a:latin typeface="Arial"/>
                <a:cs typeface="Arial"/>
              </a:rPr>
              <a:t>δεν αντιλαμβάνεται τα </a:t>
            </a:r>
            <a:r>
              <a:rPr lang="en-GB" sz="2000" dirty="0">
                <a:latin typeface="Arial"/>
                <a:cs typeface="Arial"/>
              </a:rPr>
              <a:t>$var1, $var2 &amp; $var3 </a:t>
            </a:r>
            <a:r>
              <a:rPr lang="el-GR" sz="2000" dirty="0" smtClean="0">
                <a:latin typeface="Arial"/>
                <a:cs typeface="Arial"/>
              </a:rPr>
              <a:t>ως μεταβλητές και τα εκτυπώνει όπως γράφονται</a:t>
            </a:r>
            <a:r>
              <a:rPr lang="el-GR" sz="2000" dirty="0" smtClean="0">
                <a:latin typeface="Arial"/>
                <a:cs typeface="Arial"/>
              </a:rPr>
              <a:t>.</a:t>
            </a:r>
            <a:r>
              <a:rPr lang="en-GB" sz="2000" dirty="0" smtClean="0">
                <a:latin typeface="Arial"/>
                <a:cs typeface="Arial"/>
              </a:rPr>
              <a:t> </a:t>
            </a:r>
            <a:r>
              <a:rPr lang="el-GR" sz="2000" dirty="0" smtClean="0">
                <a:latin typeface="Arial"/>
                <a:cs typeface="Arial"/>
              </a:rPr>
              <a:t>Επ</a:t>
            </a:r>
            <a:r>
              <a:rPr lang="el-GR" sz="2000" dirty="0" smtClean="0">
                <a:latin typeface="Arial"/>
                <a:cs typeface="Arial"/>
              </a:rPr>
              <a:t>ίσης δεν αντιλαμβάνεται το </a:t>
            </a:r>
            <a:r>
              <a:rPr lang="en-GB" sz="2000" dirty="0" smtClean="0">
                <a:latin typeface="Arial"/>
                <a:cs typeface="Arial"/>
              </a:rPr>
              <a:t>\n </a:t>
            </a:r>
            <a:r>
              <a:rPr lang="el-GR" sz="2000" dirty="0" smtClean="0">
                <a:latin typeface="Arial"/>
                <a:cs typeface="Arial"/>
              </a:rPr>
              <a:t>ως </a:t>
            </a:r>
            <a:r>
              <a:rPr lang="en-GB" sz="2000" dirty="0" smtClean="0">
                <a:latin typeface="Arial"/>
                <a:cs typeface="Arial"/>
              </a:rPr>
              <a:t>new-line-character.</a:t>
            </a:r>
            <a:endParaRPr lang="en-GB" sz="2000" dirty="0" smtClean="0">
              <a:latin typeface="Arial"/>
              <a:cs typeface="Arial"/>
            </a:endParaRPr>
          </a:p>
          <a:p>
            <a:endParaRPr lang="en-GB" sz="2000" dirty="0">
              <a:latin typeface="Arial"/>
              <a:cs typeface="Arial"/>
            </a:endParaRPr>
          </a:p>
          <a:p>
            <a:pPr marL="0" indent="0">
              <a:buNone/>
            </a:pPr>
            <a:r>
              <a:rPr lang="en-GB" sz="2000" dirty="0">
                <a:latin typeface="Arial"/>
                <a:cs typeface="Arial"/>
              </a:rPr>
              <a:t>#</a:t>
            </a:r>
            <a:r>
              <a:rPr lang="en-GB" sz="2000" dirty="0" smtClean="0">
                <a:latin typeface="Arial"/>
                <a:cs typeface="Arial"/>
              </a:rPr>
              <a:t>!/</a:t>
            </a:r>
            <a:r>
              <a:rPr lang="en-GB" sz="2000" dirty="0" err="1" smtClean="0">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smtClean="0">
              <a:latin typeface="Arial"/>
              <a:cs typeface="Arial"/>
            </a:endParaRPr>
          </a:p>
          <a:p>
            <a:pPr marL="0" indent="0">
              <a:buNone/>
            </a:pPr>
            <a:r>
              <a:rPr lang="en-GB" sz="2000" dirty="0" smtClean="0">
                <a:latin typeface="Arial"/>
                <a:cs typeface="Arial"/>
              </a:rPr>
              <a:t>$var1=10;</a:t>
            </a:r>
          </a:p>
          <a:p>
            <a:pPr marL="0" indent="0">
              <a:buNone/>
            </a:pPr>
            <a:r>
              <a:rPr lang="en-GB" sz="2000" dirty="0" smtClean="0">
                <a:latin typeface="Arial"/>
                <a:cs typeface="Arial"/>
              </a:rPr>
              <a:t>$var2=20;</a:t>
            </a:r>
          </a:p>
          <a:p>
            <a:pPr marL="0" indent="0">
              <a:buNone/>
            </a:pPr>
            <a:r>
              <a:rPr lang="en-GB" sz="2000" dirty="0" smtClean="0">
                <a:latin typeface="Arial"/>
                <a:cs typeface="Arial"/>
              </a:rPr>
              <a:t>$var3=“PERL”;</a:t>
            </a:r>
          </a:p>
          <a:p>
            <a:pPr marL="0" indent="0">
              <a:buNone/>
            </a:pPr>
            <a:r>
              <a:rPr lang="en-US" sz="2000" dirty="0">
                <a:latin typeface="Arial"/>
                <a:cs typeface="Arial"/>
              </a:rPr>
              <a:t>p</a:t>
            </a:r>
            <a:r>
              <a:rPr lang="en-GB" sz="2000" dirty="0" err="1">
                <a:latin typeface="Arial"/>
                <a:cs typeface="Arial"/>
              </a:rPr>
              <a:t>rint</a:t>
            </a:r>
            <a:r>
              <a:rPr lang="en-GB" sz="2000" dirty="0">
                <a:latin typeface="Arial"/>
                <a:cs typeface="Arial"/>
              </a:rPr>
              <a:t> STDOUT </a:t>
            </a:r>
            <a:r>
              <a:rPr lang="el-GR" sz="2000" dirty="0" smtClean="0">
                <a:latin typeface="Arial"/>
                <a:cs typeface="Arial"/>
              </a:rPr>
              <a:t>‘</a:t>
            </a:r>
            <a:r>
              <a:rPr lang="en-GB" sz="2000" dirty="0" smtClean="0">
                <a:latin typeface="Arial"/>
                <a:cs typeface="Arial"/>
              </a:rPr>
              <a:t>line1 $var1</a:t>
            </a:r>
            <a:r>
              <a:rPr lang="en-GB" sz="2000" dirty="0">
                <a:latin typeface="Arial"/>
                <a:cs typeface="Arial"/>
              </a:rPr>
              <a:t> </a:t>
            </a:r>
            <a:r>
              <a:rPr lang="en-GB" sz="2000" dirty="0" smtClean="0">
                <a:latin typeface="Arial"/>
                <a:cs typeface="Arial"/>
              </a:rPr>
              <a:t>$var2</a:t>
            </a:r>
            <a:r>
              <a:rPr lang="en-GB" sz="2000" dirty="0">
                <a:latin typeface="Arial"/>
                <a:cs typeface="Arial"/>
              </a:rPr>
              <a:t> </a:t>
            </a:r>
            <a:r>
              <a:rPr lang="en-GB" sz="2000" dirty="0" smtClean="0">
                <a:latin typeface="Arial"/>
                <a:cs typeface="Arial"/>
              </a:rPr>
              <a:t>$</a:t>
            </a:r>
            <a:r>
              <a:rPr lang="en-GB" sz="2000" dirty="0">
                <a:latin typeface="Arial"/>
                <a:cs typeface="Arial"/>
              </a:rPr>
              <a:t>var3\</a:t>
            </a:r>
            <a:r>
              <a:rPr lang="en-GB" sz="2000" dirty="0" smtClean="0">
                <a:latin typeface="Arial"/>
                <a:cs typeface="Arial"/>
              </a:rPr>
              <a:t>n</a:t>
            </a:r>
            <a:r>
              <a:rPr lang="el-GR" sz="2000" dirty="0" smtClean="0">
                <a:latin typeface="Arial"/>
                <a:cs typeface="Arial"/>
              </a:rPr>
              <a:t>’</a:t>
            </a:r>
            <a:r>
              <a:rPr lang="en-GB" sz="2000" dirty="0" smtClean="0">
                <a:latin typeface="Arial"/>
                <a:cs typeface="Arial"/>
              </a:rPr>
              <a:t>;</a:t>
            </a:r>
            <a:endParaRPr lang="el-GR" sz="2000" dirty="0">
              <a:latin typeface="Arial"/>
              <a:cs typeface="Arial"/>
            </a:endParaRPr>
          </a:p>
          <a:p>
            <a:pPr marL="0" indent="0">
              <a:buNone/>
            </a:pPr>
            <a:endParaRPr lang="en-GB" sz="2000" dirty="0">
              <a:latin typeface="Arial"/>
              <a:cs typeface="Arial"/>
            </a:endParaRPr>
          </a:p>
          <a:p>
            <a:pPr marL="0" indent="0">
              <a:buNone/>
            </a:pPr>
            <a:endParaRPr lang="en-US" sz="2000" dirty="0">
              <a:latin typeface="Arial"/>
              <a:cs typeface="Arial"/>
            </a:endParaRPr>
          </a:p>
        </p:txBody>
      </p:sp>
    </p:spTree>
    <p:extLst>
      <p:ext uri="{BB962C8B-B14F-4D97-AF65-F5344CB8AC3E}">
        <p14:creationId xmlns:p14="http://schemas.microsoft.com/office/powerpoint/2010/main" val="3395472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To </a:t>
            </a:r>
            <a:r>
              <a:rPr lang="el-GR" dirty="0" smtClean="0">
                <a:latin typeface="Arial"/>
                <a:cs typeface="Arial"/>
              </a:rPr>
              <a:t>2</a:t>
            </a:r>
            <a:r>
              <a:rPr lang="en-US" dirty="0" smtClean="0">
                <a:latin typeface="Arial"/>
                <a:cs typeface="Arial"/>
              </a:rPr>
              <a:t>o </a:t>
            </a:r>
            <a:r>
              <a:rPr lang="el-GR" dirty="0" smtClean="0">
                <a:latin typeface="Arial"/>
                <a:cs typeface="Arial"/>
              </a:rPr>
              <a:t>πρόγραμμα</a:t>
            </a:r>
            <a:r>
              <a:rPr lang="en-GB" dirty="0" smtClean="0">
                <a:latin typeface="Arial"/>
                <a:cs typeface="Arial"/>
              </a:rPr>
              <a:t> </a:t>
            </a:r>
            <a:r>
              <a:rPr lang="en-GB" dirty="0" smtClean="0">
                <a:latin typeface="Arial"/>
                <a:cs typeface="Arial"/>
              </a:rPr>
              <a:t>(d)</a:t>
            </a:r>
            <a:endParaRPr lang="en-US" dirty="0">
              <a:latin typeface="Arial"/>
              <a:cs typeface="Arial"/>
            </a:endParaRPr>
          </a:p>
        </p:txBody>
      </p:sp>
      <p:sp>
        <p:nvSpPr>
          <p:cNvPr id="3" name="Content Placeholder 2"/>
          <p:cNvSpPr>
            <a:spLocks noGrp="1"/>
          </p:cNvSpPr>
          <p:nvPr>
            <p:ph idx="1"/>
          </p:nvPr>
        </p:nvSpPr>
        <p:spPr/>
        <p:txBody>
          <a:bodyPr>
            <a:normAutofit/>
          </a:bodyPr>
          <a:lstStyle/>
          <a:p>
            <a:r>
              <a:rPr lang="el-GR" sz="2000" dirty="0" smtClean="0">
                <a:latin typeface="Arial"/>
                <a:cs typeface="Arial"/>
              </a:rPr>
              <a:t>Με </a:t>
            </a:r>
            <a:r>
              <a:rPr lang="el-GR" sz="2000" dirty="0" smtClean="0">
                <a:latin typeface="Arial"/>
                <a:cs typeface="Arial"/>
              </a:rPr>
              <a:t>τα μονά εισαγωγικά, η </a:t>
            </a:r>
            <a:r>
              <a:rPr lang="en-GB" sz="2000" dirty="0" smtClean="0">
                <a:latin typeface="Arial"/>
                <a:cs typeface="Arial"/>
              </a:rPr>
              <a:t>print </a:t>
            </a:r>
            <a:r>
              <a:rPr lang="el-GR" sz="2000" dirty="0" smtClean="0">
                <a:latin typeface="Arial"/>
                <a:cs typeface="Arial"/>
              </a:rPr>
              <a:t>δεν αντιλαμβάνεται τα </a:t>
            </a:r>
            <a:r>
              <a:rPr lang="en-GB" sz="2000" dirty="0">
                <a:latin typeface="Arial"/>
                <a:cs typeface="Arial"/>
              </a:rPr>
              <a:t>$var1, $var2 &amp; $var3 </a:t>
            </a:r>
            <a:r>
              <a:rPr lang="el-GR" sz="2000" dirty="0" smtClean="0">
                <a:latin typeface="Arial"/>
                <a:cs typeface="Arial"/>
              </a:rPr>
              <a:t>ως μεταβλητές και τα εκτυπώνει όπως γράφονται</a:t>
            </a:r>
            <a:r>
              <a:rPr lang="el-GR" sz="2000" dirty="0" smtClean="0">
                <a:latin typeface="Arial"/>
                <a:cs typeface="Arial"/>
              </a:rPr>
              <a:t>.</a:t>
            </a:r>
            <a:r>
              <a:rPr lang="en-GB" sz="2000" dirty="0" smtClean="0">
                <a:latin typeface="Arial"/>
                <a:cs typeface="Arial"/>
              </a:rPr>
              <a:t> </a:t>
            </a:r>
            <a:r>
              <a:rPr lang="el-GR" sz="2000" dirty="0" smtClean="0">
                <a:latin typeface="Arial"/>
                <a:cs typeface="Arial"/>
              </a:rPr>
              <a:t>Επ</a:t>
            </a:r>
            <a:r>
              <a:rPr lang="el-GR" sz="2000" dirty="0" smtClean="0">
                <a:latin typeface="Arial"/>
                <a:cs typeface="Arial"/>
              </a:rPr>
              <a:t>ίσης δεν αντιλαμβάνεται το </a:t>
            </a:r>
            <a:r>
              <a:rPr lang="en-GB" sz="2000" dirty="0" smtClean="0">
                <a:latin typeface="Arial"/>
                <a:cs typeface="Arial"/>
              </a:rPr>
              <a:t>\n </a:t>
            </a:r>
            <a:r>
              <a:rPr lang="el-GR" sz="2000" dirty="0" smtClean="0">
                <a:latin typeface="Arial"/>
                <a:cs typeface="Arial"/>
              </a:rPr>
              <a:t>ως </a:t>
            </a:r>
            <a:r>
              <a:rPr lang="en-GB" sz="2000" dirty="0" smtClean="0">
                <a:latin typeface="Arial"/>
                <a:cs typeface="Arial"/>
              </a:rPr>
              <a:t>new-line-character.</a:t>
            </a:r>
          </a:p>
          <a:p>
            <a:r>
              <a:rPr lang="el-GR" sz="2000" dirty="0" smtClean="0">
                <a:latin typeface="Arial"/>
                <a:cs typeface="Arial"/>
              </a:rPr>
              <a:t>Για να αντιληφθεί μόνο το </a:t>
            </a:r>
            <a:r>
              <a:rPr lang="en-GB" sz="2000" dirty="0" smtClean="0">
                <a:latin typeface="Arial"/>
                <a:cs typeface="Arial"/>
              </a:rPr>
              <a:t>$var3 &amp; \n, </a:t>
            </a:r>
            <a:r>
              <a:rPr lang="el-GR" sz="2000" dirty="0" smtClean="0">
                <a:latin typeface="Arial"/>
                <a:cs typeface="Arial"/>
              </a:rPr>
              <a:t>πρέπει να τροποποιήσουμε τον κώδικα όπως παρακάτω</a:t>
            </a:r>
            <a:endParaRPr lang="en-GB" sz="2000" dirty="0" smtClean="0">
              <a:latin typeface="Arial"/>
              <a:cs typeface="Arial"/>
            </a:endParaRPr>
          </a:p>
          <a:p>
            <a:endParaRPr lang="en-GB" sz="2000" dirty="0">
              <a:latin typeface="Arial"/>
              <a:cs typeface="Arial"/>
            </a:endParaRPr>
          </a:p>
          <a:p>
            <a:pPr marL="0" indent="0">
              <a:buNone/>
            </a:pPr>
            <a:r>
              <a:rPr lang="en-GB" sz="2000" dirty="0">
                <a:latin typeface="Arial"/>
                <a:cs typeface="Arial"/>
              </a:rPr>
              <a:t>#</a:t>
            </a:r>
            <a:r>
              <a:rPr lang="en-GB" sz="2000" dirty="0" smtClean="0">
                <a:latin typeface="Arial"/>
                <a:cs typeface="Arial"/>
              </a:rPr>
              <a:t>!/</a:t>
            </a:r>
            <a:r>
              <a:rPr lang="en-GB" sz="2000" dirty="0" err="1" smtClean="0">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smtClean="0">
              <a:latin typeface="Arial"/>
              <a:cs typeface="Arial"/>
            </a:endParaRPr>
          </a:p>
          <a:p>
            <a:pPr marL="0" indent="0">
              <a:buNone/>
            </a:pPr>
            <a:r>
              <a:rPr lang="en-GB" sz="2000" dirty="0" smtClean="0">
                <a:latin typeface="Arial"/>
                <a:cs typeface="Arial"/>
              </a:rPr>
              <a:t>$var1=10;</a:t>
            </a:r>
          </a:p>
          <a:p>
            <a:pPr marL="0" indent="0">
              <a:buNone/>
            </a:pPr>
            <a:r>
              <a:rPr lang="en-GB" sz="2000" dirty="0" smtClean="0">
                <a:latin typeface="Arial"/>
                <a:cs typeface="Arial"/>
              </a:rPr>
              <a:t>$var2=20;</a:t>
            </a:r>
          </a:p>
          <a:p>
            <a:pPr marL="0" indent="0">
              <a:buNone/>
            </a:pPr>
            <a:r>
              <a:rPr lang="en-GB" sz="2000" dirty="0" smtClean="0">
                <a:latin typeface="Arial"/>
                <a:cs typeface="Arial"/>
              </a:rPr>
              <a:t>$var3=“PERL”;</a:t>
            </a:r>
          </a:p>
          <a:p>
            <a:pPr marL="0" indent="0">
              <a:buNone/>
            </a:pPr>
            <a:r>
              <a:rPr lang="en-US" sz="2000" dirty="0">
                <a:latin typeface="Arial"/>
                <a:cs typeface="Arial"/>
              </a:rPr>
              <a:t>p</a:t>
            </a:r>
            <a:r>
              <a:rPr lang="en-GB" sz="2000" dirty="0" err="1">
                <a:latin typeface="Arial"/>
                <a:cs typeface="Arial"/>
              </a:rPr>
              <a:t>rint</a:t>
            </a:r>
            <a:r>
              <a:rPr lang="en-GB" sz="2000" dirty="0">
                <a:latin typeface="Arial"/>
                <a:cs typeface="Arial"/>
              </a:rPr>
              <a:t> STDOUT </a:t>
            </a:r>
            <a:r>
              <a:rPr lang="el-GR" sz="2000" dirty="0" smtClean="0">
                <a:latin typeface="Arial"/>
                <a:cs typeface="Arial"/>
              </a:rPr>
              <a:t>‘</a:t>
            </a:r>
            <a:r>
              <a:rPr lang="en-GB" sz="2000" dirty="0" smtClean="0">
                <a:latin typeface="Arial"/>
                <a:cs typeface="Arial"/>
              </a:rPr>
              <a:t>line1 $var1</a:t>
            </a:r>
            <a:r>
              <a:rPr lang="en-GB" sz="2000" dirty="0">
                <a:latin typeface="Arial"/>
                <a:cs typeface="Arial"/>
              </a:rPr>
              <a:t> </a:t>
            </a:r>
            <a:r>
              <a:rPr lang="en-GB" sz="2000" dirty="0" smtClean="0">
                <a:latin typeface="Arial"/>
                <a:cs typeface="Arial"/>
              </a:rPr>
              <a:t>$</a:t>
            </a:r>
            <a:r>
              <a:rPr lang="en-GB" sz="2000" dirty="0" smtClean="0">
                <a:latin typeface="Arial"/>
                <a:cs typeface="Arial"/>
              </a:rPr>
              <a:t>var2</a:t>
            </a:r>
            <a:r>
              <a:rPr lang="el-GR" sz="2000" dirty="0" smtClean="0">
                <a:latin typeface="Arial"/>
                <a:cs typeface="Arial"/>
              </a:rPr>
              <a:t>’,</a:t>
            </a:r>
            <a:r>
              <a:rPr lang="en-GB" sz="2000" dirty="0" smtClean="0">
                <a:latin typeface="Arial"/>
                <a:cs typeface="Arial"/>
              </a:rPr>
              <a:t> </a:t>
            </a:r>
            <a:r>
              <a:rPr lang="en-GB" sz="2000" dirty="0" smtClean="0">
                <a:latin typeface="Arial"/>
                <a:cs typeface="Arial"/>
              </a:rPr>
              <a:t>“</a:t>
            </a:r>
            <a:r>
              <a:rPr lang="en-GB" sz="2000" dirty="0" smtClean="0">
                <a:latin typeface="Arial"/>
                <a:cs typeface="Arial"/>
              </a:rPr>
              <a:t>$</a:t>
            </a:r>
            <a:r>
              <a:rPr lang="en-GB" sz="2000" dirty="0">
                <a:latin typeface="Arial"/>
                <a:cs typeface="Arial"/>
              </a:rPr>
              <a:t>var3\</a:t>
            </a:r>
            <a:r>
              <a:rPr lang="en-GB" sz="2000" dirty="0" smtClean="0">
                <a:latin typeface="Arial"/>
                <a:cs typeface="Arial"/>
              </a:rPr>
              <a:t>n</a:t>
            </a:r>
            <a:r>
              <a:rPr lang="en-GB" sz="2000" dirty="0" smtClean="0">
                <a:latin typeface="Arial"/>
                <a:cs typeface="Arial"/>
              </a:rPr>
              <a:t>”</a:t>
            </a:r>
            <a:r>
              <a:rPr lang="en-GB" sz="2000" dirty="0" smtClean="0">
                <a:latin typeface="Arial"/>
                <a:cs typeface="Arial"/>
              </a:rPr>
              <a:t>;</a:t>
            </a:r>
            <a:endParaRPr lang="el-GR" sz="2000" dirty="0">
              <a:latin typeface="Arial"/>
              <a:cs typeface="Arial"/>
            </a:endParaRPr>
          </a:p>
        </p:txBody>
      </p:sp>
    </p:spTree>
    <p:extLst>
      <p:ext uri="{BB962C8B-B14F-4D97-AF65-F5344CB8AC3E}">
        <p14:creationId xmlns:p14="http://schemas.microsoft.com/office/powerpoint/2010/main" val="4238528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To </a:t>
            </a:r>
            <a:r>
              <a:rPr lang="el-GR" dirty="0" smtClean="0">
                <a:latin typeface="Arial"/>
                <a:cs typeface="Arial"/>
              </a:rPr>
              <a:t>2</a:t>
            </a:r>
            <a:r>
              <a:rPr lang="en-US" dirty="0" smtClean="0">
                <a:latin typeface="Arial"/>
                <a:cs typeface="Arial"/>
              </a:rPr>
              <a:t>o </a:t>
            </a:r>
            <a:r>
              <a:rPr lang="el-GR" dirty="0" smtClean="0">
                <a:latin typeface="Arial"/>
                <a:cs typeface="Arial"/>
              </a:rPr>
              <a:t>πρόγραμμα</a:t>
            </a:r>
            <a:r>
              <a:rPr lang="en-GB" dirty="0" smtClean="0">
                <a:latin typeface="Arial"/>
                <a:cs typeface="Arial"/>
              </a:rPr>
              <a:t> </a:t>
            </a:r>
            <a:r>
              <a:rPr lang="en-GB" dirty="0" smtClean="0">
                <a:latin typeface="Arial"/>
                <a:cs typeface="Arial"/>
              </a:rPr>
              <a:t>(e)</a:t>
            </a:r>
            <a:endParaRPr lang="en-US" dirty="0">
              <a:latin typeface="Arial"/>
              <a:cs typeface="Arial"/>
            </a:endParaRPr>
          </a:p>
        </p:txBody>
      </p:sp>
      <p:sp>
        <p:nvSpPr>
          <p:cNvPr id="3" name="Content Placeholder 2"/>
          <p:cNvSpPr>
            <a:spLocks noGrp="1"/>
          </p:cNvSpPr>
          <p:nvPr>
            <p:ph idx="1"/>
          </p:nvPr>
        </p:nvSpPr>
        <p:spPr/>
        <p:txBody>
          <a:bodyPr>
            <a:normAutofit/>
          </a:bodyPr>
          <a:lstStyle/>
          <a:p>
            <a:r>
              <a:rPr lang="el-GR" sz="2000" dirty="0" smtClean="0">
                <a:latin typeface="Arial"/>
                <a:cs typeface="Arial"/>
              </a:rPr>
              <a:t>Τροπο</a:t>
            </a:r>
            <a:r>
              <a:rPr lang="el-GR" sz="2000" dirty="0">
                <a:latin typeface="Arial"/>
                <a:cs typeface="Arial"/>
              </a:rPr>
              <a:t>π</a:t>
            </a:r>
            <a:r>
              <a:rPr lang="el-GR" sz="2000" dirty="0" smtClean="0">
                <a:latin typeface="Arial"/>
                <a:cs typeface="Arial"/>
              </a:rPr>
              <a:t>οιούμε και εκτελούμε το παρακάτω πρόγραμμα </a:t>
            </a:r>
            <a:r>
              <a:rPr lang="en-GB" sz="2000" dirty="0" smtClean="0">
                <a:latin typeface="Arial"/>
                <a:cs typeface="Arial"/>
              </a:rPr>
              <a:t>prog2e.pl</a:t>
            </a:r>
            <a:endParaRPr lang="el-GR" sz="2000" dirty="0" smtClean="0">
              <a:latin typeface="Arial"/>
              <a:cs typeface="Arial"/>
            </a:endParaRPr>
          </a:p>
          <a:p>
            <a:r>
              <a:rPr lang="el-GR" sz="2000" dirty="0" smtClean="0">
                <a:latin typeface="Arial"/>
                <a:cs typeface="Arial"/>
              </a:rPr>
              <a:t>Η τιμή της μεταβλητής </a:t>
            </a:r>
            <a:r>
              <a:rPr lang="en-GB" sz="2000" dirty="0" smtClean="0">
                <a:latin typeface="Arial"/>
                <a:cs typeface="Arial"/>
              </a:rPr>
              <a:t>$var1 </a:t>
            </a:r>
            <a:r>
              <a:rPr lang="el-GR" sz="2000" dirty="0" smtClean="0">
                <a:latin typeface="Arial"/>
                <a:cs typeface="Arial"/>
              </a:rPr>
              <a:t>αντικαταστάθηκε</a:t>
            </a:r>
            <a:r>
              <a:rPr lang="en-GB" sz="2000" dirty="0" smtClean="0">
                <a:latin typeface="Arial"/>
                <a:cs typeface="Arial"/>
              </a:rPr>
              <a:t> </a:t>
            </a:r>
            <a:r>
              <a:rPr lang="el-GR" sz="2000" dirty="0" smtClean="0">
                <a:latin typeface="Arial"/>
                <a:cs typeface="Arial"/>
              </a:rPr>
              <a:t>από νέα τιμή.</a:t>
            </a:r>
          </a:p>
          <a:p>
            <a:endParaRPr lang="el-GR" sz="2000" dirty="0">
              <a:latin typeface="Arial"/>
              <a:cs typeface="Arial"/>
            </a:endParaRPr>
          </a:p>
          <a:p>
            <a:pPr marL="0" indent="0">
              <a:buNone/>
            </a:pPr>
            <a:endParaRPr lang="en-GB" sz="2000" dirty="0">
              <a:latin typeface="Arial"/>
              <a:cs typeface="Arial"/>
            </a:endParaRPr>
          </a:p>
          <a:p>
            <a:pPr marL="0" indent="0">
              <a:buNone/>
            </a:pPr>
            <a:r>
              <a:rPr lang="en-GB" sz="2000" dirty="0">
                <a:latin typeface="Arial"/>
                <a:cs typeface="Arial"/>
              </a:rPr>
              <a:t>#</a:t>
            </a:r>
            <a:r>
              <a:rPr lang="en-GB" sz="2000" dirty="0" smtClean="0">
                <a:latin typeface="Arial"/>
                <a:cs typeface="Arial"/>
              </a:rPr>
              <a:t>!/</a:t>
            </a:r>
            <a:r>
              <a:rPr lang="en-GB" sz="2000" dirty="0" err="1" smtClean="0">
                <a:latin typeface="Arial"/>
                <a:cs typeface="Arial"/>
              </a:rPr>
              <a:t>usr</a:t>
            </a:r>
            <a:r>
              <a:rPr lang="en-GB" sz="2000" dirty="0">
                <a:latin typeface="Arial"/>
                <a:cs typeface="Arial"/>
              </a:rPr>
              <a:t>/bin/</a:t>
            </a:r>
            <a:r>
              <a:rPr lang="en-GB" sz="2000" dirty="0" err="1">
                <a:latin typeface="Arial"/>
                <a:cs typeface="Arial"/>
              </a:rPr>
              <a:t>perl</a:t>
            </a:r>
            <a:r>
              <a:rPr lang="en-GB" sz="2000" dirty="0">
                <a:latin typeface="Arial"/>
                <a:cs typeface="Arial"/>
              </a:rPr>
              <a:t> –</a:t>
            </a:r>
            <a:r>
              <a:rPr lang="en-GB" sz="2000" dirty="0" smtClean="0">
                <a:latin typeface="Arial"/>
                <a:cs typeface="Arial"/>
              </a:rPr>
              <a:t>w</a:t>
            </a:r>
            <a:endParaRPr lang="el-GR" sz="2000" dirty="0" smtClean="0">
              <a:latin typeface="Arial"/>
              <a:cs typeface="Arial"/>
            </a:endParaRPr>
          </a:p>
          <a:p>
            <a:pPr marL="0" indent="0">
              <a:buNone/>
            </a:pPr>
            <a:endParaRPr lang="en-GB" sz="2000" dirty="0" smtClean="0">
              <a:latin typeface="Arial"/>
              <a:cs typeface="Arial"/>
            </a:endParaRPr>
          </a:p>
          <a:p>
            <a:pPr marL="0" indent="0">
              <a:buNone/>
            </a:pPr>
            <a:r>
              <a:rPr lang="en-GB" sz="2000" dirty="0" smtClean="0">
                <a:latin typeface="Arial"/>
                <a:cs typeface="Arial"/>
              </a:rPr>
              <a:t>$var1=10;</a:t>
            </a:r>
          </a:p>
          <a:p>
            <a:pPr marL="0" indent="0">
              <a:buNone/>
            </a:pPr>
            <a:r>
              <a:rPr lang="en-GB" sz="2000" dirty="0" smtClean="0">
                <a:latin typeface="Arial"/>
                <a:cs typeface="Arial"/>
              </a:rPr>
              <a:t>$var2=20;</a:t>
            </a:r>
          </a:p>
          <a:p>
            <a:pPr marL="0" indent="0">
              <a:buNone/>
            </a:pPr>
            <a:r>
              <a:rPr lang="en-US" sz="2000" dirty="0" smtClean="0">
                <a:latin typeface="Arial"/>
                <a:cs typeface="Arial"/>
              </a:rPr>
              <a:t>p</a:t>
            </a:r>
            <a:r>
              <a:rPr lang="en-GB" sz="2000" dirty="0" err="1" smtClean="0">
                <a:latin typeface="Arial"/>
                <a:cs typeface="Arial"/>
              </a:rPr>
              <a:t>rint</a:t>
            </a:r>
            <a:r>
              <a:rPr lang="en-GB" sz="2000" dirty="0" smtClean="0">
                <a:latin typeface="Arial"/>
                <a:cs typeface="Arial"/>
              </a:rPr>
              <a:t> </a:t>
            </a:r>
            <a:r>
              <a:rPr lang="en-GB" sz="2000" dirty="0">
                <a:latin typeface="Arial"/>
                <a:cs typeface="Arial"/>
              </a:rPr>
              <a:t>STDOUT </a:t>
            </a:r>
            <a:r>
              <a:rPr lang="en-GB" sz="2000" dirty="0" smtClean="0">
                <a:latin typeface="Arial"/>
                <a:cs typeface="Arial"/>
              </a:rPr>
              <a:t>“print1 $var1 $var2\</a:t>
            </a:r>
            <a:r>
              <a:rPr lang="en-GB" sz="2000" dirty="0">
                <a:latin typeface="Arial"/>
                <a:cs typeface="Arial"/>
              </a:rPr>
              <a:t>n”</a:t>
            </a:r>
            <a:r>
              <a:rPr lang="en-GB" sz="2000" dirty="0" smtClean="0">
                <a:latin typeface="Arial"/>
                <a:cs typeface="Arial"/>
              </a:rPr>
              <a:t>;</a:t>
            </a:r>
            <a:endParaRPr lang="el-GR" sz="2000" dirty="0">
              <a:latin typeface="Arial"/>
              <a:cs typeface="Arial"/>
            </a:endParaRPr>
          </a:p>
          <a:p>
            <a:pPr marL="0" indent="0">
              <a:buNone/>
            </a:pPr>
            <a:r>
              <a:rPr lang="en-GB" sz="2000" dirty="0" smtClean="0">
                <a:latin typeface="Arial"/>
                <a:cs typeface="Arial"/>
              </a:rPr>
              <a:t>$var1=30;</a:t>
            </a:r>
          </a:p>
          <a:p>
            <a:pPr marL="0" indent="0">
              <a:buNone/>
            </a:pPr>
            <a:r>
              <a:rPr lang="en-US" sz="2000" dirty="0">
                <a:latin typeface="Arial"/>
                <a:cs typeface="Arial"/>
              </a:rPr>
              <a:t>p</a:t>
            </a:r>
            <a:r>
              <a:rPr lang="en-GB" sz="2000" dirty="0" err="1">
                <a:latin typeface="Arial"/>
                <a:cs typeface="Arial"/>
              </a:rPr>
              <a:t>rint</a:t>
            </a:r>
            <a:r>
              <a:rPr lang="en-GB" sz="2000" dirty="0">
                <a:latin typeface="Arial"/>
                <a:cs typeface="Arial"/>
              </a:rPr>
              <a:t> STDOUT </a:t>
            </a:r>
            <a:r>
              <a:rPr lang="en-GB" sz="2000" dirty="0" smtClean="0">
                <a:latin typeface="Arial"/>
                <a:cs typeface="Arial"/>
              </a:rPr>
              <a:t>“print2 $var1</a:t>
            </a:r>
            <a:r>
              <a:rPr lang="en-GB" sz="2000" dirty="0">
                <a:latin typeface="Arial"/>
                <a:cs typeface="Arial"/>
              </a:rPr>
              <a:t> </a:t>
            </a:r>
            <a:r>
              <a:rPr lang="en-GB" sz="2000" dirty="0" smtClean="0">
                <a:latin typeface="Arial"/>
                <a:cs typeface="Arial"/>
              </a:rPr>
              <a:t>$</a:t>
            </a:r>
            <a:r>
              <a:rPr lang="en-GB" sz="2000" dirty="0">
                <a:latin typeface="Arial"/>
                <a:cs typeface="Arial"/>
              </a:rPr>
              <a:t>var2\n”;</a:t>
            </a:r>
            <a:endParaRPr lang="el-GR" sz="2000" dirty="0">
              <a:latin typeface="Arial"/>
              <a:cs typeface="Arial"/>
            </a:endParaRPr>
          </a:p>
          <a:p>
            <a:pPr marL="0" indent="0">
              <a:buNone/>
            </a:pPr>
            <a:endParaRPr lang="en-GB" sz="2000" dirty="0">
              <a:latin typeface="Arial"/>
              <a:cs typeface="Arial"/>
            </a:endParaRPr>
          </a:p>
          <a:p>
            <a:pPr marL="0" indent="0">
              <a:buNone/>
            </a:pPr>
            <a:endParaRPr lang="en-US" sz="2000" dirty="0">
              <a:latin typeface="Arial"/>
              <a:cs typeface="Arial"/>
            </a:endParaRPr>
          </a:p>
        </p:txBody>
      </p:sp>
    </p:spTree>
    <p:extLst>
      <p:ext uri="{BB962C8B-B14F-4D97-AF65-F5344CB8AC3E}">
        <p14:creationId xmlns:p14="http://schemas.microsoft.com/office/powerpoint/2010/main" val="489499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478</TotalTime>
  <Words>1472</Words>
  <Application>Microsoft Macintosh PowerPoint</Application>
  <PresentationFormat>On-screen Show (4:3)</PresentationFormat>
  <Paragraphs>172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Εισαγωγή στον Προγραμματισμό</vt:lpstr>
      <vt:lpstr>PowerPoint Presentation</vt:lpstr>
      <vt:lpstr>PowerPoint Presentation</vt:lpstr>
      <vt:lpstr>To 1o πρόγραμμα</vt:lpstr>
      <vt:lpstr>To 2o πρόγραμμα (a)</vt:lpstr>
      <vt:lpstr>To 2o πρόγραμμα (b)</vt:lpstr>
      <vt:lpstr>To 2o πρόγραμμα (c)</vt:lpstr>
      <vt:lpstr>To 2o πρόγραμμα (d)</vt:lpstr>
      <vt:lpstr>To 2o πρόγραμμα (e)</vt:lpstr>
      <vt:lpstr>To 2o πρόγραμμα (f)</vt:lpstr>
      <vt:lpstr>Αριθμητικές πράξεις</vt:lpstr>
      <vt:lpstr>Αριθμητικές πράξεις - Πρόγραμμα 3ο(a)</vt:lpstr>
      <vt:lpstr>Αριθμητικές πράξεις - Πρόγραμμα 3ο(b)</vt:lpstr>
      <vt:lpstr>Ένωση δύο strings Πρόγραμμα 4</vt:lpstr>
      <vt:lpstr>Άσκηση για το σπίτι</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Grigoris Amoutzias</dc:creator>
  <cp:lastModifiedBy>Grigoris Amoutzias</cp:lastModifiedBy>
  <cp:revision>24</cp:revision>
  <dcterms:created xsi:type="dcterms:W3CDTF">2013-04-08T13:56:12Z</dcterms:created>
  <dcterms:modified xsi:type="dcterms:W3CDTF">2013-04-10T12:45:02Z</dcterms:modified>
</cp:coreProperties>
</file>